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3891200" cy="32918400"/>
  <p:notesSz cx="7004050" cy="9290050"/>
  <p:defaultTextStyle>
    <a:defPPr>
      <a:defRPr lang="en-US"/>
    </a:defPPr>
    <a:lvl1pPr marL="0" algn="l" defTabSz="3291279" rtl="0" eaLnBrk="1" latinLnBrk="0" hangingPunct="1">
      <a:defRPr sz="6400" kern="1200">
        <a:solidFill>
          <a:schemeClr val="tx1"/>
        </a:solidFill>
        <a:latin typeface="+mn-lt"/>
        <a:ea typeface="+mn-ea"/>
        <a:cs typeface="+mn-cs"/>
      </a:defRPr>
    </a:lvl1pPr>
    <a:lvl2pPr marL="1645640" algn="l" defTabSz="3291279" rtl="0" eaLnBrk="1" latinLnBrk="0" hangingPunct="1">
      <a:defRPr sz="6400" kern="1200">
        <a:solidFill>
          <a:schemeClr val="tx1"/>
        </a:solidFill>
        <a:latin typeface="+mn-lt"/>
        <a:ea typeface="+mn-ea"/>
        <a:cs typeface="+mn-cs"/>
      </a:defRPr>
    </a:lvl2pPr>
    <a:lvl3pPr marL="3291279" algn="l" defTabSz="3291279" rtl="0" eaLnBrk="1" latinLnBrk="0" hangingPunct="1">
      <a:defRPr sz="6400" kern="1200">
        <a:solidFill>
          <a:schemeClr val="tx1"/>
        </a:solidFill>
        <a:latin typeface="+mn-lt"/>
        <a:ea typeface="+mn-ea"/>
        <a:cs typeface="+mn-cs"/>
      </a:defRPr>
    </a:lvl3pPr>
    <a:lvl4pPr marL="4936919" algn="l" defTabSz="3291279" rtl="0" eaLnBrk="1" latinLnBrk="0" hangingPunct="1">
      <a:defRPr sz="6400" kern="1200">
        <a:solidFill>
          <a:schemeClr val="tx1"/>
        </a:solidFill>
        <a:latin typeface="+mn-lt"/>
        <a:ea typeface="+mn-ea"/>
        <a:cs typeface="+mn-cs"/>
      </a:defRPr>
    </a:lvl4pPr>
    <a:lvl5pPr marL="6582559" algn="l" defTabSz="3291279" rtl="0" eaLnBrk="1" latinLnBrk="0" hangingPunct="1">
      <a:defRPr sz="6400" kern="1200">
        <a:solidFill>
          <a:schemeClr val="tx1"/>
        </a:solidFill>
        <a:latin typeface="+mn-lt"/>
        <a:ea typeface="+mn-ea"/>
        <a:cs typeface="+mn-cs"/>
      </a:defRPr>
    </a:lvl5pPr>
    <a:lvl6pPr marL="8228198" algn="l" defTabSz="3291279" rtl="0" eaLnBrk="1" latinLnBrk="0" hangingPunct="1">
      <a:defRPr sz="6400" kern="1200">
        <a:solidFill>
          <a:schemeClr val="tx1"/>
        </a:solidFill>
        <a:latin typeface="+mn-lt"/>
        <a:ea typeface="+mn-ea"/>
        <a:cs typeface="+mn-cs"/>
      </a:defRPr>
    </a:lvl6pPr>
    <a:lvl7pPr marL="9873837" algn="l" defTabSz="3291279" rtl="0" eaLnBrk="1" latinLnBrk="0" hangingPunct="1">
      <a:defRPr sz="6400" kern="1200">
        <a:solidFill>
          <a:schemeClr val="tx1"/>
        </a:solidFill>
        <a:latin typeface="+mn-lt"/>
        <a:ea typeface="+mn-ea"/>
        <a:cs typeface="+mn-cs"/>
      </a:defRPr>
    </a:lvl7pPr>
    <a:lvl8pPr marL="11519478" algn="l" defTabSz="3291279" rtl="0" eaLnBrk="1" latinLnBrk="0" hangingPunct="1">
      <a:defRPr sz="6400" kern="1200">
        <a:solidFill>
          <a:schemeClr val="tx1"/>
        </a:solidFill>
        <a:latin typeface="+mn-lt"/>
        <a:ea typeface="+mn-ea"/>
        <a:cs typeface="+mn-cs"/>
      </a:defRPr>
    </a:lvl8pPr>
    <a:lvl9pPr marL="13165118" algn="l" defTabSz="3291279" rtl="0" eaLnBrk="1" latinLnBrk="0" hangingPunct="1">
      <a:defRPr sz="6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A310"/>
    <a:srgbClr val="FFCB0B"/>
    <a:srgbClr val="D2A500"/>
    <a:srgbClr val="E6B500"/>
    <a:srgbClr val="00244F"/>
    <a:srgbClr val="D3D3D3"/>
    <a:srgbClr val="A7A7A7"/>
    <a:srgbClr val="C49A00"/>
    <a:srgbClr val="1B3049"/>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250" autoAdjust="0"/>
    <p:restoredTop sz="96940" autoAdjust="0"/>
  </p:normalViewPr>
  <p:slideViewPr>
    <p:cSldViewPr>
      <p:cViewPr>
        <p:scale>
          <a:sx n="37" d="100"/>
          <a:sy n="37" d="100"/>
        </p:scale>
        <p:origin x="1290" y="-300"/>
      </p:cViewPr>
      <p:guideLst>
        <p:guide orient="horz" pos="10368"/>
        <p:guide pos="1382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ectangle 14"/>
          <p:cNvSpPr/>
          <p:nvPr userDrawn="1"/>
        </p:nvSpPr>
        <p:spPr>
          <a:xfrm>
            <a:off x="43159680" y="0"/>
            <a:ext cx="731520" cy="329184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en-US" dirty="0"/>
          </a:p>
        </p:txBody>
      </p:sp>
      <p:sp>
        <p:nvSpPr>
          <p:cNvPr id="16" name="Rectangle 15"/>
          <p:cNvSpPr/>
          <p:nvPr userDrawn="1"/>
        </p:nvSpPr>
        <p:spPr>
          <a:xfrm>
            <a:off x="-3" y="0"/>
            <a:ext cx="731520" cy="329184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en-US" dirty="0"/>
          </a:p>
        </p:txBody>
      </p:sp>
      <p:sp>
        <p:nvSpPr>
          <p:cNvPr id="17" name="Rectangle 16"/>
          <p:cNvSpPr/>
          <p:nvPr userDrawn="1"/>
        </p:nvSpPr>
        <p:spPr>
          <a:xfrm>
            <a:off x="0" y="0"/>
            <a:ext cx="43891200" cy="41148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en-US" dirty="0"/>
          </a:p>
        </p:txBody>
      </p:sp>
      <p:sp>
        <p:nvSpPr>
          <p:cNvPr id="18" name="Rectangle 17"/>
          <p:cNvSpPr/>
          <p:nvPr userDrawn="1"/>
        </p:nvSpPr>
        <p:spPr>
          <a:xfrm>
            <a:off x="0" y="28803600"/>
            <a:ext cx="43891200" cy="4114800"/>
          </a:xfrm>
          <a:prstGeom prst="rect">
            <a:avLst/>
          </a:prstGeom>
          <a:solidFill>
            <a:srgbClr val="A7A7A7"/>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04800" y="32613600"/>
            <a:ext cx="5297435" cy="185928"/>
          </a:xfrm>
          <a:prstGeom prst="rect">
            <a:avLst/>
          </a:prstGeom>
        </p:spPr>
      </p:pic>
    </p:spTree>
    <p:extLst>
      <p:ext uri="{BB962C8B-B14F-4D97-AF65-F5344CB8AC3E}">
        <p14:creationId xmlns:p14="http://schemas.microsoft.com/office/powerpoint/2010/main" val="3812944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5D6BDF-9D0E-4E2B-85B8-D8F4790360C9}" type="datetimeFigureOut">
              <a:rPr lang="en-US" smtClean="0"/>
              <a:t>3/15/2018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B075EA-769C-4ECD-B48E-D6FCDC24F876}" type="slidenum">
              <a:rPr lang="en-US" smtClean="0"/>
              <a:t>‹#›</a:t>
            </a:fld>
            <a:endParaRPr lang="en-US" dirty="0"/>
          </a:p>
        </p:txBody>
      </p:sp>
    </p:spTree>
    <p:extLst>
      <p:ext uri="{BB962C8B-B14F-4D97-AF65-F5344CB8AC3E}">
        <p14:creationId xmlns:p14="http://schemas.microsoft.com/office/powerpoint/2010/main" val="29316651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329128" tIns="164564" rIns="329128" bIns="164564" rtlCol="0" anchor="ctr">
            <a:normAutofit/>
          </a:bodyPr>
          <a:lstStyle/>
          <a:p>
            <a:r>
              <a:rPr lang="en-US" dirty="0"/>
              <a:t>Click to edit Master title style</a:t>
            </a:r>
          </a:p>
        </p:txBody>
      </p:sp>
      <p:sp>
        <p:nvSpPr>
          <p:cNvPr id="3" name="Text Placeholder 2"/>
          <p:cNvSpPr>
            <a:spLocks noGrp="1"/>
          </p:cNvSpPr>
          <p:nvPr>
            <p:ph type="body" idx="1"/>
          </p:nvPr>
        </p:nvSpPr>
        <p:spPr>
          <a:xfrm>
            <a:off x="2194560" y="7680963"/>
            <a:ext cx="39502080" cy="21724623"/>
          </a:xfrm>
          <a:prstGeom prst="rect">
            <a:avLst/>
          </a:prstGeom>
        </p:spPr>
        <p:txBody>
          <a:bodyPr vert="horz" lIns="329128" tIns="164564" rIns="329128" bIns="164564"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194560" y="30510483"/>
            <a:ext cx="10241280" cy="1752600"/>
          </a:xfrm>
          <a:prstGeom prst="rect">
            <a:avLst/>
          </a:prstGeom>
        </p:spPr>
        <p:txBody>
          <a:bodyPr vert="horz" lIns="329128" tIns="164564" rIns="329128" bIns="164564" rtlCol="0" anchor="ctr"/>
          <a:lstStyle>
            <a:lvl1pPr algn="l">
              <a:defRPr sz="4400">
                <a:solidFill>
                  <a:schemeClr val="tx1">
                    <a:tint val="75000"/>
                  </a:schemeClr>
                </a:solidFill>
              </a:defRPr>
            </a:lvl1pPr>
          </a:lstStyle>
          <a:p>
            <a:fld id="{985D6BDF-9D0E-4E2B-85B8-D8F4790360C9}" type="datetimeFigureOut">
              <a:rPr lang="en-US" smtClean="0"/>
              <a:t>3/15/2018</a:t>
            </a:fld>
            <a:endParaRPr lang="en-US" dirty="0"/>
          </a:p>
        </p:txBody>
      </p:sp>
      <p:sp>
        <p:nvSpPr>
          <p:cNvPr id="5" name="Footer Placeholder 4"/>
          <p:cNvSpPr>
            <a:spLocks noGrp="1"/>
          </p:cNvSpPr>
          <p:nvPr>
            <p:ph type="ftr" sz="quarter" idx="3"/>
          </p:nvPr>
        </p:nvSpPr>
        <p:spPr>
          <a:xfrm>
            <a:off x="14996160" y="30510483"/>
            <a:ext cx="13898880" cy="1752600"/>
          </a:xfrm>
          <a:prstGeom prst="rect">
            <a:avLst/>
          </a:prstGeom>
        </p:spPr>
        <p:txBody>
          <a:bodyPr vert="horz" lIns="329128" tIns="164564" rIns="329128" bIns="164564" rtlCol="0" anchor="ctr"/>
          <a:lstStyle>
            <a:lvl1pPr algn="ctr">
              <a:defRPr sz="4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1455360" y="30510483"/>
            <a:ext cx="10241280" cy="1752600"/>
          </a:xfrm>
          <a:prstGeom prst="rect">
            <a:avLst/>
          </a:prstGeom>
        </p:spPr>
        <p:txBody>
          <a:bodyPr vert="horz" lIns="329128" tIns="164564" rIns="329128" bIns="164564" rtlCol="0" anchor="ctr"/>
          <a:lstStyle>
            <a:lvl1pPr algn="r">
              <a:defRPr sz="4400">
                <a:solidFill>
                  <a:schemeClr val="tx1">
                    <a:tint val="75000"/>
                  </a:schemeClr>
                </a:solidFill>
              </a:defRPr>
            </a:lvl1pPr>
          </a:lstStyle>
          <a:p>
            <a:fld id="{FBB075EA-769C-4ECD-B48E-D6FCDC24F876}" type="slidenum">
              <a:rPr lang="en-US" smtClean="0"/>
              <a:t>‹#›</a:t>
            </a:fld>
            <a:endParaRPr lang="en-US" dirty="0"/>
          </a:p>
        </p:txBody>
      </p:sp>
    </p:spTree>
    <p:extLst>
      <p:ext uri="{BB962C8B-B14F-4D97-AF65-F5344CB8AC3E}">
        <p14:creationId xmlns:p14="http://schemas.microsoft.com/office/powerpoint/2010/main" val="72322184"/>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3291279" rtl="0" eaLnBrk="1" latinLnBrk="0" hangingPunct="1">
        <a:spcBef>
          <a:spcPct val="0"/>
        </a:spcBef>
        <a:buNone/>
        <a:defRPr sz="6000" kern="1200">
          <a:solidFill>
            <a:schemeClr val="tx1"/>
          </a:solidFill>
          <a:latin typeface="+mj-lt"/>
          <a:ea typeface="+mj-ea"/>
          <a:cs typeface="+mj-cs"/>
        </a:defRPr>
      </a:lvl1pPr>
    </p:titleStyle>
    <p:bodyStyle>
      <a:lvl1pPr marL="342842"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1pPr>
      <a:lvl2pPr marL="685683"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2pPr>
      <a:lvl3pPr marL="1028525"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371366"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1714209"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9051018"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6pPr>
      <a:lvl7pPr marL="10696658"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7pPr>
      <a:lvl8pPr marL="12342297"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8pPr>
      <a:lvl9pPr marL="13987936"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9pPr>
    </p:bodyStyle>
    <p:otherStyle>
      <a:defPPr>
        <a:defRPr lang="en-US"/>
      </a:defPPr>
      <a:lvl1pPr marL="0" algn="l" defTabSz="3291279" rtl="0" eaLnBrk="1" latinLnBrk="0" hangingPunct="1">
        <a:defRPr sz="6400" kern="1200">
          <a:solidFill>
            <a:schemeClr val="tx1"/>
          </a:solidFill>
          <a:latin typeface="+mn-lt"/>
          <a:ea typeface="+mn-ea"/>
          <a:cs typeface="+mn-cs"/>
        </a:defRPr>
      </a:lvl1pPr>
      <a:lvl2pPr marL="1645640" algn="l" defTabSz="3291279" rtl="0" eaLnBrk="1" latinLnBrk="0" hangingPunct="1">
        <a:defRPr sz="6400" kern="1200">
          <a:solidFill>
            <a:schemeClr val="tx1"/>
          </a:solidFill>
          <a:latin typeface="+mn-lt"/>
          <a:ea typeface="+mn-ea"/>
          <a:cs typeface="+mn-cs"/>
        </a:defRPr>
      </a:lvl2pPr>
      <a:lvl3pPr marL="3291279" algn="l" defTabSz="3291279" rtl="0" eaLnBrk="1" latinLnBrk="0" hangingPunct="1">
        <a:defRPr sz="6400" kern="1200">
          <a:solidFill>
            <a:schemeClr val="tx1"/>
          </a:solidFill>
          <a:latin typeface="+mn-lt"/>
          <a:ea typeface="+mn-ea"/>
          <a:cs typeface="+mn-cs"/>
        </a:defRPr>
      </a:lvl3pPr>
      <a:lvl4pPr marL="4936919" algn="l" defTabSz="3291279" rtl="0" eaLnBrk="1" latinLnBrk="0" hangingPunct="1">
        <a:defRPr sz="6400" kern="1200">
          <a:solidFill>
            <a:schemeClr val="tx1"/>
          </a:solidFill>
          <a:latin typeface="+mn-lt"/>
          <a:ea typeface="+mn-ea"/>
          <a:cs typeface="+mn-cs"/>
        </a:defRPr>
      </a:lvl4pPr>
      <a:lvl5pPr marL="6582559" algn="l" defTabSz="3291279" rtl="0" eaLnBrk="1" latinLnBrk="0" hangingPunct="1">
        <a:defRPr sz="6400" kern="1200">
          <a:solidFill>
            <a:schemeClr val="tx1"/>
          </a:solidFill>
          <a:latin typeface="+mn-lt"/>
          <a:ea typeface="+mn-ea"/>
          <a:cs typeface="+mn-cs"/>
        </a:defRPr>
      </a:lvl5pPr>
      <a:lvl6pPr marL="8228198" algn="l" defTabSz="3291279" rtl="0" eaLnBrk="1" latinLnBrk="0" hangingPunct="1">
        <a:defRPr sz="6400" kern="1200">
          <a:solidFill>
            <a:schemeClr val="tx1"/>
          </a:solidFill>
          <a:latin typeface="+mn-lt"/>
          <a:ea typeface="+mn-ea"/>
          <a:cs typeface="+mn-cs"/>
        </a:defRPr>
      </a:lvl6pPr>
      <a:lvl7pPr marL="9873837" algn="l" defTabSz="3291279" rtl="0" eaLnBrk="1" latinLnBrk="0" hangingPunct="1">
        <a:defRPr sz="6400" kern="1200">
          <a:solidFill>
            <a:schemeClr val="tx1"/>
          </a:solidFill>
          <a:latin typeface="+mn-lt"/>
          <a:ea typeface="+mn-ea"/>
          <a:cs typeface="+mn-cs"/>
        </a:defRPr>
      </a:lvl7pPr>
      <a:lvl8pPr marL="11519478" algn="l" defTabSz="3291279" rtl="0" eaLnBrk="1" latinLnBrk="0" hangingPunct="1">
        <a:defRPr sz="6400" kern="1200">
          <a:solidFill>
            <a:schemeClr val="tx1"/>
          </a:solidFill>
          <a:latin typeface="+mn-lt"/>
          <a:ea typeface="+mn-ea"/>
          <a:cs typeface="+mn-cs"/>
        </a:defRPr>
      </a:lvl8pPr>
      <a:lvl9pPr marL="13165118" algn="l" defTabSz="3291279" rtl="0" eaLnBrk="1" latinLnBrk="0" hangingPunct="1">
        <a:defRPr sz="6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4" name="Text Box 122"/>
          <p:cNvSpPr txBox="1">
            <a:spLocks noChangeArrowheads="1"/>
          </p:cNvSpPr>
          <p:nvPr/>
        </p:nvSpPr>
        <p:spPr bwMode="auto">
          <a:xfrm>
            <a:off x="4572002" y="553997"/>
            <a:ext cx="34308500" cy="1800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37137" tIns="342842" rIns="137137" bIns="342842" anchor="ctr" anchorCtr="0">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eaLnBrk="1" hangingPunct="1"/>
            <a:r>
              <a:rPr lang="en-US" sz="7200" b="1" dirty="0">
                <a:solidFill>
                  <a:srgbClr val="FFCB0B"/>
                </a:solidFill>
                <a:latin typeface="+mn-lt"/>
              </a:rPr>
              <a:t>Deep Net Triage: Analyzing the Importance of Network Layers via Structural Compression</a:t>
            </a:r>
          </a:p>
        </p:txBody>
      </p:sp>
      <p:sp>
        <p:nvSpPr>
          <p:cNvPr id="5" name="Text Box 123"/>
          <p:cNvSpPr txBox="1">
            <a:spLocks noChangeArrowheads="1"/>
          </p:cNvSpPr>
          <p:nvPr/>
        </p:nvSpPr>
        <p:spPr bwMode="auto">
          <a:xfrm>
            <a:off x="5486401" y="1838842"/>
            <a:ext cx="329184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37" tIns="137137" rIns="137137" bIns="137137" anchor="ctr" anchorCtr="0"/>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eaLnBrk="1" hangingPunct="1"/>
            <a:r>
              <a:rPr lang="en-US" sz="4000" dirty="0">
                <a:solidFill>
                  <a:schemeClr val="accent3">
                    <a:lumMod val="20000"/>
                    <a:lumOff val="80000"/>
                  </a:schemeClr>
                </a:solidFill>
                <a:latin typeface="+mn-lt"/>
              </a:rPr>
              <a:t>Theodore Nowak</a:t>
            </a:r>
            <a:r>
              <a:rPr lang="en-US" sz="4000" baseline="30000" dirty="0">
                <a:solidFill>
                  <a:schemeClr val="accent3">
                    <a:lumMod val="20000"/>
                    <a:lumOff val="80000"/>
                  </a:schemeClr>
                </a:solidFill>
                <a:latin typeface="+mn-lt"/>
              </a:rPr>
              <a:t>1</a:t>
            </a:r>
            <a:r>
              <a:rPr lang="en-US" sz="4000" dirty="0">
                <a:solidFill>
                  <a:schemeClr val="accent3">
                    <a:lumMod val="20000"/>
                    <a:lumOff val="80000"/>
                  </a:schemeClr>
                </a:solidFill>
                <a:latin typeface="+mn-lt"/>
              </a:rPr>
              <a:t> and Jason J. Corso</a:t>
            </a:r>
            <a:r>
              <a:rPr lang="en-US" sz="4000" baseline="30000" dirty="0">
                <a:solidFill>
                  <a:schemeClr val="accent3">
                    <a:lumMod val="20000"/>
                    <a:lumOff val="80000"/>
                  </a:schemeClr>
                </a:solidFill>
                <a:latin typeface="+mn-lt"/>
              </a:rPr>
              <a:t>2</a:t>
            </a:r>
            <a:endParaRPr lang="en-US" sz="4000" dirty="0">
              <a:solidFill>
                <a:schemeClr val="accent3">
                  <a:lumMod val="20000"/>
                  <a:lumOff val="80000"/>
                </a:schemeClr>
              </a:solidFill>
              <a:latin typeface="+mn-lt"/>
            </a:endParaRPr>
          </a:p>
          <a:p>
            <a:pPr algn="ctr" eaLnBrk="1" hangingPunct="1"/>
            <a:r>
              <a:rPr lang="en-US" sz="4000" dirty="0">
                <a:solidFill>
                  <a:schemeClr val="accent3">
                    <a:lumMod val="20000"/>
                    <a:lumOff val="80000"/>
                  </a:schemeClr>
                </a:solidFill>
                <a:latin typeface="+mn-lt"/>
              </a:rPr>
              <a:t>Robotics Institute</a:t>
            </a:r>
            <a:r>
              <a:rPr lang="en-US" sz="4000" baseline="30000" dirty="0">
                <a:solidFill>
                  <a:schemeClr val="accent3">
                    <a:lumMod val="20000"/>
                    <a:lumOff val="80000"/>
                  </a:schemeClr>
                </a:solidFill>
                <a:latin typeface="+mn-lt"/>
              </a:rPr>
              <a:t>1,2</a:t>
            </a:r>
            <a:r>
              <a:rPr lang="en-US" sz="4000" dirty="0">
                <a:solidFill>
                  <a:schemeClr val="accent3">
                    <a:lumMod val="20000"/>
                    <a:lumOff val="80000"/>
                  </a:schemeClr>
                </a:solidFill>
                <a:latin typeface="+mn-lt"/>
              </a:rPr>
              <a:t> and Electrical Engineering and Computer Science</a:t>
            </a:r>
            <a:r>
              <a:rPr lang="en-US" sz="4000" baseline="30000" dirty="0">
                <a:solidFill>
                  <a:schemeClr val="accent3">
                    <a:lumMod val="20000"/>
                    <a:lumOff val="80000"/>
                  </a:schemeClr>
                </a:solidFill>
                <a:latin typeface="+mn-lt"/>
              </a:rPr>
              <a:t>2</a:t>
            </a:r>
            <a:r>
              <a:rPr lang="en-US" sz="4000" dirty="0">
                <a:solidFill>
                  <a:schemeClr val="accent3">
                    <a:lumMod val="20000"/>
                    <a:lumOff val="80000"/>
                  </a:schemeClr>
                </a:solidFill>
                <a:latin typeface="+mn-lt"/>
              </a:rPr>
              <a:t>, University of Michigan, Ann Arbor, MI</a:t>
            </a:r>
          </a:p>
        </p:txBody>
      </p:sp>
      <p:grpSp>
        <p:nvGrpSpPr>
          <p:cNvPr id="25" name="Group 24"/>
          <p:cNvGrpSpPr/>
          <p:nvPr/>
        </p:nvGrpSpPr>
        <p:grpSpPr>
          <a:xfrm>
            <a:off x="457199" y="4628959"/>
            <a:ext cx="10332720" cy="6540744"/>
            <a:chOff x="274319" y="4350262"/>
            <a:chExt cx="10332720" cy="6068887"/>
          </a:xfrm>
        </p:grpSpPr>
        <p:sp>
          <p:nvSpPr>
            <p:cNvPr id="10" name="Text Box 189"/>
            <p:cNvSpPr txBox="1">
              <a:spLocks noChangeArrowheads="1"/>
            </p:cNvSpPr>
            <p:nvPr/>
          </p:nvSpPr>
          <p:spPr bwMode="auto">
            <a:xfrm>
              <a:off x="274319" y="5036062"/>
              <a:ext cx="10332720" cy="5383087"/>
            </a:xfrm>
            <a:prstGeom prst="rect">
              <a:avLst/>
            </a:prstGeom>
            <a:solidFill>
              <a:schemeClr val="bg1"/>
            </a:solidFill>
            <a:ln w="12700">
              <a:solidFill>
                <a:schemeClr val="accent1">
                  <a:lumMod val="75000"/>
                </a:schemeClr>
              </a:solidFill>
            </a:ln>
            <a:effectLst/>
          </p:spPr>
          <p:txBody>
            <a:bodyPr wrap="square" lIns="137137" tIns="137137" rIns="137137" bIns="137137" anchor="ctr">
              <a:no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marL="457200" indent="-342900" eaLnBrk="1" hangingPunct="1">
                <a:spcAft>
                  <a:spcPts val="1800"/>
                </a:spcAft>
                <a:buFont typeface="Arial" panose="020B0604020202020204" pitchFamily="34" charset="0"/>
                <a:buChar char="•"/>
              </a:pPr>
              <a:r>
                <a:rPr lang="en-US" sz="3200" dirty="0">
                  <a:latin typeface="Calibri" pitchFamily="34" charset="0"/>
                </a:rPr>
                <a:t>Investigation of model quality after model compression, and varying initialization and training regimes</a:t>
              </a:r>
            </a:p>
            <a:p>
              <a:pPr marL="457200" indent="-342900" eaLnBrk="1" hangingPunct="1">
                <a:spcAft>
                  <a:spcPts val="1800"/>
                </a:spcAft>
                <a:buFont typeface="Arial" panose="020B0604020202020204" pitchFamily="34" charset="0"/>
                <a:buChar char="•"/>
              </a:pPr>
              <a:r>
                <a:rPr lang="en-US" sz="3200" dirty="0">
                  <a:latin typeface="Calibri" pitchFamily="34" charset="0"/>
                </a:rPr>
                <a:t>4 data sets of varying complexity, 124 experimental network combinations</a:t>
              </a:r>
            </a:p>
            <a:p>
              <a:pPr marL="571500" indent="-457200" eaLnBrk="1" hangingPunct="1">
                <a:spcAft>
                  <a:spcPts val="1800"/>
                </a:spcAft>
                <a:buFont typeface="Arial" panose="020B0604020202020204" pitchFamily="34" charset="0"/>
                <a:buChar char="•"/>
              </a:pPr>
              <a:r>
                <a:rPr lang="en-US" sz="3200" dirty="0">
                  <a:solidFill>
                    <a:srgbClr val="DEA310"/>
                  </a:solidFill>
                  <a:latin typeface="+mn-lt"/>
                </a:rPr>
                <a:t>No layer is more contributory to overall accuracy</a:t>
              </a:r>
            </a:p>
            <a:p>
              <a:pPr marL="571500" indent="-457200" eaLnBrk="1" hangingPunct="1">
                <a:spcAft>
                  <a:spcPts val="1800"/>
                </a:spcAft>
                <a:buFont typeface="Arial" panose="020B0604020202020204" pitchFamily="34" charset="0"/>
                <a:buChar char="•"/>
              </a:pPr>
              <a:r>
                <a:rPr lang="en-US" sz="3200" dirty="0">
                  <a:solidFill>
                    <a:srgbClr val="DEA310"/>
                  </a:solidFill>
                  <a:latin typeface="+mn-lt"/>
                </a:rPr>
                <a:t>Accuracy can be improved by a compressed network</a:t>
              </a:r>
            </a:p>
            <a:p>
              <a:pPr marL="457200" indent="-342900" eaLnBrk="1" hangingPunct="1">
                <a:spcAft>
                  <a:spcPts val="1800"/>
                </a:spcAft>
                <a:buFont typeface="Arial" panose="020B0604020202020204" pitchFamily="34" charset="0"/>
                <a:buChar char="•"/>
              </a:pPr>
              <a:r>
                <a:rPr lang="en-US" sz="3200" dirty="0">
                  <a:solidFill>
                    <a:srgbClr val="DEA310"/>
                  </a:solidFill>
                  <a:latin typeface="+mn-lt"/>
                </a:rPr>
                <a:t>Knowledge Distillation caps accuracy at that of the parent</a:t>
              </a:r>
            </a:p>
          </p:txBody>
        </p:sp>
        <p:sp>
          <p:nvSpPr>
            <p:cNvPr id="32" name="Rectangle 31"/>
            <p:cNvSpPr/>
            <p:nvPr/>
          </p:nvSpPr>
          <p:spPr>
            <a:xfrm>
              <a:off x="274319" y="4350262"/>
              <a:ext cx="10332720" cy="685800"/>
            </a:xfrm>
            <a:prstGeom prst="rect">
              <a:avLst/>
            </a:prstGeom>
            <a:solidFill>
              <a:srgbClr val="00274C"/>
            </a:solidFill>
            <a:ln w="12700"/>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r>
                <a:rPr lang="en-US" sz="4400" b="1" dirty="0">
                  <a:solidFill>
                    <a:schemeClr val="accent3">
                      <a:lumMod val="20000"/>
                      <a:lumOff val="80000"/>
                    </a:schemeClr>
                  </a:solidFill>
                </a:rPr>
                <a:t>Abstract</a:t>
              </a:r>
            </a:p>
          </p:txBody>
        </p:sp>
      </p:grpSp>
      <p:grpSp>
        <p:nvGrpSpPr>
          <p:cNvPr id="22" name="Group 21"/>
          <p:cNvGrpSpPr/>
          <p:nvPr/>
        </p:nvGrpSpPr>
        <p:grpSpPr>
          <a:xfrm>
            <a:off x="33085493" y="29183445"/>
            <a:ext cx="10332720" cy="3272774"/>
            <a:chOff x="33261300" y="24619722"/>
            <a:chExt cx="10287000" cy="3272774"/>
          </a:xfrm>
        </p:grpSpPr>
        <p:sp>
          <p:nvSpPr>
            <p:cNvPr id="14" name="Text Box 193"/>
            <p:cNvSpPr txBox="1">
              <a:spLocks noChangeArrowheads="1"/>
            </p:cNvSpPr>
            <p:nvPr/>
          </p:nvSpPr>
          <p:spPr bwMode="auto">
            <a:xfrm>
              <a:off x="33261300" y="25223695"/>
              <a:ext cx="10287000" cy="2668801"/>
            </a:xfrm>
            <a:prstGeom prst="rect">
              <a:avLst/>
            </a:prstGeom>
            <a:solidFill>
              <a:schemeClr val="bg1"/>
            </a:solidFill>
            <a:ln w="12700">
              <a:solidFill>
                <a:schemeClr val="accent1">
                  <a:lumMod val="75000"/>
                </a:schemeClr>
              </a:solidFill>
            </a:ln>
            <a:effectLst/>
          </p:spPr>
          <p:txBody>
            <a:bodyPr wrap="square" lIns="137137" tIns="137137" rIns="137137" bIns="137137">
              <a:no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marL="465138" indent="-465138" eaLnBrk="1" hangingPunct="1">
                <a:tabLst>
                  <a:tab pos="465138" algn="l"/>
                </a:tabLst>
              </a:pPr>
              <a:r>
                <a:rPr lang="en-US" sz="2000" dirty="0">
                  <a:latin typeface="Calibri" pitchFamily="34" charset="0"/>
                </a:rPr>
                <a:t>[1]	Nowak and Corso. </a:t>
              </a:r>
              <a:r>
                <a:rPr lang="en-US" sz="2000" i="1" dirty="0">
                  <a:latin typeface="Calibri" pitchFamily="34" charset="0"/>
                </a:rPr>
                <a:t>Deep Net Triage: Analyzing the Importance of Network Layers via Structural Compression. </a:t>
              </a:r>
              <a:r>
                <a:rPr lang="en-US" sz="2000" i="1" dirty="0" err="1">
                  <a:latin typeface="Calibri" pitchFamily="34" charset="0"/>
                </a:rPr>
                <a:t>ArXiv</a:t>
              </a:r>
              <a:r>
                <a:rPr lang="en-US" sz="2000" i="1" dirty="0">
                  <a:latin typeface="Calibri" pitchFamily="34" charset="0"/>
                </a:rPr>
                <a:t> 2018.</a:t>
              </a:r>
            </a:p>
            <a:p>
              <a:pPr marL="465138" indent="-465138" eaLnBrk="1" hangingPunct="1">
                <a:tabLst>
                  <a:tab pos="465138" algn="l"/>
                </a:tabLst>
              </a:pPr>
              <a:endParaRPr lang="en-US" sz="2000" dirty="0">
                <a:latin typeface="Calibri" pitchFamily="34" charset="0"/>
              </a:endParaRPr>
            </a:p>
            <a:p>
              <a:pPr marL="465138" indent="-465138" eaLnBrk="1" hangingPunct="1">
                <a:tabLst>
                  <a:tab pos="465138" algn="l"/>
                </a:tabLst>
              </a:pPr>
              <a:r>
                <a:rPr lang="en-US" sz="2000" dirty="0">
                  <a:latin typeface="Calibri" pitchFamily="34" charset="0"/>
                </a:rPr>
                <a:t>[2]	Han et al. </a:t>
              </a:r>
              <a:r>
                <a:rPr lang="en-US" sz="2000" i="1" dirty="0">
                  <a:latin typeface="Calibri" pitchFamily="34" charset="0"/>
                </a:rPr>
                <a:t>Deep Compression: Compressing Deep Neural Networks with Pruning, Trained Quantization and Huffman Coding.</a:t>
              </a:r>
              <a:r>
                <a:rPr lang="en-US" sz="2000" dirty="0">
                  <a:latin typeface="Calibri" pitchFamily="34" charset="0"/>
                </a:rPr>
                <a:t> ICLR 2015.</a:t>
              </a:r>
            </a:p>
            <a:p>
              <a:pPr marL="465138" indent="-465138" eaLnBrk="1" hangingPunct="1">
                <a:tabLst>
                  <a:tab pos="465138" algn="l"/>
                </a:tabLst>
              </a:pPr>
              <a:endParaRPr lang="en-US" sz="2000" dirty="0">
                <a:latin typeface="Calibri" pitchFamily="34" charset="0"/>
              </a:endParaRPr>
            </a:p>
            <a:p>
              <a:pPr marL="465138" indent="-465138" eaLnBrk="1" hangingPunct="1">
                <a:tabLst>
                  <a:tab pos="465138" algn="l"/>
                </a:tabLst>
              </a:pPr>
              <a:r>
                <a:rPr lang="en-US" sz="2000" dirty="0">
                  <a:latin typeface="Calibri" pitchFamily="34" charset="0"/>
                </a:rPr>
                <a:t>[3]	Hinton et al. </a:t>
              </a:r>
              <a:r>
                <a:rPr lang="en-US" sz="2000" i="1" dirty="0">
                  <a:latin typeface="Calibri" pitchFamily="34" charset="0"/>
                </a:rPr>
                <a:t>Distilling the Knowledge in a Neural Network.</a:t>
              </a:r>
              <a:r>
                <a:rPr lang="en-US" sz="2000" dirty="0">
                  <a:latin typeface="Calibri" pitchFamily="34" charset="0"/>
                </a:rPr>
                <a:t> ICLR 2015.</a:t>
              </a:r>
            </a:p>
          </p:txBody>
        </p:sp>
        <p:sp>
          <p:nvSpPr>
            <p:cNvPr id="36" name="Rectangle 35"/>
            <p:cNvSpPr/>
            <p:nvPr/>
          </p:nvSpPr>
          <p:spPr>
            <a:xfrm>
              <a:off x="33261300" y="24619722"/>
              <a:ext cx="10287000" cy="598111"/>
            </a:xfrm>
            <a:prstGeom prst="rect">
              <a:avLst/>
            </a:prstGeom>
            <a:solidFill>
              <a:srgbClr val="00274C"/>
            </a:solidFill>
            <a:ln w="12700"/>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r>
                <a:rPr lang="en-US" sz="4400" b="1" dirty="0">
                  <a:solidFill>
                    <a:schemeClr val="accent3">
                      <a:lumMod val="20000"/>
                      <a:lumOff val="80000"/>
                    </a:schemeClr>
                  </a:solidFill>
                </a:rPr>
                <a:t>References</a:t>
              </a:r>
            </a:p>
          </p:txBody>
        </p:sp>
      </p:grpSp>
      <p:grpSp>
        <p:nvGrpSpPr>
          <p:cNvPr id="3" name="Group 2"/>
          <p:cNvGrpSpPr/>
          <p:nvPr/>
        </p:nvGrpSpPr>
        <p:grpSpPr>
          <a:xfrm>
            <a:off x="441274" y="11533873"/>
            <a:ext cx="10332720" cy="5027508"/>
            <a:chOff x="274319" y="9414309"/>
            <a:chExt cx="10332720" cy="3582696"/>
          </a:xfrm>
        </p:grpSpPr>
        <p:sp>
          <p:nvSpPr>
            <p:cNvPr id="33" name="Rectangle 32"/>
            <p:cNvSpPr/>
            <p:nvPr/>
          </p:nvSpPr>
          <p:spPr>
            <a:xfrm>
              <a:off x="274319" y="9414309"/>
              <a:ext cx="10332720" cy="527811"/>
            </a:xfrm>
            <a:prstGeom prst="rect">
              <a:avLst/>
            </a:prstGeom>
            <a:solidFill>
              <a:srgbClr val="00274C"/>
            </a:solidFill>
            <a:ln w="12700"/>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r>
                <a:rPr lang="en-US" sz="4400" b="1" dirty="0">
                  <a:solidFill>
                    <a:schemeClr val="accent3">
                      <a:lumMod val="20000"/>
                      <a:lumOff val="80000"/>
                    </a:schemeClr>
                  </a:solidFill>
                </a:rPr>
                <a:t>Introduction</a:t>
              </a:r>
            </a:p>
          </p:txBody>
        </p:sp>
        <p:sp>
          <p:nvSpPr>
            <p:cNvPr id="11" name="Text Box 190"/>
            <p:cNvSpPr txBox="1">
              <a:spLocks noChangeArrowheads="1"/>
            </p:cNvSpPr>
            <p:nvPr/>
          </p:nvSpPr>
          <p:spPr bwMode="auto">
            <a:xfrm>
              <a:off x="274319" y="9917348"/>
              <a:ext cx="10332720" cy="3079657"/>
            </a:xfrm>
            <a:prstGeom prst="rect">
              <a:avLst/>
            </a:prstGeom>
            <a:solidFill>
              <a:schemeClr val="bg1"/>
            </a:solidFill>
            <a:ln w="12700">
              <a:solidFill>
                <a:schemeClr val="accent1">
                  <a:lumMod val="75000"/>
                </a:schemeClr>
              </a:solidFill>
            </a:ln>
            <a:effectLst/>
          </p:spPr>
          <p:txBody>
            <a:bodyPr wrap="square" lIns="137137" tIns="137137" rIns="137137" bIns="137137" anchor="ctr">
              <a:no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marL="457200" indent="-342900" eaLnBrk="1" hangingPunct="1">
                <a:spcAft>
                  <a:spcPts val="1800"/>
                </a:spcAft>
                <a:buFont typeface="Arial" panose="020B0604020202020204" pitchFamily="34" charset="0"/>
                <a:buChar char="•"/>
              </a:pPr>
              <a:r>
                <a:rPr lang="en-US" sz="3200" dirty="0">
                  <a:latin typeface="+mn-lt"/>
                </a:rPr>
                <a:t>Deep network models are poorly understood</a:t>
              </a:r>
            </a:p>
            <a:p>
              <a:pPr marL="457200" indent="-342900" eaLnBrk="1" hangingPunct="1">
                <a:spcAft>
                  <a:spcPts val="1800"/>
                </a:spcAft>
                <a:buFont typeface="Arial" panose="020B0604020202020204" pitchFamily="34" charset="0"/>
                <a:buChar char="•"/>
              </a:pPr>
              <a:r>
                <a:rPr lang="en-US" sz="3200" dirty="0">
                  <a:latin typeface="+mn-lt"/>
                </a:rPr>
                <a:t>Model pruning and compression has been shown to reduce overhead and maintain accuracy of networks [2]</a:t>
              </a:r>
            </a:p>
            <a:p>
              <a:pPr marL="457200" indent="-342900" eaLnBrk="1" hangingPunct="1">
                <a:spcAft>
                  <a:spcPts val="1800"/>
                </a:spcAft>
                <a:buFont typeface="Arial" panose="020B0604020202020204" pitchFamily="34" charset="0"/>
                <a:buChar char="•"/>
              </a:pPr>
              <a:r>
                <a:rPr lang="en-US" sz="3200" dirty="0">
                  <a:latin typeface="+mn-lt"/>
                </a:rPr>
                <a:t>Knowledge Distillation has been used to approximate model ensembles and deeper models [3]</a:t>
              </a:r>
            </a:p>
            <a:p>
              <a:pPr marL="457200" indent="-342900" eaLnBrk="1" hangingPunct="1">
                <a:spcAft>
                  <a:spcPts val="1800"/>
                </a:spcAft>
                <a:buFont typeface="Arial" panose="020B0604020202020204" pitchFamily="34" charset="0"/>
                <a:buChar char="•"/>
              </a:pPr>
              <a:r>
                <a:rPr lang="en-US" sz="3200" dirty="0">
                  <a:latin typeface="+mn-lt"/>
                </a:rPr>
                <a:t>How does the model cope with parameter loss, and what is the optimal model structure?</a:t>
              </a:r>
            </a:p>
          </p:txBody>
        </p:sp>
      </p:grpSp>
      <p:pic>
        <p:nvPicPr>
          <p:cNvPr id="6" name="Picture 2" descr="Image result for university of michigan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8338" y="635810"/>
            <a:ext cx="2727961" cy="2987969"/>
          </a:xfrm>
          <a:prstGeom prst="rect">
            <a:avLst/>
          </a:prstGeom>
          <a:noFill/>
          <a:extLst>
            <a:ext uri="{909E8E84-426E-40DD-AFC4-6F175D3DCCD1}">
              <a14:hiddenFill xmlns:a14="http://schemas.microsoft.com/office/drawing/2010/main">
                <a:solidFill>
                  <a:srgbClr val="FFFFFF"/>
                </a:solidFill>
              </a14:hiddenFill>
            </a:ext>
          </a:extLst>
        </p:spPr>
      </p:pic>
      <p:grpSp>
        <p:nvGrpSpPr>
          <p:cNvPr id="60" name="Group 59"/>
          <p:cNvGrpSpPr/>
          <p:nvPr/>
        </p:nvGrpSpPr>
        <p:grpSpPr>
          <a:xfrm>
            <a:off x="33136535" y="4594867"/>
            <a:ext cx="10332720" cy="15829991"/>
            <a:chOff x="33085493" y="4574241"/>
            <a:chExt cx="10332720" cy="15829991"/>
          </a:xfrm>
        </p:grpSpPr>
        <p:sp>
          <p:nvSpPr>
            <p:cNvPr id="12" name="Text Box 191"/>
            <p:cNvSpPr txBox="1">
              <a:spLocks noChangeArrowheads="1"/>
            </p:cNvSpPr>
            <p:nvPr/>
          </p:nvSpPr>
          <p:spPr bwMode="auto">
            <a:xfrm>
              <a:off x="33085493" y="5271904"/>
              <a:ext cx="10332720" cy="15132328"/>
            </a:xfrm>
            <a:prstGeom prst="rect">
              <a:avLst/>
            </a:prstGeom>
            <a:solidFill>
              <a:schemeClr val="bg1"/>
            </a:solidFill>
            <a:ln w="12700">
              <a:solidFill>
                <a:schemeClr val="accent1">
                  <a:lumMod val="75000"/>
                </a:schemeClr>
              </a:solidFill>
            </a:ln>
            <a:effectLst/>
          </p:spPr>
          <p:txBody>
            <a:bodyPr wrap="square" lIns="137137" tIns="137137" rIns="137137" bIns="137137">
              <a:no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marL="457200" indent="-457200" eaLnBrk="1" hangingPunct="1">
                <a:buFont typeface="High Tower Text" panose="02040502050506030303" pitchFamily="18" charset="0"/>
                <a:buChar char="–"/>
              </a:pPr>
              <a:endParaRPr lang="en-US" sz="3200" dirty="0">
                <a:latin typeface="+mj-lt"/>
              </a:endParaRPr>
            </a:p>
          </p:txBody>
        </p:sp>
        <p:sp>
          <p:nvSpPr>
            <p:cNvPr id="48" name="Rectangle 47"/>
            <p:cNvSpPr/>
            <p:nvPr/>
          </p:nvSpPr>
          <p:spPr>
            <a:xfrm>
              <a:off x="33085493" y="4574241"/>
              <a:ext cx="10332720" cy="697663"/>
            </a:xfrm>
            <a:prstGeom prst="rect">
              <a:avLst/>
            </a:prstGeom>
            <a:solidFill>
              <a:srgbClr val="00274C"/>
            </a:solidFill>
            <a:ln w="12700"/>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r>
                <a:rPr lang="en-US" sz="4400" b="1" dirty="0">
                  <a:solidFill>
                    <a:schemeClr val="accent3">
                      <a:lumMod val="20000"/>
                      <a:lumOff val="80000"/>
                    </a:schemeClr>
                  </a:solidFill>
                </a:rPr>
                <a:t>Results: Rate of Convergence</a:t>
              </a:r>
            </a:p>
          </p:txBody>
        </p:sp>
      </p:grpSp>
      <p:grpSp>
        <p:nvGrpSpPr>
          <p:cNvPr id="46" name="Group 45"/>
          <p:cNvGrpSpPr/>
          <p:nvPr/>
        </p:nvGrpSpPr>
        <p:grpSpPr>
          <a:xfrm>
            <a:off x="11051116" y="4616065"/>
            <a:ext cx="21808440" cy="8296940"/>
            <a:chOff x="11033760" y="4616065"/>
            <a:chExt cx="21808440" cy="8296940"/>
          </a:xfrm>
        </p:grpSpPr>
        <p:sp>
          <p:nvSpPr>
            <p:cNvPr id="13" name="Text Box 192"/>
            <p:cNvSpPr txBox="1">
              <a:spLocks noChangeArrowheads="1"/>
            </p:cNvSpPr>
            <p:nvPr/>
          </p:nvSpPr>
          <p:spPr bwMode="auto">
            <a:xfrm>
              <a:off x="11033760" y="5301865"/>
              <a:ext cx="21808440" cy="7611140"/>
            </a:xfrm>
            <a:prstGeom prst="rect">
              <a:avLst/>
            </a:prstGeom>
            <a:solidFill>
              <a:schemeClr val="bg1"/>
            </a:solidFill>
            <a:ln w="12700">
              <a:solidFill>
                <a:schemeClr val="accent1">
                  <a:lumMod val="75000"/>
                </a:schemeClr>
              </a:solidFill>
            </a:ln>
            <a:effectLst/>
          </p:spPr>
          <p:txBody>
            <a:bodyPr lIns="137137" tIns="137137" rIns="137137" bIns="137137">
              <a:no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endParaRPr lang="en-US" sz="3200" dirty="0">
                <a:latin typeface="Calibri" pitchFamily="34" charset="0"/>
              </a:endParaRPr>
            </a:p>
          </p:txBody>
        </p:sp>
        <p:sp>
          <p:nvSpPr>
            <p:cNvPr id="34" name="Rectangle 33"/>
            <p:cNvSpPr/>
            <p:nvPr/>
          </p:nvSpPr>
          <p:spPr>
            <a:xfrm>
              <a:off x="11033760" y="4616065"/>
              <a:ext cx="21808440" cy="685800"/>
            </a:xfrm>
            <a:prstGeom prst="rect">
              <a:avLst/>
            </a:prstGeom>
            <a:solidFill>
              <a:srgbClr val="00274C"/>
            </a:solidFill>
            <a:ln w="12700"/>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r>
                <a:rPr lang="en-US" sz="4400" b="1" dirty="0">
                  <a:solidFill>
                    <a:schemeClr val="accent3">
                      <a:lumMod val="20000"/>
                      <a:lumOff val="80000"/>
                    </a:schemeClr>
                  </a:solidFill>
                </a:rPr>
                <a:t>Method: Structural Compression</a:t>
              </a:r>
            </a:p>
          </p:txBody>
        </p:sp>
      </p:grpSp>
      <p:grpSp>
        <p:nvGrpSpPr>
          <p:cNvPr id="129" name="Group 128"/>
          <p:cNvGrpSpPr/>
          <p:nvPr/>
        </p:nvGrpSpPr>
        <p:grpSpPr>
          <a:xfrm>
            <a:off x="33085493" y="20736716"/>
            <a:ext cx="10332720" cy="8218123"/>
            <a:chOff x="33261300" y="24619722"/>
            <a:chExt cx="10287000" cy="6307430"/>
          </a:xfrm>
        </p:grpSpPr>
        <p:sp>
          <p:nvSpPr>
            <p:cNvPr id="130" name="Text Box 193"/>
            <p:cNvSpPr txBox="1">
              <a:spLocks noChangeArrowheads="1"/>
            </p:cNvSpPr>
            <p:nvPr/>
          </p:nvSpPr>
          <p:spPr bwMode="auto">
            <a:xfrm>
              <a:off x="33261300" y="25223695"/>
              <a:ext cx="10287000" cy="5703457"/>
            </a:xfrm>
            <a:prstGeom prst="rect">
              <a:avLst/>
            </a:prstGeom>
            <a:solidFill>
              <a:schemeClr val="bg1"/>
            </a:solidFill>
            <a:ln w="12700">
              <a:solidFill>
                <a:schemeClr val="accent1">
                  <a:lumMod val="75000"/>
                </a:schemeClr>
              </a:solidFill>
            </a:ln>
            <a:effectLst/>
          </p:spPr>
          <p:txBody>
            <a:bodyPr wrap="square" lIns="137137" tIns="137137" rIns="137137" bIns="137137">
              <a:no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marL="457200" indent="-457200" eaLnBrk="1" hangingPunct="1">
                <a:buFont typeface="High Tower Text" panose="02040502050506030303" pitchFamily="18" charset="0"/>
                <a:buChar char="–"/>
              </a:pPr>
              <a:endParaRPr lang="en-US" sz="3200" dirty="0">
                <a:latin typeface="Calibri" pitchFamily="34" charset="0"/>
              </a:endParaRPr>
            </a:p>
          </p:txBody>
        </p:sp>
        <p:sp>
          <p:nvSpPr>
            <p:cNvPr id="131" name="Rectangle 130"/>
            <p:cNvSpPr/>
            <p:nvPr/>
          </p:nvSpPr>
          <p:spPr>
            <a:xfrm>
              <a:off x="33261300" y="24619722"/>
              <a:ext cx="10287000" cy="598111"/>
            </a:xfrm>
            <a:prstGeom prst="rect">
              <a:avLst/>
            </a:prstGeom>
            <a:solidFill>
              <a:srgbClr val="00274C"/>
            </a:solidFill>
            <a:ln w="12700"/>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r>
                <a:rPr lang="en-US" sz="4400" b="1" dirty="0">
                  <a:solidFill>
                    <a:schemeClr val="accent3">
                      <a:lumMod val="20000"/>
                      <a:lumOff val="80000"/>
                    </a:schemeClr>
                  </a:solidFill>
                </a:rPr>
                <a:t>Results: Qualitative</a:t>
              </a:r>
            </a:p>
          </p:txBody>
        </p:sp>
      </p:grpSp>
      <p:grpSp>
        <p:nvGrpSpPr>
          <p:cNvPr id="20" name="Group 19"/>
          <p:cNvGrpSpPr/>
          <p:nvPr/>
        </p:nvGrpSpPr>
        <p:grpSpPr>
          <a:xfrm>
            <a:off x="410773" y="16978953"/>
            <a:ext cx="10335179" cy="5097770"/>
            <a:chOff x="484144" y="17920204"/>
            <a:chExt cx="10335179" cy="9566450"/>
          </a:xfrm>
        </p:grpSpPr>
        <p:grpSp>
          <p:nvGrpSpPr>
            <p:cNvPr id="9" name="Group 8"/>
            <p:cNvGrpSpPr/>
            <p:nvPr/>
          </p:nvGrpSpPr>
          <p:grpSpPr>
            <a:xfrm>
              <a:off x="484144" y="17920204"/>
              <a:ext cx="10335179" cy="9566450"/>
              <a:chOff x="295873" y="23076113"/>
              <a:chExt cx="10335179" cy="9566450"/>
            </a:xfrm>
          </p:grpSpPr>
          <p:sp>
            <p:nvSpPr>
              <p:cNvPr id="99" name="Rectangle 98"/>
              <p:cNvSpPr/>
              <p:nvPr/>
            </p:nvSpPr>
            <p:spPr>
              <a:xfrm>
                <a:off x="295873" y="23076113"/>
                <a:ext cx="10332720" cy="1389926"/>
              </a:xfrm>
              <a:prstGeom prst="rect">
                <a:avLst/>
              </a:prstGeom>
              <a:solidFill>
                <a:srgbClr val="00274C"/>
              </a:solidFill>
              <a:ln w="12700"/>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r>
                  <a:rPr lang="en-US" sz="4400" b="1" dirty="0">
                    <a:solidFill>
                      <a:schemeClr val="accent3">
                        <a:lumMod val="20000"/>
                        <a:lumOff val="80000"/>
                      </a:schemeClr>
                    </a:solidFill>
                  </a:rPr>
                  <a:t>Problem Statement</a:t>
                </a:r>
              </a:p>
            </p:txBody>
          </p:sp>
          <p:sp>
            <p:nvSpPr>
              <p:cNvPr id="100" name="Text Box 190"/>
              <p:cNvSpPr txBox="1">
                <a:spLocks noChangeArrowheads="1"/>
              </p:cNvSpPr>
              <p:nvPr/>
            </p:nvSpPr>
            <p:spPr bwMode="auto">
              <a:xfrm>
                <a:off x="298332" y="24447330"/>
                <a:ext cx="10332720" cy="8195233"/>
              </a:xfrm>
              <a:prstGeom prst="rect">
                <a:avLst/>
              </a:prstGeom>
              <a:solidFill>
                <a:schemeClr val="bg1"/>
              </a:solidFill>
              <a:ln w="12700">
                <a:solidFill>
                  <a:schemeClr val="accent1">
                    <a:lumMod val="75000"/>
                  </a:schemeClr>
                </a:solidFill>
              </a:ln>
              <a:effectLst/>
            </p:spPr>
            <p:txBody>
              <a:bodyPr wrap="square" lIns="137137" tIns="137137" rIns="137137" bIns="137137">
                <a:no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spcAft>
                    <a:spcPts val="1200"/>
                  </a:spcAft>
                </a:pPr>
                <a:endParaRPr lang="en-US" sz="3200" dirty="0">
                  <a:latin typeface="+mn-lt"/>
                </a:endParaRPr>
              </a:p>
            </p:txBody>
          </p:sp>
        </p:grpSp>
        <p:sp>
          <p:nvSpPr>
            <p:cNvPr id="41" name="TextBox 40"/>
            <p:cNvSpPr txBox="1"/>
            <p:nvPr/>
          </p:nvSpPr>
          <p:spPr>
            <a:xfrm>
              <a:off x="701419" y="19784038"/>
              <a:ext cx="9850428" cy="7254917"/>
            </a:xfrm>
            <a:prstGeom prst="rect">
              <a:avLst/>
            </a:prstGeom>
            <a:noFill/>
          </p:spPr>
          <p:txBody>
            <a:bodyPr wrap="square" rtlCol="0">
              <a:noAutofit/>
            </a:bodyPr>
            <a:lstStyle/>
            <a:p>
              <a:pPr>
                <a:spcAft>
                  <a:spcPts val="1200"/>
                </a:spcAft>
              </a:pPr>
              <a:r>
                <a:rPr lang="en-US" sz="3200" dirty="0"/>
                <a:t>Given the VGG16 network:</a:t>
              </a:r>
            </a:p>
            <a:p>
              <a:pPr marL="457200" indent="-457200">
                <a:spcAft>
                  <a:spcPts val="1200"/>
                </a:spcAft>
                <a:buFont typeface="Arial" panose="020B0604020202020204" pitchFamily="34" charset="0"/>
                <a:buChar char="•"/>
              </a:pPr>
              <a:r>
                <a:rPr lang="en-US" sz="3200" dirty="0"/>
                <a:t>How do the filters learned, the accuracy, and the rate of convergence change as groups of layers are replaced by a single layer?</a:t>
              </a:r>
            </a:p>
            <a:p>
              <a:pPr marL="457200" indent="-457200">
                <a:spcAft>
                  <a:spcPts val="1200"/>
                </a:spcAft>
                <a:buFont typeface="Arial" panose="020B0604020202020204" pitchFamily="34" charset="0"/>
                <a:buChar char="•"/>
              </a:pPr>
              <a:r>
                <a:rPr lang="en-US" sz="3200" dirty="0"/>
                <a:t>How does varying initialization and training regimes affect this?</a:t>
              </a:r>
            </a:p>
            <a:p>
              <a:pPr marL="457200" indent="-457200">
                <a:spcAft>
                  <a:spcPts val="1200"/>
                </a:spcAft>
                <a:buFont typeface="Arial" panose="020B0604020202020204" pitchFamily="34" charset="0"/>
                <a:buChar char="•"/>
              </a:pPr>
              <a:r>
                <a:rPr lang="en-US" sz="3200" dirty="0"/>
                <a:t>How does this vary across data set complexity?</a:t>
              </a:r>
            </a:p>
          </p:txBody>
        </p:sp>
      </p:grpSp>
      <p:grpSp>
        <p:nvGrpSpPr>
          <p:cNvPr id="8" name="Group 7"/>
          <p:cNvGrpSpPr/>
          <p:nvPr/>
        </p:nvGrpSpPr>
        <p:grpSpPr>
          <a:xfrm>
            <a:off x="11032930" y="13224006"/>
            <a:ext cx="21808440" cy="5296253"/>
            <a:chOff x="11023962" y="11934496"/>
            <a:chExt cx="21808440" cy="6642436"/>
          </a:xfrm>
        </p:grpSpPr>
        <p:sp>
          <p:nvSpPr>
            <p:cNvPr id="54" name="Text Box 192"/>
            <p:cNvSpPr txBox="1">
              <a:spLocks noChangeArrowheads="1"/>
            </p:cNvSpPr>
            <p:nvPr/>
          </p:nvSpPr>
          <p:spPr bwMode="auto">
            <a:xfrm>
              <a:off x="11023962" y="12790059"/>
              <a:ext cx="21808440" cy="5786873"/>
            </a:xfrm>
            <a:prstGeom prst="rect">
              <a:avLst/>
            </a:prstGeom>
            <a:solidFill>
              <a:schemeClr val="bg1"/>
            </a:solidFill>
            <a:ln w="12700">
              <a:solidFill>
                <a:schemeClr val="accent1">
                  <a:lumMod val="75000"/>
                </a:schemeClr>
              </a:solidFill>
            </a:ln>
            <a:effectLst/>
          </p:spPr>
          <p:txBody>
            <a:bodyPr lIns="137137" tIns="137137" rIns="137137" bIns="137137">
              <a:no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endParaRPr lang="en-US" sz="3200" b="1" dirty="0">
                <a:latin typeface="Calibri" pitchFamily="34" charset="0"/>
              </a:endParaRPr>
            </a:p>
          </p:txBody>
        </p:sp>
        <p:sp>
          <p:nvSpPr>
            <p:cNvPr id="55" name="Rectangle 54"/>
            <p:cNvSpPr/>
            <p:nvPr/>
          </p:nvSpPr>
          <p:spPr>
            <a:xfrm>
              <a:off x="11023962" y="11934496"/>
              <a:ext cx="21808440" cy="855563"/>
            </a:xfrm>
            <a:prstGeom prst="rect">
              <a:avLst/>
            </a:prstGeom>
            <a:solidFill>
              <a:srgbClr val="00274C"/>
            </a:solidFill>
            <a:ln w="12700"/>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r>
                <a:rPr lang="en-US" sz="4400" b="1" dirty="0">
                  <a:solidFill>
                    <a:schemeClr val="accent3">
                      <a:lumMod val="20000"/>
                      <a:lumOff val="80000"/>
                    </a:schemeClr>
                  </a:solidFill>
                </a:rPr>
                <a:t>Method: Experimental Methods</a:t>
              </a:r>
            </a:p>
          </p:txBody>
        </p:sp>
      </p:grpSp>
      <p:grpSp>
        <p:nvGrpSpPr>
          <p:cNvPr id="88" name="Group 87"/>
          <p:cNvGrpSpPr/>
          <p:nvPr/>
        </p:nvGrpSpPr>
        <p:grpSpPr>
          <a:xfrm>
            <a:off x="11050200" y="18946619"/>
            <a:ext cx="21810129" cy="13523915"/>
            <a:chOff x="11022273" y="21611267"/>
            <a:chExt cx="21810129" cy="6945056"/>
          </a:xfrm>
        </p:grpSpPr>
        <p:sp>
          <p:nvSpPr>
            <p:cNvPr id="98" name="Rectangle 97"/>
            <p:cNvSpPr/>
            <p:nvPr/>
          </p:nvSpPr>
          <p:spPr>
            <a:xfrm>
              <a:off x="11023962" y="21611267"/>
              <a:ext cx="21808440" cy="496440"/>
            </a:xfrm>
            <a:prstGeom prst="rect">
              <a:avLst/>
            </a:prstGeom>
            <a:solidFill>
              <a:srgbClr val="00274C"/>
            </a:solidFill>
            <a:ln w="12700"/>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r>
                <a:rPr lang="en-US" sz="4400" b="1" dirty="0">
                  <a:solidFill>
                    <a:schemeClr val="accent3">
                      <a:lumMod val="20000"/>
                      <a:lumOff val="80000"/>
                    </a:schemeClr>
                  </a:solidFill>
                </a:rPr>
                <a:t>Results: Accuracy</a:t>
              </a:r>
            </a:p>
          </p:txBody>
        </p:sp>
        <p:sp>
          <p:nvSpPr>
            <p:cNvPr id="101" name="Text Box 192"/>
            <p:cNvSpPr txBox="1">
              <a:spLocks noChangeArrowheads="1"/>
            </p:cNvSpPr>
            <p:nvPr/>
          </p:nvSpPr>
          <p:spPr bwMode="auto">
            <a:xfrm>
              <a:off x="11022273" y="22107705"/>
              <a:ext cx="21802653" cy="6448618"/>
            </a:xfrm>
            <a:prstGeom prst="rect">
              <a:avLst/>
            </a:prstGeom>
            <a:solidFill>
              <a:schemeClr val="bg1"/>
            </a:solidFill>
            <a:ln w="12700">
              <a:solidFill>
                <a:schemeClr val="accent1">
                  <a:lumMod val="75000"/>
                </a:schemeClr>
              </a:solidFill>
            </a:ln>
            <a:effectLst/>
          </p:spPr>
          <p:txBody>
            <a:bodyPr lIns="137137" tIns="137137" rIns="137137" bIns="137137">
              <a:no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marL="114300" eaLnBrk="1" hangingPunct="1"/>
              <a:endParaRPr lang="en-US" sz="3200" dirty="0">
                <a:latin typeface="Calibri" pitchFamily="34" charset="0"/>
              </a:endParaRPr>
            </a:p>
          </p:txBody>
        </p:sp>
      </p:grpSp>
      <p:grpSp>
        <p:nvGrpSpPr>
          <p:cNvPr id="148" name="Group 147"/>
          <p:cNvGrpSpPr/>
          <p:nvPr/>
        </p:nvGrpSpPr>
        <p:grpSpPr>
          <a:xfrm>
            <a:off x="-1752600" y="-1333500"/>
            <a:ext cx="48256916" cy="35547300"/>
            <a:chOff x="-1752600" y="-1333500"/>
            <a:chExt cx="48256916" cy="35547300"/>
          </a:xfrm>
        </p:grpSpPr>
        <p:grpSp>
          <p:nvGrpSpPr>
            <p:cNvPr id="140" name="Group 139"/>
            <p:cNvGrpSpPr/>
            <p:nvPr/>
          </p:nvGrpSpPr>
          <p:grpSpPr>
            <a:xfrm>
              <a:off x="-1752600" y="-1333500"/>
              <a:ext cx="48256916" cy="35547300"/>
              <a:chOff x="-1752600" y="-1333500"/>
              <a:chExt cx="48256916" cy="35547300"/>
            </a:xfrm>
          </p:grpSpPr>
          <p:cxnSp>
            <p:nvCxnSpPr>
              <p:cNvPr id="16" name="Straight Connector 15"/>
              <p:cNvCxnSpPr>
                <a:cxnSpLocks/>
              </p:cNvCxnSpPr>
              <p:nvPr/>
            </p:nvCxnSpPr>
            <p:spPr>
              <a:xfrm>
                <a:off x="-1752600" y="32461200"/>
                <a:ext cx="48082200"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57200" y="-914400"/>
                <a:ext cx="0" cy="3512820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43434000" y="-1333500"/>
                <a:ext cx="0" cy="3512820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a:cxnSpLocks/>
              </p:cNvCxnSpPr>
              <p:nvPr/>
            </p:nvCxnSpPr>
            <p:spPr>
              <a:xfrm>
                <a:off x="-1600200" y="457200"/>
                <a:ext cx="48082200"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a:cxnSpLocks/>
              </p:cNvCxnSpPr>
              <p:nvPr/>
            </p:nvCxnSpPr>
            <p:spPr>
              <a:xfrm>
                <a:off x="-1577884" y="4572000"/>
                <a:ext cx="48082200" cy="0"/>
              </a:xfrm>
              <a:prstGeom prst="line">
                <a:avLst/>
              </a:prstGeom>
              <a:ln>
                <a:noFill/>
              </a:ln>
            </p:spPr>
            <p:style>
              <a:lnRef idx="1">
                <a:schemeClr val="accent1"/>
              </a:lnRef>
              <a:fillRef idx="0">
                <a:schemeClr val="accent1"/>
              </a:fillRef>
              <a:effectRef idx="0">
                <a:schemeClr val="accent1"/>
              </a:effectRef>
              <a:fontRef idx="minor">
                <a:schemeClr val="tx1"/>
              </a:fontRef>
            </p:style>
          </p:cxnSp>
        </p:grpSp>
        <p:cxnSp>
          <p:nvCxnSpPr>
            <p:cNvPr id="143" name="Straight Connector 142"/>
            <p:cNvCxnSpPr>
              <a:cxnSpLocks/>
            </p:cNvCxnSpPr>
            <p:nvPr/>
          </p:nvCxnSpPr>
          <p:spPr>
            <a:xfrm>
              <a:off x="42519600" y="-800372"/>
              <a:ext cx="0" cy="5143772"/>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a:cxnSpLocks/>
            </p:cNvCxnSpPr>
            <p:nvPr/>
          </p:nvCxnSpPr>
          <p:spPr>
            <a:xfrm>
              <a:off x="1371600" y="-733044"/>
              <a:ext cx="0" cy="5143772"/>
            </a:xfrm>
            <a:prstGeom prst="line">
              <a:avLst/>
            </a:prstGeom>
            <a:ln>
              <a:noFill/>
            </a:ln>
          </p:spPr>
          <p:style>
            <a:lnRef idx="1">
              <a:schemeClr val="accent1"/>
            </a:lnRef>
            <a:fillRef idx="0">
              <a:schemeClr val="accent1"/>
            </a:fillRef>
            <a:effectRef idx="0">
              <a:schemeClr val="accent1"/>
            </a:effectRef>
            <a:fontRef idx="minor">
              <a:schemeClr val="tx1"/>
            </a:fontRef>
          </p:style>
        </p:cxnSp>
      </p:grpSp>
      <p:sp>
        <p:nvSpPr>
          <p:cNvPr id="77" name="TextBox 76">
            <a:extLst>
              <a:ext uri="{FF2B5EF4-FFF2-40B4-BE49-F238E27FC236}">
                <a16:creationId xmlns:a16="http://schemas.microsoft.com/office/drawing/2014/main" id="{CF2735D8-BDAE-4AA2-B834-E581559D6F77}"/>
              </a:ext>
            </a:extLst>
          </p:cNvPr>
          <p:cNvSpPr txBox="1"/>
          <p:nvPr/>
        </p:nvSpPr>
        <p:spPr>
          <a:xfrm>
            <a:off x="6324600" y="22936200"/>
            <a:ext cx="3733800" cy="430839"/>
          </a:xfrm>
          <a:prstGeom prst="rect">
            <a:avLst/>
          </a:prstGeom>
          <a:noFill/>
        </p:spPr>
        <p:txBody>
          <a:bodyPr wrap="square" rtlCol="0">
            <a:noAutofit/>
          </a:bodyPr>
          <a:lstStyle/>
          <a:p>
            <a:pPr>
              <a:spcAft>
                <a:spcPts val="1200"/>
              </a:spcAft>
            </a:pPr>
            <a:endParaRPr lang="en-US" sz="2400" dirty="0"/>
          </a:p>
        </p:txBody>
      </p:sp>
      <p:pic>
        <p:nvPicPr>
          <p:cNvPr id="27" name="Picture 26">
            <a:extLst>
              <a:ext uri="{FF2B5EF4-FFF2-40B4-BE49-F238E27FC236}">
                <a16:creationId xmlns:a16="http://schemas.microsoft.com/office/drawing/2014/main" id="{767417E7-405F-4209-80D2-424E0ACC8DBE}"/>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948459" y="25002286"/>
            <a:ext cx="10363630" cy="3267914"/>
          </a:xfrm>
          <a:prstGeom prst="rect">
            <a:avLst/>
          </a:prstGeom>
        </p:spPr>
      </p:pic>
      <p:sp>
        <p:nvSpPr>
          <p:cNvPr id="40" name="TextBox 39">
            <a:extLst>
              <a:ext uri="{FF2B5EF4-FFF2-40B4-BE49-F238E27FC236}">
                <a16:creationId xmlns:a16="http://schemas.microsoft.com/office/drawing/2014/main" id="{1129D959-5834-40E0-AF6A-9FE353F693B3}"/>
              </a:ext>
            </a:extLst>
          </p:cNvPr>
          <p:cNvSpPr txBox="1"/>
          <p:nvPr/>
        </p:nvSpPr>
        <p:spPr>
          <a:xfrm>
            <a:off x="21760220" y="5612866"/>
            <a:ext cx="11081150" cy="1059335"/>
          </a:xfrm>
          <a:prstGeom prst="rect">
            <a:avLst/>
          </a:prstGeom>
          <a:noFill/>
        </p:spPr>
        <p:txBody>
          <a:bodyPr wrap="square" rtlCol="0">
            <a:noAutofit/>
          </a:bodyPr>
          <a:lstStyle/>
          <a:p>
            <a:pPr algn="ctr">
              <a:spcAft>
                <a:spcPts val="1200"/>
              </a:spcAft>
            </a:pPr>
            <a:r>
              <a:rPr lang="en-US" sz="3200" dirty="0"/>
              <a:t>Structural Compression reduces one of these blocks of 2 to 3 layers down to a single layer, and reinitializes its weights.</a:t>
            </a:r>
          </a:p>
        </p:txBody>
      </p:sp>
      <p:grpSp>
        <p:nvGrpSpPr>
          <p:cNvPr id="109" name="Group 108">
            <a:extLst>
              <a:ext uri="{FF2B5EF4-FFF2-40B4-BE49-F238E27FC236}">
                <a16:creationId xmlns:a16="http://schemas.microsoft.com/office/drawing/2014/main" id="{E23D5117-B766-47F8-AEED-D1E2930BB198}"/>
              </a:ext>
            </a:extLst>
          </p:cNvPr>
          <p:cNvGrpSpPr/>
          <p:nvPr/>
        </p:nvGrpSpPr>
        <p:grpSpPr>
          <a:xfrm>
            <a:off x="410773" y="22434873"/>
            <a:ext cx="10336596" cy="10021344"/>
            <a:chOff x="268929" y="22879543"/>
            <a:chExt cx="10336596" cy="9512222"/>
          </a:xfrm>
        </p:grpSpPr>
        <p:sp>
          <p:nvSpPr>
            <p:cNvPr id="111" name="Rectangle 110">
              <a:extLst>
                <a:ext uri="{FF2B5EF4-FFF2-40B4-BE49-F238E27FC236}">
                  <a16:creationId xmlns:a16="http://schemas.microsoft.com/office/drawing/2014/main" id="{381850A8-214C-457B-A2C3-AD1EE0DAD1F2}"/>
                </a:ext>
              </a:extLst>
            </p:cNvPr>
            <p:cNvSpPr/>
            <p:nvPr/>
          </p:nvSpPr>
          <p:spPr>
            <a:xfrm>
              <a:off x="268929" y="22879543"/>
              <a:ext cx="10332720" cy="1389926"/>
            </a:xfrm>
            <a:prstGeom prst="rect">
              <a:avLst/>
            </a:prstGeom>
            <a:solidFill>
              <a:srgbClr val="00274C"/>
            </a:solidFill>
            <a:ln w="12700"/>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r>
                <a:rPr lang="en-US" sz="4400" b="1" dirty="0">
                  <a:solidFill>
                    <a:schemeClr val="accent3">
                      <a:lumMod val="20000"/>
                      <a:lumOff val="80000"/>
                    </a:schemeClr>
                  </a:solidFill>
                </a:rPr>
                <a:t>Experimental Overview</a:t>
              </a:r>
            </a:p>
          </p:txBody>
        </p:sp>
        <p:sp>
          <p:nvSpPr>
            <p:cNvPr id="112" name="Text Box 190">
              <a:extLst>
                <a:ext uri="{FF2B5EF4-FFF2-40B4-BE49-F238E27FC236}">
                  <a16:creationId xmlns:a16="http://schemas.microsoft.com/office/drawing/2014/main" id="{7B3A2AF6-9EA6-498E-A589-1A460E30B930}"/>
                </a:ext>
              </a:extLst>
            </p:cNvPr>
            <p:cNvSpPr txBox="1">
              <a:spLocks noChangeArrowheads="1"/>
            </p:cNvSpPr>
            <p:nvPr/>
          </p:nvSpPr>
          <p:spPr bwMode="auto">
            <a:xfrm>
              <a:off x="272805" y="24196532"/>
              <a:ext cx="10332720" cy="8195233"/>
            </a:xfrm>
            <a:prstGeom prst="rect">
              <a:avLst/>
            </a:prstGeom>
            <a:solidFill>
              <a:schemeClr val="bg1"/>
            </a:solidFill>
            <a:ln w="12700">
              <a:solidFill>
                <a:schemeClr val="accent1">
                  <a:lumMod val="75000"/>
                </a:schemeClr>
              </a:solidFill>
            </a:ln>
            <a:effectLst/>
          </p:spPr>
          <p:txBody>
            <a:bodyPr wrap="square" lIns="137137" tIns="137137" rIns="137137" bIns="137137">
              <a:no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spcAft>
                  <a:spcPts val="1200"/>
                </a:spcAft>
              </a:pPr>
              <a:endParaRPr lang="en-US" sz="3200" dirty="0">
                <a:latin typeface="+mn-lt"/>
              </a:endParaRPr>
            </a:p>
          </p:txBody>
        </p:sp>
      </p:grpSp>
      <p:graphicFrame>
        <p:nvGraphicFramePr>
          <p:cNvPr id="24" name="Table 23">
            <a:extLst>
              <a:ext uri="{FF2B5EF4-FFF2-40B4-BE49-F238E27FC236}">
                <a16:creationId xmlns:a16="http://schemas.microsoft.com/office/drawing/2014/main" id="{937DCA1F-C381-44AF-A8B2-9B61C0C3E462}"/>
              </a:ext>
            </a:extLst>
          </p:cNvPr>
          <p:cNvGraphicFramePr>
            <a:graphicFrameLocks noGrp="1"/>
          </p:cNvGraphicFramePr>
          <p:nvPr>
            <p:extLst>
              <p:ext uri="{D42A27DB-BD31-4B8C-83A1-F6EECF244321}">
                <p14:modId xmlns:p14="http://schemas.microsoft.com/office/powerpoint/2010/main" val="726032760"/>
              </p:ext>
            </p:extLst>
          </p:nvPr>
        </p:nvGraphicFramePr>
        <p:xfrm>
          <a:off x="785385" y="25570296"/>
          <a:ext cx="9595272" cy="6465456"/>
        </p:xfrm>
        <a:graphic>
          <a:graphicData uri="http://schemas.openxmlformats.org/drawingml/2006/table">
            <a:tbl>
              <a:tblPr/>
              <a:tblGrid>
                <a:gridCol w="4797636">
                  <a:extLst>
                    <a:ext uri="{9D8B030D-6E8A-4147-A177-3AD203B41FA5}">
                      <a16:colId xmlns:a16="http://schemas.microsoft.com/office/drawing/2014/main" val="1428036899"/>
                    </a:ext>
                  </a:extLst>
                </a:gridCol>
                <a:gridCol w="4797636">
                  <a:extLst>
                    <a:ext uri="{9D8B030D-6E8A-4147-A177-3AD203B41FA5}">
                      <a16:colId xmlns:a16="http://schemas.microsoft.com/office/drawing/2014/main" val="4070547632"/>
                    </a:ext>
                  </a:extLst>
                </a:gridCol>
              </a:tblGrid>
              <a:tr h="1089456">
                <a:tc gridSpan="2">
                  <a:txBody>
                    <a:bodyPr/>
                    <a:lstStyle/>
                    <a:p>
                      <a:pPr marL="0" marR="0" lvl="0" indent="0" algn="ctr" defTabSz="3291279" rtl="0" eaLnBrk="1" fontAlgn="auto" latinLnBrk="0" hangingPunct="1">
                        <a:lnSpc>
                          <a:spcPct val="100000"/>
                        </a:lnSpc>
                        <a:spcBef>
                          <a:spcPts val="0"/>
                        </a:spcBef>
                        <a:spcAft>
                          <a:spcPts val="0"/>
                        </a:spcAft>
                        <a:buClrTx/>
                        <a:buSzTx/>
                        <a:buFontTx/>
                        <a:buNone/>
                        <a:tabLst/>
                        <a:defRPr/>
                      </a:pPr>
                      <a:r>
                        <a:rPr lang="en-US" sz="3200" dirty="0"/>
                        <a:t>Experiment Sets</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61640817"/>
                  </a:ext>
                </a:extLst>
              </a:tr>
              <a:tr h="1344000">
                <a:tc>
                  <a:txBody>
                    <a:bodyPr/>
                    <a:lstStyle/>
                    <a:p>
                      <a:pPr algn="ctr"/>
                      <a:r>
                        <a:rPr lang="en-US" sz="3200" dirty="0"/>
                        <a:t>Data Sets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dirty="0"/>
                        <a:t>{ MNIST, CIFAR10, CIFAR100, Stanford Dogs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73413948"/>
                  </a:ext>
                </a:extLst>
              </a:tr>
              <a:tr h="1344000">
                <a:tc>
                  <a:txBody>
                    <a:bodyPr/>
                    <a:lstStyle/>
                    <a:p>
                      <a:pPr algn="ctr"/>
                      <a:r>
                        <a:rPr lang="en-US" sz="3200" dirty="0"/>
                        <a:t>Layer Blocks Compressed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dirty="0"/>
                        <a:t>{ Block-1, Block-2, Block-3, Block-4, Block-5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03825025"/>
                  </a:ext>
                </a:extLst>
              </a:tr>
              <a:tr h="1344000">
                <a:tc>
                  <a:txBody>
                    <a:bodyPr/>
                    <a:lstStyle/>
                    <a:p>
                      <a:pPr algn="ctr"/>
                      <a:r>
                        <a:rPr lang="en-US" sz="3200" dirty="0"/>
                        <a:t>Initialization Schemes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dirty="0"/>
                        <a:t>{ Random, Mean, Student-Teacher Network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1560972"/>
                  </a:ext>
                </a:extLst>
              </a:tr>
              <a:tr h="1344000">
                <a:tc>
                  <a:txBody>
                    <a:bodyPr/>
                    <a:lstStyle/>
                    <a:p>
                      <a:pPr algn="ctr"/>
                      <a:r>
                        <a:rPr lang="en-US" sz="3200" dirty="0"/>
                        <a:t>Training Regimes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dirty="0"/>
                        <a:t>{ Frozen Model, Thawed Model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6227647"/>
                  </a:ext>
                </a:extLst>
              </a:tr>
            </a:tbl>
          </a:graphicData>
        </a:graphic>
      </p:graphicFrame>
      <p:sp>
        <p:nvSpPr>
          <p:cNvPr id="42" name="TextBox 41">
            <a:extLst>
              <a:ext uri="{FF2B5EF4-FFF2-40B4-BE49-F238E27FC236}">
                <a16:creationId xmlns:a16="http://schemas.microsoft.com/office/drawing/2014/main" id="{B56749F7-6B07-420A-80A2-D8CBB67C1662}"/>
              </a:ext>
            </a:extLst>
          </p:cNvPr>
          <p:cNvSpPr txBox="1"/>
          <p:nvPr/>
        </p:nvSpPr>
        <p:spPr>
          <a:xfrm>
            <a:off x="785385" y="24192418"/>
            <a:ext cx="9595270" cy="1377878"/>
          </a:xfrm>
          <a:prstGeom prst="rect">
            <a:avLst/>
          </a:prstGeom>
          <a:noFill/>
        </p:spPr>
        <p:txBody>
          <a:bodyPr wrap="square" rtlCol="0">
            <a:noAutofit/>
          </a:bodyPr>
          <a:lstStyle/>
          <a:p>
            <a:pPr marL="457200" indent="-457200">
              <a:spcAft>
                <a:spcPts val="1200"/>
              </a:spcAft>
              <a:buFont typeface="Arial" panose="020B0604020202020204" pitchFamily="34" charset="0"/>
              <a:buChar char="•"/>
            </a:pPr>
            <a:r>
              <a:rPr lang="en-US" sz="3200" dirty="0"/>
              <a:t>Every combination of experiments was performed in addition to the 4 base models</a:t>
            </a:r>
          </a:p>
        </p:txBody>
      </p:sp>
      <p:pic>
        <p:nvPicPr>
          <p:cNvPr id="67" name="Picture 66">
            <a:extLst>
              <a:ext uri="{FF2B5EF4-FFF2-40B4-BE49-F238E27FC236}">
                <a16:creationId xmlns:a16="http://schemas.microsoft.com/office/drawing/2014/main" id="{5C71B4D7-A051-45E2-A2F6-2DEE5CF254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61714" y="6982339"/>
            <a:ext cx="9800623" cy="5511803"/>
          </a:xfrm>
          <a:prstGeom prst="rect">
            <a:avLst/>
          </a:prstGeom>
        </p:spPr>
      </p:pic>
      <p:sp>
        <p:nvSpPr>
          <p:cNvPr id="135" name="TextBox 134">
            <a:extLst>
              <a:ext uri="{FF2B5EF4-FFF2-40B4-BE49-F238E27FC236}">
                <a16:creationId xmlns:a16="http://schemas.microsoft.com/office/drawing/2014/main" id="{69B25857-D3EA-4440-81D2-3B8D082A0A99}"/>
              </a:ext>
            </a:extLst>
          </p:cNvPr>
          <p:cNvSpPr txBox="1"/>
          <p:nvPr/>
        </p:nvSpPr>
        <p:spPr>
          <a:xfrm>
            <a:off x="11085084" y="5686002"/>
            <a:ext cx="10631432" cy="1059335"/>
          </a:xfrm>
          <a:prstGeom prst="rect">
            <a:avLst/>
          </a:prstGeom>
          <a:noFill/>
        </p:spPr>
        <p:txBody>
          <a:bodyPr wrap="square" rtlCol="0">
            <a:noAutofit/>
          </a:bodyPr>
          <a:lstStyle/>
          <a:p>
            <a:pPr algn="ctr">
              <a:spcAft>
                <a:spcPts val="1200"/>
              </a:spcAft>
            </a:pPr>
            <a:r>
              <a:rPr lang="en-US" sz="3200" dirty="0"/>
              <a:t>The VGG16 network structure consists of 5 repeated blocks of convolution layers followed by max pooling.</a:t>
            </a:r>
          </a:p>
        </p:txBody>
      </p:sp>
      <p:cxnSp>
        <p:nvCxnSpPr>
          <p:cNvPr id="71" name="Straight Connector 70">
            <a:extLst>
              <a:ext uri="{FF2B5EF4-FFF2-40B4-BE49-F238E27FC236}">
                <a16:creationId xmlns:a16="http://schemas.microsoft.com/office/drawing/2014/main" id="{175C628E-AC37-4F01-A79E-73A32F33B75C}"/>
              </a:ext>
            </a:extLst>
          </p:cNvPr>
          <p:cNvCxnSpPr>
            <a:cxnSpLocks/>
          </p:cNvCxnSpPr>
          <p:nvPr/>
        </p:nvCxnSpPr>
        <p:spPr>
          <a:xfrm flipH="1">
            <a:off x="21716516" y="5328512"/>
            <a:ext cx="9736" cy="7593998"/>
          </a:xfrm>
          <a:prstGeom prst="line">
            <a:avLst/>
          </a:prstGeom>
        </p:spPr>
        <p:style>
          <a:lnRef idx="1">
            <a:schemeClr val="accent1"/>
          </a:lnRef>
          <a:fillRef idx="0">
            <a:schemeClr val="accent1"/>
          </a:fillRef>
          <a:effectRef idx="0">
            <a:schemeClr val="accent1"/>
          </a:effectRef>
          <a:fontRef idx="minor">
            <a:schemeClr val="tx1"/>
          </a:fontRef>
        </p:style>
      </p:cxnSp>
      <p:pic>
        <p:nvPicPr>
          <p:cNvPr id="76" name="Picture 75">
            <a:extLst>
              <a:ext uri="{FF2B5EF4-FFF2-40B4-BE49-F238E27FC236}">
                <a16:creationId xmlns:a16="http://schemas.microsoft.com/office/drawing/2014/main" id="{A12A5A6F-2F50-4DB8-B026-AE2330C21959}"/>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342723" y="6909204"/>
            <a:ext cx="9936202" cy="5589114"/>
          </a:xfrm>
          <a:prstGeom prst="rect">
            <a:avLst/>
          </a:prstGeom>
        </p:spPr>
      </p:pic>
      <p:cxnSp>
        <p:nvCxnSpPr>
          <p:cNvPr id="136" name="Straight Connector 135">
            <a:extLst>
              <a:ext uri="{FF2B5EF4-FFF2-40B4-BE49-F238E27FC236}">
                <a16:creationId xmlns:a16="http://schemas.microsoft.com/office/drawing/2014/main" id="{16E7599C-7136-42E1-8C5F-0F7CC907FD05}"/>
              </a:ext>
            </a:extLst>
          </p:cNvPr>
          <p:cNvCxnSpPr>
            <a:cxnSpLocks/>
          </p:cNvCxnSpPr>
          <p:nvPr/>
        </p:nvCxnSpPr>
        <p:spPr>
          <a:xfrm flipH="1">
            <a:off x="18016305" y="13859846"/>
            <a:ext cx="36005" cy="4653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66CD0A36-7934-42C7-B33F-02C2568CE7D4}"/>
              </a:ext>
            </a:extLst>
          </p:cNvPr>
          <p:cNvCxnSpPr>
            <a:cxnSpLocks/>
          </p:cNvCxnSpPr>
          <p:nvPr/>
        </p:nvCxnSpPr>
        <p:spPr>
          <a:xfrm flipH="1">
            <a:off x="25284832" y="13877119"/>
            <a:ext cx="36005" cy="4653096"/>
          </a:xfrm>
          <a:prstGeom prst="line">
            <a:avLst/>
          </a:prstGeom>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8D063CC0-48A7-4B9F-ABB8-F5223EA36E6F}"/>
              </a:ext>
            </a:extLst>
          </p:cNvPr>
          <p:cNvSpPr txBox="1"/>
          <p:nvPr/>
        </p:nvSpPr>
        <p:spPr>
          <a:xfrm>
            <a:off x="11046577" y="13944600"/>
            <a:ext cx="6984866" cy="643748"/>
          </a:xfrm>
          <a:prstGeom prst="rect">
            <a:avLst/>
          </a:prstGeom>
          <a:noFill/>
        </p:spPr>
        <p:txBody>
          <a:bodyPr wrap="square" rtlCol="0">
            <a:noAutofit/>
          </a:bodyPr>
          <a:lstStyle/>
          <a:p>
            <a:pPr algn="ctr">
              <a:spcAft>
                <a:spcPts val="1200"/>
              </a:spcAft>
            </a:pPr>
            <a:r>
              <a:rPr lang="en-US" sz="3200" b="1" dirty="0"/>
              <a:t>Mean Initialization</a:t>
            </a:r>
          </a:p>
        </p:txBody>
      </p:sp>
      <mc:AlternateContent xmlns:mc="http://schemas.openxmlformats.org/markup-compatibility/2006">
        <mc:Choice xmlns:a14="http://schemas.microsoft.com/office/drawing/2010/main" Requires="a14">
          <p:sp>
            <p:nvSpPr>
              <p:cNvPr id="81" name="TextBox 80">
                <a:extLst>
                  <a:ext uri="{FF2B5EF4-FFF2-40B4-BE49-F238E27FC236}">
                    <a16:creationId xmlns:a16="http://schemas.microsoft.com/office/drawing/2014/main" id="{E91DAED1-17F7-4203-B5D3-7E8D6C525ACC}"/>
                  </a:ext>
                </a:extLst>
              </p:cNvPr>
              <p:cNvSpPr txBox="1"/>
              <p:nvPr/>
            </p:nvSpPr>
            <p:spPr>
              <a:xfrm>
                <a:off x="11513381" y="16757148"/>
                <a:ext cx="6197617" cy="1844059"/>
              </a:xfrm>
              <a:prstGeom prst="rect">
                <a:avLst/>
              </a:prstGeom>
              <a:noFill/>
            </p:spPr>
            <p:txBody>
              <a:bodyPr wrap="none" lIns="0" tIns="0" rIns="0" bIns="0" rtlCol="0">
                <a:noAutofit/>
              </a:bodyPr>
              <a:lstStyle/>
              <a:p>
                <a:pPr>
                  <a:spcAft>
                    <a:spcPts val="1200"/>
                  </a:spcAft>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𝑓</m:t>
                          </m:r>
                        </m:e>
                        <m:sub>
                          <m:r>
                            <a:rPr lang="en-US" sz="2400" b="0" i="1" smtClean="0">
                              <a:latin typeface="Cambria Math" panose="02040503050406030204" pitchFamily="18" charset="0"/>
                            </a:rPr>
                            <m:t>𝑎𝑣𝑔</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𝑁</m:t>
                          </m:r>
                        </m:den>
                      </m:f>
                      <m:nary>
                        <m:naryPr>
                          <m:chr m:val="∑"/>
                          <m:ctrlPr>
                            <a:rPr lang="en-US" sz="2400" b="0" i="1" smtClean="0">
                              <a:latin typeface="Cambria Math" panose="02040503050406030204" pitchFamily="18" charset="0"/>
                            </a:rPr>
                          </m:ctrlPr>
                        </m:naryPr>
                        <m:sub>
                          <m: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𝑁</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𝑓</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  </m:t>
                          </m:r>
                          <m:r>
                            <a:rPr lang="en-US" sz="2400" b="0" i="1" smtClean="0">
                              <a:latin typeface="Cambria Math" panose="02040503050406030204" pitchFamily="18" charset="0"/>
                            </a:rPr>
                            <m:t>𝑤h𝑒𝑟𝑒</m:t>
                          </m:r>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𝑓</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𝑅</m:t>
                              </m:r>
                            </m:e>
                            <m:sup>
                              <m:r>
                                <a:rPr lang="en-US" sz="2400" b="0" i="1" smtClean="0">
                                  <a:latin typeface="Cambria Math" panose="02040503050406030204" pitchFamily="18" charset="0"/>
                                </a:rPr>
                                <m:t>3</m:t>
                              </m:r>
                              <m:r>
                                <a:rPr lang="en-US" sz="2400" b="0" i="1" smtClean="0">
                                  <a:latin typeface="Cambria Math" panose="02040503050406030204" pitchFamily="18" charset="0"/>
                                </a:rPr>
                                <m:t>𝑥</m:t>
                              </m:r>
                              <m:r>
                                <a:rPr lang="en-US" sz="2400" b="0" i="1" smtClean="0">
                                  <a:latin typeface="Cambria Math" panose="02040503050406030204" pitchFamily="18" charset="0"/>
                                </a:rPr>
                                <m:t>3</m:t>
                              </m:r>
                              <m:r>
                                <a:rPr lang="en-US" sz="2400" b="0" i="1" smtClean="0">
                                  <a:latin typeface="Cambria Math" panose="02040503050406030204" pitchFamily="18" charset="0"/>
                                </a:rPr>
                                <m:t>𝑥</m:t>
                              </m:r>
                              <m:r>
                                <a:rPr lang="en-US" sz="2400" b="0" i="1" smtClean="0">
                                  <a:latin typeface="Cambria Math" panose="02040503050406030204" pitchFamily="18" charset="0"/>
                                </a:rPr>
                                <m:t>1</m:t>
                              </m:r>
                            </m:sup>
                          </m:sSup>
                        </m:e>
                      </m:nary>
                    </m:oMath>
                  </m:oMathPara>
                </a14:m>
                <a:endParaRPr lang="en-US" sz="2400" b="0" dirty="0"/>
              </a:p>
              <a:p>
                <a:pPr>
                  <a:spcAft>
                    <a:spcPts val="1200"/>
                  </a:spcAft>
                </a:pPr>
                <a:endParaRPr lang="en-US" sz="3200" dirty="0"/>
              </a:p>
            </p:txBody>
          </p:sp>
        </mc:Choice>
        <mc:Fallback>
          <p:sp>
            <p:nvSpPr>
              <p:cNvPr id="81" name="TextBox 80">
                <a:extLst>
                  <a:ext uri="{FF2B5EF4-FFF2-40B4-BE49-F238E27FC236}">
                    <a16:creationId xmlns:a16="http://schemas.microsoft.com/office/drawing/2014/main" id="{E91DAED1-17F7-4203-B5D3-7E8D6C525ACC}"/>
                  </a:ext>
                </a:extLst>
              </p:cNvPr>
              <p:cNvSpPr txBox="1">
                <a:spLocks noRot="1" noChangeAspect="1" noMove="1" noResize="1" noEditPoints="1" noAdjustHandles="1" noChangeArrowheads="1" noChangeShapeType="1" noTextEdit="1"/>
              </p:cNvSpPr>
              <p:nvPr/>
            </p:nvSpPr>
            <p:spPr>
              <a:xfrm>
                <a:off x="11513381" y="16757148"/>
                <a:ext cx="6197617" cy="1844059"/>
              </a:xfrm>
              <a:prstGeom prst="rect">
                <a:avLst/>
              </a:prstGeom>
              <a:blipFill>
                <a:blip r:embed="rId6"/>
                <a:stretch>
                  <a:fillRect/>
                </a:stretch>
              </a:blipFill>
            </p:spPr>
            <p:txBody>
              <a:bodyPr/>
              <a:lstStyle/>
              <a:p>
                <a:r>
                  <a:rPr lang="en-US">
                    <a:noFill/>
                  </a:rPr>
                  <a:t> </a:t>
                </a:r>
              </a:p>
            </p:txBody>
          </p:sp>
        </mc:Fallback>
      </mc:AlternateContent>
      <p:sp>
        <p:nvSpPr>
          <p:cNvPr id="83" name="TextBox 82">
            <a:extLst>
              <a:ext uri="{FF2B5EF4-FFF2-40B4-BE49-F238E27FC236}">
                <a16:creationId xmlns:a16="http://schemas.microsoft.com/office/drawing/2014/main" id="{11B3F8AE-4011-42E7-BE17-F511180F1DD6}"/>
              </a:ext>
            </a:extLst>
          </p:cNvPr>
          <p:cNvSpPr txBox="1"/>
          <p:nvPr/>
        </p:nvSpPr>
        <p:spPr>
          <a:xfrm>
            <a:off x="11553318" y="14660652"/>
            <a:ext cx="6106013" cy="1404154"/>
          </a:xfrm>
          <a:prstGeom prst="rect">
            <a:avLst/>
          </a:prstGeom>
          <a:noFill/>
        </p:spPr>
        <p:txBody>
          <a:bodyPr wrap="square" rtlCol="0">
            <a:noAutofit/>
          </a:bodyPr>
          <a:lstStyle/>
          <a:p>
            <a:pPr>
              <a:spcAft>
                <a:spcPts val="1200"/>
              </a:spcAft>
            </a:pPr>
            <a:r>
              <a:rPr lang="en-US" sz="3200" dirty="0"/>
              <a:t>Initialize the compressed layer as an average of the layers it replaces.</a:t>
            </a:r>
          </a:p>
        </p:txBody>
      </p:sp>
      <p:sp>
        <p:nvSpPr>
          <p:cNvPr id="138" name="TextBox 137">
            <a:extLst>
              <a:ext uri="{FF2B5EF4-FFF2-40B4-BE49-F238E27FC236}">
                <a16:creationId xmlns:a16="http://schemas.microsoft.com/office/drawing/2014/main" id="{28F6A5DC-9912-408B-B3EA-F196BC04787A}"/>
              </a:ext>
            </a:extLst>
          </p:cNvPr>
          <p:cNvSpPr txBox="1"/>
          <p:nvPr/>
        </p:nvSpPr>
        <p:spPr>
          <a:xfrm>
            <a:off x="18233819" y="13920965"/>
            <a:ext cx="6984866" cy="643748"/>
          </a:xfrm>
          <a:prstGeom prst="rect">
            <a:avLst/>
          </a:prstGeom>
          <a:noFill/>
        </p:spPr>
        <p:txBody>
          <a:bodyPr wrap="square" rtlCol="0">
            <a:noAutofit/>
          </a:bodyPr>
          <a:lstStyle/>
          <a:p>
            <a:pPr algn="ctr">
              <a:spcAft>
                <a:spcPts val="1200"/>
              </a:spcAft>
            </a:pPr>
            <a:r>
              <a:rPr lang="en-US" sz="3200" b="1" dirty="0"/>
              <a:t>Student-Teacher Network</a:t>
            </a:r>
          </a:p>
        </p:txBody>
      </p:sp>
      <p:sp>
        <p:nvSpPr>
          <p:cNvPr id="84" name="TextBox 83">
            <a:extLst>
              <a:ext uri="{FF2B5EF4-FFF2-40B4-BE49-F238E27FC236}">
                <a16:creationId xmlns:a16="http://schemas.microsoft.com/office/drawing/2014/main" id="{6CFA8989-7306-434D-964E-07D4044E0C74}"/>
              </a:ext>
            </a:extLst>
          </p:cNvPr>
          <p:cNvSpPr txBox="1"/>
          <p:nvPr/>
        </p:nvSpPr>
        <p:spPr>
          <a:xfrm>
            <a:off x="19023451" y="14655825"/>
            <a:ext cx="5616144" cy="1121124"/>
          </a:xfrm>
          <a:prstGeom prst="rect">
            <a:avLst/>
          </a:prstGeom>
          <a:noFill/>
        </p:spPr>
        <p:txBody>
          <a:bodyPr wrap="square" rtlCol="0">
            <a:noAutofit/>
          </a:bodyPr>
          <a:lstStyle/>
          <a:p>
            <a:pPr>
              <a:spcAft>
                <a:spcPts val="1200"/>
              </a:spcAft>
            </a:pPr>
            <a:r>
              <a:rPr lang="en-US" sz="3200" dirty="0"/>
              <a:t>Compute and backpropagate the loss after the compressed layer.</a:t>
            </a:r>
          </a:p>
        </p:txBody>
      </p:sp>
      <mc:AlternateContent xmlns:mc="http://schemas.openxmlformats.org/markup-compatibility/2006">
        <mc:Choice xmlns:a14="http://schemas.microsoft.com/office/drawing/2010/main" Requires="a14">
          <p:sp>
            <p:nvSpPr>
              <p:cNvPr id="85" name="TextBox 84">
                <a:extLst>
                  <a:ext uri="{FF2B5EF4-FFF2-40B4-BE49-F238E27FC236}">
                    <a16:creationId xmlns:a16="http://schemas.microsoft.com/office/drawing/2014/main" id="{529B945D-9C9D-40EB-A6BF-8AE5DF6CEF2E}"/>
                  </a:ext>
                </a:extLst>
              </p:cNvPr>
              <p:cNvSpPr txBox="1"/>
              <p:nvPr/>
            </p:nvSpPr>
            <p:spPr>
              <a:xfrm>
                <a:off x="17552019" y="16763299"/>
                <a:ext cx="8328993" cy="1583558"/>
              </a:xfrm>
              <a:prstGeom prst="rect">
                <a:avLst/>
              </a:prstGeom>
              <a:noFill/>
            </p:spPr>
            <p:txBody>
              <a:bodyPr wrap="none" lIns="0" tIns="0" rIns="0" bIns="0" rtlCol="0">
                <a:noAutofit/>
              </a:bodyPr>
              <a:lstStyle/>
              <a:p>
                <a:pPr>
                  <a:spcAft>
                    <a:spcPts val="1200"/>
                  </a:spcAft>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𝐿</m:t>
                          </m:r>
                        </m:e>
                        <m:sub>
                          <m:r>
                            <a:rPr lang="en-US" sz="2400" b="0" i="1" smtClean="0">
                              <a:latin typeface="Cambria Math" panose="02040503050406030204" pitchFamily="18" charset="0"/>
                            </a:rPr>
                            <m:t>𝑆𝑇𝑁</m:t>
                          </m:r>
                        </m:sub>
                      </m:sSub>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min</m:t>
                              </m:r>
                            </m:e>
                            <m:li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𝑊</m:t>
                                  </m:r>
                                </m:e>
                                <m:sub>
                                  <m:r>
                                    <a:rPr lang="en-US" sz="2400" b="0" i="1" smtClean="0">
                                      <a:latin typeface="Cambria Math" panose="02040503050406030204" pitchFamily="18" charset="0"/>
                                    </a:rPr>
                                    <m:t>𝑠</m:t>
                                  </m:r>
                                </m:sub>
                              </m:sSub>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𝑏</m:t>
                                  </m:r>
                                </m:e>
                                <m:sub>
                                  <m:r>
                                    <a:rPr lang="en-US" sz="2400" b="0" i="1" smtClean="0">
                                      <a:latin typeface="Cambria Math" panose="02040503050406030204" pitchFamily="18" charset="0"/>
                                    </a:rPr>
                                    <m:t>𝑠</m:t>
                                  </m:r>
                                </m:sub>
                              </m:sSub>
                            </m:lim>
                          </m:limLow>
                        </m:fName>
                        <m:e>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𝑁</m:t>
                              </m:r>
                            </m:den>
                          </m:f>
                          <m:nary>
                            <m:naryPr>
                              <m:chr m:val="∑"/>
                              <m:ctrlPr>
                                <a:rPr lang="en-US" sz="2400" b="0" i="1" smtClean="0">
                                  <a:latin typeface="Cambria Math" panose="02040503050406030204" pitchFamily="18" charset="0"/>
                                </a:rPr>
                              </m:ctrlPr>
                            </m:naryPr>
                            <m:sub>
                              <m: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𝑁</m:t>
                              </m:r>
                            </m:sup>
                            <m:e>
                              <m:sSup>
                                <m:sSupPr>
                                  <m:ctrlPr>
                                    <a:rPr lang="en-US" sz="2400" b="0" i="1" smtClean="0">
                                      <a:latin typeface="Cambria Math" panose="02040503050406030204" pitchFamily="18" charset="0"/>
                                    </a:rPr>
                                  </m:ctrlPr>
                                </m:sSupPr>
                                <m:e>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𝑠</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𝑖</m:t>
                                              </m:r>
                                            </m:sub>
                                          </m:sSub>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𝑊</m:t>
                                              </m:r>
                                            </m:e>
                                            <m:sub>
                                              <m:r>
                                                <a:rPr lang="en-US" sz="2400" i="1">
                                                  <a:latin typeface="Cambria Math" panose="02040503050406030204" pitchFamily="18" charset="0"/>
                                                </a:rPr>
                                                <m:t>𝑠</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𝑏</m:t>
                                              </m:r>
                                            </m:e>
                                            <m:sub>
                                              <m:r>
                                                <a:rPr lang="en-US" sz="2400" i="1">
                                                  <a:latin typeface="Cambria Math" panose="02040503050406030204" pitchFamily="18" charset="0"/>
                                                </a:rPr>
                                                <m:t>𝑠</m:t>
                                              </m:r>
                                            </m:sub>
                                          </m:sSub>
                                        </m:e>
                                      </m:d>
                                      <m:r>
                                        <a:rPr lang="en-US" sz="2400" b="0" i="1" smtClean="0">
                                          <a:latin typeface="Cambria Math" panose="02040503050406030204" pitchFamily="18" charset="0"/>
                                        </a:rPr>
                                        <m:t>−</m:t>
                                      </m:r>
                                      <m:r>
                                        <a:rPr lang="en-US" sz="2400" b="0" i="1" smtClean="0">
                                          <a:latin typeface="Cambria Math" panose="02040503050406030204" pitchFamily="18" charset="0"/>
                                        </a:rPr>
                                        <m:t>𝑡</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𝑊</m:t>
                                              </m:r>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𝑏</m:t>
                                              </m:r>
                                            </m:e>
                                            <m:sub>
                                              <m:r>
                                                <a:rPr lang="en-US" sz="2400" b="0" i="1" smtClean="0">
                                                  <a:latin typeface="Cambria Math" panose="02040503050406030204" pitchFamily="18" charset="0"/>
                                                </a:rPr>
                                                <m:t>𝑡</m:t>
                                              </m:r>
                                            </m:sub>
                                          </m:sSub>
                                        </m:e>
                                      </m:d>
                                      <m:r>
                                        <a:rPr lang="en-US" sz="2400" b="0" i="1" smtClean="0">
                                          <a:latin typeface="Cambria Math" panose="02040503050406030204" pitchFamily="18" charset="0"/>
                                        </a:rPr>
                                        <m:t>|</m:t>
                                      </m:r>
                                    </m:e>
                                  </m:d>
                                </m:e>
                                <m:sup>
                                  <m:r>
                                    <a:rPr lang="en-US" sz="2400" b="0" i="1" smtClean="0">
                                      <a:latin typeface="Cambria Math" panose="02040503050406030204" pitchFamily="18" charset="0"/>
                                    </a:rPr>
                                    <m:t>2</m:t>
                                  </m:r>
                                </m:sup>
                              </m:sSup>
                            </m:e>
                          </m:nary>
                        </m:e>
                      </m:func>
                    </m:oMath>
                  </m:oMathPara>
                </a14:m>
                <a:endParaRPr lang="en-US" sz="2400" dirty="0"/>
              </a:p>
            </p:txBody>
          </p:sp>
        </mc:Choice>
        <mc:Fallback>
          <p:sp>
            <p:nvSpPr>
              <p:cNvPr id="85" name="TextBox 84">
                <a:extLst>
                  <a:ext uri="{FF2B5EF4-FFF2-40B4-BE49-F238E27FC236}">
                    <a16:creationId xmlns:a16="http://schemas.microsoft.com/office/drawing/2014/main" id="{529B945D-9C9D-40EB-A6BF-8AE5DF6CEF2E}"/>
                  </a:ext>
                </a:extLst>
              </p:cNvPr>
              <p:cNvSpPr txBox="1">
                <a:spLocks noRot="1" noChangeAspect="1" noMove="1" noResize="1" noEditPoints="1" noAdjustHandles="1" noChangeArrowheads="1" noChangeShapeType="1" noTextEdit="1"/>
              </p:cNvSpPr>
              <p:nvPr/>
            </p:nvSpPr>
            <p:spPr>
              <a:xfrm>
                <a:off x="17552019" y="16763299"/>
                <a:ext cx="8328993" cy="1583558"/>
              </a:xfrm>
              <a:prstGeom prst="rect">
                <a:avLst/>
              </a:prstGeom>
              <a:blipFill>
                <a:blip r:embed="rId7"/>
                <a:stretch>
                  <a:fillRect/>
                </a:stretch>
              </a:blipFill>
            </p:spPr>
            <p:txBody>
              <a:bodyPr/>
              <a:lstStyle/>
              <a:p>
                <a:r>
                  <a:rPr lang="en-US">
                    <a:noFill/>
                  </a:rPr>
                  <a:t> </a:t>
                </a:r>
              </a:p>
            </p:txBody>
          </p:sp>
        </mc:Fallback>
      </mc:AlternateContent>
      <p:sp>
        <p:nvSpPr>
          <p:cNvPr id="141" name="TextBox 140">
            <a:extLst>
              <a:ext uri="{FF2B5EF4-FFF2-40B4-BE49-F238E27FC236}">
                <a16:creationId xmlns:a16="http://schemas.microsoft.com/office/drawing/2014/main" id="{62245BBF-3608-4B97-9E5E-707A028F2BDC}"/>
              </a:ext>
            </a:extLst>
          </p:cNvPr>
          <p:cNvSpPr txBox="1"/>
          <p:nvPr/>
        </p:nvSpPr>
        <p:spPr>
          <a:xfrm>
            <a:off x="25597816" y="13944600"/>
            <a:ext cx="6984866" cy="643748"/>
          </a:xfrm>
          <a:prstGeom prst="rect">
            <a:avLst/>
          </a:prstGeom>
          <a:noFill/>
        </p:spPr>
        <p:txBody>
          <a:bodyPr wrap="square" rtlCol="0">
            <a:noAutofit/>
          </a:bodyPr>
          <a:lstStyle/>
          <a:p>
            <a:pPr algn="ctr">
              <a:spcAft>
                <a:spcPts val="1200"/>
              </a:spcAft>
            </a:pPr>
            <a:r>
              <a:rPr lang="en-US" sz="3200" b="1" dirty="0"/>
              <a:t>Frozen vs. Thawed Model</a:t>
            </a:r>
          </a:p>
        </p:txBody>
      </p:sp>
      <p:sp>
        <p:nvSpPr>
          <p:cNvPr id="86" name="TextBox 85">
            <a:extLst>
              <a:ext uri="{FF2B5EF4-FFF2-40B4-BE49-F238E27FC236}">
                <a16:creationId xmlns:a16="http://schemas.microsoft.com/office/drawing/2014/main" id="{401C3E22-B2E2-424A-B95B-33D973441ACA}"/>
              </a:ext>
            </a:extLst>
          </p:cNvPr>
          <p:cNvSpPr txBox="1"/>
          <p:nvPr/>
        </p:nvSpPr>
        <p:spPr>
          <a:xfrm>
            <a:off x="25803108" y="14655825"/>
            <a:ext cx="6574281" cy="3036550"/>
          </a:xfrm>
          <a:prstGeom prst="rect">
            <a:avLst/>
          </a:prstGeom>
          <a:noFill/>
        </p:spPr>
        <p:txBody>
          <a:bodyPr wrap="square" rtlCol="0">
            <a:noAutofit/>
          </a:bodyPr>
          <a:lstStyle/>
          <a:p>
            <a:pPr>
              <a:spcAft>
                <a:spcPts val="1200"/>
              </a:spcAft>
            </a:pPr>
            <a:r>
              <a:rPr lang="en-US" sz="3200" dirty="0"/>
              <a:t>We test whether the compressed layer can learn filters to fit into the existing model. The frozen model freezes the rest of the model parameters, while the thawed model allows for gradient updates across the entire model.</a:t>
            </a:r>
          </a:p>
        </p:txBody>
      </p:sp>
      <p:pic>
        <p:nvPicPr>
          <p:cNvPr id="90" name="Picture 89">
            <a:extLst>
              <a:ext uri="{FF2B5EF4-FFF2-40B4-BE49-F238E27FC236}">
                <a16:creationId xmlns:a16="http://schemas.microsoft.com/office/drawing/2014/main" id="{109CCEDD-15B9-4C14-AB0C-B1A2794D0BE6}"/>
              </a:ext>
            </a:extLst>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461714" y="19768260"/>
            <a:ext cx="8954406" cy="6396004"/>
          </a:xfrm>
          <a:prstGeom prst="rect">
            <a:avLst/>
          </a:prstGeom>
        </p:spPr>
      </p:pic>
      <p:pic>
        <p:nvPicPr>
          <p:cNvPr id="96" name="Picture 95">
            <a:extLst>
              <a:ext uri="{FF2B5EF4-FFF2-40B4-BE49-F238E27FC236}">
                <a16:creationId xmlns:a16="http://schemas.microsoft.com/office/drawing/2014/main" id="{0DE0A6E6-C68A-434A-A13B-3F2FE9835065}"/>
              </a:ext>
            </a:extLst>
          </p:cNvPr>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838650" y="19723015"/>
            <a:ext cx="9251598" cy="6608284"/>
          </a:xfrm>
          <a:prstGeom prst="rect">
            <a:avLst/>
          </a:prstGeom>
        </p:spPr>
      </p:pic>
      <p:pic>
        <p:nvPicPr>
          <p:cNvPr id="103" name="Picture 102">
            <a:extLst>
              <a:ext uri="{FF2B5EF4-FFF2-40B4-BE49-F238E27FC236}">
                <a16:creationId xmlns:a16="http://schemas.microsoft.com/office/drawing/2014/main" id="{C4B149EC-6DE5-4297-A29A-90BB08DA86BD}"/>
              </a:ext>
            </a:extLst>
          </p:cNvPr>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7929" y="25802080"/>
            <a:ext cx="9251598" cy="6608284"/>
          </a:xfrm>
          <a:prstGeom prst="rect">
            <a:avLst/>
          </a:prstGeom>
        </p:spPr>
      </p:pic>
      <p:pic>
        <p:nvPicPr>
          <p:cNvPr id="107" name="Picture 106">
            <a:extLst>
              <a:ext uri="{FF2B5EF4-FFF2-40B4-BE49-F238E27FC236}">
                <a16:creationId xmlns:a16="http://schemas.microsoft.com/office/drawing/2014/main" id="{E369A0C5-6560-4DA6-B1DB-33F1B8320FF1}"/>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838650" y="25855481"/>
            <a:ext cx="9251598" cy="6608284"/>
          </a:xfrm>
          <a:prstGeom prst="rect">
            <a:avLst/>
          </a:prstGeom>
        </p:spPr>
      </p:pic>
      <p:sp>
        <p:nvSpPr>
          <p:cNvPr id="113" name="TextBox 112">
            <a:extLst>
              <a:ext uri="{FF2B5EF4-FFF2-40B4-BE49-F238E27FC236}">
                <a16:creationId xmlns:a16="http://schemas.microsoft.com/office/drawing/2014/main" id="{6CA3AF96-D3EF-4217-BA3D-84BEC12BEC67}"/>
              </a:ext>
            </a:extLst>
          </p:cNvPr>
          <p:cNvSpPr txBox="1"/>
          <p:nvPr/>
        </p:nvSpPr>
        <p:spPr>
          <a:xfrm>
            <a:off x="28575000" y="20424858"/>
            <a:ext cx="3802389" cy="2195001"/>
          </a:xfrm>
          <a:prstGeom prst="rect">
            <a:avLst/>
          </a:prstGeom>
          <a:noFill/>
        </p:spPr>
        <p:txBody>
          <a:bodyPr wrap="square" rtlCol="0">
            <a:noAutofit/>
          </a:bodyPr>
          <a:lstStyle/>
          <a:p>
            <a:pPr>
              <a:spcAft>
                <a:spcPts val="1200"/>
              </a:spcAft>
            </a:pPr>
            <a:r>
              <a:rPr lang="en-US" sz="3200" dirty="0"/>
              <a:t>Maximal accuracy achieved by each model on each data set for each compressed layer.</a:t>
            </a:r>
          </a:p>
        </p:txBody>
      </p:sp>
      <p:sp>
        <p:nvSpPr>
          <p:cNvPr id="114" name="TextBox 113">
            <a:extLst>
              <a:ext uri="{FF2B5EF4-FFF2-40B4-BE49-F238E27FC236}">
                <a16:creationId xmlns:a16="http://schemas.microsoft.com/office/drawing/2014/main" id="{F3E46B13-7BA0-47C5-909D-923CEA131A83}"/>
              </a:ext>
            </a:extLst>
          </p:cNvPr>
          <p:cNvSpPr txBox="1"/>
          <p:nvPr/>
        </p:nvSpPr>
        <p:spPr>
          <a:xfrm>
            <a:off x="28575000" y="27963698"/>
            <a:ext cx="3802389" cy="3776971"/>
          </a:xfrm>
          <a:prstGeom prst="rect">
            <a:avLst/>
          </a:prstGeom>
          <a:noFill/>
        </p:spPr>
        <p:txBody>
          <a:bodyPr wrap="square" rtlCol="0">
            <a:noAutofit/>
          </a:bodyPr>
          <a:lstStyle/>
          <a:p>
            <a:pPr>
              <a:spcAft>
                <a:spcPts val="1200"/>
              </a:spcAft>
            </a:pPr>
            <a:r>
              <a:rPr lang="en-US" sz="2400" u="sng" dirty="0"/>
              <a:t>Key Acronyms</a:t>
            </a:r>
            <a:endParaRPr lang="en-US" sz="2400" dirty="0"/>
          </a:p>
          <a:p>
            <a:pPr>
              <a:spcAft>
                <a:spcPts val="1200"/>
              </a:spcAft>
            </a:pPr>
            <a:r>
              <a:rPr lang="en-US" sz="2400" dirty="0"/>
              <a:t>Base:  Uncompressed</a:t>
            </a:r>
          </a:p>
          <a:p>
            <a:pPr>
              <a:spcAft>
                <a:spcPts val="1200"/>
              </a:spcAft>
            </a:pPr>
            <a:r>
              <a:rPr lang="en-US" sz="2400" dirty="0"/>
              <a:t>FM: Frozen Model</a:t>
            </a:r>
          </a:p>
          <a:p>
            <a:pPr>
              <a:spcAft>
                <a:spcPts val="1200"/>
              </a:spcAft>
            </a:pPr>
            <a:r>
              <a:rPr lang="en-US" sz="2400" dirty="0"/>
              <a:t>TM: Thawed Model</a:t>
            </a:r>
          </a:p>
          <a:p>
            <a:pPr>
              <a:spcAft>
                <a:spcPts val="1200"/>
              </a:spcAft>
            </a:pPr>
            <a:r>
              <a:rPr lang="en-US" sz="2400" dirty="0"/>
              <a:t>RW: Random Weights</a:t>
            </a:r>
          </a:p>
          <a:p>
            <a:pPr>
              <a:spcAft>
                <a:spcPts val="1200"/>
              </a:spcAft>
            </a:pPr>
            <a:r>
              <a:rPr lang="en-US" sz="2400" dirty="0"/>
              <a:t>MW: Mean Weights</a:t>
            </a:r>
          </a:p>
          <a:p>
            <a:pPr>
              <a:spcAft>
                <a:spcPts val="1200"/>
              </a:spcAft>
            </a:pPr>
            <a:r>
              <a:rPr lang="en-US" sz="2400" dirty="0"/>
              <a:t>STN: Student-Teacher Network</a:t>
            </a:r>
          </a:p>
        </p:txBody>
      </p:sp>
      <p:pic>
        <p:nvPicPr>
          <p:cNvPr id="142" name="Picture 141">
            <a:extLst>
              <a:ext uri="{FF2B5EF4-FFF2-40B4-BE49-F238E27FC236}">
                <a16:creationId xmlns:a16="http://schemas.microsoft.com/office/drawing/2014/main" id="{6C059439-4D5F-429F-BE26-BA30BFD64000}"/>
              </a:ext>
            </a:extLst>
          </p:cNvPr>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456980" y="7086600"/>
            <a:ext cx="9681883" cy="6915630"/>
          </a:xfrm>
          <a:prstGeom prst="rect">
            <a:avLst/>
          </a:prstGeom>
        </p:spPr>
      </p:pic>
      <p:pic>
        <p:nvPicPr>
          <p:cNvPr id="145" name="Picture 144">
            <a:extLst>
              <a:ext uri="{FF2B5EF4-FFF2-40B4-BE49-F238E27FC236}">
                <a16:creationId xmlns:a16="http://schemas.microsoft.com/office/drawing/2014/main" id="{65693B3E-23D4-477A-9A21-D9EF0BD8F1ED}"/>
              </a:ext>
            </a:extLst>
          </p:cNvPr>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451075" y="13537508"/>
            <a:ext cx="9637729" cy="6884092"/>
          </a:xfrm>
          <a:prstGeom prst="rect">
            <a:avLst/>
          </a:prstGeom>
        </p:spPr>
      </p:pic>
      <p:sp>
        <p:nvSpPr>
          <p:cNvPr id="146" name="TextBox 145">
            <a:extLst>
              <a:ext uri="{FF2B5EF4-FFF2-40B4-BE49-F238E27FC236}">
                <a16:creationId xmlns:a16="http://schemas.microsoft.com/office/drawing/2014/main" id="{784A2CF9-D36F-4961-9888-973D43ED975C}"/>
              </a:ext>
            </a:extLst>
          </p:cNvPr>
          <p:cNvSpPr txBox="1"/>
          <p:nvPr/>
        </p:nvSpPr>
        <p:spPr>
          <a:xfrm>
            <a:off x="28575000" y="23297482"/>
            <a:ext cx="3703925" cy="4252836"/>
          </a:xfrm>
          <a:prstGeom prst="rect">
            <a:avLst/>
          </a:prstGeom>
          <a:noFill/>
        </p:spPr>
        <p:txBody>
          <a:bodyPr wrap="square" rtlCol="0">
            <a:noAutofit/>
          </a:bodyPr>
          <a:lstStyle/>
          <a:p>
            <a:pPr marL="457200" indent="-457200">
              <a:spcAft>
                <a:spcPts val="1200"/>
              </a:spcAft>
              <a:buFont typeface="Arial" panose="020B0604020202020204" pitchFamily="34" charset="0"/>
              <a:buChar char="•"/>
            </a:pPr>
            <a:r>
              <a:rPr lang="en-US" sz="3200" dirty="0">
                <a:solidFill>
                  <a:srgbClr val="DEA310"/>
                </a:solidFill>
              </a:rPr>
              <a:t>No layer is more contributory</a:t>
            </a:r>
          </a:p>
          <a:p>
            <a:pPr marL="457200" indent="-457200">
              <a:spcAft>
                <a:spcPts val="1200"/>
              </a:spcAft>
              <a:buFont typeface="Arial" panose="020B0604020202020204" pitchFamily="34" charset="0"/>
              <a:buChar char="•"/>
            </a:pPr>
            <a:r>
              <a:rPr lang="en-US" sz="3200" dirty="0">
                <a:solidFill>
                  <a:srgbClr val="DEA310"/>
                </a:solidFill>
              </a:rPr>
              <a:t>Accuracy can be improved by compression</a:t>
            </a:r>
          </a:p>
          <a:p>
            <a:pPr marL="457200" indent="-457200">
              <a:spcAft>
                <a:spcPts val="1200"/>
              </a:spcAft>
              <a:buFont typeface="Arial" panose="020B0604020202020204" pitchFamily="34" charset="0"/>
              <a:buChar char="•"/>
            </a:pPr>
            <a:r>
              <a:rPr lang="en-US" sz="3200" dirty="0">
                <a:solidFill>
                  <a:srgbClr val="DEA310"/>
                </a:solidFill>
              </a:rPr>
              <a:t>Knowledge Distillation caps accuracy -- Why?</a:t>
            </a:r>
          </a:p>
        </p:txBody>
      </p:sp>
      <p:sp>
        <p:nvSpPr>
          <p:cNvPr id="147" name="TextBox 146">
            <a:extLst>
              <a:ext uri="{FF2B5EF4-FFF2-40B4-BE49-F238E27FC236}">
                <a16:creationId xmlns:a16="http://schemas.microsoft.com/office/drawing/2014/main" id="{9A9F478A-3408-4C27-A5AA-72F9C39D7D0E}"/>
              </a:ext>
            </a:extLst>
          </p:cNvPr>
          <p:cNvSpPr txBox="1"/>
          <p:nvPr/>
        </p:nvSpPr>
        <p:spPr>
          <a:xfrm>
            <a:off x="33262678" y="21680354"/>
            <a:ext cx="10028341" cy="989947"/>
          </a:xfrm>
          <a:prstGeom prst="rect">
            <a:avLst/>
          </a:prstGeom>
          <a:noFill/>
        </p:spPr>
        <p:txBody>
          <a:bodyPr wrap="square" rtlCol="0">
            <a:noAutofit/>
          </a:bodyPr>
          <a:lstStyle/>
          <a:p>
            <a:pPr>
              <a:spcAft>
                <a:spcPts val="1200"/>
              </a:spcAft>
            </a:pPr>
            <a:r>
              <a:rPr lang="en-US" sz="3200" dirty="0"/>
              <a:t>Q: Why does knowledge distillation cap the accuracy at that of the base model?</a:t>
            </a:r>
          </a:p>
        </p:txBody>
      </p:sp>
      <p:sp>
        <p:nvSpPr>
          <p:cNvPr id="152" name="TextBox 151">
            <a:extLst>
              <a:ext uri="{FF2B5EF4-FFF2-40B4-BE49-F238E27FC236}">
                <a16:creationId xmlns:a16="http://schemas.microsoft.com/office/drawing/2014/main" id="{D2F32013-285D-4938-95CF-EAA92D98BF9F}"/>
              </a:ext>
            </a:extLst>
          </p:cNvPr>
          <p:cNvSpPr txBox="1"/>
          <p:nvPr/>
        </p:nvSpPr>
        <p:spPr>
          <a:xfrm>
            <a:off x="33283750" y="23045759"/>
            <a:ext cx="10028341" cy="1490641"/>
          </a:xfrm>
          <a:prstGeom prst="rect">
            <a:avLst/>
          </a:prstGeom>
          <a:noFill/>
        </p:spPr>
        <p:txBody>
          <a:bodyPr wrap="square" rtlCol="0">
            <a:noAutofit/>
          </a:bodyPr>
          <a:lstStyle/>
          <a:p>
            <a:pPr>
              <a:spcAft>
                <a:spcPts val="1200"/>
              </a:spcAft>
            </a:pPr>
            <a:r>
              <a:rPr lang="en-US" sz="3200" dirty="0">
                <a:solidFill>
                  <a:srgbClr val="DEA310"/>
                </a:solidFill>
              </a:rPr>
              <a:t>A: The Student network is encouraged to learn the same filters as the Parent rather than different, more efficient filters.</a:t>
            </a:r>
          </a:p>
        </p:txBody>
      </p:sp>
      <p:sp>
        <p:nvSpPr>
          <p:cNvPr id="149" name="TextBox 148">
            <a:extLst>
              <a:ext uri="{FF2B5EF4-FFF2-40B4-BE49-F238E27FC236}">
                <a16:creationId xmlns:a16="http://schemas.microsoft.com/office/drawing/2014/main" id="{8ED6745C-1F70-4E35-A046-99D2C0BA8193}"/>
              </a:ext>
            </a:extLst>
          </p:cNvPr>
          <p:cNvSpPr txBox="1"/>
          <p:nvPr/>
        </p:nvSpPr>
        <p:spPr>
          <a:xfrm>
            <a:off x="33476028" y="5449235"/>
            <a:ext cx="9637728" cy="1816020"/>
          </a:xfrm>
          <a:prstGeom prst="rect">
            <a:avLst/>
          </a:prstGeom>
          <a:noFill/>
        </p:spPr>
        <p:txBody>
          <a:bodyPr wrap="square" rtlCol="0">
            <a:noAutofit/>
          </a:bodyPr>
          <a:lstStyle/>
          <a:p>
            <a:pPr>
              <a:spcAft>
                <a:spcPts val="1200"/>
              </a:spcAft>
            </a:pPr>
            <a:r>
              <a:rPr lang="en-US" sz="3200" dirty="0"/>
              <a:t>Relative to accuracy, STN networks tend to converge more quickly, while otherwise, convergence rate and relative accuracy are directly correlated.</a:t>
            </a:r>
          </a:p>
        </p:txBody>
      </p:sp>
    </p:spTree>
    <p:extLst>
      <p:ext uri="{BB962C8B-B14F-4D97-AF65-F5344CB8AC3E}">
        <p14:creationId xmlns:p14="http://schemas.microsoft.com/office/powerpoint/2010/main" val="2251251862"/>
      </p:ext>
    </p:extLst>
  </p:cSld>
  <p:clrMapOvr>
    <a:masterClrMapping/>
  </p:clrMapOvr>
</p:sld>
</file>

<file path=ppt/theme/theme1.xml><?xml version="1.0" encoding="utf-8"?>
<a:theme xmlns:a="http://schemas.openxmlformats.org/drawingml/2006/main" name="Office Theme">
  <a:themeElements>
    <a:clrScheme name="Custom 18">
      <a:dk1>
        <a:sysClr val="windowText" lastClr="000000"/>
      </a:dk1>
      <a:lt1>
        <a:sysClr val="window" lastClr="FFFFFF"/>
      </a:lt1>
      <a:dk2>
        <a:srgbClr val="00274D"/>
      </a:dk2>
      <a:lt2>
        <a:srgbClr val="EEECE1"/>
      </a:lt2>
      <a:accent1>
        <a:srgbClr val="244061"/>
      </a:accent1>
      <a:accent2>
        <a:srgbClr val="C0504D"/>
      </a:accent2>
      <a:accent3>
        <a:srgbClr val="242424"/>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noAutofit/>
      </a:bodyPr>
      <a:lstStyle>
        <a:defPPr>
          <a:spcAft>
            <a:spcPts val="1200"/>
          </a:spcAft>
          <a:defRPr sz="3200" dirty="0"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TM03090430[[fn=Banded]]</Template>
  <TotalTime>5097</TotalTime>
  <Words>522</Words>
  <Application>Microsoft Office PowerPoint</Application>
  <PresentationFormat>Custom</PresentationFormat>
  <Paragraphs>65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Cambria Math</vt:lpstr>
      <vt:lpstr>High Tower Text</vt:lpstr>
      <vt:lpstr>Office Theme</vt:lpstr>
      <vt:lpstr>PowerPoint Presentation</vt:lpstr>
    </vt:vector>
  </TitlesOfParts>
  <Company>Genigraphics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Szeto</dc:creator>
  <dc:description>Quality poster printing
www.genigraphics.com
1-800-790-4001</dc:description>
  <cp:lastModifiedBy>Theodore Nowak</cp:lastModifiedBy>
  <cp:revision>394</cp:revision>
  <cp:lastPrinted>2013-02-12T02:21:55Z</cp:lastPrinted>
  <dcterms:created xsi:type="dcterms:W3CDTF">2013-02-10T21:14:48Z</dcterms:created>
  <dcterms:modified xsi:type="dcterms:W3CDTF">2018-03-16T19:24:25Z</dcterms:modified>
</cp:coreProperties>
</file>