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FF00"/>
    <a:srgbClr val="0000CC"/>
    <a:srgbClr val="29211D"/>
    <a:srgbClr val="FF0000"/>
    <a:srgbClr val="800000"/>
    <a:srgbClr val="66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25" d="100"/>
          <a:sy n="125" d="100"/>
        </p:scale>
        <p:origin x="-25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CFF2F-764B-4D1E-BCF7-EFE9C51D84A9}" type="doc">
      <dgm:prSet loTypeId="urn:microsoft.com/office/officeart/2005/8/layout/chevron1" loCatId="process" qsTypeId="urn:microsoft.com/office/officeart/2005/8/quickstyle/simple3" qsCatId="simple" csTypeId="urn:microsoft.com/office/officeart/2005/8/colors/accent3_3" csCatId="accent3" phldr="1"/>
      <dgm:spPr/>
    </dgm:pt>
    <dgm:pt modelId="{5750EF7E-A893-488D-8815-8E1D24ED0BFA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Extreme pessimism</a:t>
          </a:r>
          <a:endParaRPr lang="en-US" dirty="0">
            <a:solidFill>
              <a:schemeClr val="tx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49B63F-4875-4318-BA9C-F300B732D156}" type="sibTrans" cxnId="{58251087-2697-4B31-85CC-04C33F5547F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A6977E-9297-43E3-A00E-EEFDF8A31AC3}" type="parTrans" cxnId="{58251087-2697-4B31-85CC-04C33F5547F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08CD8-5740-418A-A5CB-E368383AB4C5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Pessimism</a:t>
          </a:r>
          <a:endParaRPr lang="en-US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EB8FB2-016A-419F-AAF5-64F39A49CB36}" type="sibTrans" cxnId="{CD71E807-29E9-4FF6-97EF-08A67D40AFA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0909BD-F7DB-4860-AE27-1D4E1B64341D}" type="parTrans" cxnId="{CD71E807-29E9-4FF6-97EF-08A67D40AFA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C45981-0310-4960-8569-A3A0A4388B81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REALISTIC PESSIMISM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5DE2AB-7EC1-41B8-81D0-CC9F1978E4B8}" type="sibTrans" cxnId="{B20BCBDE-E26B-4666-B511-C34F5541A07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F94B7D-E5BD-4A8B-9430-83288AAD4283}" type="parTrans" cxnId="{B20BCBDE-E26B-4666-B511-C34F5541A07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74902F-BC2E-42E5-8722-6AC207731292}" type="pres">
      <dgm:prSet presAssocID="{F82CFF2F-764B-4D1E-BCF7-EFE9C51D84A9}" presName="Name0" presStyleCnt="0">
        <dgm:presLayoutVars>
          <dgm:dir val="rev"/>
          <dgm:animLvl val="lvl"/>
          <dgm:resizeHandles val="exact"/>
        </dgm:presLayoutVars>
      </dgm:prSet>
      <dgm:spPr/>
    </dgm:pt>
    <dgm:pt modelId="{1DAA4236-989D-4C08-8FD4-490C8D6C72FA}" type="pres">
      <dgm:prSet presAssocID="{5DC45981-0310-4960-8569-A3A0A4388B8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00F09-CC10-47F0-B0D4-5858895E5ABC}" type="pres">
      <dgm:prSet presAssocID="{D05DE2AB-7EC1-41B8-81D0-CC9F1978E4B8}" presName="parTxOnlySpace" presStyleCnt="0"/>
      <dgm:spPr/>
    </dgm:pt>
    <dgm:pt modelId="{59B62AE3-53C7-4853-BE52-5D3FD3F4E926}" type="pres">
      <dgm:prSet presAssocID="{04008CD8-5740-418A-A5CB-E368383AB4C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CF99C-2E07-439C-AE90-C859C48E926A}" type="pres">
      <dgm:prSet presAssocID="{6BEB8FB2-016A-419F-AAF5-64F39A49CB36}" presName="parTxOnlySpace" presStyleCnt="0"/>
      <dgm:spPr/>
    </dgm:pt>
    <dgm:pt modelId="{13E47AB8-CB0E-4FE2-93B0-10F33B454586}" type="pres">
      <dgm:prSet presAssocID="{5750EF7E-A893-488D-8815-8E1D24ED0BF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71E807-29E9-4FF6-97EF-08A67D40AFAC}" srcId="{F82CFF2F-764B-4D1E-BCF7-EFE9C51D84A9}" destId="{04008CD8-5740-418A-A5CB-E368383AB4C5}" srcOrd="1" destOrd="0" parTransId="{FB0909BD-F7DB-4860-AE27-1D4E1B64341D}" sibTransId="{6BEB8FB2-016A-419F-AAF5-64F39A49CB36}"/>
    <dgm:cxn modelId="{E771C444-1590-4639-8B0A-8851295DC3A9}" type="presOf" srcId="{04008CD8-5740-418A-A5CB-E368383AB4C5}" destId="{59B62AE3-53C7-4853-BE52-5D3FD3F4E926}" srcOrd="0" destOrd="0" presId="urn:microsoft.com/office/officeart/2005/8/layout/chevron1"/>
    <dgm:cxn modelId="{1B4E73D5-06F4-4640-B9E9-1B52DA1B6723}" type="presOf" srcId="{5DC45981-0310-4960-8569-A3A0A4388B81}" destId="{1DAA4236-989D-4C08-8FD4-490C8D6C72FA}" srcOrd="0" destOrd="0" presId="urn:microsoft.com/office/officeart/2005/8/layout/chevron1"/>
    <dgm:cxn modelId="{58251087-2697-4B31-85CC-04C33F5547F9}" srcId="{F82CFF2F-764B-4D1E-BCF7-EFE9C51D84A9}" destId="{5750EF7E-A893-488D-8815-8E1D24ED0BFA}" srcOrd="2" destOrd="0" parTransId="{7FA6977E-9297-43E3-A00E-EEFDF8A31AC3}" sibTransId="{8449B63F-4875-4318-BA9C-F300B732D156}"/>
    <dgm:cxn modelId="{5AC82255-2600-432D-8FDA-BDABF2598C9C}" type="presOf" srcId="{F82CFF2F-764B-4D1E-BCF7-EFE9C51D84A9}" destId="{8674902F-BC2E-42E5-8722-6AC207731292}" srcOrd="0" destOrd="0" presId="urn:microsoft.com/office/officeart/2005/8/layout/chevron1"/>
    <dgm:cxn modelId="{8E325D51-FB9A-404E-A8F6-412E8C1DB95E}" type="presOf" srcId="{5750EF7E-A893-488D-8815-8E1D24ED0BFA}" destId="{13E47AB8-CB0E-4FE2-93B0-10F33B454586}" srcOrd="0" destOrd="0" presId="urn:microsoft.com/office/officeart/2005/8/layout/chevron1"/>
    <dgm:cxn modelId="{B20BCBDE-E26B-4666-B511-C34F5541A073}" srcId="{F82CFF2F-764B-4D1E-BCF7-EFE9C51D84A9}" destId="{5DC45981-0310-4960-8569-A3A0A4388B81}" srcOrd="0" destOrd="0" parTransId="{77F94B7D-E5BD-4A8B-9430-83288AAD4283}" sibTransId="{D05DE2AB-7EC1-41B8-81D0-CC9F1978E4B8}"/>
    <dgm:cxn modelId="{53D4F644-6405-495B-AE81-4128BBF8F57A}" type="presParOf" srcId="{8674902F-BC2E-42E5-8722-6AC207731292}" destId="{1DAA4236-989D-4C08-8FD4-490C8D6C72FA}" srcOrd="0" destOrd="0" presId="urn:microsoft.com/office/officeart/2005/8/layout/chevron1"/>
    <dgm:cxn modelId="{F59263C7-7BA5-4288-BCDD-4FE79CAF6A03}" type="presParOf" srcId="{8674902F-BC2E-42E5-8722-6AC207731292}" destId="{36000F09-CC10-47F0-B0D4-5858895E5ABC}" srcOrd="1" destOrd="0" presId="urn:microsoft.com/office/officeart/2005/8/layout/chevron1"/>
    <dgm:cxn modelId="{AB820EBD-FFD1-4658-A40F-70F1025DFBD4}" type="presParOf" srcId="{8674902F-BC2E-42E5-8722-6AC207731292}" destId="{59B62AE3-53C7-4853-BE52-5D3FD3F4E926}" srcOrd="2" destOrd="0" presId="urn:microsoft.com/office/officeart/2005/8/layout/chevron1"/>
    <dgm:cxn modelId="{F3E4B1F6-0AE5-4986-8476-62D7557DFA61}" type="presParOf" srcId="{8674902F-BC2E-42E5-8722-6AC207731292}" destId="{4E4CF99C-2E07-439C-AE90-C859C48E926A}" srcOrd="3" destOrd="0" presId="urn:microsoft.com/office/officeart/2005/8/layout/chevron1"/>
    <dgm:cxn modelId="{5A104010-A34F-4835-985B-ADF201F62269}" type="presParOf" srcId="{8674902F-BC2E-42E5-8722-6AC207731292}" destId="{13E47AB8-CB0E-4FE2-93B0-10F33B45458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CFF2F-764B-4D1E-BCF7-EFE9C51D84A9}" type="doc">
      <dgm:prSet loTypeId="urn:microsoft.com/office/officeart/2005/8/layout/chevron1" loCatId="process" qsTypeId="urn:microsoft.com/office/officeart/2005/8/quickstyle/simple3" qsCatId="simple" csTypeId="urn:microsoft.com/office/officeart/2005/8/colors/accent3_3" csCatId="accent3" phldr="1"/>
      <dgm:spPr/>
    </dgm:pt>
    <dgm:pt modelId="{5750EF7E-A893-488D-8815-8E1D24ED0BFA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Extreme optimism</a:t>
          </a:r>
          <a:endParaRPr lang="en-US" dirty="0">
            <a:solidFill>
              <a:schemeClr val="tx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49B63F-4875-4318-BA9C-F300B732D156}" type="sibTrans" cxnId="{58251087-2697-4B31-85CC-04C33F5547F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A6977E-9297-43E3-A00E-EEFDF8A31AC3}" type="parTrans" cxnId="{58251087-2697-4B31-85CC-04C33F5547F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08CD8-5740-418A-A5CB-E368383AB4C5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Optimism</a:t>
          </a:r>
          <a:endParaRPr lang="en-US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EB8FB2-016A-419F-AAF5-64F39A49CB36}" type="sibTrans" cxnId="{CD71E807-29E9-4FF6-97EF-08A67D40AFA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0909BD-F7DB-4860-AE27-1D4E1B64341D}" type="parTrans" cxnId="{CD71E807-29E9-4FF6-97EF-08A67D40AFA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C45981-0310-4960-8569-A3A0A4388B81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REALISTIC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OPTIMISM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5DE2AB-7EC1-41B8-81D0-CC9F1978E4B8}" type="sibTrans" cxnId="{B20BCBDE-E26B-4666-B511-C34F5541A07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F94B7D-E5BD-4A8B-9430-83288AAD4283}" type="parTrans" cxnId="{B20BCBDE-E26B-4666-B511-C34F5541A07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74902F-BC2E-42E5-8722-6AC207731292}" type="pres">
      <dgm:prSet presAssocID="{F82CFF2F-764B-4D1E-BCF7-EFE9C51D84A9}" presName="Name0" presStyleCnt="0">
        <dgm:presLayoutVars>
          <dgm:dir/>
          <dgm:animLvl val="lvl"/>
          <dgm:resizeHandles val="exact"/>
        </dgm:presLayoutVars>
      </dgm:prSet>
      <dgm:spPr/>
    </dgm:pt>
    <dgm:pt modelId="{1DAA4236-989D-4C08-8FD4-490C8D6C72FA}" type="pres">
      <dgm:prSet presAssocID="{5DC45981-0310-4960-8569-A3A0A4388B81}" presName="parTxOnly" presStyleLbl="node1" presStyleIdx="0" presStyleCnt="3" custLinFactNeighborY="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00F09-CC10-47F0-B0D4-5858895E5ABC}" type="pres">
      <dgm:prSet presAssocID="{D05DE2AB-7EC1-41B8-81D0-CC9F1978E4B8}" presName="parTxOnlySpace" presStyleCnt="0"/>
      <dgm:spPr/>
    </dgm:pt>
    <dgm:pt modelId="{59B62AE3-53C7-4853-BE52-5D3FD3F4E926}" type="pres">
      <dgm:prSet presAssocID="{04008CD8-5740-418A-A5CB-E368383AB4C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CF99C-2E07-439C-AE90-C859C48E926A}" type="pres">
      <dgm:prSet presAssocID="{6BEB8FB2-016A-419F-AAF5-64F39A49CB36}" presName="parTxOnlySpace" presStyleCnt="0"/>
      <dgm:spPr/>
    </dgm:pt>
    <dgm:pt modelId="{13E47AB8-CB0E-4FE2-93B0-10F33B454586}" type="pres">
      <dgm:prSet presAssocID="{5750EF7E-A893-488D-8815-8E1D24ED0BF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B83E7B-CC96-4D2A-8C62-64DBDAD8FB21}" type="presOf" srcId="{F82CFF2F-764B-4D1E-BCF7-EFE9C51D84A9}" destId="{8674902F-BC2E-42E5-8722-6AC207731292}" srcOrd="0" destOrd="0" presId="urn:microsoft.com/office/officeart/2005/8/layout/chevron1"/>
    <dgm:cxn modelId="{CD71E807-29E9-4FF6-97EF-08A67D40AFAC}" srcId="{F82CFF2F-764B-4D1E-BCF7-EFE9C51D84A9}" destId="{04008CD8-5740-418A-A5CB-E368383AB4C5}" srcOrd="1" destOrd="0" parTransId="{FB0909BD-F7DB-4860-AE27-1D4E1B64341D}" sibTransId="{6BEB8FB2-016A-419F-AAF5-64F39A49CB36}"/>
    <dgm:cxn modelId="{C68A10F4-0CE6-432F-84E4-013B67B83855}" type="presOf" srcId="{5750EF7E-A893-488D-8815-8E1D24ED0BFA}" destId="{13E47AB8-CB0E-4FE2-93B0-10F33B454586}" srcOrd="0" destOrd="0" presId="urn:microsoft.com/office/officeart/2005/8/layout/chevron1"/>
    <dgm:cxn modelId="{4219DAA9-D5CC-496F-ABB1-456BFE57CC76}" type="presOf" srcId="{04008CD8-5740-418A-A5CB-E368383AB4C5}" destId="{59B62AE3-53C7-4853-BE52-5D3FD3F4E926}" srcOrd="0" destOrd="0" presId="urn:microsoft.com/office/officeart/2005/8/layout/chevron1"/>
    <dgm:cxn modelId="{58251087-2697-4B31-85CC-04C33F5547F9}" srcId="{F82CFF2F-764B-4D1E-BCF7-EFE9C51D84A9}" destId="{5750EF7E-A893-488D-8815-8E1D24ED0BFA}" srcOrd="2" destOrd="0" parTransId="{7FA6977E-9297-43E3-A00E-EEFDF8A31AC3}" sibTransId="{8449B63F-4875-4318-BA9C-F300B732D156}"/>
    <dgm:cxn modelId="{A25B1D47-ED4D-4410-97F8-7BA304D8E469}" type="presOf" srcId="{5DC45981-0310-4960-8569-A3A0A4388B81}" destId="{1DAA4236-989D-4C08-8FD4-490C8D6C72FA}" srcOrd="0" destOrd="0" presId="urn:microsoft.com/office/officeart/2005/8/layout/chevron1"/>
    <dgm:cxn modelId="{B20BCBDE-E26B-4666-B511-C34F5541A073}" srcId="{F82CFF2F-764B-4D1E-BCF7-EFE9C51D84A9}" destId="{5DC45981-0310-4960-8569-A3A0A4388B81}" srcOrd="0" destOrd="0" parTransId="{77F94B7D-E5BD-4A8B-9430-83288AAD4283}" sibTransId="{D05DE2AB-7EC1-41B8-81D0-CC9F1978E4B8}"/>
    <dgm:cxn modelId="{EE04715F-7426-4981-BD6C-54B0A5CB112F}" type="presParOf" srcId="{8674902F-BC2E-42E5-8722-6AC207731292}" destId="{1DAA4236-989D-4C08-8FD4-490C8D6C72FA}" srcOrd="0" destOrd="0" presId="urn:microsoft.com/office/officeart/2005/8/layout/chevron1"/>
    <dgm:cxn modelId="{3B1578B5-DCD2-426D-8E42-DC824442DF38}" type="presParOf" srcId="{8674902F-BC2E-42E5-8722-6AC207731292}" destId="{36000F09-CC10-47F0-B0D4-5858895E5ABC}" srcOrd="1" destOrd="0" presId="urn:microsoft.com/office/officeart/2005/8/layout/chevron1"/>
    <dgm:cxn modelId="{8902132E-9579-4089-BABC-F2671F9C4932}" type="presParOf" srcId="{8674902F-BC2E-42E5-8722-6AC207731292}" destId="{59B62AE3-53C7-4853-BE52-5D3FD3F4E926}" srcOrd="2" destOrd="0" presId="urn:microsoft.com/office/officeart/2005/8/layout/chevron1"/>
    <dgm:cxn modelId="{0895DE96-1F1F-4302-A970-1707636554B7}" type="presParOf" srcId="{8674902F-BC2E-42E5-8722-6AC207731292}" destId="{4E4CF99C-2E07-439C-AE90-C859C48E926A}" srcOrd="3" destOrd="0" presId="urn:microsoft.com/office/officeart/2005/8/layout/chevron1"/>
    <dgm:cxn modelId="{C0871F0A-1E42-4BB3-B414-2444941623B4}" type="presParOf" srcId="{8674902F-BC2E-42E5-8722-6AC207731292}" destId="{13E47AB8-CB0E-4FE2-93B0-10F33B45458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A4236-989D-4C08-8FD4-490C8D6C72FA}">
      <dsp:nvSpPr>
        <dsp:cNvPr id="0" name=""/>
        <dsp:cNvSpPr/>
      </dsp:nvSpPr>
      <dsp:spPr>
        <a:xfrm rot="10800000">
          <a:off x="2840801" y="449261"/>
          <a:ext cx="1577503" cy="631001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20003" rIns="60008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REALISTIC PESSIMISM</a:t>
          </a:r>
          <a:endParaRPr lang="en-US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156301" y="449261"/>
        <a:ext cx="946502" cy="631001"/>
      </dsp:txXfrm>
    </dsp:sp>
    <dsp:sp modelId="{59B62AE3-53C7-4853-BE52-5D3FD3F4E926}">
      <dsp:nvSpPr>
        <dsp:cNvPr id="0" name=""/>
        <dsp:cNvSpPr/>
      </dsp:nvSpPr>
      <dsp:spPr>
        <a:xfrm rot="10800000">
          <a:off x="1421048" y="449261"/>
          <a:ext cx="1577503" cy="631001"/>
        </a:xfrm>
        <a:prstGeom prst="chevron">
          <a:avLst/>
        </a:prstGeom>
        <a:solidFill>
          <a:schemeClr val="accent3">
            <a:shade val="80000"/>
            <a:hueOff val="22423"/>
            <a:satOff val="363"/>
            <a:lumOff val="1076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20003" rIns="60008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Pessimism</a:t>
          </a:r>
          <a:endParaRPr lang="en-US" sz="15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36548" y="449261"/>
        <a:ext cx="946502" cy="631001"/>
      </dsp:txXfrm>
    </dsp:sp>
    <dsp:sp modelId="{13E47AB8-CB0E-4FE2-93B0-10F33B454586}">
      <dsp:nvSpPr>
        <dsp:cNvPr id="0" name=""/>
        <dsp:cNvSpPr/>
      </dsp:nvSpPr>
      <dsp:spPr>
        <a:xfrm rot="10800000">
          <a:off x="1294" y="449261"/>
          <a:ext cx="1577503" cy="631001"/>
        </a:xfrm>
        <a:prstGeom prst="chevron">
          <a:avLst/>
        </a:prstGeom>
        <a:solidFill>
          <a:schemeClr val="accent3">
            <a:shade val="80000"/>
            <a:hueOff val="44846"/>
            <a:satOff val="727"/>
            <a:lumOff val="2152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20003" rIns="60008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Extreme pessimism</a:t>
          </a:r>
          <a:endParaRPr lang="en-US" sz="1500" kern="1200" dirty="0">
            <a:solidFill>
              <a:schemeClr val="tx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16794" y="449261"/>
        <a:ext cx="946502" cy="631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A4236-989D-4C08-8FD4-490C8D6C72FA}">
      <dsp:nvSpPr>
        <dsp:cNvPr id="0" name=""/>
        <dsp:cNvSpPr/>
      </dsp:nvSpPr>
      <dsp:spPr>
        <a:xfrm>
          <a:off x="1272" y="435078"/>
          <a:ext cx="1550305" cy="620122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REALISTIC</a:t>
          </a:r>
          <a:r>
            <a:rPr lang="en-US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OPTIMISM</a:t>
          </a:r>
          <a:endParaRPr lang="en-US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333" y="435078"/>
        <a:ext cx="930183" cy="620122"/>
      </dsp:txXfrm>
    </dsp:sp>
    <dsp:sp modelId="{59B62AE3-53C7-4853-BE52-5D3FD3F4E926}">
      <dsp:nvSpPr>
        <dsp:cNvPr id="0" name=""/>
        <dsp:cNvSpPr/>
      </dsp:nvSpPr>
      <dsp:spPr>
        <a:xfrm>
          <a:off x="1396547" y="430402"/>
          <a:ext cx="1550305" cy="620122"/>
        </a:xfrm>
        <a:prstGeom prst="chevron">
          <a:avLst/>
        </a:prstGeom>
        <a:solidFill>
          <a:schemeClr val="accent3">
            <a:shade val="80000"/>
            <a:hueOff val="22423"/>
            <a:satOff val="363"/>
            <a:lumOff val="1076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Optimism</a:t>
          </a:r>
          <a:endParaRPr lang="en-US" sz="15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06608" y="430402"/>
        <a:ext cx="930183" cy="620122"/>
      </dsp:txXfrm>
    </dsp:sp>
    <dsp:sp modelId="{13E47AB8-CB0E-4FE2-93B0-10F33B454586}">
      <dsp:nvSpPr>
        <dsp:cNvPr id="0" name=""/>
        <dsp:cNvSpPr/>
      </dsp:nvSpPr>
      <dsp:spPr>
        <a:xfrm>
          <a:off x="2791822" y="430402"/>
          <a:ext cx="1550305" cy="620122"/>
        </a:xfrm>
        <a:prstGeom prst="chevron">
          <a:avLst/>
        </a:prstGeom>
        <a:solidFill>
          <a:schemeClr val="accent3">
            <a:shade val="80000"/>
            <a:hueOff val="44846"/>
            <a:satOff val="727"/>
            <a:lumOff val="2152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Extreme optimism</a:t>
          </a:r>
          <a:endParaRPr lang="en-US" sz="1500" kern="1200" dirty="0">
            <a:solidFill>
              <a:schemeClr val="tx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01883" y="430402"/>
        <a:ext cx="930183" cy="620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0DDACA-BD20-4833-8C72-0FE49775BCC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BD6537-B16A-40FF-9EA6-D05F3FF8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4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Copyright </a:t>
            </a:r>
            <a:r>
              <a:rPr lang="en-US" baseline="0" smtClean="0"/>
              <a:t> (2014)  </a:t>
            </a:r>
            <a:r>
              <a:rPr lang="en-US" baseline="0" dirty="0" smtClean="0"/>
              <a:t>R. De Young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D6537-B16A-40FF-9EA6-D05F3FF8AEE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" y="4038600"/>
            <a:ext cx="86106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A51E0E-0DB3-4C7A-8FAC-C97971A86BC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67B618-A9E3-459C-8BA0-1FFF6E80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" y="213360"/>
            <a:ext cx="8610600" cy="838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-DIN-Medium" pitchFamily="34" charset="0"/>
              </a:rPr>
              <a:t>ENVISIONING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-DIN-Medium" pitchFamily="34" charset="0"/>
              </a:rPr>
              <a:t>THE near-term</a:t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-DIN-Medium" pitchFamily="34" charset="0"/>
              </a:rPr>
            </a:b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-DIN-Medium" pitchFamily="34" charset="0"/>
              </a:rPr>
              <a:t>Transitional Thinking for the New Normal</a:t>
            </a: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-DIN-Medium" pitchFamily="34" charset="0"/>
            </a:endParaRPr>
          </a:p>
        </p:txBody>
      </p:sp>
      <p:sp>
        <p:nvSpPr>
          <p:cNvPr id="10" name="Line Callout 2 (Accent Bar) 9"/>
          <p:cNvSpPr/>
          <p:nvPr/>
        </p:nvSpPr>
        <p:spPr>
          <a:xfrm>
            <a:off x="838200" y="1295400"/>
            <a:ext cx="7162800" cy="457200"/>
          </a:xfrm>
          <a:prstGeom prst="accentCallout2">
            <a:avLst>
              <a:gd name="adj1" fmla="val 42168"/>
              <a:gd name="adj2" fmla="val -700"/>
              <a:gd name="adj3" fmla="val 43922"/>
              <a:gd name="adj4" fmla="val -5747"/>
              <a:gd name="adj5" fmla="val 1121432"/>
              <a:gd name="adj6" fmla="val 747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rgbClr val="FF0000"/>
                </a:solidFill>
                <a:latin typeface="0-DIN-Regular" pitchFamily="34" charset="0"/>
              </a:rPr>
              <a:t>The Long Emergency </a:t>
            </a:r>
            <a:r>
              <a:rPr lang="en-US" sz="1400" dirty="0" smtClean="0">
                <a:solidFill>
                  <a:srgbClr val="FF0000"/>
                </a:solidFill>
                <a:latin typeface="0-DIN-Regular" pitchFamily="34" charset="0"/>
              </a:rPr>
              <a:t>by</a:t>
            </a:r>
            <a:r>
              <a:rPr lang="en-US" sz="1400" i="1" dirty="0" smtClean="0">
                <a:solidFill>
                  <a:srgbClr val="FF0000"/>
                </a:solidFill>
                <a:latin typeface="0-DIN-Regular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0-DIN-Regular" pitchFamily="34" charset="0"/>
              </a:rPr>
              <a:t>James</a:t>
            </a:r>
            <a:r>
              <a:rPr lang="en-US" sz="1400" i="1" dirty="0" smtClean="0">
                <a:solidFill>
                  <a:srgbClr val="FF0000"/>
                </a:solidFill>
                <a:latin typeface="0-DIN-Regular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0-DIN-Regular" pitchFamily="34" charset="0"/>
              </a:rPr>
              <a:t>Kunstler</a:t>
            </a:r>
            <a:r>
              <a:rPr lang="en-US" sz="1400" dirty="0" smtClean="0">
                <a:solidFill>
                  <a:srgbClr val="FF0000"/>
                </a:solidFill>
                <a:latin typeface="0-DIN-Regular" pitchFamily="34" charset="0"/>
              </a:rPr>
              <a:t>  [kunstler.com]</a:t>
            </a:r>
          </a:p>
          <a:p>
            <a:r>
              <a:rPr lang="en-US" sz="1400" i="1" dirty="0" smtClean="0">
                <a:solidFill>
                  <a:srgbClr val="FF0000"/>
                </a:solidFill>
                <a:latin typeface="0-DIN-Regular" pitchFamily="34" charset="0"/>
              </a:rPr>
              <a:t>The Long Descent </a:t>
            </a:r>
            <a:r>
              <a:rPr lang="en-US" sz="1400" dirty="0" smtClean="0">
                <a:solidFill>
                  <a:srgbClr val="FF0000"/>
                </a:solidFill>
                <a:latin typeface="0-DIN-Regular" pitchFamily="34" charset="0"/>
              </a:rPr>
              <a:t>by John Michael Greer  [thearchdruidreport.blogspot.com]</a:t>
            </a:r>
            <a:endParaRPr lang="en-US" sz="1400" dirty="0">
              <a:solidFill>
                <a:srgbClr val="FF0000"/>
              </a:solidFill>
              <a:latin typeface="0-DIN-Regular" pitchFamily="34" charset="0"/>
            </a:endParaRPr>
          </a:p>
        </p:txBody>
      </p:sp>
      <p:sp>
        <p:nvSpPr>
          <p:cNvPr id="12" name="Line Callout 2 (Accent Bar) 11"/>
          <p:cNvSpPr/>
          <p:nvPr/>
        </p:nvSpPr>
        <p:spPr>
          <a:xfrm>
            <a:off x="1562100" y="2438400"/>
            <a:ext cx="5410200" cy="762000"/>
          </a:xfrm>
          <a:prstGeom prst="accentCallout2">
            <a:avLst>
              <a:gd name="adj1" fmla="val 44715"/>
              <a:gd name="adj2" fmla="val -579"/>
              <a:gd name="adj3" fmla="val 44363"/>
              <a:gd name="adj4" fmla="val -7999"/>
              <a:gd name="adj5" fmla="val 526069"/>
              <a:gd name="adj6" fmla="val 477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FFC000"/>
                </a:solidFill>
                <a:latin typeface="0-DIN-Regular" pitchFamily="34" charset="0"/>
              </a:rPr>
              <a:t>Peak Oil  [peakoil.com]</a:t>
            </a:r>
            <a:br>
              <a:rPr lang="en-US" sz="1400" dirty="0" smtClean="0">
                <a:solidFill>
                  <a:srgbClr val="FFC000"/>
                </a:solidFill>
                <a:latin typeface="0-DIN-Regular" pitchFamily="34" charset="0"/>
              </a:rPr>
            </a:br>
            <a:r>
              <a:rPr lang="en-US" sz="1400" dirty="0">
                <a:solidFill>
                  <a:srgbClr val="FFC000"/>
                </a:solidFill>
                <a:latin typeface="0-DIN-Regular" pitchFamily="34" charset="0"/>
              </a:rPr>
              <a:t>Peak Oil Barrels </a:t>
            </a:r>
            <a:r>
              <a:rPr lang="en-US" sz="1400" dirty="0" smtClean="0">
                <a:solidFill>
                  <a:srgbClr val="FFC000"/>
                </a:solidFill>
                <a:latin typeface="0-DIN-Regular" pitchFamily="34" charset="0"/>
              </a:rPr>
              <a:t>[peakoilbarrel.com]</a:t>
            </a:r>
          </a:p>
          <a:p>
            <a:r>
              <a:rPr lang="en-US" sz="1400" dirty="0" smtClean="0">
                <a:solidFill>
                  <a:srgbClr val="FFC000"/>
                </a:solidFill>
                <a:latin typeface="0-DIN-Regular" pitchFamily="34" charset="0"/>
              </a:rPr>
              <a:t>Association </a:t>
            </a:r>
            <a:r>
              <a:rPr lang="en-US" sz="1400" dirty="0" smtClean="0">
                <a:solidFill>
                  <a:srgbClr val="FFC000"/>
                </a:solidFill>
                <a:latin typeface="0-DIN-Regular" pitchFamily="34" charset="0"/>
              </a:rPr>
              <a:t>for the Study of Peak Oil  </a:t>
            </a:r>
            <a:r>
              <a:rPr lang="en-US" sz="1400" dirty="0" smtClean="0">
                <a:solidFill>
                  <a:srgbClr val="FFC000"/>
                </a:solidFill>
                <a:latin typeface="0-DIN-Regular" pitchFamily="34" charset="0"/>
              </a:rPr>
              <a:t>[peak-oil.org]</a:t>
            </a:r>
            <a:endParaRPr lang="en-US" sz="1400" dirty="0">
              <a:solidFill>
                <a:srgbClr val="FFC000"/>
              </a:solidFill>
              <a:latin typeface="0-DIN-Regular" pitchFamily="34" charset="0"/>
            </a:endParaRPr>
          </a:p>
        </p:txBody>
      </p:sp>
      <p:sp>
        <p:nvSpPr>
          <p:cNvPr id="14" name="Line Callout 2 (Accent Bar) 13"/>
          <p:cNvSpPr/>
          <p:nvPr/>
        </p:nvSpPr>
        <p:spPr>
          <a:xfrm>
            <a:off x="1394460" y="3329940"/>
            <a:ext cx="6172199" cy="1295400"/>
          </a:xfrm>
          <a:prstGeom prst="accentCallout2">
            <a:avLst>
              <a:gd name="adj1" fmla="val 50329"/>
              <a:gd name="adj2" fmla="val 100321"/>
              <a:gd name="adj3" fmla="val 50276"/>
              <a:gd name="adj4" fmla="val 106272"/>
              <a:gd name="adj5" fmla="val 240470"/>
              <a:gd name="adj6" fmla="val 94556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rgbClr val="92D050"/>
                </a:solidFill>
                <a:latin typeface="0-DIN-Regular" pitchFamily="34" charset="0"/>
              </a:rPr>
              <a:t>Transition United States  [transitionus.org]</a:t>
            </a:r>
          </a:p>
          <a:p>
            <a:pPr algn="r"/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Transition </a:t>
            </a: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Network [www.transitionnetwork.org]</a:t>
            </a: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/>
            </a:r>
            <a:b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</a:b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Community </a:t>
            </a: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Solutions  [www.communitysolution.org]</a:t>
            </a:r>
          </a:p>
          <a:p>
            <a:pPr algn="r"/>
            <a:r>
              <a:rPr lang="en-US" sz="1400" dirty="0">
                <a:solidFill>
                  <a:srgbClr val="92D050"/>
                </a:solidFill>
                <a:latin typeface="0-DIN-Regular" pitchFamily="34" charset="0"/>
              </a:rPr>
              <a:t>Resilience: Building a </a:t>
            </a: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World </a:t>
            </a:r>
            <a:r>
              <a:rPr lang="en-US" sz="1400" dirty="0">
                <a:solidFill>
                  <a:srgbClr val="92D050"/>
                </a:solidFill>
                <a:latin typeface="0-DIN-Regular" pitchFamily="34" charset="0"/>
              </a:rPr>
              <a:t>of </a:t>
            </a: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Resilient Communities  </a:t>
            </a:r>
            <a:r>
              <a:rPr lang="en-US" sz="1400" dirty="0">
                <a:solidFill>
                  <a:srgbClr val="92D050"/>
                </a:solidFill>
                <a:latin typeface="0-DIN-Regular" pitchFamily="34" charset="0"/>
              </a:rPr>
              <a:t>[www.resilience.org</a:t>
            </a:r>
            <a:r>
              <a:rPr lang="en-US" sz="1400" dirty="0" smtClean="0">
                <a:solidFill>
                  <a:srgbClr val="92D050"/>
                </a:solidFill>
                <a:latin typeface="0-DIN-Regular" pitchFamily="34" charset="0"/>
              </a:rPr>
              <a:t>]</a:t>
            </a:r>
          </a:p>
        </p:txBody>
      </p:sp>
      <p:sp>
        <p:nvSpPr>
          <p:cNvPr id="18" name="Line Callout 2 (Accent Bar) 17"/>
          <p:cNvSpPr/>
          <p:nvPr/>
        </p:nvSpPr>
        <p:spPr>
          <a:xfrm>
            <a:off x="3568147" y="1981200"/>
            <a:ext cx="5105400" cy="457200"/>
          </a:xfrm>
          <a:prstGeom prst="accentCallout2">
            <a:avLst>
              <a:gd name="adj1" fmla="val 52434"/>
              <a:gd name="adj2" fmla="val 100559"/>
              <a:gd name="adj3" fmla="val 52652"/>
              <a:gd name="adj4" fmla="val 105044"/>
              <a:gd name="adj5" fmla="val 976985"/>
              <a:gd name="adj6" fmla="val 8167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0-DIN-Regular" pitchFamily="34" charset="0"/>
              </a:rPr>
              <a:t>International Energy Agency  [iea.org]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  <a:latin typeface="0-DIN-Regular" pitchFamily="34" charset="0"/>
              </a:rPr>
              <a:t>Energy Information Administration  [eia.doe.gov]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89452" y="5441119"/>
          <a:ext cx="4419600" cy="1529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654826" y="5453272"/>
          <a:ext cx="4343400" cy="14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Line Callout 1 (Accent Bar) 14"/>
          <p:cNvSpPr/>
          <p:nvPr/>
        </p:nvSpPr>
        <p:spPr>
          <a:xfrm rot="16200000">
            <a:off x="4400550" y="2640330"/>
            <a:ext cx="342900" cy="5044440"/>
          </a:xfrm>
          <a:prstGeom prst="accentCallout1">
            <a:avLst>
              <a:gd name="adj1" fmla="val 49839"/>
              <a:gd name="adj2" fmla="val -20185"/>
              <a:gd name="adj3" fmla="val 49968"/>
              <a:gd name="adj4" fmla="val -155724"/>
            </a:avLst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6840" y="4838820"/>
            <a:ext cx="5764695" cy="51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>
                <a:solidFill>
                  <a:srgbClr val="00FF00"/>
                </a:solidFill>
                <a:latin typeface="0-DIN-Regular" pitchFamily="34" charset="0"/>
              </a:rPr>
              <a:t>Future </a:t>
            </a:r>
            <a:r>
              <a:rPr lang="en-US" sz="1400" i="1" dirty="0" smtClean="0">
                <a:solidFill>
                  <a:srgbClr val="00FF00"/>
                </a:solidFill>
                <a:latin typeface="0-DIN-Regular" pitchFamily="34" charset="0"/>
              </a:rPr>
              <a:t>Scenarios </a:t>
            </a:r>
            <a:r>
              <a:rPr lang="en-US" sz="1400" dirty="0" smtClean="0">
                <a:solidFill>
                  <a:srgbClr val="00FF00"/>
                </a:solidFill>
                <a:latin typeface="0-DIN-Regular" pitchFamily="34" charset="0"/>
              </a:rPr>
              <a:t>by David Holmgren  [futurescenarios.org]</a:t>
            </a:r>
          </a:p>
          <a:p>
            <a:pPr algn="r"/>
            <a:r>
              <a:rPr lang="en-US" sz="1400" i="1" dirty="0" smtClean="0">
                <a:solidFill>
                  <a:srgbClr val="00FF00"/>
                </a:solidFill>
                <a:latin typeface="0-DIN-Regular" pitchFamily="34" charset="0"/>
              </a:rPr>
              <a:t>Fifty </a:t>
            </a:r>
            <a:r>
              <a:rPr lang="en-US" sz="1400" i="1" dirty="0" smtClean="0">
                <a:solidFill>
                  <a:srgbClr val="00FF00"/>
                </a:solidFill>
                <a:latin typeface="0-DIN-Regular" pitchFamily="34" charset="0"/>
              </a:rPr>
              <a:t>Million Farmers </a:t>
            </a:r>
            <a:r>
              <a:rPr lang="en-US" sz="1400" dirty="0" smtClean="0">
                <a:solidFill>
                  <a:srgbClr val="00FF00"/>
                </a:solidFill>
                <a:latin typeface="0-DIN-Regular" pitchFamily="34" charset="0"/>
              </a:rPr>
              <a:t>by Richard </a:t>
            </a:r>
            <a:r>
              <a:rPr lang="en-US" sz="1400" dirty="0" err="1" smtClean="0">
                <a:solidFill>
                  <a:srgbClr val="00FF00"/>
                </a:solidFill>
                <a:latin typeface="0-DIN-Regular" pitchFamily="34" charset="0"/>
              </a:rPr>
              <a:t>Heinberg</a:t>
            </a:r>
            <a:r>
              <a:rPr lang="en-US" sz="1400" dirty="0" smtClean="0">
                <a:solidFill>
                  <a:srgbClr val="00FF00"/>
                </a:solidFill>
                <a:latin typeface="0-DIN-Regular" pitchFamily="34" charset="0"/>
              </a:rPr>
              <a:t>  </a:t>
            </a:r>
            <a:r>
              <a:rPr lang="en-US" sz="1400" dirty="0" smtClean="0">
                <a:solidFill>
                  <a:srgbClr val="00FF00"/>
                </a:solidFill>
                <a:latin typeface="0-DIN-Regular" pitchFamily="34" charset="0"/>
              </a:rPr>
              <a:t>[www.resilience.org]</a:t>
            </a:r>
            <a:endParaRPr lang="en-US" sz="1400" dirty="0" smtClean="0">
              <a:solidFill>
                <a:srgbClr val="00FF00"/>
              </a:solidFill>
              <a:latin typeface="0-DIN-Regular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6611779"/>
            <a:ext cx="541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99CC00"/>
                </a:solidFill>
                <a:latin typeface="0-DIN-Light" pitchFamily="34" charset="0"/>
              </a:rPr>
              <a:t>Workshop on Urgent Transitions, University of Michigan – </a:t>
            </a:r>
            <a:r>
              <a:rPr lang="en-US" sz="900" dirty="0" smtClean="0">
                <a:solidFill>
                  <a:srgbClr val="99CC00"/>
                </a:solidFill>
                <a:latin typeface="0-DIN-Light" pitchFamily="34" charset="0"/>
              </a:rPr>
              <a:t>1 May 2014</a:t>
            </a:r>
            <a:endParaRPr lang="en-US" sz="900" dirty="0">
              <a:solidFill>
                <a:srgbClr val="99CC00"/>
              </a:solidFill>
              <a:latin typeface="0-DIN-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217</TotalTime>
  <Words>98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ENVISIONING THE near-term Transitional Thinking for the New Normal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Envisioning near term scenarios</dc:title>
  <dc:subject>Localization</dc:subject>
  <dc:creator>Raymond De Young</dc:creator>
  <cp:lastModifiedBy>rdeyoung</cp:lastModifiedBy>
  <cp:revision>228</cp:revision>
  <dcterms:created xsi:type="dcterms:W3CDTF">2008-11-07T02:46:58Z</dcterms:created>
  <dcterms:modified xsi:type="dcterms:W3CDTF">2014-04-29T21:35:09Z</dcterms:modified>
  <cp:contentStatus>Copyright (2011) All rights reserved</cp:contentStatus>
</cp:coreProperties>
</file>