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69" r:id="rId1"/>
  </p:sldMasterIdLst>
  <p:notesMasterIdLst>
    <p:notesMasterId r:id="rId29"/>
  </p:notesMasterIdLst>
  <p:handoutMasterIdLst>
    <p:handoutMasterId r:id="rId30"/>
  </p:handoutMasterIdLst>
  <p:sldIdLst>
    <p:sldId id="256" r:id="rId2"/>
    <p:sldId id="290" r:id="rId3"/>
    <p:sldId id="288" r:id="rId4"/>
    <p:sldId id="289" r:id="rId5"/>
    <p:sldId id="302" r:id="rId6"/>
    <p:sldId id="273" r:id="rId7"/>
    <p:sldId id="274" r:id="rId8"/>
    <p:sldId id="275" r:id="rId9"/>
    <p:sldId id="320" r:id="rId10"/>
    <p:sldId id="321" r:id="rId11"/>
    <p:sldId id="300" r:id="rId12"/>
    <p:sldId id="259" r:id="rId13"/>
    <p:sldId id="292" r:id="rId14"/>
    <p:sldId id="303" r:id="rId15"/>
    <p:sldId id="309" r:id="rId16"/>
    <p:sldId id="310" r:id="rId17"/>
    <p:sldId id="311" r:id="rId18"/>
    <p:sldId id="312" r:id="rId19"/>
    <p:sldId id="293" r:id="rId20"/>
    <p:sldId id="282" r:id="rId21"/>
    <p:sldId id="283" r:id="rId22"/>
    <p:sldId id="298" r:id="rId23"/>
    <p:sldId id="265" r:id="rId24"/>
    <p:sldId id="319" r:id="rId25"/>
    <p:sldId id="317" r:id="rId26"/>
    <p:sldId id="286" r:id="rId27"/>
    <p:sldId id="316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6D3192C-FF27-8648-9A3E-2F73EF44F59F}">
          <p14:sldIdLst>
            <p14:sldId id="256"/>
            <p14:sldId id="290"/>
            <p14:sldId id="288"/>
            <p14:sldId id="289"/>
            <p14:sldId id="302"/>
            <p14:sldId id="273"/>
            <p14:sldId id="274"/>
            <p14:sldId id="275"/>
            <p14:sldId id="320"/>
            <p14:sldId id="321"/>
            <p14:sldId id="300"/>
            <p14:sldId id="259"/>
            <p14:sldId id="292"/>
            <p14:sldId id="303"/>
            <p14:sldId id="309"/>
            <p14:sldId id="310"/>
            <p14:sldId id="311"/>
            <p14:sldId id="312"/>
            <p14:sldId id="293"/>
            <p14:sldId id="282"/>
            <p14:sldId id="283"/>
            <p14:sldId id="298"/>
            <p14:sldId id="265"/>
            <p14:sldId id="319"/>
            <p14:sldId id="317"/>
            <p14:sldId id="286"/>
            <p14:sldId id="31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335" autoAdjust="0"/>
  </p:normalViewPr>
  <p:slideViewPr>
    <p:cSldViewPr snapToGrid="0" snapToObjects="1">
      <p:cViewPr varScale="1">
        <p:scale>
          <a:sx n="67" d="100"/>
          <a:sy n="67" d="100"/>
        </p:scale>
        <p:origin x="-14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 [Luo'13]</c:v>
                </c:pt>
              </c:strCache>
            </c:strRef>
          </c:tx>
          <c:spPr>
            <a:solidFill>
              <a:schemeClr val="accent1"/>
            </a:solidFill>
            <a:ln w="285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2 items on page</c:v>
                </c:pt>
                <c:pt idx="1">
                  <c:v>3 items on page</c:v>
                </c:pt>
                <c:pt idx="2">
                  <c:v>4 items on page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-0.25</c:v>
                </c:pt>
                <c:pt idx="1">
                  <c:v>1.79</c:v>
                </c:pt>
                <c:pt idx="2">
                  <c:v>1.89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Quadratic</c:v>
                </c:pt>
              </c:strCache>
            </c:strRef>
          </c:tx>
          <c:spPr>
            <a:solidFill>
              <a:schemeClr val="accent3"/>
            </a:solidFill>
            <a:ln w="28575" cap="flat" cmpd="sng" algn="ctr">
              <a:solidFill>
                <a:schemeClr val="accent3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2 items on page</c:v>
                </c:pt>
                <c:pt idx="1">
                  <c:v>3 items on page</c:v>
                </c:pt>
                <c:pt idx="2">
                  <c:v>4 items on page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0.62</c:v>
                </c:pt>
                <c:pt idx="1">
                  <c:v>6.39</c:v>
                </c:pt>
                <c:pt idx="2">
                  <c:v>5.37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GBDT</c:v>
                </c:pt>
              </c:strCache>
            </c:strRef>
          </c:tx>
          <c:spPr>
            <a:solidFill>
              <a:schemeClr val="accent2"/>
            </a:solidFill>
            <a:ln w="28575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2 items on page</c:v>
                </c:pt>
                <c:pt idx="1">
                  <c:v>3 items on page</c:v>
                </c:pt>
                <c:pt idx="2">
                  <c:v>4 items on page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2.68</c:v>
                </c:pt>
                <c:pt idx="1">
                  <c:v>6.72</c:v>
                </c:pt>
                <c:pt idx="2">
                  <c:v>8.239999999999998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4823624"/>
        <c:axId val="-2124830200"/>
      </c:barChart>
      <c:catAx>
        <c:axId val="-212482362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4830200"/>
        <c:crosses val="autoZero"/>
        <c:auto val="1"/>
        <c:lblAlgn val="ctr"/>
        <c:lblOffset val="100"/>
        <c:noMultiLvlLbl val="0"/>
      </c:catAx>
      <c:valAx>
        <c:axId val="-2124830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48236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50A45-51F6-834D-A455-AB77B09E3FC2}" type="datetimeFigureOut">
              <a:rPr lang="en-US" smtClean="0"/>
              <a:t>2/28/16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2E416-484C-5D44-B8A8-377B3264D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031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D8A4F-555C-5649-8AB1-B56B04B9290C}" type="datetimeFigureOut">
              <a:rPr lang="en-US" smtClean="0"/>
              <a:t>2/28/16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9CE5A-1F57-AB4E-B116-6C9413A09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299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9CE5A-1F57-AB4E-B116-6C9413A095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90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9CE5A-1F57-AB4E-B116-6C9413A095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67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9CE5A-1F57-AB4E-B116-6C9413A095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42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9CE5A-1F57-AB4E-B116-6C9413A095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56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9CE5A-1F57-AB4E-B116-6C9413A095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03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9CE5A-1F57-AB4E-B116-6C9413A095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03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9CE5A-1F57-AB4E-B116-6C9413A095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03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9CE5A-1F57-AB4E-B116-6C9413A095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037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9CE5A-1F57-AB4E-B116-6C9413A095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03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9CE5A-1F57-AB4E-B116-6C9413A095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11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9CE5A-1F57-AB4E-B116-6C9413A095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32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9CE5A-1F57-AB4E-B116-6C9413A095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892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9CE5A-1F57-AB4E-B116-6C9413A095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097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9CE5A-1F57-AB4E-B116-6C9413A095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006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9CE5A-1F57-AB4E-B116-6C9413A095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477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9CE5A-1F57-AB4E-B116-6C9413A095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225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9CE5A-1F57-AB4E-B116-6C9413A095B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35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9CE5A-1F57-AB4E-B116-6C9413A095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90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9CE5A-1F57-AB4E-B116-6C9413A095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68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9CE5A-1F57-AB4E-B116-6C9413A095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42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9CE5A-1F57-AB4E-B116-6C9413A095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42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9CE5A-1F57-AB4E-B116-6C9413A095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42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9CE5A-1F57-AB4E-B116-6C9413A095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42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9CE5A-1F57-AB4E-B116-6C9413A095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42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C3F2-BF47-994F-BCD2-9B82B4C5E374}" type="datetime1">
              <a:rPr lang="en-US" smtClean="0"/>
              <a:t>2/28/16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9392-A671-BC4E-BF87-DAF9FDA04457}" type="datetime1">
              <a:rPr lang="en-US" smtClean="0"/>
              <a:t>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B15F-C724-C543-8C8C-42AC32EB6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F426-033B-B947-B09C-742C236D920B}" type="datetime1">
              <a:rPr lang="en-US" smtClean="0"/>
              <a:t>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B15F-C724-C543-8C8C-42AC32EB6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30473-C5AF-4440-B474-02A9FB71FB15}" type="datetime1">
              <a:rPr lang="en-US" smtClean="0"/>
              <a:t>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B15F-C724-C543-8C8C-42AC32EB6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1E75-666D-E84B-B6E1-D07EAB15DE9E}" type="datetime1">
              <a:rPr lang="en-US" smtClean="0"/>
              <a:t>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B15F-C724-C543-8C8C-42AC32EB6E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00BE9-C229-BD40-9EFD-47D060C6E2A9}" type="datetime1">
              <a:rPr lang="en-US" smtClean="0"/>
              <a:t>2/28/16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B15F-C724-C543-8C8C-42AC32EB6E7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9F0D-B4AA-7842-AF23-CAE4272FAA32}" type="datetime1">
              <a:rPr lang="en-US" smtClean="0"/>
              <a:t>2/28/16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B15F-C724-C543-8C8C-42AC32EB6E7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DFD5-F70B-2043-8C2A-DA33D6A82940}" type="datetime1">
              <a:rPr lang="en-US" smtClean="0"/>
              <a:t>2/28/16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B15F-C724-C543-8C8C-42AC32EB6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824F-5D91-8C4E-8048-298471D73FA8}" type="datetime1">
              <a:rPr lang="en-US" smtClean="0"/>
              <a:t>2/28/16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B15F-C724-C543-8C8C-42AC32EB6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BF0C-4942-F74F-A026-FD0048D7FE56}" type="datetime1">
              <a:rPr lang="en-US" smtClean="0"/>
              <a:t>2/28/16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1A10-5B50-4E4B-B88D-51033874FDCA}" type="datetime1">
              <a:rPr lang="en-US" smtClean="0"/>
              <a:t>2/28/16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B15F-C724-C543-8C8C-42AC32EB6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47EA0CF-6F2D-E045-996D-4C3368344004}" type="datetime1">
              <a:rPr lang="en-US" smtClean="0"/>
              <a:t>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87EB15F-C724-C543-8C8C-42AC32EB6E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97035"/>
            <a:ext cx="7772400" cy="2370068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Beyond Ranking:</a:t>
            </a:r>
            <a:br>
              <a:rPr lang="en-US" sz="5400" b="1" dirty="0" smtClean="0"/>
            </a:br>
            <a:r>
              <a:rPr lang="en-US" sz="5400" b="1" dirty="0"/>
              <a:t>Optimizing Whole-Page </a:t>
            </a:r>
            <a:r>
              <a:rPr lang="en-US" sz="5400" b="1" dirty="0" smtClean="0"/>
              <a:t>Presentation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72981"/>
            <a:ext cx="6400800" cy="121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Yue</a:t>
            </a:r>
            <a:r>
              <a:rPr lang="en-US" dirty="0" smtClean="0"/>
              <a:t> Wang, </a:t>
            </a:r>
            <a:r>
              <a:rPr lang="en-US" dirty="0" err="1" smtClean="0"/>
              <a:t>Dawei</a:t>
            </a:r>
            <a:r>
              <a:rPr lang="en-US" dirty="0" smtClean="0"/>
              <a:t> Yin, </a:t>
            </a:r>
            <a:r>
              <a:rPr lang="en-US" dirty="0" err="1" smtClean="0"/>
              <a:t>Luo</a:t>
            </a:r>
            <a:r>
              <a:rPr lang="en-US" dirty="0" smtClean="0"/>
              <a:t> </a:t>
            </a:r>
            <a:r>
              <a:rPr lang="en-US" dirty="0" err="1" smtClean="0"/>
              <a:t>Jie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Pengyuan</a:t>
            </a:r>
            <a:r>
              <a:rPr lang="en-US" dirty="0" smtClean="0"/>
              <a:t> Wang, Makoto Yamada</a:t>
            </a:r>
          </a:p>
          <a:p>
            <a:r>
              <a:rPr lang="en-US" dirty="0" smtClean="0"/>
              <a:t>Yi Chang, </a:t>
            </a:r>
            <a:r>
              <a:rPr lang="en-US" dirty="0" err="1" smtClean="0"/>
              <a:t>Qiaozhu</a:t>
            </a:r>
            <a:r>
              <a:rPr lang="en-US" dirty="0" smtClean="0"/>
              <a:t> Mei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250" y="683223"/>
            <a:ext cx="2503421" cy="1029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26" y="338381"/>
            <a:ext cx="1301306" cy="137402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7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1564" y="392820"/>
            <a:ext cx="78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query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5696" t="12356" r="10307" b="8123"/>
          <a:stretch/>
        </p:blipFill>
        <p:spPr>
          <a:xfrm>
            <a:off x="3076087" y="272065"/>
            <a:ext cx="679488" cy="7302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46955" y="272065"/>
            <a:ext cx="1579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search engine</a:t>
            </a:r>
          </a:p>
          <a:p>
            <a:r>
              <a:rPr lang="en-US" dirty="0" smtClean="0"/>
              <a:t>backend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62843" y="626987"/>
            <a:ext cx="1191782" cy="0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626724" y="1002277"/>
            <a:ext cx="4034677" cy="839098"/>
            <a:chOff x="626724" y="1002277"/>
            <a:chExt cx="4034677" cy="839098"/>
          </a:xfrm>
        </p:grpSpPr>
        <p:sp>
          <p:nvSpPr>
            <p:cNvPr id="10" name="Rectangle 9"/>
            <p:cNvSpPr/>
            <p:nvPr/>
          </p:nvSpPr>
          <p:spPr>
            <a:xfrm>
              <a:off x="3474333" y="1541034"/>
              <a:ext cx="318227" cy="286384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224826" y="1587373"/>
              <a:ext cx="285652" cy="188790"/>
              <a:chOff x="715177" y="2246477"/>
              <a:chExt cx="412030" cy="272314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715177" y="2246477"/>
                <a:ext cx="412030" cy="0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715177" y="2386179"/>
                <a:ext cx="325846" cy="1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715177" y="2518790"/>
                <a:ext cx="325846" cy="1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14"/>
            <p:cNvSpPr/>
            <p:nvPr/>
          </p:nvSpPr>
          <p:spPr>
            <a:xfrm>
              <a:off x="3029889" y="1541035"/>
              <a:ext cx="318227" cy="28638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914168" y="1533748"/>
              <a:ext cx="318227" cy="2863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343174" y="1533748"/>
              <a:ext cx="318227" cy="28638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638501" y="1587372"/>
              <a:ext cx="285652" cy="188790"/>
              <a:chOff x="715177" y="2246477"/>
              <a:chExt cx="412030" cy="272314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715177" y="2246477"/>
                <a:ext cx="412030" cy="0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715177" y="2386179"/>
                <a:ext cx="325846" cy="1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715177" y="2518790"/>
                <a:ext cx="325846" cy="1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23" name="Rectangle 22"/>
            <p:cNvSpPr/>
            <p:nvPr/>
          </p:nvSpPr>
          <p:spPr>
            <a:xfrm>
              <a:off x="626724" y="1472043"/>
              <a:ext cx="9429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content</a:t>
              </a:r>
              <a:endParaRPr lang="en-US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420120" y="1002277"/>
              <a:ext cx="0" cy="451818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480612" y="4057922"/>
            <a:ext cx="3018696" cy="2335776"/>
            <a:chOff x="480612" y="4057922"/>
            <a:chExt cx="3018696" cy="2335776"/>
          </a:xfrm>
        </p:grpSpPr>
        <p:sp>
          <p:nvSpPr>
            <p:cNvPr id="36" name="Cloud 35"/>
            <p:cNvSpPr/>
            <p:nvPr/>
          </p:nvSpPr>
          <p:spPr>
            <a:xfrm>
              <a:off x="480612" y="4572000"/>
              <a:ext cx="2728824" cy="1821698"/>
            </a:xfrm>
            <a:prstGeom prst="cloud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35073" y="4057922"/>
              <a:ext cx="29642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presentation strategy space</a:t>
              </a:r>
              <a:endParaRPr lang="en-US" dirty="0"/>
            </a:p>
          </p:txBody>
        </p:sp>
      </p:grpSp>
      <p:sp>
        <p:nvSpPr>
          <p:cNvPr id="38" name="Oval 37"/>
          <p:cNvSpPr/>
          <p:nvPr/>
        </p:nvSpPr>
        <p:spPr>
          <a:xfrm>
            <a:off x="2566511" y="4966605"/>
            <a:ext cx="71438" cy="71438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2647794" y="4572000"/>
            <a:ext cx="1355017" cy="394605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8616" y="4353644"/>
            <a:ext cx="1160932" cy="18786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152" y="4353830"/>
            <a:ext cx="1160932" cy="187869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5781825" y="1518011"/>
            <a:ext cx="987218" cy="945164"/>
            <a:chOff x="6498121" y="3277101"/>
            <a:chExt cx="1834288" cy="1756151"/>
          </a:xfrm>
        </p:grpSpPr>
        <p:sp>
          <p:nvSpPr>
            <p:cNvPr id="43" name="Rectangle 42"/>
            <p:cNvSpPr/>
            <p:nvPr/>
          </p:nvSpPr>
          <p:spPr>
            <a:xfrm>
              <a:off x="6498121" y="3277101"/>
              <a:ext cx="1834288" cy="1756151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706107" y="3501052"/>
              <a:ext cx="755278" cy="7375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641008" y="3501052"/>
              <a:ext cx="384855" cy="401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6706107" y="4475010"/>
              <a:ext cx="564743" cy="321581"/>
              <a:chOff x="715177" y="2246477"/>
              <a:chExt cx="412030" cy="272314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715177" y="2246477"/>
                <a:ext cx="412030" cy="0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715177" y="2386179"/>
                <a:ext cx="325846" cy="1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715177" y="2518790"/>
                <a:ext cx="325846" cy="1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Group 50"/>
          <p:cNvGrpSpPr/>
          <p:nvPr/>
        </p:nvGrpSpPr>
        <p:grpSpPr>
          <a:xfrm>
            <a:off x="2225693" y="1583964"/>
            <a:ext cx="285652" cy="188790"/>
            <a:chOff x="715177" y="2246477"/>
            <a:chExt cx="412030" cy="272314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715177" y="2246477"/>
              <a:ext cx="412030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715177" y="2386179"/>
              <a:ext cx="325846" cy="1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715177" y="2518790"/>
              <a:ext cx="325846" cy="1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55" name="Rectangle 54"/>
          <p:cNvSpPr/>
          <p:nvPr/>
        </p:nvSpPr>
        <p:spPr>
          <a:xfrm>
            <a:off x="3915035" y="1530339"/>
            <a:ext cx="318227" cy="2863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344041" y="1530339"/>
            <a:ext cx="318227" cy="28638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617" y="4966605"/>
            <a:ext cx="3691599" cy="59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25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7009E-6 4.07219E-7 L -0.00643 -0.405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2029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4126E-6 2.85119E-6 L 0.40024 0.08377 " pathEditMode="relative" ptsTypes="AA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7 -0.00138 L 0.2266 0.02384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6" y="12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69 L 0.2174 0.01319 " pathEditMode="relative" ptsTypes="AA">
                                      <p:cBhvr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8" grpId="0" animBg="1"/>
      <p:bldP spid="55" grpId="0" animBg="1"/>
      <p:bldP spid="55" grpId="1" animBg="1"/>
      <p:bldP spid="56" grpId="0" animBg="1"/>
      <p:bldP spid="5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roup 171"/>
          <p:cNvGrpSpPr/>
          <p:nvPr/>
        </p:nvGrpSpPr>
        <p:grpSpPr>
          <a:xfrm>
            <a:off x="480612" y="4057922"/>
            <a:ext cx="3018696" cy="2335776"/>
            <a:chOff x="480612" y="4057922"/>
            <a:chExt cx="3018696" cy="2335776"/>
          </a:xfrm>
        </p:grpSpPr>
        <p:sp>
          <p:nvSpPr>
            <p:cNvPr id="173" name="Cloud 172"/>
            <p:cNvSpPr/>
            <p:nvPr/>
          </p:nvSpPr>
          <p:spPr>
            <a:xfrm>
              <a:off x="480612" y="4572000"/>
              <a:ext cx="2728824" cy="1821698"/>
            </a:xfrm>
            <a:prstGeom prst="cloud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35073" y="4057922"/>
              <a:ext cx="29642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presentation strategy space</a:t>
              </a:r>
              <a:endParaRPr lang="en-US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8</a:t>
            </a:r>
          </a:p>
        </p:txBody>
      </p:sp>
      <p:sp>
        <p:nvSpPr>
          <p:cNvPr id="51" name="Oval 50"/>
          <p:cNvSpPr/>
          <p:nvPr/>
        </p:nvSpPr>
        <p:spPr>
          <a:xfrm>
            <a:off x="2225693" y="5238614"/>
            <a:ext cx="71438" cy="71438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66511" y="4966605"/>
            <a:ext cx="71438" cy="71438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2647794" y="4572000"/>
            <a:ext cx="1355017" cy="394605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2335018" y="5097714"/>
            <a:ext cx="1335134" cy="158724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715" y="4935665"/>
            <a:ext cx="1114030" cy="213713"/>
          </a:xfrm>
          <a:prstGeom prst="rect">
            <a:avLst/>
          </a:prstGeom>
        </p:spPr>
      </p:pic>
      <p:grpSp>
        <p:nvGrpSpPr>
          <p:cNvPr id="161" name="Group 160"/>
          <p:cNvGrpSpPr/>
          <p:nvPr/>
        </p:nvGrpSpPr>
        <p:grpSpPr>
          <a:xfrm>
            <a:off x="5781825" y="2927375"/>
            <a:ext cx="987218" cy="945165"/>
            <a:chOff x="1175825" y="3277101"/>
            <a:chExt cx="1834288" cy="1756151"/>
          </a:xfrm>
        </p:grpSpPr>
        <p:sp>
          <p:nvSpPr>
            <p:cNvPr id="162" name="Rectangle 161"/>
            <p:cNvSpPr/>
            <p:nvPr/>
          </p:nvSpPr>
          <p:spPr>
            <a:xfrm>
              <a:off x="1175825" y="3277101"/>
              <a:ext cx="1834288" cy="1756151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2131945" y="3415497"/>
              <a:ext cx="742342" cy="503467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4" name="Group 163"/>
            <p:cNvGrpSpPr/>
            <p:nvPr/>
          </p:nvGrpSpPr>
          <p:grpSpPr>
            <a:xfrm>
              <a:off x="1353581" y="3545057"/>
              <a:ext cx="564743" cy="373908"/>
              <a:chOff x="715177" y="2246477"/>
              <a:chExt cx="412030" cy="272314"/>
            </a:xfrm>
          </p:grpSpPr>
          <p:cxnSp>
            <p:nvCxnSpPr>
              <p:cNvPr id="166" name="Straight Connector 165"/>
              <p:cNvCxnSpPr/>
              <p:nvPr/>
            </p:nvCxnSpPr>
            <p:spPr>
              <a:xfrm>
                <a:off x="715177" y="2246477"/>
                <a:ext cx="412030" cy="0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flipV="1">
                <a:off x="715177" y="2386179"/>
                <a:ext cx="325846" cy="1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flipV="1">
                <a:off x="715177" y="2518790"/>
                <a:ext cx="325846" cy="1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65" name="Rectangle 164"/>
            <p:cNvSpPr/>
            <p:nvPr/>
          </p:nvSpPr>
          <p:spPr>
            <a:xfrm>
              <a:off x="1361484" y="4139496"/>
              <a:ext cx="517581" cy="496306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330937" y="1078187"/>
            <a:ext cx="1397010" cy="1778120"/>
            <a:chOff x="7330937" y="1424661"/>
            <a:chExt cx="1397010" cy="1778120"/>
          </a:xfrm>
        </p:grpSpPr>
        <p:pic>
          <p:nvPicPr>
            <p:cNvPr id="150" name="Picture 149"/>
            <p:cNvPicPr>
              <a:picLocks noChangeAspect="1"/>
            </p:cNvPicPr>
            <p:nvPr/>
          </p:nvPicPr>
          <p:blipFill rotWithShape="1">
            <a:blip r:embed="rId4"/>
            <a:srcRect l="23315" r="23196"/>
            <a:stretch/>
          </p:blipFill>
          <p:spPr>
            <a:xfrm>
              <a:off x="7330937" y="2082398"/>
              <a:ext cx="407416" cy="427813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/>
          </p:nvGrpSpPr>
          <p:grpSpPr>
            <a:xfrm>
              <a:off x="8187531" y="1424661"/>
              <a:ext cx="540416" cy="1778120"/>
              <a:chOff x="8187531" y="1424661"/>
              <a:chExt cx="540416" cy="1778120"/>
            </a:xfrm>
          </p:grpSpPr>
          <p:sp>
            <p:nvSpPr>
              <p:cNvPr id="152" name="Rectangle 151"/>
              <p:cNvSpPr/>
              <p:nvPr/>
            </p:nvSpPr>
            <p:spPr>
              <a:xfrm rot="5400000">
                <a:off x="7875388" y="2219032"/>
                <a:ext cx="13357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/>
                  <a:t>satisfaction</a:t>
                </a: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 flipV="1">
                <a:off x="8296635" y="1424661"/>
                <a:ext cx="0" cy="1778120"/>
              </a:xfrm>
              <a:prstGeom prst="straightConnector1">
                <a:avLst/>
              </a:prstGeom>
              <a:ln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8187531" y="1818163"/>
                <a:ext cx="109104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8187531" y="2284094"/>
                <a:ext cx="109104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>
                <a:off x="8187531" y="2746056"/>
                <a:ext cx="109104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6" name="TextBox 185"/>
          <p:cNvSpPr txBox="1"/>
          <p:nvPr/>
        </p:nvSpPr>
        <p:spPr>
          <a:xfrm>
            <a:off x="324585" y="3052736"/>
            <a:ext cx="8555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i="1" dirty="0" smtClean="0">
                <a:solidFill>
                  <a:schemeClr val="accent2"/>
                </a:solidFill>
              </a:rPr>
              <a:t>Q</a:t>
            </a:r>
            <a:r>
              <a:rPr lang="en-US" altLang="zh-CN" sz="3600" b="1" dirty="0" smtClean="0">
                <a:solidFill>
                  <a:schemeClr val="accent2"/>
                </a:solidFill>
              </a:rPr>
              <a:t>( content , presentation ) = satisfaction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pic>
        <p:nvPicPr>
          <p:cNvPr id="206" name="Picture 2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0152" y="4353830"/>
            <a:ext cx="1160932" cy="187869"/>
          </a:xfrm>
          <a:prstGeom prst="rect">
            <a:avLst/>
          </a:prstGeom>
        </p:spPr>
      </p:pic>
      <p:sp>
        <p:nvSpPr>
          <p:cNvPr id="240" name="Rectangle 239"/>
          <p:cNvSpPr/>
          <p:nvPr/>
        </p:nvSpPr>
        <p:spPr>
          <a:xfrm>
            <a:off x="691564" y="392820"/>
            <a:ext cx="78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query</a:t>
            </a:r>
            <a:endParaRPr lang="en-US" dirty="0"/>
          </a:p>
        </p:txBody>
      </p:sp>
      <p:pic>
        <p:nvPicPr>
          <p:cNvPr id="241" name="Picture 240"/>
          <p:cNvPicPr>
            <a:picLocks noChangeAspect="1"/>
          </p:cNvPicPr>
          <p:nvPr/>
        </p:nvPicPr>
        <p:blipFill rotWithShape="1"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5696" t="12356" r="10307" b="8123"/>
          <a:stretch/>
        </p:blipFill>
        <p:spPr>
          <a:xfrm>
            <a:off x="3076087" y="272065"/>
            <a:ext cx="679488" cy="730212"/>
          </a:xfrm>
          <a:prstGeom prst="rect">
            <a:avLst/>
          </a:prstGeom>
        </p:spPr>
      </p:pic>
      <p:sp>
        <p:nvSpPr>
          <p:cNvPr id="242" name="Rectangle 241"/>
          <p:cNvSpPr/>
          <p:nvPr/>
        </p:nvSpPr>
        <p:spPr>
          <a:xfrm>
            <a:off x="4146955" y="272065"/>
            <a:ext cx="1579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search engine</a:t>
            </a:r>
          </a:p>
          <a:p>
            <a:r>
              <a:rPr lang="en-US" dirty="0" smtClean="0"/>
              <a:t>backend</a:t>
            </a:r>
            <a:endParaRPr lang="en-US" dirty="0"/>
          </a:p>
        </p:txBody>
      </p:sp>
      <p:cxnSp>
        <p:nvCxnSpPr>
          <p:cNvPr id="243" name="Straight Arrow Connector 242"/>
          <p:cNvCxnSpPr/>
          <p:nvPr/>
        </p:nvCxnSpPr>
        <p:spPr>
          <a:xfrm>
            <a:off x="1662843" y="626987"/>
            <a:ext cx="1191782" cy="0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44" name="Group 243"/>
          <p:cNvGrpSpPr/>
          <p:nvPr/>
        </p:nvGrpSpPr>
        <p:grpSpPr>
          <a:xfrm>
            <a:off x="626724" y="1002277"/>
            <a:ext cx="4034677" cy="839098"/>
            <a:chOff x="626724" y="1002277"/>
            <a:chExt cx="4034677" cy="839098"/>
          </a:xfrm>
        </p:grpSpPr>
        <p:sp>
          <p:nvSpPr>
            <p:cNvPr id="245" name="Rectangle 244"/>
            <p:cNvSpPr/>
            <p:nvPr/>
          </p:nvSpPr>
          <p:spPr>
            <a:xfrm>
              <a:off x="3474333" y="1541034"/>
              <a:ext cx="318227" cy="286384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6" name="Group 245"/>
            <p:cNvGrpSpPr/>
            <p:nvPr/>
          </p:nvGrpSpPr>
          <p:grpSpPr>
            <a:xfrm>
              <a:off x="2224826" y="1587373"/>
              <a:ext cx="285652" cy="188790"/>
              <a:chOff x="715177" y="2246477"/>
              <a:chExt cx="412030" cy="272314"/>
            </a:xfrm>
          </p:grpSpPr>
          <p:cxnSp>
            <p:nvCxnSpPr>
              <p:cNvPr id="256" name="Straight Connector 255"/>
              <p:cNvCxnSpPr/>
              <p:nvPr/>
            </p:nvCxnSpPr>
            <p:spPr>
              <a:xfrm>
                <a:off x="715177" y="2246477"/>
                <a:ext cx="412030" cy="0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flipV="1">
                <a:off x="715177" y="2386179"/>
                <a:ext cx="325846" cy="1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flipV="1">
                <a:off x="715177" y="2518790"/>
                <a:ext cx="325846" cy="1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247" name="Rectangle 246"/>
            <p:cNvSpPr/>
            <p:nvPr/>
          </p:nvSpPr>
          <p:spPr>
            <a:xfrm>
              <a:off x="3029889" y="1541035"/>
              <a:ext cx="318227" cy="28638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3914168" y="1533748"/>
              <a:ext cx="318227" cy="2863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4343174" y="1533748"/>
              <a:ext cx="318227" cy="28638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0" name="Group 249"/>
            <p:cNvGrpSpPr/>
            <p:nvPr/>
          </p:nvGrpSpPr>
          <p:grpSpPr>
            <a:xfrm>
              <a:off x="2638501" y="1587372"/>
              <a:ext cx="285652" cy="188790"/>
              <a:chOff x="715177" y="2246477"/>
              <a:chExt cx="412030" cy="272314"/>
            </a:xfrm>
          </p:grpSpPr>
          <p:cxnSp>
            <p:nvCxnSpPr>
              <p:cNvPr id="253" name="Straight Connector 252"/>
              <p:cNvCxnSpPr/>
              <p:nvPr/>
            </p:nvCxnSpPr>
            <p:spPr>
              <a:xfrm>
                <a:off x="715177" y="2246477"/>
                <a:ext cx="412030" cy="0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 flipV="1">
                <a:off x="715177" y="2386179"/>
                <a:ext cx="325846" cy="1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 flipV="1">
                <a:off x="715177" y="2518790"/>
                <a:ext cx="325846" cy="1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251" name="Rectangle 250"/>
            <p:cNvSpPr/>
            <p:nvPr/>
          </p:nvSpPr>
          <p:spPr>
            <a:xfrm>
              <a:off x="626724" y="1472043"/>
              <a:ext cx="9429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content</a:t>
              </a:r>
              <a:endParaRPr lang="en-US" dirty="0"/>
            </a:p>
          </p:txBody>
        </p:sp>
        <p:cxnSp>
          <p:nvCxnSpPr>
            <p:cNvPr id="252" name="Straight Arrow Connector 251"/>
            <p:cNvCxnSpPr/>
            <p:nvPr/>
          </p:nvCxnSpPr>
          <p:spPr>
            <a:xfrm>
              <a:off x="3420120" y="1002277"/>
              <a:ext cx="0" cy="451818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9" name="Group 258"/>
          <p:cNvGrpSpPr/>
          <p:nvPr/>
        </p:nvGrpSpPr>
        <p:grpSpPr>
          <a:xfrm>
            <a:off x="5781825" y="1518011"/>
            <a:ext cx="987218" cy="945164"/>
            <a:chOff x="6498121" y="3277101"/>
            <a:chExt cx="1834288" cy="1756151"/>
          </a:xfrm>
        </p:grpSpPr>
        <p:sp>
          <p:nvSpPr>
            <p:cNvPr id="260" name="Rectangle 259"/>
            <p:cNvSpPr/>
            <p:nvPr/>
          </p:nvSpPr>
          <p:spPr>
            <a:xfrm>
              <a:off x="6498121" y="3277101"/>
              <a:ext cx="1834288" cy="1756151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6706107" y="3501052"/>
              <a:ext cx="755278" cy="7375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7641008" y="3501052"/>
              <a:ext cx="384855" cy="401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3" name="Group 262"/>
            <p:cNvGrpSpPr/>
            <p:nvPr/>
          </p:nvGrpSpPr>
          <p:grpSpPr>
            <a:xfrm>
              <a:off x="6706107" y="4475010"/>
              <a:ext cx="564743" cy="321581"/>
              <a:chOff x="715177" y="2246477"/>
              <a:chExt cx="412030" cy="272314"/>
            </a:xfrm>
          </p:grpSpPr>
          <p:cxnSp>
            <p:nvCxnSpPr>
              <p:cNvPr id="264" name="Straight Connector 263"/>
              <p:cNvCxnSpPr/>
              <p:nvPr/>
            </p:nvCxnSpPr>
            <p:spPr>
              <a:xfrm>
                <a:off x="715177" y="2246477"/>
                <a:ext cx="412030" cy="0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 flipV="1">
                <a:off x="715177" y="2386179"/>
                <a:ext cx="325846" cy="1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>
              <a:xfrm flipV="1">
                <a:off x="715177" y="2518790"/>
                <a:ext cx="325846" cy="1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273" name="Rectangle 272"/>
          <p:cNvSpPr/>
          <p:nvPr/>
        </p:nvSpPr>
        <p:spPr>
          <a:xfrm>
            <a:off x="3477812" y="1536580"/>
            <a:ext cx="318227" cy="28638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3033368" y="1536581"/>
            <a:ext cx="318227" cy="2863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2641980" y="1582918"/>
            <a:ext cx="285652" cy="188790"/>
            <a:chOff x="2638501" y="2078213"/>
            <a:chExt cx="285652" cy="188790"/>
          </a:xfrm>
        </p:grpSpPr>
        <p:cxnSp>
          <p:nvCxnSpPr>
            <p:cNvPr id="275" name="Straight Connector 274"/>
            <p:cNvCxnSpPr/>
            <p:nvPr/>
          </p:nvCxnSpPr>
          <p:spPr>
            <a:xfrm>
              <a:off x="2638501" y="2078213"/>
              <a:ext cx="285652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 flipV="1">
              <a:off x="2638501" y="2175066"/>
              <a:ext cx="225902" cy="1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 flipV="1">
              <a:off x="2638501" y="2267002"/>
              <a:ext cx="225902" cy="1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95" name="Picture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715" y="4937630"/>
            <a:ext cx="1114030" cy="21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27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023 L -0.00069 -0.4890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4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23771E-7 -1.12089E-6 L 0.3537 0.20935 " pathEditMode="relative" ptsTypes="AA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23771E-7 2.05651E-6 L 0.3643 0.21028 " pathEditMode="relative" ptsTypes="AA">
                                      <p:cBhvr>
                                        <p:cTn id="23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8.42983E-7 L 0.26064 0.26911 " pathEditMode="relative" ptsTypes="AA">
                                      <p:cBhvr>
                                        <p:cTn id="25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86" grpId="0"/>
      <p:bldP spid="273" grpId="0" animBg="1"/>
      <p:bldP spid="273" grpId="1" animBg="1"/>
      <p:bldP spid="274" grpId="0" animBg="1"/>
      <p:bldP spid="27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306"/>
            <a:ext cx="8229600" cy="1064718"/>
          </a:xfrm>
        </p:spPr>
        <p:txBody>
          <a:bodyPr/>
          <a:lstStyle/>
          <a:p>
            <a:r>
              <a:rPr lang="en-US" dirty="0" smtClean="0"/>
              <a:t>General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+mn-lt"/>
              </a:rPr>
              <a:t>Phase 1</a:t>
            </a:r>
            <a:r>
              <a:rPr lang="en-US" altLang="zh-CN" sz="2800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>
                <a:latin typeface="+mn-lt"/>
              </a:rPr>
              <a:t>Phase 2</a:t>
            </a:r>
            <a:r>
              <a:rPr lang="en-US" altLang="zh-CN" sz="2800" dirty="0" smtClean="0">
                <a:latin typeface="+mn-lt"/>
              </a:rPr>
              <a:t>:</a:t>
            </a:r>
            <a:endParaRPr lang="en-US" sz="2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9054" y="2228916"/>
            <a:ext cx="72951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595959"/>
                </a:solidFill>
              </a:rPr>
              <a:t>satisfaction</a:t>
            </a:r>
            <a:r>
              <a:rPr lang="zh-CN" altLang="en-US" sz="3200" b="1" dirty="0" smtClean="0">
                <a:solidFill>
                  <a:srgbClr val="595959"/>
                </a:solidFill>
              </a:rPr>
              <a:t> </a:t>
            </a:r>
            <a:r>
              <a:rPr lang="en-US" altLang="zh-CN" sz="3200" b="1" dirty="0" smtClean="0">
                <a:solidFill>
                  <a:srgbClr val="595959"/>
                </a:solidFill>
              </a:rPr>
              <a:t>=</a:t>
            </a:r>
            <a:r>
              <a:rPr lang="zh-CN" altLang="en-US" sz="3200" b="1" dirty="0" smtClean="0">
                <a:solidFill>
                  <a:srgbClr val="595959"/>
                </a:solidFill>
              </a:rPr>
              <a:t> </a:t>
            </a:r>
            <a:r>
              <a:rPr lang="en-US" altLang="zh-CN" sz="3200" b="1" i="1" dirty="0">
                <a:solidFill>
                  <a:srgbClr val="9C5252"/>
                </a:solidFill>
              </a:rPr>
              <a:t>Q</a:t>
            </a:r>
            <a:r>
              <a:rPr lang="en-US" altLang="zh-CN" sz="3200" b="1" dirty="0" smtClean="0">
                <a:solidFill>
                  <a:srgbClr val="595959"/>
                </a:solidFill>
              </a:rPr>
              <a:t>(content,</a:t>
            </a:r>
            <a:r>
              <a:rPr lang="zh-CN" altLang="en-US" sz="3200" b="1" dirty="0" smtClean="0">
                <a:solidFill>
                  <a:srgbClr val="595959"/>
                </a:solidFill>
              </a:rPr>
              <a:t> </a:t>
            </a:r>
            <a:r>
              <a:rPr lang="en-US" altLang="zh-CN" sz="3200" b="1" dirty="0" smtClean="0">
                <a:solidFill>
                  <a:srgbClr val="595959"/>
                </a:solidFill>
              </a:rPr>
              <a:t>presentation)</a:t>
            </a:r>
            <a:endParaRPr lang="en-US" sz="3200" b="1" dirty="0">
              <a:solidFill>
                <a:srgbClr val="59595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161" y="4462434"/>
            <a:ext cx="85698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dirty="0" smtClean="0">
                <a:solidFill>
                  <a:srgbClr val="595959"/>
                </a:solidFill>
              </a:rPr>
              <a:t>presentation</a:t>
            </a:r>
            <a:r>
              <a:rPr lang="zh-CN" altLang="en-US" sz="3000" b="1" baseline="30000" dirty="0" smtClean="0">
                <a:solidFill>
                  <a:srgbClr val="595959"/>
                </a:solidFill>
              </a:rPr>
              <a:t>*</a:t>
            </a:r>
            <a:r>
              <a:rPr lang="en-US" altLang="zh-CN" b="1" dirty="0">
                <a:solidFill>
                  <a:srgbClr val="595959"/>
                </a:solidFill>
              </a:rPr>
              <a:t> </a:t>
            </a:r>
            <a:r>
              <a:rPr lang="en-US" altLang="zh-CN" sz="3000" b="1" dirty="0" smtClean="0">
                <a:solidFill>
                  <a:srgbClr val="595959"/>
                </a:solidFill>
              </a:rPr>
              <a:t>=</a:t>
            </a:r>
            <a:r>
              <a:rPr lang="zh-CN" altLang="en-US" sz="3000" b="1" dirty="0" smtClean="0">
                <a:solidFill>
                  <a:srgbClr val="595959"/>
                </a:solidFill>
              </a:rPr>
              <a:t> </a:t>
            </a:r>
            <a:r>
              <a:rPr lang="en-US" altLang="zh-CN" sz="3000" b="1" dirty="0" err="1" smtClean="0">
                <a:solidFill>
                  <a:srgbClr val="595959"/>
                </a:solidFill>
              </a:rPr>
              <a:t>argmax</a:t>
            </a:r>
            <a:r>
              <a:rPr lang="zh-CN" altLang="en-US" sz="3000" b="1" dirty="0" smtClean="0">
                <a:solidFill>
                  <a:srgbClr val="595959"/>
                </a:solidFill>
              </a:rPr>
              <a:t> </a:t>
            </a:r>
            <a:r>
              <a:rPr lang="en-US" altLang="zh-CN" sz="3000" b="1" i="1" dirty="0">
                <a:solidFill>
                  <a:srgbClr val="9C5252"/>
                </a:solidFill>
              </a:rPr>
              <a:t>Q</a:t>
            </a:r>
            <a:r>
              <a:rPr lang="en-US" altLang="zh-CN" sz="3000" b="1" dirty="0" smtClean="0">
                <a:solidFill>
                  <a:srgbClr val="595959"/>
                </a:solidFill>
              </a:rPr>
              <a:t>(content,</a:t>
            </a:r>
            <a:r>
              <a:rPr lang="zh-CN" altLang="en-US" sz="3000" b="1" dirty="0" smtClean="0">
                <a:solidFill>
                  <a:srgbClr val="595959"/>
                </a:solidFill>
              </a:rPr>
              <a:t> </a:t>
            </a:r>
            <a:r>
              <a:rPr lang="en-US" altLang="zh-CN" sz="3000" b="1" dirty="0" smtClean="0">
                <a:solidFill>
                  <a:srgbClr val="595959"/>
                </a:solidFill>
              </a:rPr>
              <a:t>presentation)</a:t>
            </a:r>
            <a:endParaRPr lang="en-US" sz="3000" b="1" dirty="0">
              <a:solidFill>
                <a:srgbClr val="59595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2977" y="4874254"/>
            <a:ext cx="1461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595959"/>
                </a:solidFill>
              </a:rPr>
              <a:t>presentation</a:t>
            </a:r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48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23315" r="23196"/>
          <a:stretch/>
        </p:blipFill>
        <p:spPr>
          <a:xfrm>
            <a:off x="7341248" y="2944897"/>
            <a:ext cx="714421" cy="750188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182370" y="1437449"/>
            <a:ext cx="30833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(content, presentation)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341533" y="2539331"/>
            <a:ext cx="487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038988" y="3159559"/>
            <a:ext cx="3444307" cy="321992"/>
          </a:xfrm>
          <a:prstGeom prst="rightArrow">
            <a:avLst>
              <a:gd name="adj1" fmla="val 32999"/>
              <a:gd name="adj2" fmla="val 13460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744148" y="3934198"/>
            <a:ext cx="1983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U</a:t>
            </a:r>
            <a:r>
              <a:rPr lang="en-US" altLang="zh-CN" sz="2400" dirty="0" smtClean="0">
                <a:solidFill>
                  <a:srgbClr val="FF0000"/>
                </a:solidFill>
              </a:rPr>
              <a:t>ser ratings?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r>
              <a:rPr lang="en-US" dirty="0" smtClean="0"/>
              <a:t>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27371" y="1437449"/>
            <a:ext cx="16594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atisfaction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2548" y="2613265"/>
            <a:ext cx="1708860" cy="1636065"/>
            <a:chOff x="6498121" y="3277101"/>
            <a:chExt cx="1834288" cy="1756151"/>
          </a:xfrm>
        </p:grpSpPr>
        <p:sp>
          <p:nvSpPr>
            <p:cNvPr id="13" name="Rectangle 12"/>
            <p:cNvSpPr/>
            <p:nvPr/>
          </p:nvSpPr>
          <p:spPr>
            <a:xfrm>
              <a:off x="6498121" y="3277101"/>
              <a:ext cx="1834288" cy="1756151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06107" y="3501052"/>
              <a:ext cx="755278" cy="7375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641008" y="3501052"/>
              <a:ext cx="384855" cy="401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6706107" y="4475010"/>
              <a:ext cx="564743" cy="321581"/>
              <a:chOff x="715177" y="2246477"/>
              <a:chExt cx="412030" cy="272314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715177" y="2246477"/>
                <a:ext cx="412030" cy="0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715177" y="2386179"/>
                <a:ext cx="325846" cy="1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715177" y="2518790"/>
                <a:ext cx="325846" cy="1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49595" y="723133"/>
            <a:ext cx="8648053" cy="525053"/>
          </a:xfrm>
        </p:spPr>
        <p:txBody>
          <a:bodyPr/>
          <a:lstStyle/>
          <a:p>
            <a:r>
              <a:rPr lang="en-US" sz="3600" dirty="0" smtClean="0"/>
              <a:t>label?</a:t>
            </a:r>
            <a:endParaRPr lang="en-US" sz="3600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03971" y="50391"/>
            <a:ext cx="8648053" cy="6596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How to find </a:t>
            </a:r>
            <a:r>
              <a:rPr lang="en-US" sz="3600" b="1" i="1" dirty="0" smtClean="0"/>
              <a:t>Q</a:t>
            </a:r>
            <a:r>
              <a:rPr lang="en-US" sz="3600" dirty="0" smtClean="0"/>
              <a:t>: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65848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23315" r="23196"/>
          <a:stretch/>
        </p:blipFill>
        <p:spPr>
          <a:xfrm>
            <a:off x="7309498" y="2944897"/>
            <a:ext cx="714421" cy="750188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182370" y="1437449"/>
            <a:ext cx="30833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(content, presentation)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27371" y="1437449"/>
            <a:ext cx="16594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atisfaction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228671" y="3042816"/>
            <a:ext cx="1933713" cy="696170"/>
            <a:chOff x="2228671" y="3042816"/>
            <a:chExt cx="1933713" cy="696170"/>
          </a:xfrm>
        </p:grpSpPr>
        <p:cxnSp>
          <p:nvCxnSpPr>
            <p:cNvPr id="35" name="Straight Arrow Connector 34"/>
            <p:cNvCxnSpPr/>
            <p:nvPr/>
          </p:nvCxnSpPr>
          <p:spPr>
            <a:xfrm flipV="1">
              <a:off x="2228671" y="3042816"/>
              <a:ext cx="1933713" cy="2771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2228671" y="3319992"/>
              <a:ext cx="1933713" cy="4189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762548" y="2613265"/>
            <a:ext cx="1708860" cy="1636065"/>
            <a:chOff x="6498121" y="3277101"/>
            <a:chExt cx="1834288" cy="1756151"/>
          </a:xfrm>
        </p:grpSpPr>
        <p:sp>
          <p:nvSpPr>
            <p:cNvPr id="65" name="Rectangle 64"/>
            <p:cNvSpPr/>
            <p:nvPr/>
          </p:nvSpPr>
          <p:spPr>
            <a:xfrm>
              <a:off x="6498121" y="3277101"/>
              <a:ext cx="1834288" cy="1756151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706107" y="3501052"/>
              <a:ext cx="755278" cy="7375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641008" y="3501052"/>
              <a:ext cx="384855" cy="401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6706107" y="4475010"/>
              <a:ext cx="564743" cy="321581"/>
              <a:chOff x="715177" y="2246477"/>
              <a:chExt cx="412030" cy="272314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>
                <a:off x="715177" y="2246477"/>
                <a:ext cx="412030" cy="0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V="1">
                <a:off x="715177" y="2386179"/>
                <a:ext cx="325846" cy="1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V="1">
                <a:off x="715177" y="2518790"/>
                <a:ext cx="325846" cy="1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5" name="Group 84"/>
          <p:cNvGrpSpPr/>
          <p:nvPr/>
        </p:nvGrpSpPr>
        <p:grpSpPr>
          <a:xfrm>
            <a:off x="3972938" y="1447125"/>
            <a:ext cx="1787293" cy="2802205"/>
            <a:chOff x="3972938" y="1447125"/>
            <a:chExt cx="1787293" cy="2802205"/>
          </a:xfrm>
        </p:grpSpPr>
        <p:sp>
          <p:nvSpPr>
            <p:cNvPr id="29" name="TextBox 28"/>
            <p:cNvSpPr txBox="1"/>
            <p:nvPr/>
          </p:nvSpPr>
          <p:spPr>
            <a:xfrm>
              <a:off x="3972938" y="1447125"/>
              <a:ext cx="17872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user</a:t>
              </a:r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altLang="zh-CN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response</a:t>
              </a:r>
              <a:endPara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3995515" y="2613265"/>
              <a:ext cx="1708860" cy="1636065"/>
              <a:chOff x="6498121" y="3277101"/>
              <a:chExt cx="1834288" cy="1756151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6498121" y="3277101"/>
                <a:ext cx="1834288" cy="1756151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706107" y="3501052"/>
                <a:ext cx="755278" cy="73758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7641008" y="3501052"/>
                <a:ext cx="384855" cy="4012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6" name="Group 75"/>
              <p:cNvGrpSpPr/>
              <p:nvPr/>
            </p:nvGrpSpPr>
            <p:grpSpPr>
              <a:xfrm>
                <a:off x="6706107" y="4475010"/>
                <a:ext cx="564743" cy="321581"/>
                <a:chOff x="715177" y="2246477"/>
                <a:chExt cx="412030" cy="272314"/>
              </a:xfrm>
            </p:grpSpPr>
            <p:cxnSp>
              <p:nvCxnSpPr>
                <p:cNvPr id="78" name="Straight Connector 77"/>
                <p:cNvCxnSpPr/>
                <p:nvPr/>
              </p:nvCxnSpPr>
              <p:spPr>
                <a:xfrm>
                  <a:off x="715177" y="2246477"/>
                  <a:ext cx="412030" cy="0"/>
                </a:xfrm>
                <a:prstGeom prst="line">
                  <a:avLst/>
                </a:prstGeom>
                <a:ln w="76200" cmpd="sng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flipV="1">
                  <a:off x="715177" y="2386179"/>
                  <a:ext cx="325846" cy="1"/>
                </a:xfrm>
                <a:prstGeom prst="line">
                  <a:avLst/>
                </a:prstGeom>
                <a:ln/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flipV="1">
                  <a:off x="715177" y="2518790"/>
                  <a:ext cx="325846" cy="1"/>
                </a:xfrm>
                <a:prstGeom prst="line">
                  <a:avLst/>
                </a:prstGeom>
                <a:ln/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4" name="Multiply 43"/>
            <p:cNvSpPr/>
            <p:nvPr/>
          </p:nvSpPr>
          <p:spPr>
            <a:xfrm>
              <a:off x="4162384" y="2859383"/>
              <a:ext cx="370998" cy="336285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43" name="Multiply 42"/>
            <p:cNvSpPr/>
            <p:nvPr/>
          </p:nvSpPr>
          <p:spPr>
            <a:xfrm>
              <a:off x="4162384" y="3561349"/>
              <a:ext cx="370998" cy="336285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485618" y="3042819"/>
            <a:ext cx="2781891" cy="686445"/>
            <a:chOff x="4267422" y="3186075"/>
            <a:chExt cx="3000088" cy="545187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4267422" y="3186075"/>
              <a:ext cx="3000088" cy="987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4318932" y="3284846"/>
              <a:ext cx="2948578" cy="4464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00" name="Title 1"/>
          <p:cNvSpPr>
            <a:spLocks noGrp="1"/>
          </p:cNvSpPr>
          <p:nvPr>
            <p:ph type="title"/>
          </p:nvPr>
        </p:nvSpPr>
        <p:spPr>
          <a:xfrm>
            <a:off x="249595" y="723133"/>
            <a:ext cx="8648053" cy="525053"/>
          </a:xfrm>
        </p:spPr>
        <p:txBody>
          <a:bodyPr/>
          <a:lstStyle/>
          <a:p>
            <a:r>
              <a:rPr lang="en-US" sz="3600" dirty="0" smtClean="0"/>
              <a:t>define satisfaction</a:t>
            </a:r>
            <a:endParaRPr lang="en-US" sz="3600" dirty="0"/>
          </a:p>
        </p:txBody>
      </p:sp>
      <p:sp>
        <p:nvSpPr>
          <p:cNvPr id="101" name="Title 1"/>
          <p:cNvSpPr txBox="1">
            <a:spLocks/>
          </p:cNvSpPr>
          <p:nvPr/>
        </p:nvSpPr>
        <p:spPr>
          <a:xfrm>
            <a:off x="203971" y="50391"/>
            <a:ext cx="8648053" cy="6596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How to find </a:t>
            </a:r>
            <a:r>
              <a:rPr lang="en-US" sz="3600" b="1" i="1" dirty="0" smtClean="0"/>
              <a:t>Q</a:t>
            </a:r>
            <a:r>
              <a:rPr lang="en-US" sz="3600" dirty="0" smtClean="0"/>
              <a:t>: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4842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95" y="723133"/>
            <a:ext cx="8648053" cy="525053"/>
          </a:xfrm>
        </p:spPr>
        <p:txBody>
          <a:bodyPr/>
          <a:lstStyle/>
          <a:p>
            <a:r>
              <a:rPr lang="en-US" sz="3600" dirty="0"/>
              <a:t>s</a:t>
            </a:r>
            <a:r>
              <a:rPr lang="en-US" sz="3600" dirty="0" smtClean="0"/>
              <a:t>election bias by existing algorithm</a:t>
            </a:r>
            <a:endParaRPr lang="en-US" sz="36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23315" r="23196"/>
          <a:stretch/>
        </p:blipFill>
        <p:spPr>
          <a:xfrm>
            <a:off x="7309498" y="2944897"/>
            <a:ext cx="714421" cy="750188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182370" y="1437449"/>
            <a:ext cx="30833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(content, presentation)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360773" y="2520087"/>
            <a:ext cx="487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038988" y="3159559"/>
            <a:ext cx="3444307" cy="321992"/>
          </a:xfrm>
          <a:prstGeom prst="rightArrow">
            <a:avLst>
              <a:gd name="adj1" fmla="val 32999"/>
              <a:gd name="adj2" fmla="val 13460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27371" y="1437449"/>
            <a:ext cx="16594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atisfaction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2548" y="2613265"/>
            <a:ext cx="1708860" cy="1636065"/>
            <a:chOff x="6498121" y="3277101"/>
            <a:chExt cx="1834288" cy="1756151"/>
          </a:xfrm>
        </p:grpSpPr>
        <p:sp>
          <p:nvSpPr>
            <p:cNvPr id="13" name="Rectangle 12"/>
            <p:cNvSpPr/>
            <p:nvPr/>
          </p:nvSpPr>
          <p:spPr>
            <a:xfrm>
              <a:off x="6498121" y="3277101"/>
              <a:ext cx="1834288" cy="1756151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06107" y="3501052"/>
              <a:ext cx="755278" cy="7375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641008" y="3501052"/>
              <a:ext cx="384855" cy="401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6706107" y="4475010"/>
              <a:ext cx="564743" cy="321581"/>
              <a:chOff x="715177" y="2246477"/>
              <a:chExt cx="412030" cy="272314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715177" y="2246477"/>
                <a:ext cx="412030" cy="0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715177" y="2386179"/>
                <a:ext cx="325846" cy="1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715177" y="2518790"/>
                <a:ext cx="325846" cy="1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oup 20"/>
          <p:cNvGrpSpPr/>
          <p:nvPr/>
        </p:nvGrpSpPr>
        <p:grpSpPr>
          <a:xfrm>
            <a:off x="919408" y="5965496"/>
            <a:ext cx="1111943" cy="246376"/>
            <a:chOff x="5504601" y="4429259"/>
            <a:chExt cx="1864337" cy="413086"/>
          </a:xfrm>
        </p:grpSpPr>
        <p:sp>
          <p:nvSpPr>
            <p:cNvPr id="22" name="Rectangle 21"/>
            <p:cNvSpPr/>
            <p:nvPr/>
          </p:nvSpPr>
          <p:spPr>
            <a:xfrm>
              <a:off x="6157527" y="4429259"/>
              <a:ext cx="459017" cy="4130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909921" y="4429259"/>
              <a:ext cx="459017" cy="4130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504601" y="4496101"/>
              <a:ext cx="412030" cy="272314"/>
              <a:chOff x="715177" y="2246477"/>
              <a:chExt cx="412030" cy="272314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715177" y="2246477"/>
                <a:ext cx="412030" cy="0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715177" y="2386179"/>
                <a:ext cx="325846" cy="1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715177" y="2518790"/>
                <a:ext cx="325846" cy="1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5696" t="12356" r="10307" b="8123"/>
          <a:stretch/>
        </p:blipFill>
        <p:spPr>
          <a:xfrm>
            <a:off x="1107806" y="4859976"/>
            <a:ext cx="679488" cy="730212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 flipV="1">
            <a:off x="1432205" y="4444802"/>
            <a:ext cx="0" cy="341908"/>
          </a:xfrm>
          <a:prstGeom prst="straightConnector1">
            <a:avLst/>
          </a:prstGeom>
          <a:ln w="28575" cmpd="sng">
            <a:solidFill>
              <a:schemeClr val="tx2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1432205" y="5529133"/>
            <a:ext cx="0" cy="341908"/>
          </a:xfrm>
          <a:prstGeom prst="straightConnector1">
            <a:avLst/>
          </a:prstGeom>
          <a:ln w="28575" cmpd="sng">
            <a:solidFill>
              <a:schemeClr val="tx2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827285" y="4746114"/>
            <a:ext cx="1424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search engine</a:t>
            </a:r>
          </a:p>
          <a:p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presentation</a:t>
            </a:r>
          </a:p>
          <a:p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strategy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03971" y="50391"/>
            <a:ext cx="8648053" cy="6596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How to find </a:t>
            </a:r>
            <a:r>
              <a:rPr lang="en-US" sz="3600" b="1" i="1" dirty="0" smtClean="0"/>
              <a:t>Q</a:t>
            </a:r>
            <a:r>
              <a:rPr lang="en-US" sz="3600" dirty="0" smtClean="0"/>
              <a:t>: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852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182370" y="1437449"/>
            <a:ext cx="30833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(content, presentation)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27371" y="1437449"/>
            <a:ext cx="16594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atisfaction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 rot="5400000">
            <a:off x="2600267" y="462780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  <p:grpSp>
        <p:nvGrpSpPr>
          <p:cNvPr id="69" name="Group 68"/>
          <p:cNvGrpSpPr/>
          <p:nvPr/>
        </p:nvGrpSpPr>
        <p:grpSpPr>
          <a:xfrm>
            <a:off x="119192" y="3028350"/>
            <a:ext cx="2044149" cy="1666824"/>
            <a:chOff x="330366" y="3185661"/>
            <a:chExt cx="3934263" cy="3208037"/>
          </a:xfrm>
        </p:grpSpPr>
        <p:sp>
          <p:nvSpPr>
            <p:cNvPr id="70" name="Cloud 69"/>
            <p:cNvSpPr/>
            <p:nvPr/>
          </p:nvSpPr>
          <p:spPr>
            <a:xfrm>
              <a:off x="677041" y="4572000"/>
              <a:ext cx="2728825" cy="1821698"/>
            </a:xfrm>
            <a:prstGeom prst="cloud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30366" y="3185661"/>
              <a:ext cx="3934263" cy="8885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1200" dirty="0" smtClean="0"/>
            </a:p>
            <a:p>
              <a:r>
                <a:rPr lang="en-US" sz="1200" dirty="0" smtClean="0"/>
                <a:t>presentation strategy space</a:t>
              </a:r>
              <a:endParaRPr lang="en-US" sz="1200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130211" y="2497029"/>
            <a:ext cx="2133782" cy="1574485"/>
            <a:chOff x="1130211" y="2157518"/>
            <a:chExt cx="2133782" cy="1574485"/>
          </a:xfrm>
        </p:grpSpPr>
        <p:grpSp>
          <p:nvGrpSpPr>
            <p:cNvPr id="4" name="Group 3"/>
            <p:cNvGrpSpPr/>
            <p:nvPr/>
          </p:nvGrpSpPr>
          <p:grpSpPr>
            <a:xfrm>
              <a:off x="2299733" y="2157518"/>
              <a:ext cx="964260" cy="923185"/>
              <a:chOff x="1362410" y="4443403"/>
              <a:chExt cx="1834288" cy="1756151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362410" y="4443403"/>
                <a:ext cx="1834288" cy="1756151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318530" y="4581798"/>
                <a:ext cx="742341" cy="8024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1540166" y="4711359"/>
                <a:ext cx="564743" cy="373908"/>
                <a:chOff x="715177" y="2246477"/>
                <a:chExt cx="412030" cy="272314"/>
              </a:xfrm>
            </p:grpSpPr>
            <p:cxnSp>
              <p:nvCxnSpPr>
                <p:cNvPr id="49" name="Straight Connector 48"/>
                <p:cNvCxnSpPr/>
                <p:nvPr/>
              </p:nvCxnSpPr>
              <p:spPr>
                <a:xfrm>
                  <a:off x="715177" y="2246477"/>
                  <a:ext cx="412030" cy="0"/>
                </a:xfrm>
                <a:prstGeom prst="line">
                  <a:avLst/>
                </a:prstGeom>
                <a:ln w="76200" cmpd="sng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V="1">
                  <a:off x="715177" y="2386179"/>
                  <a:ext cx="325846" cy="1"/>
                </a:xfrm>
                <a:prstGeom prst="line">
                  <a:avLst/>
                </a:prstGeom>
                <a:ln/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flipV="1">
                  <a:off x="715177" y="2518790"/>
                  <a:ext cx="325846" cy="1"/>
                </a:xfrm>
                <a:prstGeom prst="line">
                  <a:avLst/>
                </a:prstGeom>
                <a:ln/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2" name="Rectangle 51"/>
              <p:cNvSpPr/>
              <p:nvPr/>
            </p:nvSpPr>
            <p:spPr>
              <a:xfrm>
                <a:off x="1548069" y="5305798"/>
                <a:ext cx="517581" cy="49630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Oval 71"/>
            <p:cNvSpPr/>
            <p:nvPr/>
          </p:nvSpPr>
          <p:spPr>
            <a:xfrm>
              <a:off x="1130211" y="3660565"/>
              <a:ext cx="71438" cy="71438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Arrow Connector 72"/>
            <p:cNvCxnSpPr>
              <a:stCxn id="72" idx="7"/>
            </p:cNvCxnSpPr>
            <p:nvPr/>
          </p:nvCxnSpPr>
          <p:spPr>
            <a:xfrm flipV="1">
              <a:off x="1191187" y="3080704"/>
              <a:ext cx="1108546" cy="590323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1298156" y="3609072"/>
            <a:ext cx="1981381" cy="923186"/>
            <a:chOff x="1282611" y="3292118"/>
            <a:chExt cx="1981381" cy="923186"/>
          </a:xfrm>
        </p:grpSpPr>
        <p:grpSp>
          <p:nvGrpSpPr>
            <p:cNvPr id="5" name="Group 4"/>
            <p:cNvGrpSpPr/>
            <p:nvPr/>
          </p:nvGrpSpPr>
          <p:grpSpPr>
            <a:xfrm>
              <a:off x="2299731" y="3292118"/>
              <a:ext cx="964261" cy="923186"/>
              <a:chOff x="4086590" y="4443403"/>
              <a:chExt cx="1834288" cy="1756151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4086590" y="4443403"/>
                <a:ext cx="1834288" cy="1756151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385457" y="4594589"/>
                <a:ext cx="564743" cy="401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4392072" y="5206884"/>
                <a:ext cx="564743" cy="321581"/>
                <a:chOff x="715177" y="2246477"/>
                <a:chExt cx="412030" cy="272314"/>
              </a:xfrm>
            </p:grpSpPr>
            <p:cxnSp>
              <p:nvCxnSpPr>
                <p:cNvPr id="55" name="Straight Connector 54"/>
                <p:cNvCxnSpPr/>
                <p:nvPr/>
              </p:nvCxnSpPr>
              <p:spPr>
                <a:xfrm>
                  <a:off x="715177" y="2246477"/>
                  <a:ext cx="412030" cy="0"/>
                </a:xfrm>
                <a:prstGeom prst="line">
                  <a:avLst/>
                </a:prstGeom>
                <a:ln w="76200" cmpd="sng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flipV="1">
                  <a:off x="715177" y="2386179"/>
                  <a:ext cx="325846" cy="1"/>
                </a:xfrm>
                <a:prstGeom prst="line">
                  <a:avLst/>
                </a:prstGeom>
                <a:ln/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V="1">
                  <a:off x="715177" y="2518790"/>
                  <a:ext cx="325846" cy="1"/>
                </a:xfrm>
                <a:prstGeom prst="line">
                  <a:avLst/>
                </a:prstGeom>
                <a:ln/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" name="Rectangle 57"/>
              <p:cNvSpPr/>
              <p:nvPr/>
            </p:nvSpPr>
            <p:spPr>
              <a:xfrm>
                <a:off x="4392072" y="5743727"/>
                <a:ext cx="298163" cy="25223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Oval 74"/>
            <p:cNvSpPr/>
            <p:nvPr/>
          </p:nvSpPr>
          <p:spPr>
            <a:xfrm>
              <a:off x="1282611" y="3834495"/>
              <a:ext cx="71438" cy="71438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Arrow Connector 75"/>
            <p:cNvCxnSpPr>
              <a:stCxn id="75" idx="6"/>
            </p:cNvCxnSpPr>
            <p:nvPr/>
          </p:nvCxnSpPr>
          <p:spPr>
            <a:xfrm>
              <a:off x="1354049" y="3870214"/>
              <a:ext cx="945682" cy="105469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937799" y="4318562"/>
            <a:ext cx="2338405" cy="1987826"/>
            <a:chOff x="925589" y="4061063"/>
            <a:chExt cx="2338405" cy="1987826"/>
          </a:xfrm>
        </p:grpSpPr>
        <p:grpSp>
          <p:nvGrpSpPr>
            <p:cNvPr id="59" name="Group 58"/>
            <p:cNvGrpSpPr/>
            <p:nvPr/>
          </p:nvGrpSpPr>
          <p:grpSpPr>
            <a:xfrm>
              <a:off x="2299732" y="5125703"/>
              <a:ext cx="964262" cy="923186"/>
              <a:chOff x="6498121" y="3277101"/>
              <a:chExt cx="1834288" cy="1756151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6498121" y="3277101"/>
                <a:ext cx="1834288" cy="1756151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6706107" y="3501052"/>
                <a:ext cx="755278" cy="73758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7641008" y="3501052"/>
                <a:ext cx="384855" cy="4012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6706107" y="4475010"/>
                <a:ext cx="564743" cy="321581"/>
                <a:chOff x="715177" y="2246477"/>
                <a:chExt cx="412030" cy="272314"/>
              </a:xfrm>
            </p:grpSpPr>
            <p:cxnSp>
              <p:nvCxnSpPr>
                <p:cNvPr id="65" name="Straight Connector 64"/>
                <p:cNvCxnSpPr/>
                <p:nvPr/>
              </p:nvCxnSpPr>
              <p:spPr>
                <a:xfrm>
                  <a:off x="715177" y="2246477"/>
                  <a:ext cx="412030" cy="0"/>
                </a:xfrm>
                <a:prstGeom prst="line">
                  <a:avLst/>
                </a:prstGeom>
                <a:ln w="76200" cmpd="sng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flipV="1">
                  <a:off x="715177" y="2386179"/>
                  <a:ext cx="325846" cy="1"/>
                </a:xfrm>
                <a:prstGeom prst="line">
                  <a:avLst/>
                </a:prstGeom>
                <a:ln/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flipV="1">
                  <a:off x="715177" y="2518790"/>
                  <a:ext cx="325846" cy="1"/>
                </a:xfrm>
                <a:prstGeom prst="line">
                  <a:avLst/>
                </a:prstGeom>
                <a:ln/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8" name="Oval 77"/>
            <p:cNvSpPr/>
            <p:nvPr/>
          </p:nvSpPr>
          <p:spPr>
            <a:xfrm>
              <a:off x="925589" y="4061063"/>
              <a:ext cx="71438" cy="71438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Straight Arrow Connector 78"/>
            <p:cNvCxnSpPr>
              <a:stCxn id="78" idx="5"/>
              <a:endCxn id="61" idx="1"/>
            </p:cNvCxnSpPr>
            <p:nvPr/>
          </p:nvCxnSpPr>
          <p:spPr>
            <a:xfrm>
              <a:off x="986565" y="4122039"/>
              <a:ext cx="1313167" cy="1465257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5" name="Group 184"/>
          <p:cNvGrpSpPr/>
          <p:nvPr/>
        </p:nvGrpSpPr>
        <p:grpSpPr>
          <a:xfrm>
            <a:off x="3258809" y="1455651"/>
            <a:ext cx="2623229" cy="4922935"/>
            <a:chOff x="3258809" y="1455651"/>
            <a:chExt cx="2623229" cy="4922935"/>
          </a:xfrm>
        </p:grpSpPr>
        <p:grpSp>
          <p:nvGrpSpPr>
            <p:cNvPr id="135" name="Group 134"/>
            <p:cNvGrpSpPr/>
            <p:nvPr/>
          </p:nvGrpSpPr>
          <p:grpSpPr>
            <a:xfrm>
              <a:off x="3258809" y="1455651"/>
              <a:ext cx="2623229" cy="4922935"/>
              <a:chOff x="3246597" y="1125954"/>
              <a:chExt cx="2623229" cy="4922935"/>
            </a:xfrm>
          </p:grpSpPr>
          <p:grpSp>
            <p:nvGrpSpPr>
              <p:cNvPr id="136" name="Group 135"/>
              <p:cNvGrpSpPr/>
              <p:nvPr/>
            </p:nvGrpSpPr>
            <p:grpSpPr>
              <a:xfrm>
                <a:off x="4538626" y="2157518"/>
                <a:ext cx="964260" cy="923185"/>
                <a:chOff x="1362410" y="4443403"/>
                <a:chExt cx="1834288" cy="1756151"/>
              </a:xfrm>
            </p:grpSpPr>
            <p:sp>
              <p:nvSpPr>
                <p:cNvPr id="161" name="Rectangle 160"/>
                <p:cNvSpPr/>
                <p:nvPr/>
              </p:nvSpPr>
              <p:spPr>
                <a:xfrm>
                  <a:off x="1362410" y="4443403"/>
                  <a:ext cx="1834288" cy="1756151"/>
                </a:xfrm>
                <a:prstGeom prst="rect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Rectangle 161"/>
                <p:cNvSpPr/>
                <p:nvPr/>
              </p:nvSpPr>
              <p:spPr>
                <a:xfrm>
                  <a:off x="2318530" y="4581798"/>
                  <a:ext cx="742341" cy="8024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/>
                <p:cNvGrpSpPr/>
                <p:nvPr/>
              </p:nvGrpSpPr>
              <p:grpSpPr>
                <a:xfrm>
                  <a:off x="1540166" y="4711359"/>
                  <a:ext cx="564743" cy="373908"/>
                  <a:chOff x="715177" y="2246477"/>
                  <a:chExt cx="412030" cy="272314"/>
                </a:xfrm>
              </p:grpSpPr>
              <p:cxnSp>
                <p:nvCxnSpPr>
                  <p:cNvPr id="165" name="Straight Connector 164"/>
                  <p:cNvCxnSpPr/>
                  <p:nvPr/>
                </p:nvCxnSpPr>
                <p:spPr>
                  <a:xfrm>
                    <a:off x="715177" y="2246477"/>
                    <a:ext cx="412030" cy="0"/>
                  </a:xfrm>
                  <a:prstGeom prst="line">
                    <a:avLst/>
                  </a:prstGeom>
                  <a:ln w="76200" cmpd="sng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Connector 165"/>
                  <p:cNvCxnSpPr/>
                  <p:nvPr/>
                </p:nvCxnSpPr>
                <p:spPr>
                  <a:xfrm flipV="1">
                    <a:off x="715177" y="2386179"/>
                    <a:ext cx="325846" cy="1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accent6"/>
                  </a:lnRef>
                  <a:fillRef idx="0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/>
                  <p:cNvCxnSpPr/>
                  <p:nvPr/>
                </p:nvCxnSpPr>
                <p:spPr>
                  <a:xfrm flipV="1">
                    <a:off x="715177" y="2518790"/>
                    <a:ext cx="325846" cy="1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accent6"/>
                  </a:lnRef>
                  <a:fillRef idx="0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4" name="Rectangle 163"/>
                <p:cNvSpPr/>
                <p:nvPr/>
              </p:nvSpPr>
              <p:spPr>
                <a:xfrm>
                  <a:off x="1548069" y="5305798"/>
                  <a:ext cx="517581" cy="496306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7" name="Group 136"/>
              <p:cNvGrpSpPr/>
              <p:nvPr/>
            </p:nvGrpSpPr>
            <p:grpSpPr>
              <a:xfrm>
                <a:off x="4538625" y="3287068"/>
                <a:ext cx="964261" cy="923186"/>
                <a:chOff x="4086590" y="4443403"/>
                <a:chExt cx="1834288" cy="1756151"/>
              </a:xfrm>
            </p:grpSpPr>
            <p:sp>
              <p:nvSpPr>
                <p:cNvPr id="154" name="Rectangle 153"/>
                <p:cNvSpPr/>
                <p:nvPr/>
              </p:nvSpPr>
              <p:spPr>
                <a:xfrm>
                  <a:off x="4086590" y="4443403"/>
                  <a:ext cx="1834288" cy="1756151"/>
                </a:xfrm>
                <a:prstGeom prst="rect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4385457" y="4594589"/>
                  <a:ext cx="564743" cy="4012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6" name="Group 155"/>
                <p:cNvGrpSpPr/>
                <p:nvPr/>
              </p:nvGrpSpPr>
              <p:grpSpPr>
                <a:xfrm>
                  <a:off x="4392072" y="5206884"/>
                  <a:ext cx="564743" cy="321581"/>
                  <a:chOff x="715177" y="2246477"/>
                  <a:chExt cx="412030" cy="272314"/>
                </a:xfrm>
              </p:grpSpPr>
              <p:cxnSp>
                <p:nvCxnSpPr>
                  <p:cNvPr id="158" name="Straight Connector 157"/>
                  <p:cNvCxnSpPr/>
                  <p:nvPr/>
                </p:nvCxnSpPr>
                <p:spPr>
                  <a:xfrm>
                    <a:off x="715177" y="2246477"/>
                    <a:ext cx="412030" cy="0"/>
                  </a:xfrm>
                  <a:prstGeom prst="line">
                    <a:avLst/>
                  </a:prstGeom>
                  <a:ln w="76200" cmpd="sng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Connector 158"/>
                  <p:cNvCxnSpPr/>
                  <p:nvPr/>
                </p:nvCxnSpPr>
                <p:spPr>
                  <a:xfrm flipV="1">
                    <a:off x="715177" y="2386179"/>
                    <a:ext cx="325846" cy="1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accent6"/>
                  </a:lnRef>
                  <a:fillRef idx="0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Straight Connector 159"/>
                  <p:cNvCxnSpPr/>
                  <p:nvPr/>
                </p:nvCxnSpPr>
                <p:spPr>
                  <a:xfrm flipV="1">
                    <a:off x="715177" y="2518790"/>
                    <a:ext cx="325846" cy="1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accent6"/>
                  </a:lnRef>
                  <a:fillRef idx="0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7" name="Rectangle 156"/>
                <p:cNvSpPr/>
                <p:nvPr/>
              </p:nvSpPr>
              <p:spPr>
                <a:xfrm>
                  <a:off x="4392072" y="5743727"/>
                  <a:ext cx="298163" cy="252239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8" name="Group 137"/>
              <p:cNvGrpSpPr/>
              <p:nvPr/>
            </p:nvGrpSpPr>
            <p:grpSpPr>
              <a:xfrm>
                <a:off x="4539599" y="5125703"/>
                <a:ext cx="964262" cy="923186"/>
                <a:chOff x="6498121" y="3277101"/>
                <a:chExt cx="1834288" cy="1756151"/>
              </a:xfrm>
            </p:grpSpPr>
            <p:sp>
              <p:nvSpPr>
                <p:cNvPr id="147" name="Rectangle 146"/>
                <p:cNvSpPr/>
                <p:nvPr/>
              </p:nvSpPr>
              <p:spPr>
                <a:xfrm>
                  <a:off x="6498121" y="3277101"/>
                  <a:ext cx="1834288" cy="1756151"/>
                </a:xfrm>
                <a:prstGeom prst="rect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/>
                <p:cNvSpPr/>
                <p:nvPr/>
              </p:nvSpPr>
              <p:spPr>
                <a:xfrm>
                  <a:off x="6706107" y="3501052"/>
                  <a:ext cx="755278" cy="737583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7641008" y="3501052"/>
                  <a:ext cx="384855" cy="401200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0" name="Group 149"/>
                <p:cNvGrpSpPr/>
                <p:nvPr/>
              </p:nvGrpSpPr>
              <p:grpSpPr>
                <a:xfrm>
                  <a:off x="6706107" y="4475010"/>
                  <a:ext cx="564743" cy="321581"/>
                  <a:chOff x="715177" y="2246477"/>
                  <a:chExt cx="412030" cy="272314"/>
                </a:xfrm>
              </p:grpSpPr>
              <p:cxnSp>
                <p:nvCxnSpPr>
                  <p:cNvPr id="151" name="Straight Connector 150"/>
                  <p:cNvCxnSpPr/>
                  <p:nvPr/>
                </p:nvCxnSpPr>
                <p:spPr>
                  <a:xfrm>
                    <a:off x="715177" y="2246477"/>
                    <a:ext cx="412030" cy="0"/>
                  </a:xfrm>
                  <a:prstGeom prst="line">
                    <a:avLst/>
                  </a:prstGeom>
                  <a:ln w="76200" cmpd="sng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Straight Connector 151"/>
                  <p:cNvCxnSpPr/>
                  <p:nvPr/>
                </p:nvCxnSpPr>
                <p:spPr>
                  <a:xfrm flipV="1">
                    <a:off x="715177" y="2386179"/>
                    <a:ext cx="325846" cy="1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accent6"/>
                  </a:lnRef>
                  <a:fillRef idx="0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Connector 152"/>
                  <p:cNvCxnSpPr/>
                  <p:nvPr/>
                </p:nvCxnSpPr>
                <p:spPr>
                  <a:xfrm flipV="1">
                    <a:off x="715177" y="2518790"/>
                    <a:ext cx="325846" cy="1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accent6"/>
                  </a:lnRef>
                  <a:fillRef idx="0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39" name="Straight Arrow Connector 138"/>
              <p:cNvCxnSpPr>
                <a:endCxn id="161" idx="1"/>
              </p:cNvCxnSpPr>
              <p:nvPr/>
            </p:nvCxnSpPr>
            <p:spPr>
              <a:xfrm>
                <a:off x="3246598" y="2610868"/>
                <a:ext cx="1292028" cy="8243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Straight Arrow Connector 139"/>
              <p:cNvCxnSpPr/>
              <p:nvPr/>
            </p:nvCxnSpPr>
            <p:spPr>
              <a:xfrm>
                <a:off x="3246597" y="3733574"/>
                <a:ext cx="1292028" cy="8243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/>
              <p:cNvCxnSpPr/>
              <p:nvPr/>
            </p:nvCxnSpPr>
            <p:spPr>
              <a:xfrm>
                <a:off x="3263992" y="5587296"/>
                <a:ext cx="1292028" cy="8243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2" name="Multiply 141"/>
              <p:cNvSpPr/>
              <p:nvPr/>
            </p:nvSpPr>
            <p:spPr>
              <a:xfrm>
                <a:off x="5041245" y="2230270"/>
                <a:ext cx="370998" cy="336285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/>
              </a:p>
            </p:txBody>
          </p:sp>
          <p:sp>
            <p:nvSpPr>
              <p:cNvPr id="143" name="Multiply 142"/>
              <p:cNvSpPr/>
              <p:nvPr/>
            </p:nvSpPr>
            <p:spPr>
              <a:xfrm>
                <a:off x="4592609" y="2600936"/>
                <a:ext cx="370998" cy="336285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/>
              </a:p>
            </p:txBody>
          </p:sp>
          <p:sp>
            <p:nvSpPr>
              <p:cNvPr id="144" name="Multiply 143"/>
              <p:cNvSpPr/>
              <p:nvPr/>
            </p:nvSpPr>
            <p:spPr>
              <a:xfrm>
                <a:off x="4653368" y="3563624"/>
                <a:ext cx="370998" cy="336285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/>
              </a:p>
            </p:txBody>
          </p:sp>
          <p:sp>
            <p:nvSpPr>
              <p:cNvPr id="145" name="Multiply 144"/>
              <p:cNvSpPr/>
              <p:nvPr/>
            </p:nvSpPr>
            <p:spPr>
              <a:xfrm>
                <a:off x="4671991" y="5283631"/>
                <a:ext cx="370998" cy="336285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/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4082533" y="1125954"/>
                <a:ext cx="17872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user</a:t>
                </a:r>
                <a:r>
                  <a:rPr lang="zh-CN" altLang="en-US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altLang="zh-CN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response</a:t>
                </a:r>
                <a:endPara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83" name="TextBox 182"/>
            <p:cNvSpPr txBox="1"/>
            <p:nvPr/>
          </p:nvSpPr>
          <p:spPr>
            <a:xfrm rot="5400000">
              <a:off x="4834030" y="4627806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…</a:t>
              </a:r>
              <a:endParaRPr lang="en-US" sz="3600" dirty="0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5515098" y="2649897"/>
            <a:ext cx="2679789" cy="3552357"/>
            <a:chOff x="5515098" y="2649897"/>
            <a:chExt cx="2679789" cy="3552357"/>
          </a:xfrm>
        </p:grpSpPr>
        <p:sp>
          <p:nvSpPr>
            <p:cNvPr id="184" name="TextBox 183"/>
            <p:cNvSpPr txBox="1"/>
            <p:nvPr/>
          </p:nvSpPr>
          <p:spPr>
            <a:xfrm rot="5400000">
              <a:off x="7548556" y="4581102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…</a:t>
              </a:r>
              <a:endParaRPr lang="en-US" sz="3600" dirty="0"/>
            </a:p>
          </p:txBody>
        </p:sp>
        <p:grpSp>
          <p:nvGrpSpPr>
            <p:cNvPr id="190" name="Group 189"/>
            <p:cNvGrpSpPr/>
            <p:nvPr/>
          </p:nvGrpSpPr>
          <p:grpSpPr>
            <a:xfrm>
              <a:off x="5515098" y="2649897"/>
              <a:ext cx="2472185" cy="3552357"/>
              <a:chOff x="5515098" y="2649897"/>
              <a:chExt cx="2472185" cy="3552357"/>
            </a:xfrm>
          </p:grpSpPr>
          <p:pic>
            <p:nvPicPr>
              <p:cNvPr id="179" name="Picture 178"/>
              <p:cNvPicPr>
                <a:picLocks noChangeAspect="1"/>
              </p:cNvPicPr>
              <p:nvPr/>
            </p:nvPicPr>
            <p:blipFill rotWithShape="1">
              <a:blip r:embed="rId3"/>
              <a:srcRect l="23315" r="23196"/>
              <a:stretch/>
            </p:blipFill>
            <p:spPr>
              <a:xfrm>
                <a:off x="7360578" y="2649897"/>
                <a:ext cx="626705" cy="658081"/>
              </a:xfrm>
              <a:prstGeom prst="rect">
                <a:avLst/>
              </a:prstGeom>
            </p:spPr>
          </p:pic>
          <p:pic>
            <p:nvPicPr>
              <p:cNvPr id="181" name="Picture 18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70052" y="5585023"/>
                <a:ext cx="617231" cy="617231"/>
              </a:xfrm>
              <a:prstGeom prst="rect">
                <a:avLst/>
              </a:prstGeom>
            </p:spPr>
          </p:pic>
          <p:pic>
            <p:nvPicPr>
              <p:cNvPr id="182" name="Picture 18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70052" y="3748662"/>
                <a:ext cx="617231" cy="617231"/>
              </a:xfrm>
              <a:prstGeom prst="rect">
                <a:avLst/>
              </a:prstGeom>
            </p:spPr>
          </p:pic>
          <p:cxnSp>
            <p:nvCxnSpPr>
              <p:cNvPr id="186" name="Straight Arrow Connector 185"/>
              <p:cNvCxnSpPr/>
              <p:nvPr/>
            </p:nvCxnSpPr>
            <p:spPr>
              <a:xfrm>
                <a:off x="5520576" y="2973150"/>
                <a:ext cx="1788922" cy="0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8" name="Straight Arrow Connector 187"/>
              <p:cNvCxnSpPr/>
              <p:nvPr/>
            </p:nvCxnSpPr>
            <p:spPr>
              <a:xfrm>
                <a:off x="5515098" y="4087228"/>
                <a:ext cx="1788922" cy="0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9" name="Straight Arrow Connector 188"/>
              <p:cNvCxnSpPr/>
              <p:nvPr/>
            </p:nvCxnSpPr>
            <p:spPr>
              <a:xfrm>
                <a:off x="5520576" y="5900879"/>
                <a:ext cx="1788922" cy="0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95" name="Title 1"/>
          <p:cNvSpPr>
            <a:spLocks noGrp="1"/>
          </p:cNvSpPr>
          <p:nvPr>
            <p:ph type="title"/>
          </p:nvPr>
        </p:nvSpPr>
        <p:spPr>
          <a:xfrm>
            <a:off x="249595" y="723133"/>
            <a:ext cx="8648053" cy="525053"/>
          </a:xfrm>
        </p:spPr>
        <p:txBody>
          <a:bodyPr/>
          <a:lstStyle/>
          <a:p>
            <a:r>
              <a:rPr lang="en-US" sz="3600" dirty="0" smtClean="0"/>
              <a:t>presentation exploration</a:t>
            </a:r>
            <a:endParaRPr lang="en-US" sz="3600" dirty="0"/>
          </a:p>
        </p:txBody>
      </p:sp>
      <p:sp>
        <p:nvSpPr>
          <p:cNvPr id="196" name="Title 1"/>
          <p:cNvSpPr txBox="1">
            <a:spLocks/>
          </p:cNvSpPr>
          <p:nvPr/>
        </p:nvSpPr>
        <p:spPr>
          <a:xfrm>
            <a:off x="203971" y="50391"/>
            <a:ext cx="8648053" cy="6596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How to find </a:t>
            </a:r>
            <a:r>
              <a:rPr lang="en-US" sz="3600" b="1" i="1" dirty="0" smtClean="0"/>
              <a:t>Q</a:t>
            </a:r>
            <a:r>
              <a:rPr lang="en-US" sz="3600" dirty="0" smtClean="0"/>
              <a:t>: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75950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23315" r="23196"/>
          <a:stretch/>
        </p:blipFill>
        <p:spPr>
          <a:xfrm>
            <a:off x="7309498" y="2944897"/>
            <a:ext cx="714421" cy="750188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182370" y="1437449"/>
            <a:ext cx="30833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(content, presentation)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341533" y="2539331"/>
            <a:ext cx="487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038988" y="3159559"/>
            <a:ext cx="3444307" cy="321992"/>
          </a:xfrm>
          <a:prstGeom prst="rightArrow">
            <a:avLst>
              <a:gd name="adj1" fmla="val 32999"/>
              <a:gd name="adj2" fmla="val 13460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27371" y="1437449"/>
            <a:ext cx="16594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atisfaction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2548" y="2613265"/>
            <a:ext cx="1708860" cy="1636065"/>
            <a:chOff x="6498121" y="3277101"/>
            <a:chExt cx="1834288" cy="1756151"/>
          </a:xfrm>
        </p:grpSpPr>
        <p:sp>
          <p:nvSpPr>
            <p:cNvPr id="13" name="Rectangle 12"/>
            <p:cNvSpPr/>
            <p:nvPr/>
          </p:nvSpPr>
          <p:spPr>
            <a:xfrm>
              <a:off x="6498121" y="3277101"/>
              <a:ext cx="1834288" cy="1756151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06107" y="3501052"/>
              <a:ext cx="755278" cy="7375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641008" y="3501052"/>
              <a:ext cx="384855" cy="401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6706107" y="4475010"/>
              <a:ext cx="564743" cy="321581"/>
              <a:chOff x="715177" y="2246477"/>
              <a:chExt cx="412030" cy="272314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715177" y="2246477"/>
                <a:ext cx="412030" cy="0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715177" y="2386179"/>
                <a:ext cx="325846" cy="1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715177" y="2518790"/>
                <a:ext cx="325846" cy="1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Box 19"/>
          <p:cNvSpPr txBox="1"/>
          <p:nvPr/>
        </p:nvSpPr>
        <p:spPr>
          <a:xfrm>
            <a:off x="3796686" y="4443403"/>
            <a:ext cx="1777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Q</a:t>
            </a:r>
            <a:r>
              <a:rPr lang="en-US" sz="2800" dirty="0" smtClean="0">
                <a:solidFill>
                  <a:srgbClr val="FF0000"/>
                </a:solidFill>
              </a:rPr>
              <a:t> Linear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71592" y="4978834"/>
            <a:ext cx="60401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 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= </a:t>
            </a:r>
            <a:r>
              <a:rPr lang="en-US" sz="32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3200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lang="en-US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content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+ </a:t>
            </a:r>
            <a:r>
              <a:rPr lang="en-US" sz="32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lang="en-US" sz="32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lang="en-US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presentation</a:t>
            </a:r>
            <a:endParaRPr lang="en-US" sz="3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53187" y="5554015"/>
            <a:ext cx="593361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content</a:t>
            </a:r>
            <a:r>
              <a:rPr lang="en-US" sz="3200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200" b="1" i="1" dirty="0">
                <a:solidFill>
                  <a:srgbClr val="FF0000"/>
                </a:solidFill>
              </a:rPr>
              <a:t>W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presentation + …</a:t>
            </a:r>
            <a:endParaRPr lang="en-US" sz="3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49595" y="723133"/>
            <a:ext cx="8648053" cy="525053"/>
          </a:xfrm>
        </p:spPr>
        <p:txBody>
          <a:bodyPr/>
          <a:lstStyle/>
          <a:p>
            <a:r>
              <a:rPr lang="en-US" sz="3600" dirty="0" smtClean="0"/>
              <a:t>model consideration</a:t>
            </a:r>
            <a:endParaRPr lang="en-US" sz="3600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03971" y="50391"/>
            <a:ext cx="8648053" cy="6596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How to find </a:t>
            </a:r>
            <a:r>
              <a:rPr lang="en-US" sz="3600" b="1" i="1" dirty="0" smtClean="0"/>
              <a:t>Q</a:t>
            </a:r>
            <a:r>
              <a:rPr lang="en-US" sz="3600" dirty="0" smtClean="0"/>
              <a:t>: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55571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3278" y="6344139"/>
            <a:ext cx="561975" cy="365125"/>
          </a:xfrm>
        </p:spPr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9017" y="1378443"/>
            <a:ext cx="3489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Quadratic interaction model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4899" y="1378443"/>
            <a:ext cx="4586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Gradient boosted decision tree model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558" y="1997850"/>
            <a:ext cx="3230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= </a:t>
            </a:r>
            <a:r>
              <a:rPr lang="en-US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1600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lang="en-US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+ </a:t>
            </a:r>
            <a:r>
              <a:rPr lang="en-US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lang="en-US" sz="1600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+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r>
              <a:rPr lang="en-US" sz="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lang="en-US" sz="5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</a:t>
            </a:r>
            <a:r>
              <a:rPr lang="en-US" sz="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 + c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3445" y="1997850"/>
            <a:ext cx="2419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= </a:t>
            </a:r>
            <a:r>
              <a:rPr lang="en-US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</a:t>
            </a:r>
            <a:r>
              <a:rPr lang="en-US" i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GBDT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p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6986" y="2895121"/>
            <a:ext cx="227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p* =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argmax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21751" y="3101919"/>
            <a:ext cx="3000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endParaRPr lang="en-US" sz="1400" dirty="0"/>
          </a:p>
        </p:txBody>
      </p:sp>
      <p:sp>
        <p:nvSpPr>
          <p:cNvPr id="13" name="Down Arrow 12"/>
          <p:cNvSpPr/>
          <p:nvPr/>
        </p:nvSpPr>
        <p:spPr>
          <a:xfrm>
            <a:off x="2063154" y="4159325"/>
            <a:ext cx="354159" cy="424556"/>
          </a:xfrm>
          <a:prstGeom prst="downArrow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0972" y="4811583"/>
            <a:ext cx="3078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Linear assignment problem: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25053" y="3494856"/>
            <a:ext cx="3000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098152" y="3713195"/>
            <a:ext cx="2687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(subject to constraints on 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872" y="4854208"/>
            <a:ext cx="1103119" cy="38248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591913" y="3063253"/>
            <a:ext cx="2517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p* =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argmax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</a:t>
            </a:r>
            <a:r>
              <a:rPr lang="en-US" i="1" baseline="-25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GBDT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6417314" y="4159325"/>
            <a:ext cx="354159" cy="424556"/>
          </a:xfrm>
          <a:prstGeom prst="downArrow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275477" y="4813809"/>
            <a:ext cx="3401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polynomial-time solution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3936" y="5337455"/>
            <a:ext cx="3038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2GHz single core:</a:t>
            </a:r>
          </a:p>
          <a:p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=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2500   ~   0.01 sec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268278" y="5349299"/>
            <a:ext cx="3408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search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space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pruned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by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business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design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constraints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4514607" y="1378443"/>
            <a:ext cx="24425" cy="4849164"/>
          </a:xfrm>
          <a:prstGeom prst="line">
            <a:avLst/>
          </a:prstGeom>
          <a:ln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374855" y="3284159"/>
            <a:ext cx="1573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argmax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θ</a:t>
            </a:r>
            <a:r>
              <a:rPr lang="en-US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393668" y="3282494"/>
            <a:ext cx="3000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5566767" y="3500833"/>
            <a:ext cx="2687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(subject to constraints on 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249595" y="723133"/>
            <a:ext cx="8648053" cy="525053"/>
          </a:xfrm>
        </p:spPr>
        <p:txBody>
          <a:bodyPr/>
          <a:lstStyle/>
          <a:p>
            <a:r>
              <a:rPr lang="en-US" sz="3600" dirty="0" smtClean="0"/>
              <a:t>example models </a:t>
            </a:r>
            <a:endParaRPr lang="en-US" sz="3600" dirty="0"/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203971" y="50391"/>
            <a:ext cx="8648053" cy="6596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How to find </a:t>
            </a:r>
            <a:r>
              <a:rPr lang="en-US" sz="3600" b="1" i="1" dirty="0" smtClean="0"/>
              <a:t>Q</a:t>
            </a:r>
            <a:r>
              <a:rPr lang="en-US" sz="3600" dirty="0" smtClean="0"/>
              <a:t>: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05803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6786"/>
            <a:ext cx="8229600" cy="902549"/>
          </a:xfrm>
        </p:spPr>
        <p:txBody>
          <a:bodyPr/>
          <a:lstStyle/>
          <a:p>
            <a:r>
              <a:rPr lang="en-US" dirty="0" smtClean="0"/>
              <a:t>Search traffic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3278" y="7284386"/>
            <a:ext cx="561975" cy="365125"/>
          </a:xfrm>
        </p:spPr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cxnSp>
        <p:nvCxnSpPr>
          <p:cNvPr id="39" name="Elbow Connector 38"/>
          <p:cNvCxnSpPr/>
          <p:nvPr/>
        </p:nvCxnSpPr>
        <p:spPr>
          <a:xfrm flipV="1">
            <a:off x="30877030" y="7097050"/>
            <a:ext cx="5680582" cy="1121442"/>
          </a:xfrm>
          <a:prstGeom prst="bentConnector3">
            <a:avLst>
              <a:gd name="adj1" fmla="val 23029"/>
            </a:avLst>
          </a:prstGeom>
          <a:ln w="63500">
            <a:solidFill>
              <a:schemeClr val="accent5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36588586" y="6617296"/>
            <a:ext cx="6489942" cy="964771"/>
            <a:chOff x="3520024" y="1965145"/>
            <a:chExt cx="5225624" cy="964771"/>
          </a:xfrm>
        </p:grpSpPr>
        <p:sp>
          <p:nvSpPr>
            <p:cNvPr id="55" name="Snip Single Corner Rectangle 54"/>
            <p:cNvSpPr/>
            <p:nvPr/>
          </p:nvSpPr>
          <p:spPr>
            <a:xfrm>
              <a:off x="3520024" y="1965145"/>
              <a:ext cx="5225624" cy="964771"/>
            </a:xfrm>
            <a:prstGeom prst="snip1Rect">
              <a:avLst/>
            </a:prstGeom>
            <a:solidFill>
              <a:srgbClr val="D9D9D9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587963" y="2027371"/>
              <a:ext cx="4324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2F5897"/>
                  </a:solidFill>
                </a:rPr>
                <a:t>Phase 1: offline</a:t>
              </a:r>
            </a:p>
            <a:p>
              <a:r>
                <a:rPr lang="en-US" sz="2400" b="1" dirty="0" smtClean="0">
                  <a:solidFill>
                    <a:srgbClr val="2F5897"/>
                  </a:solidFill>
                </a:rPr>
                <a:t>satisfaction = </a:t>
              </a:r>
              <a:r>
                <a:rPr lang="en-US" sz="2400" b="1" i="1" dirty="0" smtClean="0">
                  <a:solidFill>
                    <a:srgbClr val="2F5897"/>
                  </a:solidFill>
                  <a:latin typeface="Palatino Linotype"/>
                  <a:cs typeface="Palatino Linotype"/>
                </a:rPr>
                <a:t>Q</a:t>
              </a:r>
              <a:r>
                <a:rPr lang="en-US" sz="2400" b="1" dirty="0" smtClean="0">
                  <a:solidFill>
                    <a:srgbClr val="2F5897"/>
                  </a:solidFill>
                </a:rPr>
                <a:t>(content, presentation)</a:t>
              </a:r>
              <a:endParaRPr lang="en-US" sz="2400" b="1" dirty="0">
                <a:solidFill>
                  <a:srgbClr val="2F5897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6535322" y="9247731"/>
            <a:ext cx="6588701" cy="990792"/>
            <a:chOff x="2844008" y="3747717"/>
            <a:chExt cx="6588701" cy="990792"/>
          </a:xfrm>
        </p:grpSpPr>
        <p:grpSp>
          <p:nvGrpSpPr>
            <p:cNvPr id="62" name="Group 61"/>
            <p:cNvGrpSpPr/>
            <p:nvPr/>
          </p:nvGrpSpPr>
          <p:grpSpPr>
            <a:xfrm>
              <a:off x="2844008" y="3747717"/>
              <a:ext cx="6588701" cy="990792"/>
              <a:chOff x="2844008" y="3747717"/>
              <a:chExt cx="6588701" cy="990792"/>
            </a:xfrm>
          </p:grpSpPr>
          <p:sp>
            <p:nvSpPr>
              <p:cNvPr id="64" name="Snip Single Corner Rectangle 63"/>
              <p:cNvSpPr/>
              <p:nvPr/>
            </p:nvSpPr>
            <p:spPr>
              <a:xfrm>
                <a:off x="2844008" y="3747717"/>
                <a:ext cx="6543207" cy="962626"/>
              </a:xfrm>
              <a:prstGeom prst="snip1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>
                <a:off x="2900753" y="4094227"/>
                <a:ext cx="6531956" cy="644282"/>
                <a:chOff x="3978766" y="1134936"/>
                <a:chExt cx="6531956" cy="644282"/>
              </a:xfrm>
            </p:grpSpPr>
            <p:sp>
              <p:nvSpPr>
                <p:cNvPr id="66" name="TextBox 65"/>
                <p:cNvSpPr txBox="1"/>
                <p:nvPr/>
              </p:nvSpPr>
              <p:spPr>
                <a:xfrm>
                  <a:off x="3978766" y="1134936"/>
                  <a:ext cx="65319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2F5897"/>
                      </a:solidFill>
                    </a:rPr>
                    <a:t>presentation*= </a:t>
                  </a:r>
                  <a:r>
                    <a:rPr lang="en-US" sz="2400" b="1" dirty="0" err="1" smtClean="0">
                      <a:solidFill>
                        <a:srgbClr val="2F5897"/>
                      </a:solidFill>
                    </a:rPr>
                    <a:t>argmax</a:t>
                  </a:r>
                  <a:r>
                    <a:rPr lang="en-US" sz="2400" b="1" dirty="0" smtClean="0">
                      <a:solidFill>
                        <a:srgbClr val="2F5897"/>
                      </a:solidFill>
                    </a:rPr>
                    <a:t> </a:t>
                  </a:r>
                  <a:r>
                    <a:rPr lang="en-US" sz="2400" b="1" i="1" dirty="0" smtClean="0">
                      <a:solidFill>
                        <a:srgbClr val="2F5897"/>
                      </a:solidFill>
                      <a:latin typeface="Palatino Linotype"/>
                      <a:cs typeface="Palatino Linotype"/>
                    </a:rPr>
                    <a:t>Q</a:t>
                  </a:r>
                  <a:r>
                    <a:rPr lang="en-US" sz="2400" b="1" dirty="0" smtClean="0">
                      <a:solidFill>
                        <a:srgbClr val="2F5897"/>
                      </a:solidFill>
                    </a:rPr>
                    <a:t>(content, presentation)</a:t>
                  </a:r>
                  <a:endParaRPr lang="en-US" sz="2400" b="1" dirty="0">
                    <a:solidFill>
                      <a:srgbClr val="2F5897"/>
                    </a:solidFill>
                  </a:endParaRPr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5879685" y="1409886"/>
                  <a:ext cx="138718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2F5897"/>
                      </a:solidFill>
                    </a:rPr>
                    <a:t>presentation</a:t>
                  </a:r>
                  <a:endParaRPr lang="en-US" sz="1800" dirty="0">
                    <a:solidFill>
                      <a:srgbClr val="2F5897"/>
                    </a:solidFill>
                  </a:endParaRPr>
                </a:p>
              </p:txBody>
            </p:sp>
          </p:grpSp>
        </p:grpSp>
        <p:sp>
          <p:nvSpPr>
            <p:cNvPr id="63" name="Rectangle 62"/>
            <p:cNvSpPr/>
            <p:nvPr/>
          </p:nvSpPr>
          <p:spPr>
            <a:xfrm>
              <a:off x="2911376" y="3777950"/>
              <a:ext cx="20839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2F5897"/>
                  </a:solidFill>
                </a:rPr>
                <a:t>Phase </a:t>
              </a:r>
              <a:r>
                <a:rPr lang="en-US" sz="2400" dirty="0" smtClean="0">
                  <a:solidFill>
                    <a:srgbClr val="2F5897"/>
                  </a:solidFill>
                </a:rPr>
                <a:t>2: online</a:t>
              </a:r>
              <a:endParaRPr lang="en-US" sz="2400" dirty="0">
                <a:solidFill>
                  <a:srgbClr val="2F5897"/>
                </a:solidFill>
              </a:endParaRPr>
            </a:p>
          </p:txBody>
        </p:sp>
      </p:grpSp>
      <p:cxnSp>
        <p:nvCxnSpPr>
          <p:cNvPr id="68" name="Elbow Connector 67"/>
          <p:cNvCxnSpPr/>
          <p:nvPr/>
        </p:nvCxnSpPr>
        <p:spPr>
          <a:xfrm>
            <a:off x="30875324" y="8458527"/>
            <a:ext cx="5660227" cy="1351281"/>
          </a:xfrm>
          <a:prstGeom prst="bentConnector3">
            <a:avLst>
              <a:gd name="adj1" fmla="val 23645"/>
            </a:avLst>
          </a:prstGeom>
          <a:ln w="508000">
            <a:solidFill>
              <a:schemeClr val="accent5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2592661" y="8955061"/>
            <a:ext cx="3207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normal search traffic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1656588" y="6468847"/>
            <a:ext cx="4878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presentation exploration bucket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874123" y="8179098"/>
            <a:ext cx="2816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deploy learned </a:t>
            </a:r>
            <a:r>
              <a:rPr lang="en-US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/>
                <a:cs typeface="Palatino Linotype"/>
              </a:rPr>
              <a:t>Q</a:t>
            </a:r>
            <a:endParaRPr lang="en-US" sz="2800" b="1" i="1" dirty="0">
              <a:solidFill>
                <a:schemeClr val="tx1">
                  <a:lumMod val="65000"/>
                  <a:lumOff val="35000"/>
                </a:schemeClr>
              </a:solidFill>
              <a:latin typeface="Palatino Linotype"/>
              <a:cs typeface="Palatino Linotype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39790382" y="7604782"/>
            <a:ext cx="0" cy="2021675"/>
          </a:xfrm>
          <a:prstGeom prst="straightConnector1">
            <a:avLst/>
          </a:prstGeom>
          <a:ln w="28575" cmpd="sng">
            <a:solidFill>
              <a:schemeClr val="accent5">
                <a:lumMod val="75000"/>
              </a:schemeClr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/>
          <p:nvPr/>
        </p:nvCxnSpPr>
        <p:spPr>
          <a:xfrm flipV="1">
            <a:off x="31029430" y="7249450"/>
            <a:ext cx="5680582" cy="1121442"/>
          </a:xfrm>
          <a:prstGeom prst="bentConnector3">
            <a:avLst>
              <a:gd name="adj1" fmla="val 23029"/>
            </a:avLst>
          </a:prstGeom>
          <a:ln w="63500">
            <a:solidFill>
              <a:schemeClr val="accent5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36740986" y="6769696"/>
            <a:ext cx="6489942" cy="964771"/>
            <a:chOff x="3520024" y="1965145"/>
            <a:chExt cx="5225624" cy="964771"/>
          </a:xfrm>
        </p:grpSpPr>
        <p:sp>
          <p:nvSpPr>
            <p:cNvPr id="75" name="Snip Single Corner Rectangle 74"/>
            <p:cNvSpPr/>
            <p:nvPr/>
          </p:nvSpPr>
          <p:spPr>
            <a:xfrm>
              <a:off x="3520024" y="1965145"/>
              <a:ext cx="5225624" cy="964771"/>
            </a:xfrm>
            <a:prstGeom prst="snip1Rect">
              <a:avLst/>
            </a:prstGeom>
            <a:solidFill>
              <a:srgbClr val="D9D9D9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587963" y="2027371"/>
              <a:ext cx="4324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2F5897"/>
                  </a:solidFill>
                </a:rPr>
                <a:t>Phase 1: offline</a:t>
              </a:r>
            </a:p>
            <a:p>
              <a:r>
                <a:rPr lang="en-US" sz="2400" b="1" dirty="0" smtClean="0">
                  <a:solidFill>
                    <a:srgbClr val="2F5897"/>
                  </a:solidFill>
                </a:rPr>
                <a:t>satisfaction = </a:t>
              </a:r>
              <a:r>
                <a:rPr lang="en-US" sz="2400" b="1" i="1" dirty="0" smtClean="0">
                  <a:solidFill>
                    <a:srgbClr val="2F5897"/>
                  </a:solidFill>
                  <a:latin typeface="Palatino Linotype"/>
                  <a:cs typeface="Palatino Linotype"/>
                </a:rPr>
                <a:t>Q</a:t>
              </a:r>
              <a:r>
                <a:rPr lang="en-US" sz="2400" b="1" dirty="0" smtClean="0">
                  <a:solidFill>
                    <a:srgbClr val="2F5897"/>
                  </a:solidFill>
                </a:rPr>
                <a:t>(content, presentation)</a:t>
              </a:r>
              <a:endParaRPr lang="en-US" sz="2400" b="1" dirty="0">
                <a:solidFill>
                  <a:srgbClr val="2F5897"/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6687722" y="9400131"/>
            <a:ext cx="6588701" cy="990792"/>
            <a:chOff x="2844008" y="3747717"/>
            <a:chExt cx="6588701" cy="990792"/>
          </a:xfrm>
        </p:grpSpPr>
        <p:grpSp>
          <p:nvGrpSpPr>
            <p:cNvPr id="78" name="Group 77"/>
            <p:cNvGrpSpPr/>
            <p:nvPr/>
          </p:nvGrpSpPr>
          <p:grpSpPr>
            <a:xfrm>
              <a:off x="2844008" y="3747717"/>
              <a:ext cx="6588701" cy="990792"/>
              <a:chOff x="2844008" y="3747717"/>
              <a:chExt cx="6588701" cy="990792"/>
            </a:xfrm>
          </p:grpSpPr>
          <p:sp>
            <p:nvSpPr>
              <p:cNvPr id="80" name="Snip Single Corner Rectangle 79"/>
              <p:cNvSpPr/>
              <p:nvPr/>
            </p:nvSpPr>
            <p:spPr>
              <a:xfrm>
                <a:off x="2844008" y="3747717"/>
                <a:ext cx="6543207" cy="962626"/>
              </a:xfrm>
              <a:prstGeom prst="snip1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1" name="Group 80"/>
              <p:cNvGrpSpPr/>
              <p:nvPr/>
            </p:nvGrpSpPr>
            <p:grpSpPr>
              <a:xfrm>
                <a:off x="2900753" y="4094227"/>
                <a:ext cx="6531956" cy="644282"/>
                <a:chOff x="3978766" y="1134936"/>
                <a:chExt cx="6531956" cy="644282"/>
              </a:xfrm>
            </p:grpSpPr>
            <p:sp>
              <p:nvSpPr>
                <p:cNvPr id="82" name="TextBox 81"/>
                <p:cNvSpPr txBox="1"/>
                <p:nvPr/>
              </p:nvSpPr>
              <p:spPr>
                <a:xfrm>
                  <a:off x="3978766" y="1134936"/>
                  <a:ext cx="65319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2F5897"/>
                      </a:solidFill>
                    </a:rPr>
                    <a:t>presentation*= </a:t>
                  </a:r>
                  <a:r>
                    <a:rPr lang="en-US" sz="2400" b="1" dirty="0" err="1" smtClean="0">
                      <a:solidFill>
                        <a:srgbClr val="2F5897"/>
                      </a:solidFill>
                    </a:rPr>
                    <a:t>argmax</a:t>
                  </a:r>
                  <a:r>
                    <a:rPr lang="en-US" sz="2400" b="1" dirty="0" smtClean="0">
                      <a:solidFill>
                        <a:srgbClr val="2F5897"/>
                      </a:solidFill>
                    </a:rPr>
                    <a:t> </a:t>
                  </a:r>
                  <a:r>
                    <a:rPr lang="en-US" sz="2400" b="1" i="1" dirty="0" smtClean="0">
                      <a:solidFill>
                        <a:srgbClr val="2F5897"/>
                      </a:solidFill>
                      <a:latin typeface="Palatino Linotype"/>
                      <a:cs typeface="Palatino Linotype"/>
                    </a:rPr>
                    <a:t>Q</a:t>
                  </a:r>
                  <a:r>
                    <a:rPr lang="en-US" sz="2400" b="1" dirty="0" smtClean="0">
                      <a:solidFill>
                        <a:srgbClr val="2F5897"/>
                      </a:solidFill>
                    </a:rPr>
                    <a:t>(content, presentation)</a:t>
                  </a:r>
                  <a:endParaRPr lang="en-US" sz="2400" b="1" dirty="0">
                    <a:solidFill>
                      <a:srgbClr val="2F5897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5879685" y="1409886"/>
                  <a:ext cx="138718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2F5897"/>
                      </a:solidFill>
                    </a:rPr>
                    <a:t>presentation</a:t>
                  </a:r>
                  <a:endParaRPr lang="en-US" sz="1800" dirty="0">
                    <a:solidFill>
                      <a:srgbClr val="2F5897"/>
                    </a:solidFill>
                  </a:endParaRPr>
                </a:p>
              </p:txBody>
            </p:sp>
          </p:grpSp>
        </p:grpSp>
        <p:sp>
          <p:nvSpPr>
            <p:cNvPr id="79" name="Rectangle 78"/>
            <p:cNvSpPr/>
            <p:nvPr/>
          </p:nvSpPr>
          <p:spPr>
            <a:xfrm>
              <a:off x="2911376" y="3777950"/>
              <a:ext cx="20839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2F5897"/>
                  </a:solidFill>
                </a:rPr>
                <a:t>Phase </a:t>
              </a:r>
              <a:r>
                <a:rPr lang="en-US" sz="2400" dirty="0" smtClean="0">
                  <a:solidFill>
                    <a:srgbClr val="2F5897"/>
                  </a:solidFill>
                </a:rPr>
                <a:t>2: online</a:t>
              </a:r>
              <a:endParaRPr lang="en-US" sz="2400" dirty="0">
                <a:solidFill>
                  <a:srgbClr val="2F5897"/>
                </a:solidFill>
              </a:endParaRPr>
            </a:p>
          </p:txBody>
        </p:sp>
      </p:grpSp>
      <p:cxnSp>
        <p:nvCxnSpPr>
          <p:cNvPr id="84" name="Elbow Connector 83"/>
          <p:cNvCxnSpPr/>
          <p:nvPr/>
        </p:nvCxnSpPr>
        <p:spPr>
          <a:xfrm>
            <a:off x="31027724" y="8610927"/>
            <a:ext cx="5660227" cy="1351281"/>
          </a:xfrm>
          <a:prstGeom prst="bentConnector3">
            <a:avLst>
              <a:gd name="adj1" fmla="val 23645"/>
            </a:avLst>
          </a:prstGeom>
          <a:ln w="508000">
            <a:solidFill>
              <a:schemeClr val="accent5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2745061" y="9107461"/>
            <a:ext cx="3207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normal search traffic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1808988" y="6621247"/>
            <a:ext cx="4878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presentation exploration bucket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0026523" y="8331498"/>
            <a:ext cx="2816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deploy learned </a:t>
            </a:r>
            <a:r>
              <a:rPr lang="en-US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/>
                <a:cs typeface="Palatino Linotype"/>
              </a:rPr>
              <a:t>Q</a:t>
            </a:r>
            <a:endParaRPr lang="en-US" sz="2800" b="1" i="1" dirty="0">
              <a:solidFill>
                <a:schemeClr val="tx1">
                  <a:lumMod val="65000"/>
                  <a:lumOff val="35000"/>
                </a:schemeClr>
              </a:solidFill>
              <a:latin typeface="Palatino Linotype"/>
              <a:cs typeface="Palatino Linotype"/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39942782" y="7757182"/>
            <a:ext cx="0" cy="2021675"/>
          </a:xfrm>
          <a:prstGeom prst="straightConnector1">
            <a:avLst/>
          </a:prstGeom>
          <a:ln w="28575" cmpd="sng">
            <a:solidFill>
              <a:schemeClr val="accent5">
                <a:lumMod val="75000"/>
              </a:schemeClr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/>
          <p:cNvCxnSpPr/>
          <p:nvPr/>
        </p:nvCxnSpPr>
        <p:spPr>
          <a:xfrm flipV="1">
            <a:off x="31181830" y="7401850"/>
            <a:ext cx="5680582" cy="1121442"/>
          </a:xfrm>
          <a:prstGeom prst="bentConnector3">
            <a:avLst>
              <a:gd name="adj1" fmla="val 23029"/>
            </a:avLst>
          </a:prstGeom>
          <a:ln w="63500">
            <a:solidFill>
              <a:schemeClr val="accent5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>
            <a:off x="36893386" y="6922096"/>
            <a:ext cx="6489942" cy="964771"/>
            <a:chOff x="3520024" y="1965145"/>
            <a:chExt cx="5225624" cy="964771"/>
          </a:xfrm>
        </p:grpSpPr>
        <p:sp>
          <p:nvSpPr>
            <p:cNvPr id="91" name="Snip Single Corner Rectangle 90"/>
            <p:cNvSpPr/>
            <p:nvPr/>
          </p:nvSpPr>
          <p:spPr>
            <a:xfrm>
              <a:off x="3520024" y="1965145"/>
              <a:ext cx="5225624" cy="964771"/>
            </a:xfrm>
            <a:prstGeom prst="snip1Rect">
              <a:avLst/>
            </a:prstGeom>
            <a:solidFill>
              <a:srgbClr val="D9D9D9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587963" y="2027371"/>
              <a:ext cx="4324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2F5897"/>
                  </a:solidFill>
                </a:rPr>
                <a:t>Phase 1: offline</a:t>
              </a:r>
            </a:p>
            <a:p>
              <a:r>
                <a:rPr lang="en-US" sz="2400" b="1" dirty="0" smtClean="0">
                  <a:solidFill>
                    <a:srgbClr val="2F5897"/>
                  </a:solidFill>
                </a:rPr>
                <a:t>satisfaction = </a:t>
              </a:r>
              <a:r>
                <a:rPr lang="en-US" sz="2400" b="1" i="1" dirty="0" smtClean="0">
                  <a:solidFill>
                    <a:srgbClr val="2F5897"/>
                  </a:solidFill>
                  <a:latin typeface="Palatino Linotype"/>
                  <a:cs typeface="Palatino Linotype"/>
                </a:rPr>
                <a:t>Q</a:t>
              </a:r>
              <a:r>
                <a:rPr lang="en-US" sz="2400" b="1" dirty="0" smtClean="0">
                  <a:solidFill>
                    <a:srgbClr val="2F5897"/>
                  </a:solidFill>
                </a:rPr>
                <a:t>(content, presentation)</a:t>
              </a:r>
              <a:endParaRPr lang="en-US" sz="2400" b="1" dirty="0">
                <a:solidFill>
                  <a:srgbClr val="2F5897"/>
                </a:solidFill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36840122" y="9552531"/>
            <a:ext cx="6588701" cy="990792"/>
            <a:chOff x="2844008" y="3747717"/>
            <a:chExt cx="6588701" cy="990792"/>
          </a:xfrm>
        </p:grpSpPr>
        <p:grpSp>
          <p:nvGrpSpPr>
            <p:cNvPr id="94" name="Group 93"/>
            <p:cNvGrpSpPr/>
            <p:nvPr/>
          </p:nvGrpSpPr>
          <p:grpSpPr>
            <a:xfrm>
              <a:off x="2844008" y="3747717"/>
              <a:ext cx="6588701" cy="990792"/>
              <a:chOff x="2844008" y="3747717"/>
              <a:chExt cx="6588701" cy="990792"/>
            </a:xfrm>
          </p:grpSpPr>
          <p:sp>
            <p:nvSpPr>
              <p:cNvPr id="96" name="Snip Single Corner Rectangle 95"/>
              <p:cNvSpPr/>
              <p:nvPr/>
            </p:nvSpPr>
            <p:spPr>
              <a:xfrm>
                <a:off x="2844008" y="3747717"/>
                <a:ext cx="6543207" cy="962626"/>
              </a:xfrm>
              <a:prstGeom prst="snip1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7" name="Group 96"/>
              <p:cNvGrpSpPr/>
              <p:nvPr/>
            </p:nvGrpSpPr>
            <p:grpSpPr>
              <a:xfrm>
                <a:off x="2900753" y="4094227"/>
                <a:ext cx="6531956" cy="644282"/>
                <a:chOff x="3978766" y="1134936"/>
                <a:chExt cx="6531956" cy="644282"/>
              </a:xfrm>
            </p:grpSpPr>
            <p:sp>
              <p:nvSpPr>
                <p:cNvPr id="98" name="TextBox 97"/>
                <p:cNvSpPr txBox="1"/>
                <p:nvPr/>
              </p:nvSpPr>
              <p:spPr>
                <a:xfrm>
                  <a:off x="3978766" y="1134936"/>
                  <a:ext cx="65319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2F5897"/>
                      </a:solidFill>
                    </a:rPr>
                    <a:t>presentation*= </a:t>
                  </a:r>
                  <a:r>
                    <a:rPr lang="en-US" sz="2400" b="1" dirty="0" err="1" smtClean="0">
                      <a:solidFill>
                        <a:srgbClr val="2F5897"/>
                      </a:solidFill>
                    </a:rPr>
                    <a:t>argmax</a:t>
                  </a:r>
                  <a:r>
                    <a:rPr lang="en-US" sz="2400" b="1" dirty="0" smtClean="0">
                      <a:solidFill>
                        <a:srgbClr val="2F5897"/>
                      </a:solidFill>
                    </a:rPr>
                    <a:t> </a:t>
                  </a:r>
                  <a:r>
                    <a:rPr lang="en-US" sz="2400" b="1" i="1" dirty="0" smtClean="0">
                      <a:solidFill>
                        <a:srgbClr val="2F5897"/>
                      </a:solidFill>
                      <a:latin typeface="Palatino Linotype"/>
                      <a:cs typeface="Palatino Linotype"/>
                    </a:rPr>
                    <a:t>Q</a:t>
                  </a:r>
                  <a:r>
                    <a:rPr lang="en-US" sz="2400" b="1" dirty="0" smtClean="0">
                      <a:solidFill>
                        <a:srgbClr val="2F5897"/>
                      </a:solidFill>
                    </a:rPr>
                    <a:t>(content, presentation)</a:t>
                  </a:r>
                  <a:endParaRPr lang="en-US" sz="2400" b="1" dirty="0">
                    <a:solidFill>
                      <a:srgbClr val="2F5897"/>
                    </a:solidFill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5879685" y="1409886"/>
                  <a:ext cx="138718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2F5897"/>
                      </a:solidFill>
                    </a:rPr>
                    <a:t>presentation</a:t>
                  </a:r>
                  <a:endParaRPr lang="en-US" sz="1800" dirty="0">
                    <a:solidFill>
                      <a:srgbClr val="2F5897"/>
                    </a:solidFill>
                  </a:endParaRPr>
                </a:p>
              </p:txBody>
            </p:sp>
          </p:grpSp>
        </p:grpSp>
        <p:sp>
          <p:nvSpPr>
            <p:cNvPr id="95" name="Rectangle 94"/>
            <p:cNvSpPr/>
            <p:nvPr/>
          </p:nvSpPr>
          <p:spPr>
            <a:xfrm>
              <a:off x="2911376" y="3777950"/>
              <a:ext cx="20839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2F5897"/>
                  </a:solidFill>
                </a:rPr>
                <a:t>Phase </a:t>
              </a:r>
              <a:r>
                <a:rPr lang="en-US" sz="2400" dirty="0" smtClean="0">
                  <a:solidFill>
                    <a:srgbClr val="2F5897"/>
                  </a:solidFill>
                </a:rPr>
                <a:t>2: online</a:t>
              </a:r>
              <a:endParaRPr lang="en-US" sz="2400" dirty="0">
                <a:solidFill>
                  <a:srgbClr val="2F5897"/>
                </a:solidFill>
              </a:endParaRPr>
            </a:p>
          </p:txBody>
        </p:sp>
      </p:grpSp>
      <p:cxnSp>
        <p:nvCxnSpPr>
          <p:cNvPr id="100" name="Elbow Connector 99"/>
          <p:cNvCxnSpPr/>
          <p:nvPr/>
        </p:nvCxnSpPr>
        <p:spPr>
          <a:xfrm>
            <a:off x="31180124" y="8763327"/>
            <a:ext cx="5660227" cy="1351281"/>
          </a:xfrm>
          <a:prstGeom prst="bentConnector3">
            <a:avLst>
              <a:gd name="adj1" fmla="val 23645"/>
            </a:avLst>
          </a:prstGeom>
          <a:ln w="508000">
            <a:solidFill>
              <a:schemeClr val="accent5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32897461" y="9259861"/>
            <a:ext cx="3207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normal search traffic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1961388" y="6773647"/>
            <a:ext cx="4878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presentation exploration bucket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0178923" y="8483898"/>
            <a:ext cx="2816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deploy learned </a:t>
            </a:r>
            <a:r>
              <a:rPr lang="en-US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/>
                <a:cs typeface="Palatino Linotype"/>
              </a:rPr>
              <a:t>Q</a:t>
            </a:r>
            <a:endParaRPr lang="en-US" sz="2800" b="1" i="1" dirty="0">
              <a:solidFill>
                <a:schemeClr val="tx1">
                  <a:lumMod val="65000"/>
                  <a:lumOff val="35000"/>
                </a:schemeClr>
              </a:solidFill>
              <a:latin typeface="Palatino Linotype"/>
              <a:cs typeface="Palatino Linotype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40095182" y="7909582"/>
            <a:ext cx="0" cy="2021675"/>
          </a:xfrm>
          <a:prstGeom prst="straightConnector1">
            <a:avLst/>
          </a:prstGeom>
          <a:ln w="28575" cmpd="sng">
            <a:solidFill>
              <a:schemeClr val="accent5">
                <a:lumMod val="75000"/>
              </a:schemeClr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Elbow Connector 104"/>
          <p:cNvCxnSpPr/>
          <p:nvPr/>
        </p:nvCxnSpPr>
        <p:spPr>
          <a:xfrm flipV="1">
            <a:off x="31334230" y="7554250"/>
            <a:ext cx="5680582" cy="1121442"/>
          </a:xfrm>
          <a:prstGeom prst="bentConnector3">
            <a:avLst>
              <a:gd name="adj1" fmla="val 23029"/>
            </a:avLst>
          </a:prstGeom>
          <a:ln w="63500">
            <a:solidFill>
              <a:schemeClr val="accent5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/>
          <p:cNvGrpSpPr/>
          <p:nvPr/>
        </p:nvGrpSpPr>
        <p:grpSpPr>
          <a:xfrm>
            <a:off x="37045786" y="7074496"/>
            <a:ext cx="6489942" cy="964771"/>
            <a:chOff x="3520024" y="1965145"/>
            <a:chExt cx="5225624" cy="964771"/>
          </a:xfrm>
        </p:grpSpPr>
        <p:sp>
          <p:nvSpPr>
            <p:cNvPr id="107" name="Snip Single Corner Rectangle 106"/>
            <p:cNvSpPr/>
            <p:nvPr/>
          </p:nvSpPr>
          <p:spPr>
            <a:xfrm>
              <a:off x="3520024" y="1965145"/>
              <a:ext cx="5225624" cy="964771"/>
            </a:xfrm>
            <a:prstGeom prst="snip1Rect">
              <a:avLst/>
            </a:prstGeom>
            <a:solidFill>
              <a:srgbClr val="D9D9D9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587963" y="2027371"/>
              <a:ext cx="4324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2F5897"/>
                  </a:solidFill>
                </a:rPr>
                <a:t>Phase 1: offline</a:t>
              </a:r>
            </a:p>
            <a:p>
              <a:r>
                <a:rPr lang="en-US" sz="2400" b="1" dirty="0" smtClean="0">
                  <a:solidFill>
                    <a:srgbClr val="2F5897"/>
                  </a:solidFill>
                </a:rPr>
                <a:t>satisfaction = </a:t>
              </a:r>
              <a:r>
                <a:rPr lang="en-US" sz="2400" b="1" i="1" dirty="0" smtClean="0">
                  <a:solidFill>
                    <a:srgbClr val="2F5897"/>
                  </a:solidFill>
                  <a:latin typeface="Palatino Linotype"/>
                  <a:cs typeface="Palatino Linotype"/>
                </a:rPr>
                <a:t>Q</a:t>
              </a:r>
              <a:r>
                <a:rPr lang="en-US" sz="2400" b="1" dirty="0" smtClean="0">
                  <a:solidFill>
                    <a:srgbClr val="2F5897"/>
                  </a:solidFill>
                </a:rPr>
                <a:t>(content, presentation)</a:t>
              </a:r>
              <a:endParaRPr lang="en-US" sz="2400" b="1" dirty="0">
                <a:solidFill>
                  <a:srgbClr val="2F5897"/>
                </a:solidFill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36992522" y="9704931"/>
            <a:ext cx="6588701" cy="990792"/>
            <a:chOff x="2844008" y="3747717"/>
            <a:chExt cx="6588701" cy="990792"/>
          </a:xfrm>
        </p:grpSpPr>
        <p:grpSp>
          <p:nvGrpSpPr>
            <p:cNvPr id="110" name="Group 109"/>
            <p:cNvGrpSpPr/>
            <p:nvPr/>
          </p:nvGrpSpPr>
          <p:grpSpPr>
            <a:xfrm>
              <a:off x="2844008" y="3747717"/>
              <a:ext cx="6588701" cy="990792"/>
              <a:chOff x="2844008" y="3747717"/>
              <a:chExt cx="6588701" cy="990792"/>
            </a:xfrm>
          </p:grpSpPr>
          <p:sp>
            <p:nvSpPr>
              <p:cNvPr id="112" name="Snip Single Corner Rectangle 111"/>
              <p:cNvSpPr/>
              <p:nvPr/>
            </p:nvSpPr>
            <p:spPr>
              <a:xfrm>
                <a:off x="2844008" y="3747717"/>
                <a:ext cx="6543207" cy="962626"/>
              </a:xfrm>
              <a:prstGeom prst="snip1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3" name="Group 112"/>
              <p:cNvGrpSpPr/>
              <p:nvPr/>
            </p:nvGrpSpPr>
            <p:grpSpPr>
              <a:xfrm>
                <a:off x="2900753" y="4094227"/>
                <a:ext cx="6531956" cy="644282"/>
                <a:chOff x="3978766" y="1134936"/>
                <a:chExt cx="6531956" cy="644282"/>
              </a:xfrm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3978766" y="1134936"/>
                  <a:ext cx="65319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2F5897"/>
                      </a:solidFill>
                    </a:rPr>
                    <a:t>presentation*= </a:t>
                  </a:r>
                  <a:r>
                    <a:rPr lang="en-US" sz="2400" b="1" dirty="0" err="1" smtClean="0">
                      <a:solidFill>
                        <a:srgbClr val="2F5897"/>
                      </a:solidFill>
                    </a:rPr>
                    <a:t>argmax</a:t>
                  </a:r>
                  <a:r>
                    <a:rPr lang="en-US" sz="2400" b="1" dirty="0" smtClean="0">
                      <a:solidFill>
                        <a:srgbClr val="2F5897"/>
                      </a:solidFill>
                    </a:rPr>
                    <a:t> </a:t>
                  </a:r>
                  <a:r>
                    <a:rPr lang="en-US" sz="2400" b="1" i="1" dirty="0" smtClean="0">
                      <a:solidFill>
                        <a:srgbClr val="2F5897"/>
                      </a:solidFill>
                      <a:latin typeface="Palatino Linotype"/>
                      <a:cs typeface="Palatino Linotype"/>
                    </a:rPr>
                    <a:t>Q</a:t>
                  </a:r>
                  <a:r>
                    <a:rPr lang="en-US" sz="2400" b="1" dirty="0" smtClean="0">
                      <a:solidFill>
                        <a:srgbClr val="2F5897"/>
                      </a:solidFill>
                    </a:rPr>
                    <a:t>(content, presentation)</a:t>
                  </a:r>
                  <a:endParaRPr lang="en-US" sz="2400" b="1" dirty="0">
                    <a:solidFill>
                      <a:srgbClr val="2F5897"/>
                    </a:solidFill>
                  </a:endParaRPr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5879685" y="1409886"/>
                  <a:ext cx="138718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2F5897"/>
                      </a:solidFill>
                    </a:rPr>
                    <a:t>presentation</a:t>
                  </a:r>
                  <a:endParaRPr lang="en-US" sz="1800" dirty="0">
                    <a:solidFill>
                      <a:srgbClr val="2F5897"/>
                    </a:solidFill>
                  </a:endParaRPr>
                </a:p>
              </p:txBody>
            </p:sp>
          </p:grpSp>
        </p:grpSp>
        <p:sp>
          <p:nvSpPr>
            <p:cNvPr id="111" name="Rectangle 110"/>
            <p:cNvSpPr/>
            <p:nvPr/>
          </p:nvSpPr>
          <p:spPr>
            <a:xfrm>
              <a:off x="2911376" y="3777950"/>
              <a:ext cx="20839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2F5897"/>
                  </a:solidFill>
                </a:rPr>
                <a:t>Phase </a:t>
              </a:r>
              <a:r>
                <a:rPr lang="en-US" sz="2400" dirty="0" smtClean="0">
                  <a:solidFill>
                    <a:srgbClr val="2F5897"/>
                  </a:solidFill>
                </a:rPr>
                <a:t>2: online</a:t>
              </a:r>
              <a:endParaRPr lang="en-US" sz="2400" dirty="0">
                <a:solidFill>
                  <a:srgbClr val="2F5897"/>
                </a:solidFill>
              </a:endParaRPr>
            </a:p>
          </p:txBody>
        </p:sp>
      </p:grpSp>
      <p:cxnSp>
        <p:nvCxnSpPr>
          <p:cNvPr id="116" name="Elbow Connector 115"/>
          <p:cNvCxnSpPr/>
          <p:nvPr/>
        </p:nvCxnSpPr>
        <p:spPr>
          <a:xfrm>
            <a:off x="31332524" y="8915727"/>
            <a:ext cx="5660227" cy="1351281"/>
          </a:xfrm>
          <a:prstGeom prst="bentConnector3">
            <a:avLst>
              <a:gd name="adj1" fmla="val 23645"/>
            </a:avLst>
          </a:prstGeom>
          <a:ln w="508000">
            <a:solidFill>
              <a:schemeClr val="accent5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33049861" y="9412261"/>
            <a:ext cx="3207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normal search traffic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2113788" y="6926047"/>
            <a:ext cx="4878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presentation exploration bucket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0331323" y="8636298"/>
            <a:ext cx="2816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deploy learned </a:t>
            </a:r>
            <a:r>
              <a:rPr lang="en-US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/>
                <a:cs typeface="Palatino Linotype"/>
              </a:rPr>
              <a:t>Q</a:t>
            </a:r>
            <a:endParaRPr lang="en-US" sz="2800" b="1" i="1" dirty="0">
              <a:solidFill>
                <a:schemeClr val="tx1">
                  <a:lumMod val="65000"/>
                  <a:lumOff val="35000"/>
                </a:schemeClr>
              </a:solidFill>
              <a:latin typeface="Palatino Linotype"/>
              <a:cs typeface="Palatino Linotype"/>
            </a:endParaRPr>
          </a:p>
        </p:txBody>
      </p:sp>
      <p:cxnSp>
        <p:nvCxnSpPr>
          <p:cNvPr id="120" name="Straight Arrow Connector 119"/>
          <p:cNvCxnSpPr/>
          <p:nvPr/>
        </p:nvCxnSpPr>
        <p:spPr>
          <a:xfrm>
            <a:off x="40247582" y="8061982"/>
            <a:ext cx="0" cy="2021675"/>
          </a:xfrm>
          <a:prstGeom prst="straightConnector1">
            <a:avLst/>
          </a:prstGeom>
          <a:ln w="28575" cmpd="sng">
            <a:solidFill>
              <a:schemeClr val="accent5">
                <a:lumMod val="75000"/>
              </a:schemeClr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/>
          <p:cNvCxnSpPr/>
          <p:nvPr/>
        </p:nvCxnSpPr>
        <p:spPr>
          <a:xfrm flipV="1">
            <a:off x="31486630" y="7706650"/>
            <a:ext cx="5680582" cy="1121442"/>
          </a:xfrm>
          <a:prstGeom prst="bentConnector3">
            <a:avLst>
              <a:gd name="adj1" fmla="val 23029"/>
            </a:avLst>
          </a:prstGeom>
          <a:ln w="63500">
            <a:solidFill>
              <a:schemeClr val="accent5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37198186" y="7226896"/>
            <a:ext cx="6489942" cy="964771"/>
            <a:chOff x="3520024" y="1965145"/>
            <a:chExt cx="5225624" cy="964771"/>
          </a:xfrm>
        </p:grpSpPr>
        <p:sp>
          <p:nvSpPr>
            <p:cNvPr id="123" name="Snip Single Corner Rectangle 122"/>
            <p:cNvSpPr/>
            <p:nvPr/>
          </p:nvSpPr>
          <p:spPr>
            <a:xfrm>
              <a:off x="3520024" y="1965145"/>
              <a:ext cx="5225624" cy="964771"/>
            </a:xfrm>
            <a:prstGeom prst="snip1Rect">
              <a:avLst/>
            </a:prstGeom>
            <a:solidFill>
              <a:srgbClr val="D9D9D9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587963" y="2027371"/>
              <a:ext cx="4324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2F5897"/>
                  </a:solidFill>
                </a:rPr>
                <a:t>Phase 1: offline</a:t>
              </a:r>
            </a:p>
            <a:p>
              <a:r>
                <a:rPr lang="en-US" sz="2400" b="1" dirty="0" smtClean="0">
                  <a:solidFill>
                    <a:srgbClr val="2F5897"/>
                  </a:solidFill>
                </a:rPr>
                <a:t>satisfaction = </a:t>
              </a:r>
              <a:r>
                <a:rPr lang="en-US" sz="2400" b="1" i="1" dirty="0" smtClean="0">
                  <a:solidFill>
                    <a:srgbClr val="2F5897"/>
                  </a:solidFill>
                  <a:latin typeface="Palatino Linotype"/>
                  <a:cs typeface="Palatino Linotype"/>
                </a:rPr>
                <a:t>Q</a:t>
              </a:r>
              <a:r>
                <a:rPr lang="en-US" sz="2400" b="1" dirty="0" smtClean="0">
                  <a:solidFill>
                    <a:srgbClr val="2F5897"/>
                  </a:solidFill>
                </a:rPr>
                <a:t>(content, presentation)</a:t>
              </a:r>
              <a:endParaRPr lang="en-US" sz="2400" b="1" dirty="0">
                <a:solidFill>
                  <a:srgbClr val="2F5897"/>
                </a:solidFill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37144922" y="9857331"/>
            <a:ext cx="6588701" cy="990792"/>
            <a:chOff x="2844008" y="3747717"/>
            <a:chExt cx="6588701" cy="990792"/>
          </a:xfrm>
        </p:grpSpPr>
        <p:grpSp>
          <p:nvGrpSpPr>
            <p:cNvPr id="126" name="Group 125"/>
            <p:cNvGrpSpPr/>
            <p:nvPr/>
          </p:nvGrpSpPr>
          <p:grpSpPr>
            <a:xfrm>
              <a:off x="2844008" y="3747717"/>
              <a:ext cx="6588701" cy="990792"/>
              <a:chOff x="2844008" y="3747717"/>
              <a:chExt cx="6588701" cy="990792"/>
            </a:xfrm>
          </p:grpSpPr>
          <p:sp>
            <p:nvSpPr>
              <p:cNvPr id="128" name="Snip Single Corner Rectangle 127"/>
              <p:cNvSpPr/>
              <p:nvPr/>
            </p:nvSpPr>
            <p:spPr>
              <a:xfrm>
                <a:off x="2844008" y="3747717"/>
                <a:ext cx="6543207" cy="962626"/>
              </a:xfrm>
              <a:prstGeom prst="snip1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9" name="Group 128"/>
              <p:cNvGrpSpPr/>
              <p:nvPr/>
            </p:nvGrpSpPr>
            <p:grpSpPr>
              <a:xfrm>
                <a:off x="2900753" y="4094227"/>
                <a:ext cx="6531956" cy="644282"/>
                <a:chOff x="3978766" y="1134936"/>
                <a:chExt cx="6531956" cy="644282"/>
              </a:xfrm>
            </p:grpSpPr>
            <p:sp>
              <p:nvSpPr>
                <p:cNvPr id="130" name="TextBox 129"/>
                <p:cNvSpPr txBox="1"/>
                <p:nvPr/>
              </p:nvSpPr>
              <p:spPr>
                <a:xfrm>
                  <a:off x="3978766" y="1134936"/>
                  <a:ext cx="65319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2F5897"/>
                      </a:solidFill>
                    </a:rPr>
                    <a:t>presentation*= </a:t>
                  </a:r>
                  <a:r>
                    <a:rPr lang="en-US" sz="2400" b="1" dirty="0" err="1" smtClean="0">
                      <a:solidFill>
                        <a:srgbClr val="2F5897"/>
                      </a:solidFill>
                    </a:rPr>
                    <a:t>argmax</a:t>
                  </a:r>
                  <a:r>
                    <a:rPr lang="en-US" sz="2400" b="1" dirty="0" smtClean="0">
                      <a:solidFill>
                        <a:srgbClr val="2F5897"/>
                      </a:solidFill>
                    </a:rPr>
                    <a:t> </a:t>
                  </a:r>
                  <a:r>
                    <a:rPr lang="en-US" sz="2400" b="1" i="1" dirty="0" smtClean="0">
                      <a:solidFill>
                        <a:srgbClr val="2F5897"/>
                      </a:solidFill>
                      <a:latin typeface="Palatino Linotype"/>
                      <a:cs typeface="Palatino Linotype"/>
                    </a:rPr>
                    <a:t>Q</a:t>
                  </a:r>
                  <a:r>
                    <a:rPr lang="en-US" sz="2400" b="1" dirty="0" smtClean="0">
                      <a:solidFill>
                        <a:srgbClr val="2F5897"/>
                      </a:solidFill>
                    </a:rPr>
                    <a:t>(content, presentation)</a:t>
                  </a:r>
                  <a:endParaRPr lang="en-US" sz="2400" b="1" dirty="0">
                    <a:solidFill>
                      <a:srgbClr val="2F5897"/>
                    </a:solidFill>
                  </a:endParaRPr>
                </a:p>
              </p:txBody>
            </p:sp>
            <p:sp>
              <p:nvSpPr>
                <p:cNvPr id="131" name="Rectangle 130"/>
                <p:cNvSpPr/>
                <p:nvPr/>
              </p:nvSpPr>
              <p:spPr>
                <a:xfrm>
                  <a:off x="5879685" y="1409886"/>
                  <a:ext cx="138718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2F5897"/>
                      </a:solidFill>
                    </a:rPr>
                    <a:t>presentation</a:t>
                  </a:r>
                  <a:endParaRPr lang="en-US" sz="1800" dirty="0">
                    <a:solidFill>
                      <a:srgbClr val="2F5897"/>
                    </a:solidFill>
                  </a:endParaRPr>
                </a:p>
              </p:txBody>
            </p:sp>
          </p:grpSp>
        </p:grpSp>
        <p:sp>
          <p:nvSpPr>
            <p:cNvPr id="127" name="Rectangle 126"/>
            <p:cNvSpPr/>
            <p:nvPr/>
          </p:nvSpPr>
          <p:spPr>
            <a:xfrm>
              <a:off x="2911376" y="3777950"/>
              <a:ext cx="20839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2F5897"/>
                  </a:solidFill>
                </a:rPr>
                <a:t>Phase </a:t>
              </a:r>
              <a:r>
                <a:rPr lang="en-US" sz="2400" dirty="0" smtClean="0">
                  <a:solidFill>
                    <a:srgbClr val="2F5897"/>
                  </a:solidFill>
                </a:rPr>
                <a:t>2: online</a:t>
              </a:r>
              <a:endParaRPr lang="en-US" sz="2400" dirty="0">
                <a:solidFill>
                  <a:srgbClr val="2F5897"/>
                </a:solidFill>
              </a:endParaRPr>
            </a:p>
          </p:txBody>
        </p:sp>
      </p:grpSp>
      <p:cxnSp>
        <p:nvCxnSpPr>
          <p:cNvPr id="132" name="Elbow Connector 131"/>
          <p:cNvCxnSpPr/>
          <p:nvPr/>
        </p:nvCxnSpPr>
        <p:spPr>
          <a:xfrm>
            <a:off x="31484924" y="9068127"/>
            <a:ext cx="5660227" cy="1351281"/>
          </a:xfrm>
          <a:prstGeom prst="bentConnector3">
            <a:avLst>
              <a:gd name="adj1" fmla="val 23645"/>
            </a:avLst>
          </a:prstGeom>
          <a:ln w="508000">
            <a:solidFill>
              <a:schemeClr val="accent5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33202261" y="9564661"/>
            <a:ext cx="3207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normal search traffic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32266188" y="7078447"/>
            <a:ext cx="4878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presentation exploration bucket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40483723" y="8788698"/>
            <a:ext cx="2816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deploy learned </a:t>
            </a:r>
            <a:r>
              <a:rPr lang="en-US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/>
                <a:cs typeface="Palatino Linotype"/>
              </a:rPr>
              <a:t>Q</a:t>
            </a:r>
            <a:endParaRPr lang="en-US" sz="2800" b="1" i="1" dirty="0">
              <a:solidFill>
                <a:schemeClr val="tx1">
                  <a:lumMod val="65000"/>
                  <a:lumOff val="35000"/>
                </a:schemeClr>
              </a:solidFill>
              <a:latin typeface="Palatino Linotype"/>
              <a:cs typeface="Palatino Linotype"/>
            </a:endParaRPr>
          </a:p>
        </p:txBody>
      </p:sp>
      <p:cxnSp>
        <p:nvCxnSpPr>
          <p:cNvPr id="136" name="Straight Arrow Connector 135"/>
          <p:cNvCxnSpPr/>
          <p:nvPr/>
        </p:nvCxnSpPr>
        <p:spPr>
          <a:xfrm>
            <a:off x="40399982" y="8214382"/>
            <a:ext cx="0" cy="2021675"/>
          </a:xfrm>
          <a:prstGeom prst="straightConnector1">
            <a:avLst/>
          </a:prstGeom>
          <a:ln w="28575" cmpd="sng">
            <a:solidFill>
              <a:schemeClr val="accent5">
                <a:lumMod val="75000"/>
              </a:schemeClr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/>
          <p:nvPr/>
        </p:nvCxnSpPr>
        <p:spPr>
          <a:xfrm flipV="1">
            <a:off x="288699" y="2702975"/>
            <a:ext cx="3838262" cy="757738"/>
          </a:xfrm>
          <a:prstGeom prst="bentConnector3">
            <a:avLst>
              <a:gd name="adj1" fmla="val 23029"/>
            </a:avLst>
          </a:prstGeom>
          <a:ln w="63500">
            <a:solidFill>
              <a:srgbClr val="6076B4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/>
          <p:nvPr/>
        </p:nvGrpSpPr>
        <p:grpSpPr>
          <a:xfrm>
            <a:off x="4147889" y="2165537"/>
            <a:ext cx="4620224" cy="1011717"/>
            <a:chOff x="3520024" y="1649500"/>
            <a:chExt cx="5505777" cy="1497328"/>
          </a:xfrm>
        </p:grpSpPr>
        <p:sp>
          <p:nvSpPr>
            <p:cNvPr id="151" name="Snip Single Corner Rectangle 150"/>
            <p:cNvSpPr/>
            <p:nvPr/>
          </p:nvSpPr>
          <p:spPr>
            <a:xfrm>
              <a:off x="3520024" y="1649500"/>
              <a:ext cx="5505777" cy="1497328"/>
            </a:xfrm>
            <a:prstGeom prst="snip1Rect">
              <a:avLst/>
            </a:prstGeom>
            <a:solidFill>
              <a:srgbClr val="D9D9D9"/>
            </a:solidFill>
            <a:ln>
              <a:solidFill>
                <a:srgbClr val="6076B4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587963" y="2027371"/>
              <a:ext cx="5157685" cy="956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smtClean="0">
                  <a:solidFill>
                    <a:srgbClr val="2F5897"/>
                  </a:solidFill>
                </a:rPr>
                <a:t>Phase 1: offline</a:t>
              </a:r>
            </a:p>
            <a:p>
              <a:r>
                <a:rPr lang="en-US" sz="1800" b="1" dirty="0" smtClean="0">
                  <a:solidFill>
                    <a:srgbClr val="2F5897"/>
                  </a:solidFill>
                </a:rPr>
                <a:t>satisfaction = </a:t>
              </a:r>
              <a:r>
                <a:rPr lang="en-US" sz="1800" b="1" i="1" dirty="0" smtClean="0">
                  <a:solidFill>
                    <a:srgbClr val="2F5897"/>
                  </a:solidFill>
                  <a:latin typeface="Palatino Linotype"/>
                  <a:cs typeface="Palatino Linotype"/>
                </a:rPr>
                <a:t>Q</a:t>
              </a:r>
              <a:r>
                <a:rPr lang="en-US" sz="1800" b="1" dirty="0" smtClean="0">
                  <a:solidFill>
                    <a:srgbClr val="2F5897"/>
                  </a:solidFill>
                </a:rPr>
                <a:t>(content, presentation)</a:t>
              </a:r>
              <a:endParaRPr lang="en-US" sz="1800" b="1" dirty="0">
                <a:solidFill>
                  <a:srgbClr val="2F5897"/>
                </a:solidFill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4111900" y="4058442"/>
            <a:ext cx="4656213" cy="995634"/>
            <a:chOff x="2844008" y="3623141"/>
            <a:chExt cx="6891140" cy="1269423"/>
          </a:xfrm>
        </p:grpSpPr>
        <p:grpSp>
          <p:nvGrpSpPr>
            <p:cNvPr id="145" name="Group 144"/>
            <p:cNvGrpSpPr/>
            <p:nvPr/>
          </p:nvGrpSpPr>
          <p:grpSpPr>
            <a:xfrm>
              <a:off x="2844008" y="3623141"/>
              <a:ext cx="6891140" cy="1269423"/>
              <a:chOff x="2844008" y="3623141"/>
              <a:chExt cx="6891140" cy="1269423"/>
            </a:xfrm>
          </p:grpSpPr>
          <p:sp>
            <p:nvSpPr>
              <p:cNvPr id="147" name="Snip Single Corner Rectangle 146"/>
              <p:cNvSpPr/>
              <p:nvPr/>
            </p:nvSpPr>
            <p:spPr>
              <a:xfrm>
                <a:off x="2844008" y="3623141"/>
                <a:ext cx="6891140" cy="1269423"/>
              </a:xfrm>
              <a:prstGeom prst="snip1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6076B4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388900" rtl="0" eaLnBrk="1" latinLnBrk="0" hangingPunct="1">
                  <a:defRPr sz="8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2194451" algn="l" defTabSz="4388900" rtl="0" eaLnBrk="1" latinLnBrk="0" hangingPunct="1">
                  <a:defRPr sz="8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388900" algn="l" defTabSz="4388900" rtl="0" eaLnBrk="1" latinLnBrk="0" hangingPunct="1">
                  <a:defRPr sz="8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583351" algn="l" defTabSz="4388900" rtl="0" eaLnBrk="1" latinLnBrk="0" hangingPunct="1">
                  <a:defRPr sz="8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777801" algn="l" defTabSz="4388900" rtl="0" eaLnBrk="1" latinLnBrk="0" hangingPunct="1">
                  <a:defRPr sz="8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252" algn="l" defTabSz="4388900" rtl="0" eaLnBrk="1" latinLnBrk="0" hangingPunct="1">
                  <a:defRPr sz="8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166703" algn="l" defTabSz="4388900" rtl="0" eaLnBrk="1" latinLnBrk="0" hangingPunct="1">
                  <a:defRPr sz="8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361152" algn="l" defTabSz="4388900" rtl="0" eaLnBrk="1" latinLnBrk="0" hangingPunct="1">
                  <a:defRPr sz="8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555603" algn="l" defTabSz="4388900" rtl="0" eaLnBrk="1" latinLnBrk="0" hangingPunct="1">
                  <a:defRPr sz="8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148" name="Group 147"/>
              <p:cNvGrpSpPr/>
              <p:nvPr/>
            </p:nvGrpSpPr>
            <p:grpSpPr>
              <a:xfrm>
                <a:off x="2900753" y="4094227"/>
                <a:ext cx="6834395" cy="616247"/>
                <a:chOff x="3978766" y="1134936"/>
                <a:chExt cx="6834395" cy="616247"/>
              </a:xfrm>
            </p:grpSpPr>
            <p:sp>
              <p:nvSpPr>
                <p:cNvPr id="149" name="TextBox 148"/>
                <p:cNvSpPr txBox="1"/>
                <p:nvPr/>
              </p:nvSpPr>
              <p:spPr>
                <a:xfrm>
                  <a:off x="3978766" y="1134936"/>
                  <a:ext cx="6834395" cy="501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388900" rtl="0" eaLnBrk="1" latinLnBrk="0" hangingPunct="1">
                    <a:defRPr sz="8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194451" algn="l" defTabSz="4388900" rtl="0" eaLnBrk="1" latinLnBrk="0" hangingPunct="1">
                    <a:defRPr sz="8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388900" algn="l" defTabSz="4388900" rtl="0" eaLnBrk="1" latinLnBrk="0" hangingPunct="1">
                    <a:defRPr sz="8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583351" algn="l" defTabSz="4388900" rtl="0" eaLnBrk="1" latinLnBrk="0" hangingPunct="1">
                    <a:defRPr sz="8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777801" algn="l" defTabSz="4388900" rtl="0" eaLnBrk="1" latinLnBrk="0" hangingPunct="1">
                    <a:defRPr sz="8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972252" algn="l" defTabSz="4388900" rtl="0" eaLnBrk="1" latinLnBrk="0" hangingPunct="1">
                    <a:defRPr sz="8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166703" algn="l" defTabSz="4388900" rtl="0" eaLnBrk="1" latinLnBrk="0" hangingPunct="1">
                    <a:defRPr sz="8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361152" algn="l" defTabSz="4388900" rtl="0" eaLnBrk="1" latinLnBrk="0" hangingPunct="1">
                    <a:defRPr sz="8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555603" algn="l" defTabSz="4388900" rtl="0" eaLnBrk="1" latinLnBrk="0" hangingPunct="1">
                    <a:defRPr sz="8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b="1" dirty="0" smtClean="0">
                      <a:solidFill>
                        <a:srgbClr val="2F5897"/>
                      </a:solidFill>
                    </a:rPr>
                    <a:t>presentation*= </a:t>
                  </a:r>
                  <a:r>
                    <a:rPr lang="en-US" sz="1600" b="1" dirty="0" err="1" smtClean="0">
                      <a:solidFill>
                        <a:srgbClr val="2F5897"/>
                      </a:solidFill>
                    </a:rPr>
                    <a:t>argmax</a:t>
                  </a:r>
                  <a:r>
                    <a:rPr lang="en-US" sz="1600" b="1" dirty="0" smtClean="0">
                      <a:solidFill>
                        <a:srgbClr val="2F5897"/>
                      </a:solidFill>
                    </a:rPr>
                    <a:t> </a:t>
                  </a:r>
                  <a:r>
                    <a:rPr lang="en-US" sz="1600" b="1" i="1" dirty="0" smtClean="0">
                      <a:solidFill>
                        <a:srgbClr val="2F5897"/>
                      </a:solidFill>
                      <a:latin typeface="Palatino Linotype"/>
                      <a:cs typeface="Palatino Linotype"/>
                    </a:rPr>
                    <a:t>Q</a:t>
                  </a:r>
                  <a:r>
                    <a:rPr lang="en-US" sz="1600" b="1" dirty="0" smtClean="0">
                      <a:solidFill>
                        <a:srgbClr val="2F5897"/>
                      </a:solidFill>
                    </a:rPr>
                    <a:t>(content, presentation)</a:t>
                  </a:r>
                  <a:endParaRPr lang="en-US" sz="1600" b="1" dirty="0">
                    <a:solidFill>
                      <a:srgbClr val="2F5897"/>
                    </a:solidFill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>
                <a:xfrm>
                  <a:off x="6023587" y="1417633"/>
                  <a:ext cx="1428082" cy="3335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4388900" rtl="0" eaLnBrk="1" latinLnBrk="0" hangingPunct="1">
                    <a:defRPr sz="8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194451" algn="l" defTabSz="4388900" rtl="0" eaLnBrk="1" latinLnBrk="0" hangingPunct="1">
                    <a:defRPr sz="8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388900" algn="l" defTabSz="4388900" rtl="0" eaLnBrk="1" latinLnBrk="0" hangingPunct="1">
                    <a:defRPr sz="8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583351" algn="l" defTabSz="4388900" rtl="0" eaLnBrk="1" latinLnBrk="0" hangingPunct="1">
                    <a:defRPr sz="8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777801" algn="l" defTabSz="4388900" rtl="0" eaLnBrk="1" latinLnBrk="0" hangingPunct="1">
                    <a:defRPr sz="8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972252" algn="l" defTabSz="4388900" rtl="0" eaLnBrk="1" latinLnBrk="0" hangingPunct="1">
                    <a:defRPr sz="8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166703" algn="l" defTabSz="4388900" rtl="0" eaLnBrk="1" latinLnBrk="0" hangingPunct="1">
                    <a:defRPr sz="8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361152" algn="l" defTabSz="4388900" rtl="0" eaLnBrk="1" latinLnBrk="0" hangingPunct="1">
                    <a:defRPr sz="8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555603" algn="l" defTabSz="4388900" rtl="0" eaLnBrk="1" latinLnBrk="0" hangingPunct="1">
                    <a:defRPr sz="8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100" dirty="0" smtClean="0">
                      <a:solidFill>
                        <a:srgbClr val="2F5897"/>
                      </a:solidFill>
                    </a:rPr>
                    <a:t>presentation</a:t>
                  </a:r>
                  <a:endParaRPr lang="en-US" sz="1100" dirty="0">
                    <a:solidFill>
                      <a:srgbClr val="2F5897"/>
                    </a:solidFill>
                  </a:endParaRPr>
                </a:p>
              </p:txBody>
            </p:sp>
          </p:grpSp>
        </p:grpSp>
        <p:sp>
          <p:nvSpPr>
            <p:cNvPr id="146" name="Rectangle 145"/>
            <p:cNvSpPr/>
            <p:nvPr/>
          </p:nvSpPr>
          <p:spPr>
            <a:xfrm>
              <a:off x="2911376" y="3777950"/>
              <a:ext cx="2280524" cy="50105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rgbClr val="2F5897"/>
                  </a:solidFill>
                </a:rPr>
                <a:t>Phase </a:t>
              </a:r>
              <a:r>
                <a:rPr lang="en-US" sz="1600" dirty="0" smtClean="0">
                  <a:solidFill>
                    <a:srgbClr val="2F5897"/>
                  </a:solidFill>
                </a:rPr>
                <a:t>2: online</a:t>
              </a:r>
              <a:endParaRPr lang="en-US" sz="1600" dirty="0">
                <a:solidFill>
                  <a:srgbClr val="2F5897"/>
                </a:solidFill>
              </a:endParaRPr>
            </a:p>
          </p:txBody>
        </p:sp>
      </p:grpSp>
      <p:cxnSp>
        <p:nvCxnSpPr>
          <p:cNvPr id="140" name="Elbow Connector 139"/>
          <p:cNvCxnSpPr/>
          <p:nvPr/>
        </p:nvCxnSpPr>
        <p:spPr>
          <a:xfrm>
            <a:off x="287546" y="3622900"/>
            <a:ext cx="3824509" cy="913035"/>
          </a:xfrm>
          <a:prstGeom prst="bentConnector3">
            <a:avLst>
              <a:gd name="adj1" fmla="val 23645"/>
            </a:avLst>
          </a:prstGeom>
          <a:ln w="508000">
            <a:solidFill>
              <a:srgbClr val="6076B4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983846" y="4951304"/>
            <a:ext cx="2520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38890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51" algn="l" defTabSz="438890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900" algn="l" defTabSz="438890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351" algn="l" defTabSz="438890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801" algn="l" defTabSz="438890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252" algn="l" defTabSz="438890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703" algn="l" defTabSz="438890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152" algn="l" defTabSz="438890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603" algn="l" defTabSz="438890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normal search traffic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392459" y="2165537"/>
            <a:ext cx="3801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38890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51" algn="l" defTabSz="438890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900" algn="l" defTabSz="438890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351" algn="l" defTabSz="438890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801" algn="l" defTabSz="438890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252" algn="l" defTabSz="438890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703" algn="l" defTabSz="438890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152" algn="l" defTabSz="438890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603" algn="l" defTabSz="438890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presentation exploration bucket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544764" y="3371716"/>
            <a:ext cx="2220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38890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51" algn="l" defTabSz="438890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900" algn="l" defTabSz="438890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351" algn="l" defTabSz="438890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801" algn="l" defTabSz="438890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252" algn="l" defTabSz="438890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703" algn="l" defTabSz="438890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152" algn="l" defTabSz="438890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603" algn="l" defTabSz="438890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deploy learned </a:t>
            </a:r>
            <a:r>
              <a:rPr lang="en-US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/>
                <a:cs typeface="Palatino Linotype"/>
              </a:rPr>
              <a:t>Q</a:t>
            </a:r>
            <a:endParaRPr lang="en-US" sz="2000" b="1" i="1" dirty="0">
              <a:solidFill>
                <a:schemeClr val="tx1">
                  <a:lumMod val="65000"/>
                  <a:lumOff val="35000"/>
                </a:schemeClr>
              </a:solidFill>
              <a:latin typeface="Palatino Linotype"/>
              <a:cs typeface="Palatino Linotype"/>
            </a:endParaRPr>
          </a:p>
        </p:txBody>
      </p:sp>
      <p:cxnSp>
        <p:nvCxnSpPr>
          <p:cNvPr id="144" name="Straight Arrow Connector 143"/>
          <p:cNvCxnSpPr/>
          <p:nvPr/>
        </p:nvCxnSpPr>
        <p:spPr>
          <a:xfrm>
            <a:off x="6476931" y="3177254"/>
            <a:ext cx="0" cy="1234794"/>
          </a:xfrm>
          <a:prstGeom prst="straightConnector1">
            <a:avLst/>
          </a:prstGeom>
          <a:ln w="28575" cmpd="sng">
            <a:solidFill>
              <a:srgbClr val="6076B4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Slide Number Placeholder 3"/>
          <p:cNvSpPr txBox="1">
            <a:spLocks/>
          </p:cNvSpPr>
          <p:nvPr/>
        </p:nvSpPr>
        <p:spPr>
          <a:xfrm>
            <a:off x="8543278" y="6344139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664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114"/>
            <a:ext cx="8229600" cy="1188765"/>
          </a:xfrm>
        </p:spPr>
        <p:txBody>
          <a:bodyPr/>
          <a:lstStyle/>
          <a:p>
            <a:r>
              <a:rPr lang="en-US" sz="4400" dirty="0" smtClean="0"/>
              <a:t>Ranking in IR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028" y="2760245"/>
            <a:ext cx="5910065" cy="2832391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+mn-lt"/>
              </a:rPr>
              <a:t>Probability </a:t>
            </a:r>
            <a:r>
              <a:rPr lang="en-US" b="1" dirty="0">
                <a:solidFill>
                  <a:schemeClr val="tx2"/>
                </a:solidFill>
                <a:latin typeface="+mn-lt"/>
              </a:rPr>
              <a:t>ranking </a:t>
            </a:r>
            <a:r>
              <a:rPr lang="en-US" b="1" dirty="0" smtClean="0">
                <a:solidFill>
                  <a:schemeClr val="tx2"/>
                </a:solidFill>
                <a:latin typeface="+mn-lt"/>
              </a:rPr>
              <a:t>principle</a:t>
            </a:r>
            <a:r>
              <a:rPr lang="zh-CN" altLang="en-US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zh-CN" dirty="0" smtClean="0">
                <a:solidFill>
                  <a:schemeClr val="tx2"/>
                </a:solidFill>
                <a:latin typeface="+mn-lt"/>
              </a:rPr>
              <a:t>[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Robertson 1977</a:t>
            </a:r>
            <a:r>
              <a:rPr lang="en-US" altLang="zh-CN" dirty="0" smtClean="0">
                <a:solidFill>
                  <a:schemeClr val="tx2"/>
                </a:solidFill>
                <a:latin typeface="+mn-lt"/>
              </a:rPr>
              <a:t>]:</a:t>
            </a:r>
            <a:r>
              <a:rPr lang="zh-CN" altLang="en-US" dirty="0" smtClean="0">
                <a:solidFill>
                  <a:schemeClr val="tx2"/>
                </a:solidFill>
                <a:latin typeface="+mn-lt"/>
              </a:rPr>
              <a:t> </a:t>
            </a:r>
            <a:endParaRPr lang="en-US" altLang="zh-CN" dirty="0" smtClean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zh-CN" dirty="0" smtClean="0">
                <a:solidFill>
                  <a:schemeClr val="tx2"/>
                </a:solidFill>
                <a:latin typeface="+mn-lt"/>
              </a:rPr>
              <a:t>   </a:t>
            </a:r>
            <a:r>
              <a:rPr lang="en-US" altLang="zh-CN" dirty="0">
                <a:solidFill>
                  <a:schemeClr val="tx2"/>
                </a:solidFill>
                <a:latin typeface="+mn-lt"/>
              </a:rPr>
              <a:t>R</a:t>
            </a:r>
            <a:r>
              <a:rPr lang="en-US" altLang="zh-CN" dirty="0" smtClean="0">
                <a:solidFill>
                  <a:schemeClr val="tx2"/>
                </a:solidFill>
                <a:latin typeface="+mn-lt"/>
              </a:rPr>
              <a:t>elevance</a:t>
            </a:r>
            <a:r>
              <a:rPr lang="zh-CN" altLang="en-US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zh-CN" dirty="0" smtClean="0">
                <a:solidFill>
                  <a:schemeClr val="tx2"/>
                </a:solidFill>
                <a:latin typeface="+mn-lt"/>
              </a:rPr>
              <a:t>ranking</a:t>
            </a:r>
            <a:r>
              <a:rPr lang="zh-CN" altLang="en-US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zh-CN" dirty="0" smtClean="0">
                <a:solidFill>
                  <a:schemeClr val="tx2"/>
                </a:solidFill>
                <a:latin typeface="+mn-lt"/>
              </a:rPr>
              <a:t>is</a:t>
            </a:r>
            <a:r>
              <a:rPr lang="zh-CN" altLang="en-US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zh-CN" dirty="0" smtClean="0">
                <a:solidFill>
                  <a:schemeClr val="tx2"/>
                </a:solidFill>
                <a:latin typeface="+mn-lt"/>
              </a:rPr>
              <a:t>optimal</a:t>
            </a:r>
            <a:r>
              <a:rPr lang="zh-CN" altLang="en-US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zh-CN" dirty="0" smtClean="0">
                <a:solidFill>
                  <a:schemeClr val="tx2"/>
                </a:solidFill>
                <a:latin typeface="+mn-lt"/>
              </a:rPr>
              <a:t>if:</a:t>
            </a:r>
          </a:p>
          <a:p>
            <a:pPr lvl="1"/>
            <a:r>
              <a:rPr lang="en-US" altLang="zh-CN" sz="1800" dirty="0">
                <a:solidFill>
                  <a:schemeClr val="tx2"/>
                </a:solidFill>
                <a:latin typeface="+mn-lt"/>
              </a:rPr>
              <a:t>D</a:t>
            </a:r>
            <a:r>
              <a:rPr lang="en-US" altLang="zh-CN" sz="1800" dirty="0" smtClean="0">
                <a:solidFill>
                  <a:schemeClr val="tx2"/>
                </a:solidFill>
                <a:latin typeface="+mn-lt"/>
              </a:rPr>
              <a:t>ocument </a:t>
            </a:r>
            <a:r>
              <a:rPr lang="en-US" altLang="zh-CN" sz="1800" dirty="0">
                <a:solidFill>
                  <a:schemeClr val="tx2"/>
                </a:solidFill>
                <a:latin typeface="+mn-lt"/>
              </a:rPr>
              <a:t>utility are i</a:t>
            </a:r>
            <a:r>
              <a:rPr lang="en-US" altLang="zh-CN" sz="1800" dirty="0" smtClean="0">
                <a:solidFill>
                  <a:schemeClr val="tx2"/>
                </a:solidFill>
                <a:latin typeface="+mn-lt"/>
              </a:rPr>
              <a:t>ndependent</a:t>
            </a:r>
          </a:p>
          <a:p>
            <a:pPr lvl="1"/>
            <a:r>
              <a:rPr lang="en-US" sz="1800" dirty="0">
                <a:solidFill>
                  <a:schemeClr val="tx2"/>
                </a:solidFill>
                <a:latin typeface="+mn-lt"/>
              </a:rPr>
              <a:t>User browsing </a:t>
            </a:r>
            <a:r>
              <a:rPr lang="en-US" sz="1800" dirty="0" smtClean="0">
                <a:solidFill>
                  <a:schemeClr val="tx2"/>
                </a:solidFill>
                <a:latin typeface="+mn-lt"/>
              </a:rPr>
              <a:t>are sequential</a:t>
            </a:r>
            <a:endParaRPr lang="en-US" altLang="zh-CN" sz="1800" dirty="0" smtClean="0">
              <a:solidFill>
                <a:schemeClr val="tx2"/>
              </a:solidFill>
              <a:latin typeface="+mn-lt"/>
            </a:endParaRPr>
          </a:p>
          <a:p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B15F-C724-C543-8C8C-42AC32EB6E7E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 descr="10_blue_link_pag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89" b="11919"/>
          <a:stretch/>
        </p:blipFill>
        <p:spPr>
          <a:xfrm>
            <a:off x="5329164" y="1528647"/>
            <a:ext cx="3118942" cy="491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87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Experiment: Yahoo Search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7528"/>
            <a:ext cx="8229600" cy="4525963"/>
          </a:xfrm>
        </p:spPr>
        <p:txBody>
          <a:bodyPr/>
          <a:lstStyle/>
          <a:p>
            <a:r>
              <a:rPr lang="en-US" dirty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resentation exploration bucket </a:t>
            </a: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8 million </a:t>
            </a:r>
            <a:r>
              <a:rPr lang="en-US" dirty="0">
                <a:latin typeface="+mn-lt"/>
              </a:rPr>
              <a:t>page views, 12 months (2013)</a:t>
            </a:r>
          </a:p>
          <a:p>
            <a:pPr lvl="1"/>
            <a:r>
              <a:rPr lang="en-US" sz="2000" dirty="0" smtClean="0">
                <a:latin typeface="+mn-lt"/>
              </a:rPr>
              <a:t>first 6 months for training; last 6 month for test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>
                <a:latin typeface="+mn-lt"/>
              </a:rPr>
              <a:t>4 </a:t>
            </a:r>
            <a:r>
              <a:rPr lang="en-US" dirty="0" smtClean="0">
                <a:latin typeface="+mn-lt"/>
              </a:rPr>
              <a:t>verticals: </a:t>
            </a:r>
            <a:r>
              <a:rPr lang="en-US" dirty="0">
                <a:latin typeface="+mn-lt"/>
              </a:rPr>
              <a:t>news, shopping, </a:t>
            </a:r>
            <a:r>
              <a:rPr lang="en-US" dirty="0" smtClean="0">
                <a:latin typeface="+mn-lt"/>
              </a:rPr>
              <a:t>single local listing, multiple local listings</a:t>
            </a: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Satisfaction = sum </a:t>
            </a:r>
            <a:r>
              <a:rPr lang="en-US" dirty="0">
                <a:latin typeface="+mn-lt"/>
              </a:rPr>
              <a:t>of clicks (+1) and skips (-1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82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895"/>
            <a:ext cx="8229600" cy="991573"/>
          </a:xfrm>
        </p:spPr>
        <p:txBody>
          <a:bodyPr/>
          <a:lstStyle/>
          <a:p>
            <a:r>
              <a:rPr lang="en-US" dirty="0" smtClean="0"/>
              <a:t>Less skips, more clicks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6144719"/>
              </p:ext>
            </p:extLst>
          </p:nvPr>
        </p:nvGraphicFramePr>
        <p:xfrm>
          <a:off x="9144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16200000">
            <a:off x="-1611605" y="3533998"/>
            <a:ext cx="4433228" cy="461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Sum of click (+1) and skip (-1)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9649" y="6026857"/>
            <a:ext cx="7800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x 10</a:t>
            </a:r>
            <a:r>
              <a:rPr lang="en-US" sz="2000" baseline="30000" dirty="0">
                <a:solidFill>
                  <a:schemeClr val="tx2"/>
                </a:solidFill>
              </a:rPr>
              <a:t>-3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66031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  <p:pic>
        <p:nvPicPr>
          <p:cNvPr id="5" name="Picture 4" descr="QQ20160205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0333"/>
            <a:ext cx="9144000" cy="52394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6491" y="424749"/>
            <a:ext cx="4345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“drinks near </a:t>
            </a:r>
            <a:r>
              <a:rPr lang="en-US" sz="2400" dirty="0"/>
              <a:t>C</a:t>
            </a:r>
            <a:r>
              <a:rPr lang="en-US" sz="2400" dirty="0" smtClean="0"/>
              <a:t>olumbus circle”</a:t>
            </a:r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4742209" y="1966744"/>
            <a:ext cx="1218935" cy="4389606"/>
            <a:chOff x="4742209" y="1966744"/>
            <a:chExt cx="1218935" cy="4389606"/>
          </a:xfrm>
        </p:grpSpPr>
        <p:sp>
          <p:nvSpPr>
            <p:cNvPr id="7" name="Curved Up Arrow 6"/>
            <p:cNvSpPr/>
            <p:nvPr/>
          </p:nvSpPr>
          <p:spPr>
            <a:xfrm rot="16200000">
              <a:off x="3538582" y="3190859"/>
              <a:ext cx="3626187" cy="1218933"/>
            </a:xfrm>
            <a:prstGeom prst="curvedUp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Curved Up Arrow 7"/>
            <p:cNvSpPr/>
            <p:nvPr/>
          </p:nvSpPr>
          <p:spPr>
            <a:xfrm rot="16200000">
              <a:off x="3156874" y="3552080"/>
              <a:ext cx="4389606" cy="1218934"/>
            </a:xfrm>
            <a:prstGeom prst="curvedUp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633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76" y="1661396"/>
            <a:ext cx="8648053" cy="4525963"/>
          </a:xfrm>
        </p:spPr>
        <p:txBody>
          <a:bodyPr/>
          <a:lstStyle/>
          <a:p>
            <a:pPr marL="400050" lvl="2" indent="0">
              <a:buNone/>
            </a:pPr>
            <a:endParaRPr lang="en-US" dirty="0"/>
          </a:p>
          <a:p>
            <a:pPr>
              <a:buFont typeface="Courier New"/>
              <a:buChar char="o"/>
            </a:pPr>
            <a:r>
              <a:rPr lang="en-US" i="1" u="sng" dirty="0" smtClean="0"/>
              <a:t>New problem</a:t>
            </a:r>
            <a:r>
              <a:rPr lang="en-US" dirty="0" smtClean="0"/>
              <a:t>: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hole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-page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presentation optimization</a:t>
            </a:r>
            <a:endParaRPr lang="en-US" sz="2000" b="1" dirty="0" smtClean="0"/>
          </a:p>
          <a:p>
            <a:pPr marL="742950" lvl="2" indent="-342900">
              <a:buFont typeface="Courier New"/>
              <a:buChar char="o"/>
            </a:pPr>
            <a:r>
              <a:rPr lang="en-US" sz="2000" dirty="0" smtClean="0"/>
              <a:t>Rich content in search results</a:t>
            </a:r>
          </a:p>
          <a:p>
            <a:pPr marL="742950" lvl="2" indent="-342900">
              <a:buFont typeface="Courier New"/>
              <a:buChar char="o"/>
            </a:pPr>
            <a:r>
              <a:rPr lang="en-US" sz="2000" dirty="0" smtClean="0"/>
              <a:t>Joint effort in </a:t>
            </a:r>
            <a:r>
              <a:rPr lang="en-US" sz="2000" dirty="0"/>
              <a:t>m</a:t>
            </a:r>
            <a:r>
              <a:rPr lang="en-US" sz="2000" dirty="0" smtClean="0"/>
              <a:t>achine learning &amp; HCI communities</a:t>
            </a:r>
          </a:p>
          <a:p>
            <a:pPr marL="742950" lvl="2" indent="-342900">
              <a:buFont typeface="Courier New"/>
              <a:buChar char="o"/>
            </a:pPr>
            <a:endParaRPr lang="en-US" sz="2000" dirty="0" smtClean="0"/>
          </a:p>
          <a:p>
            <a:pPr marL="342900" lvl="1" indent="-342900">
              <a:buFont typeface="Courier New"/>
              <a:buChar char="o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Presentation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</a:t>
            </a: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quantified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 parameters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so that it can be 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optimized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29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845" y="851880"/>
            <a:ext cx="8229600" cy="16002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99725" y="5537598"/>
            <a:ext cx="1071355" cy="3231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dirty="0" err="1" smtClean="0"/>
              <a:t>Yue</a:t>
            </a:r>
            <a:r>
              <a:rPr lang="en-US" sz="1500" dirty="0" smtClean="0"/>
              <a:t> Wang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06840" y="5524504"/>
            <a:ext cx="1193194" cy="5539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dirty="0" err="1" smtClean="0"/>
              <a:t>Dawei</a:t>
            </a:r>
            <a:endParaRPr lang="en-US" sz="1500" dirty="0" smtClean="0"/>
          </a:p>
          <a:p>
            <a:r>
              <a:rPr lang="en-US" sz="1500" dirty="0" smtClean="0"/>
              <a:t>Yin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74334" y="5527879"/>
            <a:ext cx="1193194" cy="5539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dirty="0" err="1" smtClean="0"/>
              <a:t>Luo</a:t>
            </a:r>
            <a:endParaRPr lang="en-US" sz="1500" dirty="0"/>
          </a:p>
          <a:p>
            <a:r>
              <a:rPr lang="en-US" sz="1500" dirty="0" err="1" smtClean="0"/>
              <a:t>Jie</a:t>
            </a:r>
            <a:endParaRPr lang="en-US" sz="15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322511" y="5518160"/>
            <a:ext cx="1474755" cy="5539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dirty="0" err="1" smtClean="0"/>
              <a:t>Pengyuan</a:t>
            </a:r>
            <a:endParaRPr lang="en-US" sz="1500" dirty="0"/>
          </a:p>
          <a:p>
            <a:r>
              <a:rPr lang="en-US" sz="1500" dirty="0" smtClean="0"/>
              <a:t>Wang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62873" y="5521950"/>
            <a:ext cx="1474755" cy="5539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dirty="0" smtClean="0"/>
              <a:t>Makoto</a:t>
            </a:r>
          </a:p>
          <a:p>
            <a:r>
              <a:rPr lang="en-US" sz="1500" dirty="0" smtClean="0"/>
              <a:t>Yamada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50957" y="5505898"/>
            <a:ext cx="1474755" cy="5539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dirty="0" smtClean="0"/>
              <a:t>Yi</a:t>
            </a:r>
          </a:p>
          <a:p>
            <a:r>
              <a:rPr lang="en-US" sz="1500" dirty="0" smtClean="0"/>
              <a:t>Chang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52746" y="5516020"/>
            <a:ext cx="1474755" cy="5539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dirty="0" err="1" smtClean="0"/>
              <a:t>Qiaozhu</a:t>
            </a:r>
            <a:endParaRPr lang="en-US" sz="1500" dirty="0" smtClean="0"/>
          </a:p>
          <a:p>
            <a:r>
              <a:rPr lang="en-US" sz="1500" dirty="0" smtClean="0"/>
              <a:t>Mei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857" y="4122214"/>
            <a:ext cx="867082" cy="11836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231" y="4129724"/>
            <a:ext cx="932783" cy="11785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0076" y="4119733"/>
            <a:ext cx="947000" cy="1183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9989" y="4121592"/>
            <a:ext cx="888133" cy="11739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1814" y="4121931"/>
            <a:ext cx="941421" cy="11727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6524" y="4114236"/>
            <a:ext cx="908402" cy="11994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6336" y="4103714"/>
            <a:ext cx="981083" cy="12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4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[Robertson'77] S. E. Robertson. The probability ranking principle in </a:t>
            </a:r>
            <a:r>
              <a:rPr lang="en-US" dirty="0" err="1"/>
              <a:t>ir.</a:t>
            </a:r>
            <a:r>
              <a:rPr lang="en-US" dirty="0"/>
              <a:t> In Journal of Documentation, pages 294–304, 1977.</a:t>
            </a:r>
          </a:p>
          <a:p>
            <a:endParaRPr lang="en-US" dirty="0"/>
          </a:p>
          <a:p>
            <a:r>
              <a:rPr lang="en-US" dirty="0"/>
              <a:t>[Chierichetti'11] F. </a:t>
            </a:r>
            <a:r>
              <a:rPr lang="en-US" dirty="0" err="1"/>
              <a:t>Chierichetti</a:t>
            </a:r>
            <a:r>
              <a:rPr lang="en-US" dirty="0"/>
              <a:t>, R. Kumar, and P. </a:t>
            </a:r>
            <a:r>
              <a:rPr lang="en-US" dirty="0" err="1"/>
              <a:t>Raghavan</a:t>
            </a:r>
            <a:r>
              <a:rPr lang="en-US" dirty="0"/>
              <a:t>. Optimizing two-dimensional search results presentation. In Proceedings of the fourth ACM conference on Web search and data mining, pages 257–266, 2011.</a:t>
            </a:r>
          </a:p>
          <a:p>
            <a:endParaRPr lang="en-US" dirty="0"/>
          </a:p>
          <a:p>
            <a:r>
              <a:rPr lang="en-US" dirty="0"/>
              <a:t>[Luo'13] J, </a:t>
            </a:r>
            <a:r>
              <a:rPr lang="en-US" dirty="0" err="1"/>
              <a:t>Luo</a:t>
            </a:r>
            <a:r>
              <a:rPr lang="en-US" dirty="0"/>
              <a:t>, S. </a:t>
            </a:r>
            <a:r>
              <a:rPr lang="en-US" dirty="0" err="1"/>
              <a:t>Lamkhede</a:t>
            </a:r>
            <a:r>
              <a:rPr lang="en-US" dirty="0"/>
              <a:t>, R. </a:t>
            </a:r>
            <a:r>
              <a:rPr lang="en-US" dirty="0" err="1"/>
              <a:t>Sapra</a:t>
            </a:r>
            <a:r>
              <a:rPr lang="en-US" dirty="0"/>
              <a:t>, E. Hsu, H. Song, and Y. Chang. A unified search federation system based on online user feedback. In Proceedings of the 19th ACM SIGKDD conference on Knowledge discovery and data mining, pages 1195–1203. ACM, 2013.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B15F-C724-C543-8C8C-42AC32EB6E7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34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408"/>
            <a:ext cx="8229600" cy="1169974"/>
          </a:xfrm>
        </p:spPr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Explore more possible page layouts</a:t>
            </a:r>
          </a:p>
          <a:p>
            <a:pPr lvl="1"/>
            <a:r>
              <a:rPr lang="en-US" sz="2000" dirty="0" smtClean="0"/>
              <a:t>Type of verticals, # of columns, vertical canvas sizes</a:t>
            </a:r>
          </a:p>
          <a:p>
            <a:endParaRPr lang="en-US" dirty="0"/>
          </a:p>
          <a:p>
            <a:r>
              <a:rPr lang="en-US" dirty="0" smtClean="0"/>
              <a:t>Experiment on more devices</a:t>
            </a:r>
          </a:p>
          <a:p>
            <a:pPr lvl="1"/>
            <a:r>
              <a:rPr lang="en-US" sz="2000" dirty="0" smtClean="0"/>
              <a:t>mobile &amp; tablet search</a:t>
            </a:r>
          </a:p>
          <a:p>
            <a:endParaRPr lang="en-US" dirty="0" smtClean="0"/>
          </a:p>
          <a:p>
            <a:r>
              <a:rPr lang="en-US" dirty="0" smtClean="0"/>
              <a:t>Fine-grained user responses</a:t>
            </a:r>
          </a:p>
          <a:p>
            <a:pPr lvl="1"/>
            <a:r>
              <a:rPr lang="en-US" sz="2000" dirty="0" smtClean="0"/>
              <a:t>Cursor position, dwell time on clicks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Advanced user satisfaction metric</a:t>
            </a:r>
            <a:endParaRPr lang="en-US" sz="2000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B15F-C724-C543-8C8C-42AC32EB6E7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72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715531"/>
              </p:ext>
            </p:extLst>
          </p:nvPr>
        </p:nvGraphicFramePr>
        <p:xfrm>
          <a:off x="425450" y="2872108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Shopping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Local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Multi. Local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Coverage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3.8%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0.18%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0.11%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3.4%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14.5%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21.5%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13.8%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9.7%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GBDT-rank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12.5%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43.0%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24.9%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22.4% 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Quadratic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11.5%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12.9%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15.5%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24.4%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GBDT-pres.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14.1%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36.0%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24.7%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30.7%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B15F-C724-C543-8C8C-42AC32EB6E7E}" type="slidenum">
              <a:rPr lang="en-US" smtClean="0"/>
              <a:t>27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2172556"/>
            <a:ext cx="278130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4</a:t>
            </a:r>
            <a:r>
              <a:rPr lang="en-US" sz="2800" b="1" dirty="0" smtClean="0">
                <a:solidFill>
                  <a:schemeClr val="tx2"/>
                </a:solidFill>
              </a:rPr>
              <a:t> items on page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19250" y="333375"/>
            <a:ext cx="5892800" cy="965200"/>
          </a:xfrm>
        </p:spPr>
        <p:txBody>
          <a:bodyPr/>
          <a:lstStyle/>
          <a:p>
            <a:r>
              <a:rPr lang="en-US" dirty="0" smtClean="0"/>
              <a:t>Click though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351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B15F-C724-C543-8C8C-42AC32EB6E7E}" type="slidenum">
              <a:rPr lang="en-US" smtClean="0"/>
              <a:t>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611" y="2245454"/>
            <a:ext cx="7015617" cy="426418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43114"/>
            <a:ext cx="8229600" cy="1188765"/>
          </a:xfrm>
        </p:spPr>
        <p:txBody>
          <a:bodyPr/>
          <a:lstStyle/>
          <a:p>
            <a:r>
              <a:rPr lang="en-US" sz="4400" dirty="0" smtClean="0"/>
              <a:t>Beyond</a:t>
            </a:r>
            <a:r>
              <a:rPr lang="zh-CN" altLang="en-US" sz="4400" dirty="0" smtClean="0"/>
              <a:t> </a:t>
            </a:r>
            <a:r>
              <a:rPr lang="en-US" altLang="zh-CN" sz="4400" dirty="0" smtClean="0"/>
              <a:t>ranking?</a:t>
            </a:r>
            <a:endParaRPr lang="en-US" sz="44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68572" cy="2084829"/>
          </a:xfrm>
        </p:spPr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  <a:latin typeface="+mn-lt"/>
              </a:rPr>
              <a:t>Cuil</a:t>
            </a:r>
            <a:r>
              <a:rPr lang="en-US" altLang="zh-CN" dirty="0" smtClean="0">
                <a:solidFill>
                  <a:schemeClr val="tx2"/>
                </a:solidFill>
                <a:latin typeface="+mn-lt"/>
              </a:rPr>
              <a:t> search</a:t>
            </a:r>
            <a:r>
              <a:rPr lang="zh-CN" altLang="en-US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zh-CN" dirty="0" smtClean="0">
                <a:solidFill>
                  <a:schemeClr val="tx2"/>
                </a:solidFill>
                <a:latin typeface="+mn-lt"/>
              </a:rPr>
              <a:t>engine</a:t>
            </a:r>
            <a:r>
              <a:rPr lang="zh-CN" altLang="en-US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zh-CN" dirty="0" smtClean="0">
                <a:solidFill>
                  <a:schemeClr val="tx2"/>
                </a:solidFill>
                <a:latin typeface="+mn-lt"/>
              </a:rPr>
              <a:t>(2008</a:t>
            </a:r>
            <a:r>
              <a:rPr lang="zh-CN" altLang="en-US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zh-CN" dirty="0" smtClean="0">
                <a:solidFill>
                  <a:schemeClr val="tx2"/>
                </a:solidFill>
                <a:latin typeface="+mn-lt"/>
              </a:rPr>
              <a:t>~</a:t>
            </a:r>
            <a:r>
              <a:rPr lang="zh-CN" altLang="en-US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zh-CN" dirty="0" smtClean="0">
                <a:solidFill>
                  <a:schemeClr val="tx2"/>
                </a:solidFill>
                <a:latin typeface="+mn-lt"/>
              </a:rPr>
              <a:t>2010)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8760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B15F-C724-C543-8C8C-42AC32EB6E7E}" type="slidenum">
              <a:rPr lang="en-US" smtClean="0"/>
              <a:t>4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43114"/>
            <a:ext cx="8229600" cy="1188765"/>
          </a:xfrm>
        </p:spPr>
        <p:txBody>
          <a:bodyPr/>
          <a:lstStyle/>
          <a:p>
            <a:r>
              <a:rPr lang="en-US" sz="4400" dirty="0" smtClean="0"/>
              <a:t>Beyond</a:t>
            </a:r>
            <a:r>
              <a:rPr lang="zh-CN" altLang="en-US" sz="4400" dirty="0" smtClean="0"/>
              <a:t> </a:t>
            </a:r>
            <a:r>
              <a:rPr lang="en-US" altLang="zh-CN" sz="4400" dirty="0" smtClean="0"/>
              <a:t>ranking</a:t>
            </a:r>
            <a:endParaRPr lang="en-US" sz="4400" dirty="0"/>
          </a:p>
        </p:txBody>
      </p:sp>
      <p:pic>
        <p:nvPicPr>
          <p:cNvPr id="5" name="Picture 4" descr="modern_pag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77"/>
          <a:stretch/>
        </p:blipFill>
        <p:spPr>
          <a:xfrm>
            <a:off x="973137" y="1962709"/>
            <a:ext cx="3364724" cy="4234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san_francisc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65" y="1994784"/>
            <a:ext cx="3300140" cy="41651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/>
          <p:cNvGrpSpPr/>
          <p:nvPr/>
        </p:nvGrpSpPr>
        <p:grpSpPr>
          <a:xfrm>
            <a:off x="5653833" y="1808290"/>
            <a:ext cx="3373886" cy="4806332"/>
            <a:chOff x="5296546" y="2085289"/>
            <a:chExt cx="3373886" cy="480633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/>
            <a:srcRect l="7408" t="11380" r="42763" b="19879"/>
            <a:stretch/>
          </p:blipFill>
          <p:spPr>
            <a:xfrm>
              <a:off x="5411238" y="2085289"/>
              <a:ext cx="2878081" cy="4254786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5296546" y="6388919"/>
              <a:ext cx="3373886" cy="502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aseline="30000" dirty="0" smtClean="0"/>
                <a:t>Credit</a:t>
              </a:r>
              <a:r>
                <a:rPr lang="en-US" sz="1600" baseline="30000" dirty="0"/>
                <a:t>: Matthew </a:t>
              </a:r>
              <a:r>
                <a:rPr lang="en-US" sz="1600" baseline="30000" dirty="0" smtClean="0"/>
                <a:t>Campion.</a:t>
              </a:r>
              <a:r>
                <a:rPr lang="en-US" sz="1600" dirty="0" smtClean="0"/>
                <a:t> </a:t>
              </a:r>
              <a:r>
                <a:rPr lang="en-US" sz="1600" baseline="30000" dirty="0" smtClean="0"/>
                <a:t>Eye </a:t>
              </a:r>
              <a:r>
                <a:rPr lang="en-US" sz="1600" baseline="30000" dirty="0"/>
                <a:t>tracking study: </a:t>
              </a:r>
              <a:endParaRPr lang="en-US" sz="1600" baseline="30000" dirty="0" smtClean="0"/>
            </a:p>
            <a:p>
              <a:r>
                <a:rPr lang="en-US" sz="1600" baseline="30000" dirty="0" smtClean="0"/>
                <a:t>Google </a:t>
              </a:r>
              <a:r>
                <a:rPr lang="en-US" sz="1600" baseline="30000" dirty="0"/>
                <a:t>results with videos</a:t>
              </a:r>
              <a:r>
                <a:rPr lang="en-US" sz="1600" baseline="30000" dirty="0" smtClean="0"/>
                <a:t>. 2013/9.</a:t>
              </a:r>
              <a:endParaRPr lang="en-US" sz="1600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t="4336"/>
          <a:stretch/>
        </p:blipFill>
        <p:spPr>
          <a:xfrm>
            <a:off x="338827" y="1884145"/>
            <a:ext cx="5029361" cy="41972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3137" y="1393204"/>
            <a:ext cx="1506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superbowl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81991" y="1380110"/>
            <a:ext cx="1734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“san </a:t>
            </a:r>
            <a:r>
              <a:rPr lang="en-US" dirty="0" err="1" smtClean="0"/>
              <a:t>francisco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68404" y="1400605"/>
            <a:ext cx="1103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obama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40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B15F-C724-C543-8C8C-42AC32EB6E7E}" type="slidenum">
              <a:rPr lang="en-US" smtClean="0"/>
              <a:t>5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75603" y="2326959"/>
            <a:ext cx="8400193" cy="252962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2F5897"/>
                </a:solidFill>
              </a:rPr>
              <a:t>How can we find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2F5897"/>
                </a:solidFill>
              </a:rPr>
              <a:t>the </a:t>
            </a:r>
            <a:r>
              <a:rPr lang="en-US" sz="2800" b="1" u="sng" dirty="0" smtClean="0">
                <a:solidFill>
                  <a:srgbClr val="2F5897"/>
                </a:solidFill>
              </a:rPr>
              <a:t>optimal</a:t>
            </a:r>
            <a:r>
              <a:rPr lang="en-US" sz="2800" b="1" dirty="0" smtClean="0">
                <a:solidFill>
                  <a:srgbClr val="2F5897"/>
                </a:solidFill>
              </a:rPr>
              <a:t> </a:t>
            </a:r>
            <a:r>
              <a:rPr lang="en-US" altLang="zh-CN" sz="2800" b="1" dirty="0" smtClean="0">
                <a:solidFill>
                  <a:srgbClr val="2F5897"/>
                </a:solidFill>
              </a:rPr>
              <a:t>whole-page presentation</a:t>
            </a:r>
            <a:r>
              <a:rPr lang="en-US" altLang="zh-CN" sz="2800" b="1" dirty="0">
                <a:solidFill>
                  <a:srgbClr val="2F5897"/>
                </a:solidFill>
              </a:rPr>
              <a:t>?</a:t>
            </a:r>
            <a:endParaRPr lang="en-US" altLang="zh-CN" sz="2800" b="1" dirty="0" smtClean="0">
              <a:solidFill>
                <a:srgbClr val="2F5897"/>
              </a:solidFill>
            </a:endParaRPr>
          </a:p>
          <a:p>
            <a:pPr marL="0" indent="0" algn="ctr">
              <a:buNone/>
            </a:pPr>
            <a:endParaRPr lang="en-US" altLang="zh-CN" sz="2800" b="1" dirty="0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81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693191" y="1665417"/>
            <a:ext cx="5794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595959"/>
                </a:solidFill>
              </a:rPr>
              <a:t>           content </a:t>
            </a:r>
            <a:r>
              <a:rPr lang="en-US" altLang="zh-CN" sz="4000" dirty="0" smtClean="0">
                <a:solidFill>
                  <a:srgbClr val="595959"/>
                </a:solidFill>
              </a:rPr>
              <a:t>=</a:t>
            </a:r>
            <a:r>
              <a:rPr lang="zh-CN" altLang="en-US" sz="4000" dirty="0" smtClean="0">
                <a:solidFill>
                  <a:srgbClr val="595959"/>
                </a:solidFill>
              </a:rPr>
              <a:t> </a:t>
            </a:r>
            <a:r>
              <a:rPr lang="en-US" altLang="zh-CN" sz="4000" dirty="0" smtClean="0">
                <a:solidFill>
                  <a:srgbClr val="595959"/>
                </a:solidFill>
              </a:rPr>
              <a:t>{</a:t>
            </a:r>
            <a:r>
              <a:rPr lang="zh-CN" altLang="en-US" sz="4000" dirty="0" smtClean="0">
                <a:solidFill>
                  <a:srgbClr val="595959"/>
                </a:solidFill>
              </a:rPr>
              <a:t>    </a:t>
            </a:r>
            <a:r>
              <a:rPr lang="en-US" altLang="zh-CN" sz="4000" dirty="0" smtClean="0">
                <a:solidFill>
                  <a:srgbClr val="595959"/>
                </a:solidFill>
              </a:rPr>
              <a:t>,</a:t>
            </a:r>
            <a:r>
              <a:rPr lang="zh-CN" altLang="en-US" sz="4000" dirty="0" smtClean="0">
                <a:solidFill>
                  <a:srgbClr val="595959"/>
                </a:solidFill>
              </a:rPr>
              <a:t>     </a:t>
            </a:r>
            <a:r>
              <a:rPr lang="en-US" altLang="zh-CN" sz="4000" dirty="0" smtClean="0">
                <a:solidFill>
                  <a:srgbClr val="595959"/>
                </a:solidFill>
              </a:rPr>
              <a:t>,</a:t>
            </a:r>
            <a:r>
              <a:rPr lang="zh-CN" altLang="en-US" sz="4000" dirty="0" smtClean="0">
                <a:solidFill>
                  <a:srgbClr val="595959"/>
                </a:solidFill>
              </a:rPr>
              <a:t>     </a:t>
            </a:r>
            <a:r>
              <a:rPr lang="en-US" altLang="zh-CN" sz="4000" dirty="0" smtClean="0">
                <a:solidFill>
                  <a:srgbClr val="595959"/>
                </a:solidFill>
              </a:rPr>
              <a:t>}</a:t>
            </a:r>
            <a:endParaRPr lang="en-US" sz="4000" dirty="0">
              <a:solidFill>
                <a:srgbClr val="5959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B15F-C724-C543-8C8C-42AC32EB6E7E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10519" y="1869257"/>
            <a:ext cx="459017" cy="4130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62913" y="1869257"/>
            <a:ext cx="459017" cy="4130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957593" y="1936099"/>
            <a:ext cx="412030" cy="272314"/>
            <a:chOff x="715177" y="2246477"/>
            <a:chExt cx="412030" cy="27231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15177" y="2246477"/>
              <a:ext cx="412030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15177" y="2386179"/>
              <a:ext cx="325846" cy="1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15177" y="2518790"/>
              <a:ext cx="325846" cy="1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1175825" y="3277101"/>
            <a:ext cx="1834288" cy="1756151"/>
            <a:chOff x="1175825" y="3277101"/>
            <a:chExt cx="1834288" cy="1756151"/>
          </a:xfrm>
        </p:grpSpPr>
        <p:sp>
          <p:nvSpPr>
            <p:cNvPr id="24" name="Rectangle 23"/>
            <p:cNvSpPr/>
            <p:nvPr/>
          </p:nvSpPr>
          <p:spPr>
            <a:xfrm>
              <a:off x="1175825" y="3277101"/>
              <a:ext cx="1834288" cy="1756151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131945" y="3415496"/>
              <a:ext cx="742341" cy="802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353581" y="3545057"/>
              <a:ext cx="564743" cy="373908"/>
              <a:chOff x="715177" y="2246477"/>
              <a:chExt cx="412030" cy="272314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715177" y="2246477"/>
                <a:ext cx="412030" cy="0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715177" y="2386179"/>
                <a:ext cx="325846" cy="1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715177" y="2518790"/>
                <a:ext cx="325846" cy="1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36" name="Rectangle 35"/>
            <p:cNvSpPr/>
            <p:nvPr/>
          </p:nvSpPr>
          <p:spPr>
            <a:xfrm>
              <a:off x="1361484" y="4139496"/>
              <a:ext cx="517581" cy="49630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957593" y="1872950"/>
            <a:ext cx="1864337" cy="413086"/>
            <a:chOff x="5504601" y="4429259"/>
            <a:chExt cx="1864337" cy="413086"/>
          </a:xfrm>
        </p:grpSpPr>
        <p:sp>
          <p:nvSpPr>
            <p:cNvPr id="19" name="Rectangle 18"/>
            <p:cNvSpPr/>
            <p:nvPr/>
          </p:nvSpPr>
          <p:spPr>
            <a:xfrm>
              <a:off x="6157527" y="4429259"/>
              <a:ext cx="459017" cy="4130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909921" y="4429259"/>
              <a:ext cx="459017" cy="4130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5504601" y="4496101"/>
              <a:ext cx="412030" cy="272314"/>
              <a:chOff x="715177" y="2246477"/>
              <a:chExt cx="412030" cy="272314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715177" y="2246477"/>
                <a:ext cx="412030" cy="0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715177" y="2386179"/>
                <a:ext cx="325846" cy="1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715177" y="2518790"/>
                <a:ext cx="325846" cy="1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TextBox 31"/>
          <p:cNvSpPr txBox="1"/>
          <p:nvPr/>
        </p:nvSpPr>
        <p:spPr>
          <a:xfrm>
            <a:off x="1693191" y="2479806"/>
            <a:ext cx="449687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595959"/>
                </a:solidFill>
              </a:rPr>
              <a:t>presentation</a:t>
            </a:r>
            <a:r>
              <a:rPr lang="zh-CN" altLang="en-US" sz="3200" dirty="0" smtClean="0">
                <a:solidFill>
                  <a:srgbClr val="595959"/>
                </a:solidFill>
              </a:rPr>
              <a:t> </a:t>
            </a:r>
            <a:r>
              <a:rPr lang="en-US" altLang="zh-CN" sz="3200" dirty="0" smtClean="0">
                <a:solidFill>
                  <a:srgbClr val="595959"/>
                </a:solidFill>
              </a:rPr>
              <a:t>options:</a:t>
            </a:r>
            <a:endParaRPr lang="en-US" sz="4000" dirty="0">
              <a:solidFill>
                <a:srgbClr val="595959"/>
              </a:solidFill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457200" y="122408"/>
            <a:ext cx="8229600" cy="1110616"/>
          </a:xfrm>
        </p:spPr>
        <p:txBody>
          <a:bodyPr/>
          <a:lstStyle/>
          <a:p>
            <a:r>
              <a:rPr lang="en-US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toy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401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5953E-6 3.30862E-6 L -0.36887 0.2367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44" y="118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6829E-6 -3.25151E-6 L -0.38774 0.23738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96" y="1185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3.5711E-6 L -0.54402 0.3332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31" y="1665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693191" y="1665417"/>
            <a:ext cx="5794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595959"/>
                </a:solidFill>
              </a:rPr>
              <a:t>           content </a:t>
            </a:r>
            <a:r>
              <a:rPr lang="en-US" altLang="zh-CN" sz="4000" dirty="0" smtClean="0">
                <a:solidFill>
                  <a:srgbClr val="595959"/>
                </a:solidFill>
              </a:rPr>
              <a:t>=</a:t>
            </a:r>
            <a:r>
              <a:rPr lang="zh-CN" altLang="en-US" sz="4000" dirty="0" smtClean="0">
                <a:solidFill>
                  <a:srgbClr val="595959"/>
                </a:solidFill>
              </a:rPr>
              <a:t> </a:t>
            </a:r>
            <a:r>
              <a:rPr lang="en-US" altLang="zh-CN" sz="4000" dirty="0" smtClean="0">
                <a:solidFill>
                  <a:srgbClr val="595959"/>
                </a:solidFill>
              </a:rPr>
              <a:t>{</a:t>
            </a:r>
            <a:r>
              <a:rPr lang="zh-CN" altLang="en-US" sz="4000" dirty="0" smtClean="0">
                <a:solidFill>
                  <a:srgbClr val="595959"/>
                </a:solidFill>
              </a:rPr>
              <a:t>    </a:t>
            </a:r>
            <a:r>
              <a:rPr lang="en-US" altLang="zh-CN" sz="4000" dirty="0" smtClean="0">
                <a:solidFill>
                  <a:srgbClr val="595959"/>
                </a:solidFill>
              </a:rPr>
              <a:t>,</a:t>
            </a:r>
            <a:r>
              <a:rPr lang="zh-CN" altLang="en-US" sz="4000" dirty="0" smtClean="0">
                <a:solidFill>
                  <a:srgbClr val="595959"/>
                </a:solidFill>
              </a:rPr>
              <a:t>     </a:t>
            </a:r>
            <a:r>
              <a:rPr lang="en-US" altLang="zh-CN" sz="4000" dirty="0" smtClean="0">
                <a:solidFill>
                  <a:srgbClr val="595959"/>
                </a:solidFill>
              </a:rPr>
              <a:t>,</a:t>
            </a:r>
            <a:r>
              <a:rPr lang="zh-CN" altLang="en-US" sz="4000" dirty="0" smtClean="0">
                <a:solidFill>
                  <a:srgbClr val="595959"/>
                </a:solidFill>
              </a:rPr>
              <a:t>     </a:t>
            </a:r>
            <a:r>
              <a:rPr lang="en-US" altLang="zh-CN" sz="4000" dirty="0" smtClean="0">
                <a:solidFill>
                  <a:srgbClr val="595959"/>
                </a:solidFill>
              </a:rPr>
              <a:t>}</a:t>
            </a:r>
            <a:endParaRPr lang="en-US" sz="4000" dirty="0">
              <a:solidFill>
                <a:srgbClr val="5959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5" name="Rectangle 4"/>
          <p:cNvSpPr/>
          <p:nvPr/>
        </p:nvSpPr>
        <p:spPr>
          <a:xfrm>
            <a:off x="5610519" y="1869257"/>
            <a:ext cx="459017" cy="4130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62913" y="1869257"/>
            <a:ext cx="459017" cy="4130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957593" y="1936099"/>
            <a:ext cx="412030" cy="272314"/>
            <a:chOff x="715177" y="2246477"/>
            <a:chExt cx="412030" cy="27231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15177" y="2246477"/>
              <a:ext cx="412030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15177" y="2386179"/>
              <a:ext cx="325846" cy="1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15177" y="2518790"/>
              <a:ext cx="325846" cy="1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1175825" y="3277101"/>
            <a:ext cx="1834288" cy="175615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131945" y="3415496"/>
            <a:ext cx="742341" cy="80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353581" y="3545057"/>
            <a:ext cx="564743" cy="373908"/>
            <a:chOff x="715177" y="2246477"/>
            <a:chExt cx="412030" cy="272314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715177" y="2246477"/>
              <a:ext cx="412030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715177" y="2386179"/>
              <a:ext cx="325846" cy="1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715177" y="2518790"/>
              <a:ext cx="325846" cy="1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1361484" y="4139496"/>
            <a:ext cx="517581" cy="49630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900005" y="3277101"/>
            <a:ext cx="1834288" cy="1756151"/>
            <a:chOff x="3900005" y="3277101"/>
            <a:chExt cx="1834288" cy="1756151"/>
          </a:xfrm>
        </p:grpSpPr>
        <p:sp>
          <p:nvSpPr>
            <p:cNvPr id="25" name="Rectangle 24"/>
            <p:cNvSpPr/>
            <p:nvPr/>
          </p:nvSpPr>
          <p:spPr>
            <a:xfrm>
              <a:off x="3900005" y="3277101"/>
              <a:ext cx="1834288" cy="1756151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198872" y="3428287"/>
              <a:ext cx="564743" cy="401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205487" y="4040582"/>
              <a:ext cx="564743" cy="321581"/>
              <a:chOff x="715177" y="2246477"/>
              <a:chExt cx="412030" cy="272314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715177" y="2246477"/>
                <a:ext cx="412030" cy="0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V="1">
                <a:off x="715177" y="2386179"/>
                <a:ext cx="325846" cy="1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715177" y="2518790"/>
                <a:ext cx="325846" cy="1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46" name="Rectangle 45"/>
            <p:cNvSpPr/>
            <p:nvPr/>
          </p:nvSpPr>
          <p:spPr>
            <a:xfrm>
              <a:off x="4205487" y="4577425"/>
              <a:ext cx="298163" cy="2522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57593" y="1869257"/>
            <a:ext cx="1864337" cy="413086"/>
            <a:chOff x="5504601" y="4429259"/>
            <a:chExt cx="1864337" cy="413086"/>
          </a:xfrm>
        </p:grpSpPr>
        <p:sp>
          <p:nvSpPr>
            <p:cNvPr id="32" name="Rectangle 31"/>
            <p:cNvSpPr/>
            <p:nvPr/>
          </p:nvSpPr>
          <p:spPr>
            <a:xfrm>
              <a:off x="6157527" y="4429259"/>
              <a:ext cx="459017" cy="4130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909921" y="4429259"/>
              <a:ext cx="459017" cy="4130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5504601" y="4496101"/>
              <a:ext cx="412030" cy="272314"/>
              <a:chOff x="715177" y="2246477"/>
              <a:chExt cx="412030" cy="272314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715177" y="2246477"/>
                <a:ext cx="412030" cy="0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715177" y="2386179"/>
                <a:ext cx="325846" cy="1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715177" y="2518790"/>
                <a:ext cx="325846" cy="1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TextBox 38"/>
          <p:cNvSpPr txBox="1"/>
          <p:nvPr/>
        </p:nvSpPr>
        <p:spPr>
          <a:xfrm>
            <a:off x="1693191" y="2479806"/>
            <a:ext cx="449687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595959"/>
                </a:solidFill>
              </a:rPr>
              <a:t>presentation</a:t>
            </a:r>
            <a:r>
              <a:rPr lang="zh-CN" altLang="en-US" sz="3200" dirty="0" smtClean="0">
                <a:solidFill>
                  <a:srgbClr val="595959"/>
                </a:solidFill>
              </a:rPr>
              <a:t> </a:t>
            </a:r>
            <a:r>
              <a:rPr lang="en-US" altLang="zh-CN" sz="3200" dirty="0" smtClean="0">
                <a:solidFill>
                  <a:srgbClr val="595959"/>
                </a:solidFill>
              </a:rPr>
              <a:t>options:</a:t>
            </a:r>
            <a:endParaRPr lang="en-US" sz="4000" dirty="0">
              <a:solidFill>
                <a:srgbClr val="595959"/>
              </a:solidFill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457200" y="122408"/>
            <a:ext cx="8229600" cy="1110616"/>
          </a:xfrm>
        </p:spPr>
        <p:txBody>
          <a:bodyPr/>
          <a:lstStyle/>
          <a:p>
            <a:r>
              <a:rPr lang="en-US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toy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766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4384E-6 3.5711E-6 L -0.15332 0.229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75" y="114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6829E-6 -3.25151E-6 L -0.07935 0.3094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1547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2483E-6 3.5711E-6 L -0.24605 0.3818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11" y="190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693191" y="1665417"/>
            <a:ext cx="5794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595959"/>
                </a:solidFill>
              </a:rPr>
              <a:t>           content</a:t>
            </a:r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=</a:t>
            </a:r>
            <a:r>
              <a:rPr lang="zh-CN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{</a:t>
            </a:r>
            <a:r>
              <a:rPr lang="zh-CN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altLang="zh-CN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zh-CN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</a:t>
            </a:r>
            <a:r>
              <a:rPr lang="en-US" altLang="zh-CN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zh-CN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</a:t>
            </a:r>
            <a:r>
              <a:rPr lang="en-US" altLang="zh-CN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}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408"/>
            <a:ext cx="8229600" cy="1110616"/>
          </a:xfrm>
        </p:spPr>
        <p:txBody>
          <a:bodyPr/>
          <a:lstStyle/>
          <a:p>
            <a:r>
              <a:rPr lang="en-US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toy example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10519" y="1869257"/>
            <a:ext cx="459017" cy="4130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62913" y="1869257"/>
            <a:ext cx="459017" cy="4130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957593" y="1936099"/>
            <a:ext cx="412030" cy="272314"/>
            <a:chOff x="715177" y="2246477"/>
            <a:chExt cx="412030" cy="27231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15177" y="2246477"/>
              <a:ext cx="412030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15177" y="2386179"/>
              <a:ext cx="325846" cy="1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15177" y="2518790"/>
              <a:ext cx="325846" cy="1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1175825" y="3277101"/>
            <a:ext cx="1834288" cy="175615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00005" y="3277101"/>
            <a:ext cx="1834288" cy="175615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131945" y="3415496"/>
            <a:ext cx="742341" cy="80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353581" y="3545057"/>
            <a:ext cx="564743" cy="373908"/>
            <a:chOff x="715177" y="2246477"/>
            <a:chExt cx="412030" cy="272314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715177" y="2246477"/>
              <a:ext cx="412030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715177" y="2386179"/>
              <a:ext cx="325846" cy="1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715177" y="2518790"/>
              <a:ext cx="325846" cy="1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1361484" y="4139496"/>
            <a:ext cx="517581" cy="49630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198872" y="3428287"/>
            <a:ext cx="564743" cy="401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4205487" y="4040582"/>
            <a:ext cx="564743" cy="321581"/>
            <a:chOff x="715177" y="2246477"/>
            <a:chExt cx="412030" cy="272314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715177" y="2246477"/>
              <a:ext cx="412030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715177" y="2386179"/>
              <a:ext cx="325846" cy="1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715177" y="2518790"/>
              <a:ext cx="325846" cy="1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6" name="Rectangle 45"/>
          <p:cNvSpPr/>
          <p:nvPr/>
        </p:nvSpPr>
        <p:spPr>
          <a:xfrm>
            <a:off x="4205487" y="4577425"/>
            <a:ext cx="298163" cy="2522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498121" y="3277101"/>
            <a:ext cx="1834288" cy="1756151"/>
            <a:chOff x="6498121" y="3277101"/>
            <a:chExt cx="1834288" cy="1756151"/>
          </a:xfrm>
        </p:grpSpPr>
        <p:sp>
          <p:nvSpPr>
            <p:cNvPr id="26" name="Rectangle 25"/>
            <p:cNvSpPr/>
            <p:nvPr/>
          </p:nvSpPr>
          <p:spPr>
            <a:xfrm>
              <a:off x="6498121" y="3277101"/>
              <a:ext cx="1834288" cy="1756151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706107" y="3501052"/>
              <a:ext cx="755278" cy="7375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641008" y="3501052"/>
              <a:ext cx="384855" cy="401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6706107" y="4475010"/>
              <a:ext cx="564743" cy="321581"/>
              <a:chOff x="715177" y="2246477"/>
              <a:chExt cx="412030" cy="272314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715177" y="2246477"/>
                <a:ext cx="412030" cy="0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V="1">
                <a:off x="715177" y="2386179"/>
                <a:ext cx="325846" cy="1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715177" y="2518790"/>
                <a:ext cx="325846" cy="1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Group 32"/>
          <p:cNvGrpSpPr/>
          <p:nvPr/>
        </p:nvGrpSpPr>
        <p:grpSpPr>
          <a:xfrm>
            <a:off x="4957593" y="1869257"/>
            <a:ext cx="1864337" cy="413086"/>
            <a:chOff x="5504601" y="4429259"/>
            <a:chExt cx="1864337" cy="413086"/>
          </a:xfrm>
        </p:grpSpPr>
        <p:sp>
          <p:nvSpPr>
            <p:cNvPr id="34" name="Rectangle 33"/>
            <p:cNvSpPr/>
            <p:nvPr/>
          </p:nvSpPr>
          <p:spPr>
            <a:xfrm>
              <a:off x="6157527" y="4429259"/>
              <a:ext cx="459017" cy="4130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909921" y="4429259"/>
              <a:ext cx="459017" cy="4130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5504601" y="4496101"/>
              <a:ext cx="412030" cy="272314"/>
              <a:chOff x="715177" y="2246477"/>
              <a:chExt cx="412030" cy="272314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715177" y="2246477"/>
                <a:ext cx="412030" cy="0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715177" y="2386179"/>
                <a:ext cx="325846" cy="1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715177" y="2518790"/>
                <a:ext cx="325846" cy="1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315" r="23196"/>
          <a:stretch/>
        </p:blipFill>
        <p:spPr>
          <a:xfrm>
            <a:off x="1580971" y="5199234"/>
            <a:ext cx="1101948" cy="11571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261" y="5260430"/>
            <a:ext cx="1035000" cy="103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8049" y="5214534"/>
            <a:ext cx="1148606" cy="11486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6644" y="3841056"/>
            <a:ext cx="1539919" cy="1539919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693191" y="2479806"/>
            <a:ext cx="449687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presentation</a:t>
            </a:r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options: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30766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4384E-6 3.5711E-6 L 0.13249 0.2598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6" y="1299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6829E-6 -3.25151E-6 L 0.21792 0.3339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7" y="166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0026E-6 3.5711E-6 L 0.13665 0.2369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4" y="118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693191" y="1665417"/>
            <a:ext cx="5794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595959"/>
                </a:solidFill>
              </a:rPr>
              <a:t>           content </a:t>
            </a:r>
            <a:r>
              <a:rPr lang="en-US" altLang="zh-CN" sz="4000" dirty="0" smtClean="0">
                <a:solidFill>
                  <a:srgbClr val="595959"/>
                </a:solidFill>
              </a:rPr>
              <a:t>=</a:t>
            </a:r>
            <a:r>
              <a:rPr lang="zh-CN" altLang="en-US" sz="4000" dirty="0" smtClean="0">
                <a:solidFill>
                  <a:srgbClr val="595959"/>
                </a:solidFill>
              </a:rPr>
              <a:t> </a:t>
            </a:r>
            <a:r>
              <a:rPr lang="en-US" altLang="zh-CN" sz="4000" dirty="0" smtClean="0">
                <a:solidFill>
                  <a:srgbClr val="595959"/>
                </a:solidFill>
              </a:rPr>
              <a:t>{</a:t>
            </a:r>
            <a:r>
              <a:rPr lang="zh-CN" altLang="en-US" sz="4000" dirty="0" smtClean="0">
                <a:solidFill>
                  <a:srgbClr val="595959"/>
                </a:solidFill>
              </a:rPr>
              <a:t>    </a:t>
            </a:r>
            <a:r>
              <a:rPr lang="en-US" altLang="zh-CN" sz="4000" dirty="0" smtClean="0">
                <a:solidFill>
                  <a:srgbClr val="595959"/>
                </a:solidFill>
              </a:rPr>
              <a:t>,</a:t>
            </a:r>
            <a:r>
              <a:rPr lang="zh-CN" altLang="en-US" sz="4000" dirty="0" smtClean="0">
                <a:solidFill>
                  <a:srgbClr val="595959"/>
                </a:solidFill>
              </a:rPr>
              <a:t>     </a:t>
            </a:r>
            <a:r>
              <a:rPr lang="en-US" altLang="zh-CN" sz="4000" dirty="0" smtClean="0">
                <a:solidFill>
                  <a:srgbClr val="595959"/>
                </a:solidFill>
              </a:rPr>
              <a:t>,</a:t>
            </a:r>
            <a:r>
              <a:rPr lang="zh-CN" altLang="en-US" sz="4000" dirty="0" smtClean="0">
                <a:solidFill>
                  <a:srgbClr val="595959"/>
                </a:solidFill>
              </a:rPr>
              <a:t>     </a:t>
            </a:r>
            <a:r>
              <a:rPr lang="en-US" altLang="zh-CN" sz="4000" dirty="0" smtClean="0">
                <a:solidFill>
                  <a:srgbClr val="595959"/>
                </a:solidFill>
              </a:rPr>
              <a:t>}</a:t>
            </a:r>
            <a:endParaRPr lang="en-US" sz="4000" dirty="0">
              <a:solidFill>
                <a:srgbClr val="5959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5" name="Rectangle 4"/>
          <p:cNvSpPr/>
          <p:nvPr/>
        </p:nvSpPr>
        <p:spPr>
          <a:xfrm>
            <a:off x="5610519" y="1869257"/>
            <a:ext cx="459017" cy="4130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62913" y="1869257"/>
            <a:ext cx="459017" cy="4130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957593" y="1936099"/>
            <a:ext cx="412030" cy="272314"/>
            <a:chOff x="715177" y="2246477"/>
            <a:chExt cx="412030" cy="27231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15177" y="2246477"/>
              <a:ext cx="412030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15177" y="2386179"/>
              <a:ext cx="325846" cy="1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15177" y="2518790"/>
              <a:ext cx="325846" cy="1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1608915" y="3285177"/>
            <a:ext cx="1834288" cy="1756151"/>
            <a:chOff x="1175825" y="3277101"/>
            <a:chExt cx="1834288" cy="1756151"/>
          </a:xfrm>
        </p:grpSpPr>
        <p:sp>
          <p:nvSpPr>
            <p:cNvPr id="24" name="Rectangle 23"/>
            <p:cNvSpPr/>
            <p:nvPr/>
          </p:nvSpPr>
          <p:spPr>
            <a:xfrm>
              <a:off x="1175825" y="3277101"/>
              <a:ext cx="1834288" cy="1756151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131945" y="3415496"/>
              <a:ext cx="742341" cy="802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353581" y="3545057"/>
              <a:ext cx="564743" cy="373908"/>
              <a:chOff x="715177" y="2246477"/>
              <a:chExt cx="412030" cy="272314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715177" y="2246477"/>
                <a:ext cx="412030" cy="0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715177" y="2386179"/>
                <a:ext cx="325846" cy="1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715177" y="2518790"/>
                <a:ext cx="325846" cy="1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36" name="Rectangle 35"/>
            <p:cNvSpPr/>
            <p:nvPr/>
          </p:nvSpPr>
          <p:spPr>
            <a:xfrm>
              <a:off x="1361484" y="4139496"/>
              <a:ext cx="517581" cy="49630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957593" y="1872950"/>
            <a:ext cx="1864337" cy="413086"/>
            <a:chOff x="5504601" y="4429259"/>
            <a:chExt cx="1864337" cy="413086"/>
          </a:xfrm>
        </p:grpSpPr>
        <p:sp>
          <p:nvSpPr>
            <p:cNvPr id="19" name="Rectangle 18"/>
            <p:cNvSpPr/>
            <p:nvPr/>
          </p:nvSpPr>
          <p:spPr>
            <a:xfrm>
              <a:off x="6157527" y="4429259"/>
              <a:ext cx="459017" cy="4130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909921" y="4429259"/>
              <a:ext cx="459017" cy="4130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5504601" y="4496101"/>
              <a:ext cx="412030" cy="272314"/>
              <a:chOff x="715177" y="2246477"/>
              <a:chExt cx="412030" cy="272314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715177" y="2246477"/>
                <a:ext cx="412030" cy="0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715177" y="2386179"/>
                <a:ext cx="325846" cy="1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715177" y="2518790"/>
                <a:ext cx="325846" cy="1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457200" y="122408"/>
            <a:ext cx="8229600" cy="1110616"/>
          </a:xfrm>
        </p:spPr>
        <p:txBody>
          <a:bodyPr/>
          <a:lstStyle/>
          <a:p>
            <a:r>
              <a:rPr lang="en-US" dirty="0" smtClean="0"/>
              <a:t>Presentation &gt;&gt; layout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575565" y="3253324"/>
            <a:ext cx="5679431" cy="2684280"/>
            <a:chOff x="3434307" y="3253324"/>
            <a:chExt cx="5679431" cy="2684280"/>
          </a:xfrm>
        </p:grpSpPr>
        <p:sp>
          <p:nvSpPr>
            <p:cNvPr id="35" name="TextBox 34"/>
            <p:cNvSpPr txBox="1"/>
            <p:nvPr/>
          </p:nvSpPr>
          <p:spPr>
            <a:xfrm>
              <a:off x="3434307" y="5291273"/>
              <a:ext cx="5679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Optimizing </a:t>
              </a:r>
              <a:r>
                <a:rPr lang="en-US" i="1" dirty="0"/>
                <a:t>two-dimensional search results </a:t>
              </a:r>
              <a:r>
                <a:rPr lang="en-US" i="1" dirty="0" smtClean="0"/>
                <a:t>presentation</a:t>
              </a:r>
            </a:p>
            <a:p>
              <a:r>
                <a:rPr lang="en-US" i="1" dirty="0" err="1"/>
                <a:t>Chierichetti</a:t>
              </a:r>
              <a:r>
                <a:rPr lang="en-US" i="1" dirty="0"/>
                <a:t>, Kumar, </a:t>
              </a:r>
              <a:r>
                <a:rPr lang="en-US" i="1" dirty="0" smtClean="0"/>
                <a:t>and </a:t>
              </a:r>
              <a:r>
                <a:rPr lang="en-US" i="1" dirty="0" err="1" smtClean="0"/>
                <a:t>Raghavan</a:t>
              </a:r>
              <a:r>
                <a:rPr lang="en-US" i="1" dirty="0"/>
                <a:t>. </a:t>
              </a:r>
              <a:r>
                <a:rPr lang="en-US" i="1" dirty="0" smtClean="0"/>
                <a:t>WSDM </a:t>
              </a:r>
              <a:r>
                <a:rPr lang="fr-FR" i="1" dirty="0" smtClean="0"/>
                <a:t>’</a:t>
              </a:r>
              <a:r>
                <a:rPr lang="en-US" i="1" dirty="0" smtClean="0"/>
                <a:t>11</a:t>
              </a:r>
              <a:endParaRPr lang="en-US" i="1" dirty="0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4957594" y="3253324"/>
              <a:ext cx="1798754" cy="1776023"/>
              <a:chOff x="5441992" y="5203069"/>
              <a:chExt cx="1428763" cy="1410708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5455271" y="5220286"/>
                <a:ext cx="1415484" cy="1393491"/>
                <a:chOff x="4016507" y="5045180"/>
                <a:chExt cx="1612376" cy="1587324"/>
              </a:xfrm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4021615" y="5045362"/>
                  <a:ext cx="196892" cy="196892"/>
                </a:xfrm>
                <a:prstGeom prst="rect">
                  <a:avLst/>
                </a:prstGeom>
                <a:ln w="190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4257684" y="5045362"/>
                  <a:ext cx="196892" cy="196892"/>
                </a:xfrm>
                <a:prstGeom prst="rect">
                  <a:avLst/>
                </a:prstGeom>
                <a:ln w="190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4492205" y="5045361"/>
                  <a:ext cx="196892" cy="196892"/>
                </a:xfrm>
                <a:prstGeom prst="rect">
                  <a:avLst/>
                </a:prstGeom>
                <a:ln w="190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4725327" y="5045363"/>
                  <a:ext cx="196892" cy="196892"/>
                </a:xfrm>
                <a:prstGeom prst="rect">
                  <a:avLst/>
                </a:prstGeom>
                <a:ln w="190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4961396" y="5045363"/>
                  <a:ext cx="196892" cy="196892"/>
                </a:xfrm>
                <a:prstGeom prst="rect">
                  <a:avLst/>
                </a:prstGeom>
                <a:ln w="190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5195917" y="5045362"/>
                  <a:ext cx="196892" cy="196892"/>
                </a:xfrm>
                <a:prstGeom prst="rect">
                  <a:avLst/>
                </a:prstGeom>
                <a:ln w="190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5431991" y="5045180"/>
                  <a:ext cx="196892" cy="196892"/>
                </a:xfrm>
                <a:prstGeom prst="rect">
                  <a:avLst/>
                </a:prstGeom>
                <a:ln w="190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4021615" y="5276703"/>
                  <a:ext cx="196892" cy="196892"/>
                </a:xfrm>
                <a:prstGeom prst="rect">
                  <a:avLst/>
                </a:prstGeom>
                <a:ln w="190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4257684" y="5276703"/>
                  <a:ext cx="196892" cy="196892"/>
                </a:xfrm>
                <a:prstGeom prst="rect">
                  <a:avLst/>
                </a:prstGeom>
                <a:ln w="190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4492205" y="5276702"/>
                  <a:ext cx="196892" cy="196892"/>
                </a:xfrm>
                <a:prstGeom prst="rect">
                  <a:avLst/>
                </a:prstGeom>
                <a:ln w="190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4725327" y="5276704"/>
                  <a:ext cx="196892" cy="196892"/>
                </a:xfrm>
                <a:prstGeom prst="rect">
                  <a:avLst/>
                </a:prstGeom>
                <a:ln w="190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4961396" y="5276704"/>
                  <a:ext cx="196892" cy="196892"/>
                </a:xfrm>
                <a:prstGeom prst="rect">
                  <a:avLst/>
                </a:prstGeom>
                <a:ln w="190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5195917" y="5276703"/>
                  <a:ext cx="196892" cy="196892"/>
                </a:xfrm>
                <a:prstGeom prst="rect">
                  <a:avLst/>
                </a:prstGeom>
                <a:ln w="190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5431991" y="5276521"/>
                  <a:ext cx="196892" cy="196892"/>
                </a:xfrm>
                <a:prstGeom prst="rect">
                  <a:avLst/>
                </a:prstGeom>
                <a:ln w="190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4019061" y="5507867"/>
                  <a:ext cx="196892" cy="196892"/>
                </a:xfrm>
                <a:prstGeom prst="rect">
                  <a:avLst/>
                </a:prstGeom>
                <a:ln w="190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4255130" y="5507867"/>
                  <a:ext cx="196892" cy="196892"/>
                </a:xfrm>
                <a:prstGeom prst="rect">
                  <a:avLst/>
                </a:prstGeom>
                <a:ln w="190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489651" y="5507866"/>
                  <a:ext cx="196892" cy="196892"/>
                </a:xfrm>
                <a:prstGeom prst="rect">
                  <a:avLst/>
                </a:prstGeom>
                <a:ln w="190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4722773" y="5507868"/>
                  <a:ext cx="196892" cy="196892"/>
                </a:xfrm>
                <a:prstGeom prst="rect">
                  <a:avLst/>
                </a:prstGeom>
                <a:ln w="190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4958842" y="5507868"/>
                  <a:ext cx="196892" cy="196892"/>
                </a:xfrm>
                <a:prstGeom prst="rect">
                  <a:avLst/>
                </a:prstGeom>
                <a:ln w="190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5193363" y="5507867"/>
                  <a:ext cx="196892" cy="196892"/>
                </a:xfrm>
                <a:prstGeom prst="rect">
                  <a:avLst/>
                </a:prstGeom>
                <a:ln w="190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5429437" y="5507685"/>
                  <a:ext cx="196892" cy="196892"/>
                </a:xfrm>
                <a:prstGeom prst="rect">
                  <a:avLst/>
                </a:prstGeom>
                <a:ln w="190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4016507" y="5739216"/>
                  <a:ext cx="196892" cy="196892"/>
                </a:xfrm>
                <a:prstGeom prst="rect">
                  <a:avLst/>
                </a:prstGeom>
                <a:ln w="190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4252576" y="5739216"/>
                  <a:ext cx="196892" cy="196892"/>
                </a:xfrm>
                <a:prstGeom prst="rect">
                  <a:avLst/>
                </a:prstGeom>
                <a:ln w="190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4487097" y="5739215"/>
                  <a:ext cx="196892" cy="196892"/>
                </a:xfrm>
                <a:prstGeom prst="rect">
                  <a:avLst/>
                </a:prstGeom>
                <a:ln w="190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4720219" y="5739217"/>
                  <a:ext cx="196892" cy="196892"/>
                </a:xfrm>
                <a:prstGeom prst="rect">
                  <a:avLst/>
                </a:prstGeom>
                <a:ln w="190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4956288" y="5739217"/>
                  <a:ext cx="196892" cy="196892"/>
                </a:xfrm>
                <a:prstGeom prst="rect">
                  <a:avLst/>
                </a:prstGeom>
                <a:ln w="190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5190809" y="5739216"/>
                  <a:ext cx="196892" cy="196892"/>
                </a:xfrm>
                <a:prstGeom prst="rect">
                  <a:avLst/>
                </a:prstGeom>
                <a:ln w="190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5426883" y="5739034"/>
                  <a:ext cx="196892" cy="196892"/>
                </a:xfrm>
                <a:prstGeom prst="rect">
                  <a:avLst/>
                </a:prstGeom>
                <a:ln w="190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4016507" y="5970565"/>
                  <a:ext cx="196892" cy="196892"/>
                </a:xfrm>
                <a:prstGeom prst="rect">
                  <a:avLst/>
                </a:prstGeom>
                <a:ln w="190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4252576" y="5970565"/>
                  <a:ext cx="196892" cy="196892"/>
                </a:xfrm>
                <a:prstGeom prst="rect">
                  <a:avLst/>
                </a:prstGeom>
                <a:ln w="190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4487097" y="5970564"/>
                  <a:ext cx="196892" cy="196892"/>
                </a:xfrm>
                <a:prstGeom prst="rect">
                  <a:avLst/>
                </a:prstGeom>
                <a:ln w="190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>
                  <a:off x="4720219" y="5970566"/>
                  <a:ext cx="196892" cy="196892"/>
                </a:xfrm>
                <a:prstGeom prst="rect">
                  <a:avLst/>
                </a:prstGeom>
                <a:ln w="190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4956288" y="5970566"/>
                  <a:ext cx="196892" cy="196892"/>
                </a:xfrm>
                <a:prstGeom prst="rect">
                  <a:avLst/>
                </a:prstGeom>
                <a:ln w="190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5190809" y="5970565"/>
                  <a:ext cx="196892" cy="196892"/>
                </a:xfrm>
                <a:prstGeom prst="rect">
                  <a:avLst/>
                </a:prstGeom>
                <a:ln w="190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5426883" y="5970383"/>
                  <a:ext cx="196892" cy="196892"/>
                </a:xfrm>
                <a:prstGeom prst="rect">
                  <a:avLst/>
                </a:prstGeom>
                <a:ln w="190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4016507" y="6201913"/>
                  <a:ext cx="196892" cy="196892"/>
                </a:xfrm>
                <a:prstGeom prst="rect">
                  <a:avLst/>
                </a:prstGeom>
                <a:ln w="190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4252576" y="6201913"/>
                  <a:ext cx="196892" cy="196892"/>
                </a:xfrm>
                <a:prstGeom prst="rect">
                  <a:avLst/>
                </a:prstGeom>
                <a:ln w="190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4487097" y="6201912"/>
                  <a:ext cx="196892" cy="196892"/>
                </a:xfrm>
                <a:prstGeom prst="rect">
                  <a:avLst/>
                </a:prstGeom>
                <a:ln w="190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4720219" y="6201914"/>
                  <a:ext cx="196892" cy="196892"/>
                </a:xfrm>
                <a:prstGeom prst="rect">
                  <a:avLst/>
                </a:prstGeom>
                <a:ln w="190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4956288" y="6201914"/>
                  <a:ext cx="196892" cy="196892"/>
                </a:xfrm>
                <a:prstGeom prst="rect">
                  <a:avLst/>
                </a:prstGeom>
                <a:ln w="190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5190809" y="6201913"/>
                  <a:ext cx="196892" cy="196892"/>
                </a:xfrm>
                <a:prstGeom prst="rect">
                  <a:avLst/>
                </a:prstGeom>
                <a:ln w="190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5426883" y="6201731"/>
                  <a:ext cx="196892" cy="196892"/>
                </a:xfrm>
                <a:prstGeom prst="rect">
                  <a:avLst/>
                </a:prstGeom>
                <a:ln w="190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4016507" y="6435611"/>
                  <a:ext cx="196892" cy="196892"/>
                </a:xfrm>
                <a:prstGeom prst="rect">
                  <a:avLst/>
                </a:prstGeom>
                <a:ln w="190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4252576" y="6435611"/>
                  <a:ext cx="196892" cy="196892"/>
                </a:xfrm>
                <a:prstGeom prst="rect">
                  <a:avLst/>
                </a:prstGeom>
                <a:ln w="190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4487097" y="6435610"/>
                  <a:ext cx="196892" cy="196892"/>
                </a:xfrm>
                <a:prstGeom prst="rect">
                  <a:avLst/>
                </a:prstGeom>
                <a:ln w="190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4720219" y="6435612"/>
                  <a:ext cx="196892" cy="196892"/>
                </a:xfrm>
                <a:prstGeom prst="rect">
                  <a:avLst/>
                </a:prstGeom>
                <a:ln w="190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/>
                <p:cNvSpPr/>
                <p:nvPr/>
              </p:nvSpPr>
              <p:spPr>
                <a:xfrm>
                  <a:off x="4956288" y="6435612"/>
                  <a:ext cx="196892" cy="196892"/>
                </a:xfrm>
                <a:prstGeom prst="rect">
                  <a:avLst/>
                </a:prstGeom>
                <a:ln w="190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5190809" y="6435611"/>
                  <a:ext cx="196892" cy="196892"/>
                </a:xfrm>
                <a:prstGeom prst="rect">
                  <a:avLst/>
                </a:prstGeom>
                <a:ln w="190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 129"/>
                <p:cNvSpPr/>
                <p:nvPr/>
              </p:nvSpPr>
              <p:spPr>
                <a:xfrm>
                  <a:off x="5426883" y="6435429"/>
                  <a:ext cx="196892" cy="196892"/>
                </a:xfrm>
                <a:prstGeom prst="rect">
                  <a:avLst/>
                </a:prstGeom>
                <a:ln w="190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5441992" y="5203069"/>
                <a:ext cx="1384284" cy="1366643"/>
                <a:chOff x="4582497" y="3239908"/>
                <a:chExt cx="1384284" cy="1366643"/>
              </a:xfrm>
            </p:grpSpPr>
            <p:sp>
              <p:nvSpPr>
                <p:cNvPr id="40" name="Multiply 39"/>
                <p:cNvSpPr/>
                <p:nvPr/>
              </p:nvSpPr>
              <p:spPr>
                <a:xfrm>
                  <a:off x="4773631" y="3421033"/>
                  <a:ext cx="252517" cy="252517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Multiply 40"/>
                <p:cNvSpPr/>
                <p:nvPr/>
              </p:nvSpPr>
              <p:spPr>
                <a:xfrm>
                  <a:off x="4997567" y="3443155"/>
                  <a:ext cx="210675" cy="210675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Multiply 41"/>
                <p:cNvSpPr/>
                <p:nvPr/>
              </p:nvSpPr>
              <p:spPr>
                <a:xfrm>
                  <a:off x="4790605" y="3651193"/>
                  <a:ext cx="210675" cy="210675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Multiply 42"/>
                <p:cNvSpPr/>
                <p:nvPr/>
              </p:nvSpPr>
              <p:spPr>
                <a:xfrm>
                  <a:off x="4792093" y="3239908"/>
                  <a:ext cx="210675" cy="210675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Multiply 43"/>
                <p:cNvSpPr/>
                <p:nvPr/>
              </p:nvSpPr>
              <p:spPr>
                <a:xfrm>
                  <a:off x="4582497" y="3443155"/>
                  <a:ext cx="210675" cy="210675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Multiply 44"/>
                <p:cNvSpPr/>
                <p:nvPr/>
              </p:nvSpPr>
              <p:spPr>
                <a:xfrm>
                  <a:off x="4612692" y="3265209"/>
                  <a:ext cx="160310" cy="160310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Multiply 45"/>
                <p:cNvSpPr/>
                <p:nvPr/>
              </p:nvSpPr>
              <p:spPr>
                <a:xfrm>
                  <a:off x="5024975" y="3265209"/>
                  <a:ext cx="160310" cy="160310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Multiply 46"/>
                <p:cNvSpPr/>
                <p:nvPr/>
              </p:nvSpPr>
              <p:spPr>
                <a:xfrm>
                  <a:off x="4608979" y="3673625"/>
                  <a:ext cx="160310" cy="160310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Multiply 47"/>
                <p:cNvSpPr/>
                <p:nvPr/>
              </p:nvSpPr>
              <p:spPr>
                <a:xfrm>
                  <a:off x="5022104" y="3673143"/>
                  <a:ext cx="160310" cy="160310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Multiply 48"/>
                <p:cNvSpPr/>
                <p:nvPr/>
              </p:nvSpPr>
              <p:spPr>
                <a:xfrm>
                  <a:off x="5438343" y="3467589"/>
                  <a:ext cx="160310" cy="160310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Multiply 49"/>
                <p:cNvSpPr/>
                <p:nvPr/>
              </p:nvSpPr>
              <p:spPr>
                <a:xfrm>
                  <a:off x="4813999" y="4080937"/>
                  <a:ext cx="160310" cy="160310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Multiply 50"/>
                <p:cNvSpPr/>
                <p:nvPr/>
              </p:nvSpPr>
              <p:spPr>
                <a:xfrm>
                  <a:off x="5661037" y="3488657"/>
                  <a:ext cx="115893" cy="115893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Multiply 51"/>
                <p:cNvSpPr/>
                <p:nvPr/>
              </p:nvSpPr>
              <p:spPr>
                <a:xfrm>
                  <a:off x="5246585" y="3286570"/>
                  <a:ext cx="115893" cy="115893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Multiply 52"/>
                <p:cNvSpPr/>
                <p:nvPr/>
              </p:nvSpPr>
              <p:spPr>
                <a:xfrm>
                  <a:off x="4630341" y="3895132"/>
                  <a:ext cx="115893" cy="115893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Multiply 53"/>
                <p:cNvSpPr/>
                <p:nvPr/>
              </p:nvSpPr>
              <p:spPr>
                <a:xfrm>
                  <a:off x="5044439" y="3896975"/>
                  <a:ext cx="115893" cy="115893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Multiply 54"/>
                <p:cNvSpPr/>
                <p:nvPr/>
              </p:nvSpPr>
              <p:spPr>
                <a:xfrm>
                  <a:off x="5250298" y="3693466"/>
                  <a:ext cx="115893" cy="115893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Multiply 55"/>
                <p:cNvSpPr/>
                <p:nvPr/>
              </p:nvSpPr>
              <p:spPr>
                <a:xfrm>
                  <a:off x="4834299" y="4303285"/>
                  <a:ext cx="115893" cy="115893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Multiply 56"/>
                <p:cNvSpPr/>
                <p:nvPr/>
              </p:nvSpPr>
              <p:spPr>
                <a:xfrm>
                  <a:off x="5677447" y="3302967"/>
                  <a:ext cx="85870" cy="85870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Multiply 57"/>
                <p:cNvSpPr/>
                <p:nvPr/>
              </p:nvSpPr>
              <p:spPr>
                <a:xfrm>
                  <a:off x="5470598" y="3306142"/>
                  <a:ext cx="85870" cy="85870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Multiply 58"/>
                <p:cNvSpPr/>
                <p:nvPr/>
              </p:nvSpPr>
              <p:spPr>
                <a:xfrm>
                  <a:off x="5880911" y="3504376"/>
                  <a:ext cx="85870" cy="85870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Multiply 59"/>
                <p:cNvSpPr/>
                <p:nvPr/>
              </p:nvSpPr>
              <p:spPr>
                <a:xfrm>
                  <a:off x="5470598" y="3705629"/>
                  <a:ext cx="85870" cy="85870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Multiply 60"/>
                <p:cNvSpPr/>
                <p:nvPr/>
              </p:nvSpPr>
              <p:spPr>
                <a:xfrm>
                  <a:off x="5259833" y="3912373"/>
                  <a:ext cx="85870" cy="85870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Multiply 61"/>
                <p:cNvSpPr/>
                <p:nvPr/>
              </p:nvSpPr>
              <p:spPr>
                <a:xfrm>
                  <a:off x="4642896" y="4112920"/>
                  <a:ext cx="85870" cy="85870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Multiply 62"/>
                <p:cNvSpPr/>
                <p:nvPr/>
              </p:nvSpPr>
              <p:spPr>
                <a:xfrm>
                  <a:off x="5056021" y="4111375"/>
                  <a:ext cx="85870" cy="85870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Multiply 63"/>
                <p:cNvSpPr/>
                <p:nvPr/>
              </p:nvSpPr>
              <p:spPr>
                <a:xfrm>
                  <a:off x="4847106" y="4520681"/>
                  <a:ext cx="85870" cy="85870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Multiply 64"/>
                <p:cNvSpPr/>
                <p:nvPr/>
              </p:nvSpPr>
              <p:spPr>
                <a:xfrm>
                  <a:off x="4642896" y="4318439"/>
                  <a:ext cx="85870" cy="85870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Multiply 65"/>
                <p:cNvSpPr/>
                <p:nvPr/>
              </p:nvSpPr>
              <p:spPr>
                <a:xfrm>
                  <a:off x="5202445" y="3445317"/>
                  <a:ext cx="210675" cy="210675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Multiply 66"/>
                <p:cNvSpPr/>
                <p:nvPr/>
              </p:nvSpPr>
              <p:spPr>
                <a:xfrm>
                  <a:off x="4790104" y="3850315"/>
                  <a:ext cx="210675" cy="210675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Multiply 67"/>
                <p:cNvSpPr/>
                <p:nvPr/>
              </p:nvSpPr>
              <p:spPr>
                <a:xfrm>
                  <a:off x="5892146" y="3307406"/>
                  <a:ext cx="71460" cy="71460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Multiply 69"/>
                <p:cNvSpPr/>
                <p:nvPr/>
              </p:nvSpPr>
              <p:spPr>
                <a:xfrm>
                  <a:off x="4647391" y="4524969"/>
                  <a:ext cx="71460" cy="71460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Multiply 70"/>
                <p:cNvSpPr/>
                <p:nvPr/>
              </p:nvSpPr>
              <p:spPr>
                <a:xfrm>
                  <a:off x="5892146" y="3713689"/>
                  <a:ext cx="71460" cy="71460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Multiply 71"/>
                <p:cNvSpPr/>
                <p:nvPr/>
              </p:nvSpPr>
              <p:spPr>
                <a:xfrm>
                  <a:off x="5685507" y="3713689"/>
                  <a:ext cx="71460" cy="71460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Multiply 72"/>
                <p:cNvSpPr/>
                <p:nvPr/>
              </p:nvSpPr>
              <p:spPr>
                <a:xfrm>
                  <a:off x="5475483" y="3920433"/>
                  <a:ext cx="71460" cy="71460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Multiply 73"/>
                <p:cNvSpPr/>
                <p:nvPr/>
              </p:nvSpPr>
              <p:spPr>
                <a:xfrm>
                  <a:off x="5267906" y="4120527"/>
                  <a:ext cx="71460" cy="71460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Multiply 74"/>
                <p:cNvSpPr/>
                <p:nvPr/>
              </p:nvSpPr>
              <p:spPr>
                <a:xfrm>
                  <a:off x="5062384" y="4328677"/>
                  <a:ext cx="71460" cy="71460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Multiply 75"/>
                <p:cNvSpPr/>
                <p:nvPr/>
              </p:nvSpPr>
              <p:spPr>
                <a:xfrm>
                  <a:off x="5059222" y="4531916"/>
                  <a:ext cx="71460" cy="71460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Multiply 76"/>
                <p:cNvSpPr/>
                <p:nvPr/>
              </p:nvSpPr>
              <p:spPr>
                <a:xfrm>
                  <a:off x="5693322" y="3933130"/>
                  <a:ext cx="45719" cy="45719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Multiply 77"/>
                <p:cNvSpPr/>
                <p:nvPr/>
              </p:nvSpPr>
              <p:spPr>
                <a:xfrm>
                  <a:off x="5896133" y="3936305"/>
                  <a:ext cx="45719" cy="45719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Multiply 78"/>
                <p:cNvSpPr/>
                <p:nvPr/>
              </p:nvSpPr>
              <p:spPr>
                <a:xfrm>
                  <a:off x="5488683" y="4134424"/>
                  <a:ext cx="45719" cy="45719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Multiply 79"/>
                <p:cNvSpPr/>
                <p:nvPr/>
              </p:nvSpPr>
              <p:spPr>
                <a:xfrm>
                  <a:off x="5274804" y="4341329"/>
                  <a:ext cx="45719" cy="45719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Multiply 80"/>
                <p:cNvSpPr/>
                <p:nvPr/>
              </p:nvSpPr>
              <p:spPr>
                <a:xfrm>
                  <a:off x="5277979" y="4545279"/>
                  <a:ext cx="45719" cy="45719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31" name="Title 1"/>
          <p:cNvSpPr txBox="1">
            <a:spLocks/>
          </p:cNvSpPr>
          <p:nvPr/>
        </p:nvSpPr>
        <p:spPr>
          <a:xfrm>
            <a:off x="216038" y="3481038"/>
            <a:ext cx="8229600" cy="11106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485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12856</TotalTime>
  <Words>1094</Words>
  <Application>Microsoft Macintosh PowerPoint</Application>
  <PresentationFormat>On-screen Show (4:3)</PresentationFormat>
  <Paragraphs>295</Paragraphs>
  <Slides>27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Executive</vt:lpstr>
      <vt:lpstr>Beyond Ranking: Optimizing Whole-Page Presentation</vt:lpstr>
      <vt:lpstr>Ranking in IR</vt:lpstr>
      <vt:lpstr>Beyond ranking?</vt:lpstr>
      <vt:lpstr>Beyond ranking</vt:lpstr>
      <vt:lpstr>PowerPoint Presentation</vt:lpstr>
      <vt:lpstr>A toy example</vt:lpstr>
      <vt:lpstr>A toy example</vt:lpstr>
      <vt:lpstr>A toy example</vt:lpstr>
      <vt:lpstr>Presentation &gt;&gt; layout</vt:lpstr>
      <vt:lpstr>PowerPoint Presentation</vt:lpstr>
      <vt:lpstr>PowerPoint Presentation</vt:lpstr>
      <vt:lpstr>General framework</vt:lpstr>
      <vt:lpstr>label?</vt:lpstr>
      <vt:lpstr>define satisfaction</vt:lpstr>
      <vt:lpstr>selection bias by existing algorithm</vt:lpstr>
      <vt:lpstr>presentation exploration</vt:lpstr>
      <vt:lpstr>model consideration</vt:lpstr>
      <vt:lpstr>example models </vt:lpstr>
      <vt:lpstr>Search traffic flow</vt:lpstr>
      <vt:lpstr>Experiment: Yahoo Search</vt:lpstr>
      <vt:lpstr>Less skips, more clicks</vt:lpstr>
      <vt:lpstr>PowerPoint Presentation</vt:lpstr>
      <vt:lpstr>Takeaway</vt:lpstr>
      <vt:lpstr>Thank you!</vt:lpstr>
      <vt:lpstr>References</vt:lpstr>
      <vt:lpstr>Future directions</vt:lpstr>
      <vt:lpstr>Click though rate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Ranking: </dc:title>
  <dc:creator>SI Computing</dc:creator>
  <cp:lastModifiedBy>SI Computing</cp:lastModifiedBy>
  <cp:revision>940</cp:revision>
  <dcterms:created xsi:type="dcterms:W3CDTF">2016-02-09T21:22:22Z</dcterms:created>
  <dcterms:modified xsi:type="dcterms:W3CDTF">2016-02-28T19:35:41Z</dcterms:modified>
</cp:coreProperties>
</file>