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300" r:id="rId2"/>
    <p:sldId id="301" r:id="rId3"/>
    <p:sldId id="263" r:id="rId4"/>
    <p:sldId id="264" r:id="rId5"/>
    <p:sldId id="265" r:id="rId6"/>
    <p:sldId id="267" r:id="rId7"/>
    <p:sldId id="268" r:id="rId8"/>
    <p:sldId id="269" r:id="rId9"/>
    <p:sldId id="270" r:id="rId10"/>
    <p:sldId id="271" r:id="rId11"/>
    <p:sldId id="272" r:id="rId12"/>
    <p:sldId id="275" r:id="rId13"/>
    <p:sldId id="278" r:id="rId14"/>
    <p:sldId id="279" r:id="rId15"/>
    <p:sldId id="290" r:id="rId16"/>
    <p:sldId id="333" r:id="rId17"/>
    <p:sldId id="291" r:id="rId18"/>
    <p:sldId id="327" r:id="rId19"/>
    <p:sldId id="328" r:id="rId20"/>
    <p:sldId id="336" r:id="rId21"/>
    <p:sldId id="302" r:id="rId22"/>
    <p:sldId id="260" r:id="rId23"/>
    <p:sldId id="262" r:id="rId24"/>
    <p:sldId id="339" r:id="rId25"/>
    <p:sldId id="303" r:id="rId26"/>
    <p:sldId id="346" r:id="rId27"/>
    <p:sldId id="347" r:id="rId28"/>
    <p:sldId id="276" r:id="rId29"/>
    <p:sldId id="277" r:id="rId30"/>
    <p:sldId id="356" r:id="rId31"/>
    <p:sldId id="358" r:id="rId32"/>
    <p:sldId id="357" r:id="rId33"/>
    <p:sldId id="348" r:id="rId34"/>
    <p:sldId id="349" r:id="rId35"/>
    <p:sldId id="365" r:id="rId36"/>
    <p:sldId id="366" r:id="rId37"/>
    <p:sldId id="361" r:id="rId38"/>
    <p:sldId id="362" r:id="rId39"/>
    <p:sldId id="273" r:id="rId40"/>
    <p:sldId id="274" r:id="rId41"/>
    <p:sldId id="368" r:id="rId42"/>
    <p:sldId id="369" r:id="rId43"/>
    <p:sldId id="363" r:id="rId44"/>
    <p:sldId id="364" r:id="rId45"/>
    <p:sldId id="352" r:id="rId46"/>
    <p:sldId id="353" r:id="rId47"/>
    <p:sldId id="350" r:id="rId48"/>
    <p:sldId id="351" r:id="rId49"/>
    <p:sldId id="354" r:id="rId50"/>
    <p:sldId id="355" r:id="rId51"/>
    <p:sldId id="359" r:id="rId52"/>
    <p:sldId id="360" r:id="rId53"/>
    <p:sldId id="370" r:id="rId54"/>
    <p:sldId id="337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1871" autoAdjust="0"/>
  </p:normalViewPr>
  <p:slideViewPr>
    <p:cSldViewPr snapToGrid="0">
      <p:cViewPr varScale="1">
        <p:scale>
          <a:sx n="73" d="100"/>
          <a:sy n="73" d="100"/>
        </p:scale>
        <p:origin x="1704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53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645C0-BEEF-442E-B530-3B98F982042E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2C345-388C-4230-B4E4-6207F3D1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62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31286" indent="-281264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5055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75077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25099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75121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143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75165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25187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DC37351-126B-8241-9F39-220DB2C2702F}" type="slidenum">
              <a:rPr lang="en-US" sz="1200" b="0"/>
              <a:pPr/>
              <a:t>3</a:t>
            </a:fld>
            <a:endParaRPr lang="en-US" sz="1200" b="0" dirty="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47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31286" indent="-281264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5055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75077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25099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75121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143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75165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25187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D67DA1C-0282-B545-B4AF-77C411A4E941}" type="slidenum">
              <a:rPr lang="en-US" sz="1200" b="0"/>
              <a:pPr/>
              <a:t>12</a:t>
            </a:fld>
            <a:endParaRPr lang="en-US" sz="1200" b="0" dirty="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42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31286" indent="-281264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5055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75077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25099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75121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143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75165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25187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D33567C-A6FA-3144-B3FC-9685303D94F5}" type="slidenum">
              <a:rPr lang="en-US" sz="1200" b="0"/>
              <a:pPr/>
              <a:t>13</a:t>
            </a:fld>
            <a:endParaRPr lang="en-US" sz="1200" b="0" dirty="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740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31286" indent="-281264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5055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75077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25099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75121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143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75165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25187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E7B2AC0-C32D-9346-94F0-F29D0DC5CC61}" type="slidenum">
              <a:rPr lang="en-US" sz="1200" b="0"/>
              <a:pPr/>
              <a:t>14</a:t>
            </a:fld>
            <a:endParaRPr lang="en-US" sz="1200" b="0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153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31286" indent="-281264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5055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75077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25099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75121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143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75165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25187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35BC55E-6DEB-9A45-9198-605D9F1AFD85}" type="slidenum">
              <a:rPr lang="en-US" sz="1200" b="0"/>
              <a:pPr/>
              <a:t>15</a:t>
            </a:fld>
            <a:endParaRPr lang="en-US" sz="1200" b="0" dirty="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554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31286" indent="-281264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5055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75077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25099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75121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143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75165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25187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35BC55E-6DEB-9A45-9198-605D9F1AFD85}" type="slidenum">
              <a:rPr lang="en-US" sz="1200" b="0"/>
              <a:pPr/>
              <a:t>16</a:t>
            </a:fld>
            <a:endParaRPr lang="en-US" sz="1200" b="0" dirty="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098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31286" indent="-281264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5055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75077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25099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75121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143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75165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25187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8D8E52C-6FAE-E346-8E88-294D3F9D49F6}" type="slidenum">
              <a:rPr lang="en-US" sz="1200" b="0"/>
              <a:pPr/>
              <a:t>17</a:t>
            </a:fld>
            <a:endParaRPr lang="en-US" sz="1200" b="0" dirty="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695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63675" y="960438"/>
            <a:ext cx="4386263" cy="32908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16013" y="4570413"/>
            <a:ext cx="5089525" cy="3651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2406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63675" y="960438"/>
            <a:ext cx="4386263" cy="32908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16013" y="4570413"/>
            <a:ext cx="5089525" cy="3651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919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31286" indent="-281264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5055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75077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25099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75121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143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75165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25187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155C05B-9449-6B46-BB7D-DD9E997A87BF}" type="slidenum">
              <a:rPr lang="en-US" sz="1200" b="0"/>
              <a:pPr/>
              <a:t>20</a:t>
            </a:fld>
            <a:endParaRPr lang="en-US" sz="1200" b="0" dirty="0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938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31286" indent="-281264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5055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75077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25099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75121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143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75165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25187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C2C1A35-2666-2241-AB1A-4D6CF94B9E8F}" type="slidenum">
              <a:rPr lang="en-US" sz="1200" b="0"/>
              <a:pPr/>
              <a:t>21</a:t>
            </a:fld>
            <a:endParaRPr lang="en-US" sz="1200" b="0" dirty="0"/>
          </a:p>
        </p:txBody>
      </p:sp>
      <p:sp>
        <p:nvSpPr>
          <p:cNvPr id="1044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213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31286" indent="-281264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5055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75077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25099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75121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143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75165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25187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0185564-4ED9-FF48-AF24-29FE6DC439DF}" type="slidenum">
              <a:rPr lang="en-US" sz="1200" b="0"/>
              <a:pPr/>
              <a:t>4</a:t>
            </a:fld>
            <a:endParaRPr lang="en-US" sz="1200" b="0" dirty="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3902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>
            <a:extLst>
              <a:ext uri="{FF2B5EF4-FFF2-40B4-BE49-F238E27FC236}">
                <a16:creationId xmlns:a16="http://schemas.microsoft.com/office/drawing/2014/main" id="{36B67296-47AD-4DE2-94AE-317ACFF0490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B039131-324C-4B47-B851-1F2C0329E5CC}" type="slidenum">
              <a:rPr lang="en-US" altLang="en-US" sz="1400" smtClean="0"/>
              <a:pPr>
                <a:spcBef>
                  <a:spcPct val="0"/>
                </a:spcBef>
              </a:pPr>
              <a:t>39</a:t>
            </a:fld>
            <a:endParaRPr lang="en-US" altLang="en-US" sz="1400"/>
          </a:p>
        </p:txBody>
      </p:sp>
      <p:sp>
        <p:nvSpPr>
          <p:cNvPr id="43011" name="Rectangle 1">
            <a:extLst>
              <a:ext uri="{FF2B5EF4-FFF2-40B4-BE49-F238E27FC236}">
                <a16:creationId xmlns:a16="http://schemas.microsoft.com/office/drawing/2014/main" id="{AB591479-EC5B-44A9-8580-1F85BFEADC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2E8E8C9D-2176-4E1B-82B1-84FFCF60B2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4354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>
            <a:extLst>
              <a:ext uri="{FF2B5EF4-FFF2-40B4-BE49-F238E27FC236}">
                <a16:creationId xmlns:a16="http://schemas.microsoft.com/office/drawing/2014/main" id="{FC2A10AE-8902-4B18-9A9D-BA938BCEB34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B7C5EFF-3105-4825-9FD5-80A7767FC4CD}" type="slidenum">
              <a:rPr lang="en-US" altLang="en-US" sz="1400" smtClean="0"/>
              <a:pPr>
                <a:spcBef>
                  <a:spcPct val="0"/>
                </a:spcBef>
              </a:pPr>
              <a:t>40</a:t>
            </a:fld>
            <a:endParaRPr lang="en-US" altLang="en-US" sz="1400"/>
          </a:p>
        </p:txBody>
      </p:sp>
      <p:sp>
        <p:nvSpPr>
          <p:cNvPr id="45059" name="Rectangle 1">
            <a:extLst>
              <a:ext uri="{FF2B5EF4-FFF2-40B4-BE49-F238E27FC236}">
                <a16:creationId xmlns:a16="http://schemas.microsoft.com/office/drawing/2014/main" id="{28219B86-CF09-48D4-BE12-A2AE6CE163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0" name="Rectangle 2">
            <a:extLst>
              <a:ext uri="{FF2B5EF4-FFF2-40B4-BE49-F238E27FC236}">
                <a16:creationId xmlns:a16="http://schemas.microsoft.com/office/drawing/2014/main" id="{E386EBB7-5A06-4748-B4D2-F8C2496789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4354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>
            <a:extLst>
              <a:ext uri="{FF2B5EF4-FFF2-40B4-BE49-F238E27FC236}">
                <a16:creationId xmlns:a16="http://schemas.microsoft.com/office/drawing/2014/main" id="{4BBF956D-C353-4B0C-A666-78AD62B2055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5590AC0-C773-4F4C-9E7D-65B199510902}" type="slidenum">
              <a:rPr lang="en-US" altLang="en-US" sz="1400" smtClean="0"/>
              <a:pPr>
                <a:spcBef>
                  <a:spcPct val="0"/>
                </a:spcBef>
              </a:pPr>
              <a:t>41</a:t>
            </a:fld>
            <a:endParaRPr lang="en-US" altLang="en-US" sz="1400"/>
          </a:p>
        </p:txBody>
      </p:sp>
      <p:sp>
        <p:nvSpPr>
          <p:cNvPr id="49155" name="Rectangle 1">
            <a:extLst>
              <a:ext uri="{FF2B5EF4-FFF2-40B4-BE49-F238E27FC236}">
                <a16:creationId xmlns:a16="http://schemas.microsoft.com/office/drawing/2014/main" id="{68A7492B-AA4B-4A51-A31F-8C4794462C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Rectangle 2">
            <a:extLst>
              <a:ext uri="{FF2B5EF4-FFF2-40B4-BE49-F238E27FC236}">
                <a16:creationId xmlns:a16="http://schemas.microsoft.com/office/drawing/2014/main" id="{C86DD140-4A0A-4DF0-B70F-AA2AE1A91F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4354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>
            <a:extLst>
              <a:ext uri="{FF2B5EF4-FFF2-40B4-BE49-F238E27FC236}">
                <a16:creationId xmlns:a16="http://schemas.microsoft.com/office/drawing/2014/main" id="{4BBF956D-C353-4B0C-A666-78AD62B2055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5590AC0-C773-4F4C-9E7D-65B199510902}" type="slidenum">
              <a:rPr lang="en-US" altLang="en-US" sz="1400" smtClean="0"/>
              <a:pPr>
                <a:spcBef>
                  <a:spcPct val="0"/>
                </a:spcBef>
              </a:pPr>
              <a:t>42</a:t>
            </a:fld>
            <a:endParaRPr lang="en-US" altLang="en-US" sz="1400"/>
          </a:p>
        </p:txBody>
      </p:sp>
      <p:sp>
        <p:nvSpPr>
          <p:cNvPr id="49155" name="Rectangle 1">
            <a:extLst>
              <a:ext uri="{FF2B5EF4-FFF2-40B4-BE49-F238E27FC236}">
                <a16:creationId xmlns:a16="http://schemas.microsoft.com/office/drawing/2014/main" id="{68A7492B-AA4B-4A51-A31F-8C4794462C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Rectangle 2">
            <a:extLst>
              <a:ext uri="{FF2B5EF4-FFF2-40B4-BE49-F238E27FC236}">
                <a16:creationId xmlns:a16="http://schemas.microsoft.com/office/drawing/2014/main" id="{C86DD140-4A0A-4DF0-B70F-AA2AE1A91F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4354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60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31286" indent="-281264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5055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75077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25099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75121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143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75165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25187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D036772-9A21-AF4E-A59B-814CA9746957}" type="slidenum">
              <a:rPr lang="en-US" sz="1200" b="0"/>
              <a:pPr/>
              <a:t>5</a:t>
            </a:fld>
            <a:endParaRPr lang="en-US" sz="1200" b="0" dirty="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217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31286" indent="-281264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5055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75077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25099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75121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143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75165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25187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46105F7-2FCB-F04D-8A2B-90BBCC52D546}" type="slidenum">
              <a:rPr lang="en-US" sz="1200" b="0"/>
              <a:pPr/>
              <a:t>6</a:t>
            </a:fld>
            <a:endParaRPr lang="en-US" sz="1200" b="0" dirty="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508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31286" indent="-281264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5055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75077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25099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75121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143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75165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25187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4D1CCEB-112E-D64E-AA52-C5C92275EA25}" type="slidenum">
              <a:rPr lang="en-US" sz="1200" b="0"/>
              <a:pPr/>
              <a:t>7</a:t>
            </a:fld>
            <a:endParaRPr lang="en-US" sz="1200" b="0" dirty="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413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31286" indent="-281264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5055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75077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25099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75121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143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75165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25187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B030A62-FBC0-FC45-BBBB-4BA26C54B1BC}" type="slidenum">
              <a:rPr lang="en-US" sz="1200" b="0"/>
              <a:pPr/>
              <a:t>8</a:t>
            </a:fld>
            <a:endParaRPr lang="en-US" sz="1200" b="0" dirty="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204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31286" indent="-281264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5055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75077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25099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75121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143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75165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25187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427D0BB-2217-7048-908D-78B16F108773}" type="slidenum">
              <a:rPr lang="en-US" sz="1200" b="0"/>
              <a:pPr/>
              <a:t>9</a:t>
            </a:fld>
            <a:endParaRPr lang="en-US" sz="1200" b="0" dirty="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203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31286" indent="-281264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5055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75077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25099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75121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143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75165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25187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6689B33-DF9F-494E-9ACD-D97E075A7EB8}" type="slidenum">
              <a:rPr lang="en-US" sz="1200" b="0"/>
              <a:pPr/>
              <a:t>10</a:t>
            </a:fld>
            <a:endParaRPr lang="en-US" sz="1200" b="0" dirty="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698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31286" indent="-281264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5055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75077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25099" indent="-225011" defTabSz="898482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75121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143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75165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25187" indent="-225011" defTabSz="89848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052618C-6157-494E-8C76-BCE4EEA43CBC}" type="slidenum">
              <a:rPr lang="en-US" sz="1200" b="0"/>
              <a:pPr/>
              <a:t>11</a:t>
            </a:fld>
            <a:endParaRPr lang="en-US" sz="1200" b="0" dirty="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449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BE67D-B72D-4B3F-8EFC-C0D740AB3FD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B03D-4A77-4904-BF5B-7ABB0ACB9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22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BE67D-B72D-4B3F-8EFC-C0D740AB3FD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B03D-4A77-4904-BF5B-7ABB0ACB9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4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BE67D-B72D-4B3F-8EFC-C0D740AB3FD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B03D-4A77-4904-BF5B-7ABB0ACB9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27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BE67D-B72D-4B3F-8EFC-C0D740AB3FD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B03D-4A77-4904-BF5B-7ABB0ACB9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12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BE67D-B72D-4B3F-8EFC-C0D740AB3FD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B03D-4A77-4904-BF5B-7ABB0ACB9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00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BE67D-B72D-4B3F-8EFC-C0D740AB3FD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B03D-4A77-4904-BF5B-7ABB0ACB9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08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BE67D-B72D-4B3F-8EFC-C0D740AB3FD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B03D-4A77-4904-BF5B-7ABB0ACB9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32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BE67D-B72D-4B3F-8EFC-C0D740AB3FD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B03D-4A77-4904-BF5B-7ABB0ACB9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11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BE67D-B72D-4B3F-8EFC-C0D740AB3FD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B03D-4A77-4904-BF5B-7ABB0ACB9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91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BE67D-B72D-4B3F-8EFC-C0D740AB3FD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B03D-4A77-4904-BF5B-7ABB0ACB9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5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BE67D-B72D-4B3F-8EFC-C0D740AB3FD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B03D-4A77-4904-BF5B-7ABB0ACB9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49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BE67D-B72D-4B3F-8EFC-C0D740AB3FD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EB03D-4A77-4904-BF5B-7ABB0ACB9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7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40000"/>
        <a:buFont typeface="Wingdings" panose="05000000000000000000" pitchFamily="2" charset="2"/>
        <a:buChar char="Ø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40000"/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40000"/>
        <a:buFont typeface="Wingdings" panose="05000000000000000000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40000"/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40000"/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phughes@umich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8500" y="1351279"/>
            <a:ext cx="7747000" cy="1366203"/>
          </a:xfrm>
        </p:spPr>
        <p:txBody>
          <a:bodyPr>
            <a:normAutofit fontScale="90000"/>
          </a:bodyPr>
          <a:lstStyle/>
          <a:p>
            <a:r>
              <a:rPr lang="en-US" dirty="0"/>
              <a:t>THE JAMES WEBB SPACE TELESCOPE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3602037"/>
            <a:ext cx="6879771" cy="2526619"/>
          </a:xfrm>
        </p:spPr>
        <p:txBody>
          <a:bodyPr>
            <a:normAutofit/>
          </a:bodyPr>
          <a:lstStyle/>
          <a:p>
            <a:r>
              <a:rPr lang="en-US" dirty="0"/>
              <a:t>Philip Hughes</a:t>
            </a:r>
          </a:p>
          <a:p>
            <a:r>
              <a:rPr lang="en-US" dirty="0"/>
              <a:t>Department of Astronomy</a:t>
            </a:r>
          </a:p>
          <a:p>
            <a:r>
              <a:rPr lang="en-US" dirty="0"/>
              <a:t>University of Michigan</a:t>
            </a:r>
          </a:p>
          <a:p>
            <a:r>
              <a:rPr lang="en-US" dirty="0">
                <a:hlinkClick r:id="rId2"/>
              </a:rPr>
              <a:t>phughes@umich.edu</a:t>
            </a:r>
            <a:endParaRPr lang="en-US" dirty="0"/>
          </a:p>
          <a:p>
            <a:r>
              <a:rPr lang="en-US" dirty="0"/>
              <a:t>www-personal.umich.edu/~phughes/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349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4" name="Rectangle 12"/>
          <p:cNvSpPr>
            <a:spLocks noGrp="1" noChangeArrowheads="1"/>
          </p:cNvSpPr>
          <p:nvPr>
            <p:ph type="title"/>
          </p:nvPr>
        </p:nvSpPr>
        <p:spPr>
          <a:xfrm>
            <a:off x="628650" y="39309"/>
            <a:ext cx="7886700" cy="1325563"/>
          </a:xfrm>
        </p:spPr>
        <p:txBody>
          <a:bodyPr/>
          <a:lstStyle/>
          <a:p>
            <a:r>
              <a:rPr lang="en-US" dirty="0"/>
              <a:t>Observing Newborn Stars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Observing the infrared light from a cloud can reveal the newborn star embedded inside it.</a:t>
            </a:r>
          </a:p>
        </p:txBody>
      </p:sp>
      <p:pic>
        <p:nvPicPr>
          <p:cNvPr id="16" name="Picture 15" descr="16_06_Figure_Unann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0" b="4346"/>
          <a:stretch/>
        </p:blipFill>
        <p:spPr>
          <a:xfrm>
            <a:off x="223598" y="1207247"/>
            <a:ext cx="4142232" cy="4051724"/>
          </a:xfrm>
          <a:prstGeom prst="rect">
            <a:avLst/>
          </a:prstGeom>
        </p:spPr>
      </p:pic>
    </p:spTree>
  </p:cSld>
  <p:clrMapOvr>
    <a:masterClrMapping/>
  </p:clrMapOvr>
  <p:transition>
    <p:sndAc>
      <p:endSnd/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28650" y="39303"/>
            <a:ext cx="7886700" cy="1325563"/>
          </a:xfrm>
        </p:spPr>
        <p:txBody>
          <a:bodyPr/>
          <a:lstStyle/>
          <a:p>
            <a:r>
              <a:rPr lang="en-US" dirty="0"/>
              <a:t>Glowing Dust Grains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5635037" y="1141413"/>
            <a:ext cx="2959688" cy="5106987"/>
          </a:xfrm>
        </p:spPr>
        <p:txBody>
          <a:bodyPr/>
          <a:lstStyle/>
          <a:p>
            <a:r>
              <a:rPr lang="en-US" dirty="0"/>
              <a:t>Dust grains that absorb visible light heat up and emit infrared light of even longer wavelength.</a:t>
            </a:r>
          </a:p>
        </p:txBody>
      </p:sp>
      <p:pic>
        <p:nvPicPr>
          <p:cNvPr id="13" name="Picture 12" descr="16_07_Figure_Ann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"/>
          <a:stretch/>
        </p:blipFill>
        <p:spPr>
          <a:xfrm>
            <a:off x="583260" y="1345259"/>
            <a:ext cx="4572000" cy="3669746"/>
          </a:xfrm>
          <a:prstGeom prst="rect">
            <a:avLst/>
          </a:prstGeom>
        </p:spPr>
      </p:pic>
    </p:spTree>
  </p:cSld>
  <p:clrMapOvr>
    <a:masterClrMapping/>
  </p:clrMapOvr>
  <p:transition>
    <p:sndAc>
      <p:endSnd/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1" name="Rectangle 9"/>
          <p:cNvSpPr>
            <a:spLocks noGrp="1" noChangeArrowheads="1"/>
          </p:cNvSpPr>
          <p:nvPr>
            <p:ph type="title"/>
          </p:nvPr>
        </p:nvSpPr>
        <p:spPr>
          <a:xfrm>
            <a:off x="628650" y="39310"/>
            <a:ext cx="7886700" cy="1325563"/>
          </a:xfrm>
        </p:spPr>
        <p:txBody>
          <a:bodyPr/>
          <a:lstStyle/>
          <a:p>
            <a:r>
              <a:rPr lang="en-US" dirty="0"/>
              <a:t>Gravity versus Pressure</a:t>
            </a:r>
          </a:p>
        </p:txBody>
      </p:sp>
      <p:sp>
        <p:nvSpPr>
          <p:cNvPr id="49162" name="Rectangle 10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Gravity can create stars only if it can overcome the force of gas pressure in a cloud.</a:t>
            </a:r>
          </a:p>
          <a:p>
            <a:r>
              <a:rPr lang="en-US" dirty="0"/>
              <a:t>A typical molecular cloud (</a:t>
            </a:r>
            <a:r>
              <a:rPr lang="en-US" i="1" dirty="0"/>
              <a:t>T</a:t>
            </a:r>
            <a:r>
              <a:rPr lang="en-US" i="1" dirty="0">
                <a:sym typeface="Symbol" panose="05050102010706020507" pitchFamily="18" charset="2"/>
              </a:rPr>
              <a:t></a:t>
            </a:r>
            <a:r>
              <a:rPr lang="en-US" dirty="0"/>
              <a:t>30 K, </a:t>
            </a:r>
            <a:r>
              <a:rPr lang="en-US" i="1" dirty="0"/>
              <a:t>n</a:t>
            </a:r>
            <a:r>
              <a:rPr lang="en-US" i="1" dirty="0">
                <a:sym typeface="Symbol" panose="05050102010706020507" pitchFamily="18" charset="2"/>
              </a:rPr>
              <a:t></a:t>
            </a:r>
            <a:r>
              <a:rPr lang="en-US" dirty="0"/>
              <a:t>300 particles/cm</a:t>
            </a:r>
            <a:r>
              <a:rPr lang="en-US" baseline="30000" dirty="0"/>
              <a:t>3</a:t>
            </a:r>
            <a:r>
              <a:rPr lang="en-US" dirty="0"/>
              <a:t>; air has almost 10</a:t>
            </a:r>
            <a:r>
              <a:rPr lang="en-US" baseline="30000" dirty="0"/>
              <a:t>20</a:t>
            </a:r>
            <a:r>
              <a:rPr lang="en-US" dirty="0"/>
              <a:t> molecules/cm</a:t>
            </a:r>
            <a:r>
              <a:rPr lang="en-US" baseline="30000" dirty="0"/>
              <a:t>3</a:t>
            </a:r>
            <a:r>
              <a:rPr lang="en-US" dirty="0"/>
              <a:t>) must contain at least a few hundred solar masses for gravity to overcome pressure.</a:t>
            </a:r>
          </a:p>
        </p:txBody>
      </p:sp>
    </p:spTree>
  </p:cSld>
  <p:clrMapOvr>
    <a:masterClrMapping/>
  </p:clrMapOvr>
  <p:transition>
    <p:sndAc>
      <p:endSnd/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6" name="Rectangle 10"/>
          <p:cNvSpPr>
            <a:spLocks noGrp="1" noChangeArrowheads="1"/>
          </p:cNvSpPr>
          <p:nvPr>
            <p:ph type="title"/>
          </p:nvPr>
        </p:nvSpPr>
        <p:spPr>
          <a:xfrm>
            <a:off x="628650" y="39310"/>
            <a:ext cx="7886700" cy="1325563"/>
          </a:xfrm>
        </p:spPr>
        <p:txBody>
          <a:bodyPr/>
          <a:lstStyle/>
          <a:p>
            <a:r>
              <a:rPr lang="en-US" dirty="0"/>
              <a:t>Fragmentation of a Cloud</a:t>
            </a:r>
          </a:p>
        </p:txBody>
      </p:sp>
      <p:sp>
        <p:nvSpPr>
          <p:cNvPr id="55307" name="Rectangle 1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Gravity within a contracting gas cloud becomes stronger as the gas becomes denser.</a:t>
            </a:r>
          </a:p>
          <a:p>
            <a:r>
              <a:rPr lang="en-US" dirty="0"/>
              <a:t>Gravity can therefore overcome pressure in smaller pieces of the cloud, causing it to break apart into multiple fragments, each of which may go on to form a star.</a:t>
            </a:r>
          </a:p>
          <a:p>
            <a:endParaRPr lang="en-US" dirty="0"/>
          </a:p>
          <a:p>
            <a:r>
              <a:rPr lang="en-US" dirty="0"/>
              <a:t>gravitational force </a:t>
            </a:r>
            <a:r>
              <a:rPr lang="en-US" dirty="0">
                <a:sym typeface="Symbol" panose="05050102010706020507" pitchFamily="18" charset="2"/>
              </a:rPr>
              <a:t> density</a:t>
            </a:r>
            <a:r>
              <a:rPr lang="en-US" baseline="30000" dirty="0">
                <a:sym typeface="Symbol" panose="05050102010706020507" pitchFamily="18" charset="2"/>
              </a:rPr>
              <a:t>2</a:t>
            </a:r>
          </a:p>
          <a:p>
            <a:r>
              <a:rPr lang="en-US" dirty="0">
                <a:sym typeface="Symbol" panose="05050102010706020507" pitchFamily="18" charset="2"/>
              </a:rPr>
              <a:t>pressure force  density</a:t>
            </a:r>
            <a:endParaRPr lang="en-US" dirty="0"/>
          </a:p>
        </p:txBody>
      </p:sp>
    </p:spTree>
  </p:cSld>
  <p:clrMapOvr>
    <a:masterClrMapping/>
  </p:clrMapOvr>
  <p:transition>
    <p:sndAc>
      <p:endSnd/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7" name="Rectangle 13"/>
          <p:cNvSpPr>
            <a:spLocks noGrp="1" noChangeArrowheads="1"/>
          </p:cNvSpPr>
          <p:nvPr>
            <p:ph type="title"/>
          </p:nvPr>
        </p:nvSpPr>
        <p:spPr>
          <a:xfrm>
            <a:off x="628650" y="70839"/>
            <a:ext cx="7886700" cy="1325563"/>
          </a:xfrm>
        </p:spPr>
        <p:txBody>
          <a:bodyPr/>
          <a:lstStyle/>
          <a:p>
            <a:r>
              <a:rPr lang="en-US" dirty="0"/>
              <a:t>Fragmentation of a Cloud: Star Cluster</a:t>
            </a:r>
          </a:p>
        </p:txBody>
      </p:sp>
      <p:pic>
        <p:nvPicPr>
          <p:cNvPr id="13" name="Picture 12" descr="16_10_FigureA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55"/>
          <a:stretch/>
        </p:blipFill>
        <p:spPr>
          <a:xfrm>
            <a:off x="275202" y="757696"/>
            <a:ext cx="3359250" cy="3357779"/>
          </a:xfrm>
          <a:prstGeom prst="rect">
            <a:avLst/>
          </a:prstGeom>
        </p:spPr>
      </p:pic>
      <p:sp>
        <p:nvSpPr>
          <p:cNvPr id="9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Cloud containing 50 solar masses of gas.</a:t>
            </a:r>
          </a:p>
        </p:txBody>
      </p:sp>
      <p:pic>
        <p:nvPicPr>
          <p:cNvPr id="5" name="Picture 4" descr="16_10_FigureB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919"/>
          <a:stretch/>
        </p:blipFill>
        <p:spPr>
          <a:xfrm>
            <a:off x="2336369" y="2837370"/>
            <a:ext cx="3359250" cy="3262934"/>
          </a:xfrm>
          <a:prstGeom prst="rect">
            <a:avLst/>
          </a:prstGeom>
        </p:spPr>
      </p:pic>
      <p:pic>
        <p:nvPicPr>
          <p:cNvPr id="6" name="Picture 5" descr="16_10_FigureC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6156"/>
          <a:stretch/>
        </p:blipFill>
        <p:spPr>
          <a:xfrm>
            <a:off x="5513553" y="3495098"/>
            <a:ext cx="3355245" cy="3352790"/>
          </a:xfrm>
          <a:prstGeom prst="rect">
            <a:avLst/>
          </a:prstGeom>
        </p:spPr>
      </p:pic>
    </p:spTree>
  </p:cSld>
  <p:clrMapOvr>
    <a:masterClrMapping/>
  </p:clrMapOvr>
  <p:transition>
    <p:sndAc>
      <p:endSnd/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1" name="Rectangle 9"/>
          <p:cNvSpPr>
            <a:spLocks noGrp="1" noChangeArrowheads="1"/>
          </p:cNvSpPr>
          <p:nvPr>
            <p:ph type="title"/>
          </p:nvPr>
        </p:nvSpPr>
        <p:spPr>
          <a:xfrm>
            <a:off x="628650" y="49815"/>
            <a:ext cx="7886700" cy="1325563"/>
          </a:xfrm>
        </p:spPr>
        <p:txBody>
          <a:bodyPr/>
          <a:lstStyle/>
          <a:p>
            <a:r>
              <a:rPr lang="en-US" dirty="0"/>
              <a:t>Trapping of  Energy</a:t>
            </a:r>
          </a:p>
        </p:txBody>
      </p:sp>
      <p:sp>
        <p:nvSpPr>
          <p:cNvPr id="79882" name="Rectangle 10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contraction half the liberated potential energy goes into heat, half is radiated away.</a:t>
            </a:r>
          </a:p>
          <a:p>
            <a:r>
              <a:rPr lang="en-US" dirty="0"/>
              <a:t>As contraction packs the molecules and dust particles of a cloud fragment closer together, it becomes harder for infrared and radio photons (from molecular emission lines) to escape.</a:t>
            </a:r>
          </a:p>
          <a:p>
            <a:r>
              <a:rPr lang="en-US" dirty="0"/>
              <a:t>Contraction </a:t>
            </a:r>
            <a:r>
              <a:rPr lang="en-US" u="sng" dirty="0"/>
              <a:t>slows down</a:t>
            </a:r>
            <a:r>
              <a:rPr lang="en-US" dirty="0"/>
              <a:t>, and the center of the cloud fragment becomes a </a:t>
            </a:r>
            <a:r>
              <a:rPr lang="en-US" b="1" dirty="0" err="1"/>
              <a:t>protostar</a:t>
            </a:r>
            <a:r>
              <a:rPr lang="en-US" b="1" dirty="0"/>
              <a:t>.</a:t>
            </a:r>
          </a:p>
        </p:txBody>
      </p:sp>
    </p:spTree>
  </p:cSld>
  <p:clrMapOvr>
    <a:masterClrMapping/>
  </p:clrMapOvr>
  <p:transition>
    <p:sndAc>
      <p:endSnd/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1" name="Rectangle 9"/>
          <p:cNvSpPr>
            <a:spLocks noGrp="1" noChangeArrowheads="1"/>
          </p:cNvSpPr>
          <p:nvPr>
            <p:ph type="title"/>
          </p:nvPr>
        </p:nvSpPr>
        <p:spPr>
          <a:xfrm>
            <a:off x="628650" y="39309"/>
            <a:ext cx="7886700" cy="1325563"/>
          </a:xfrm>
        </p:spPr>
        <p:txBody>
          <a:bodyPr/>
          <a:lstStyle/>
          <a:p>
            <a:r>
              <a:rPr lang="en-US" dirty="0"/>
              <a:t>Trapping of  Energy</a:t>
            </a:r>
          </a:p>
        </p:txBody>
      </p:sp>
      <p:sp>
        <p:nvSpPr>
          <p:cNvPr id="79882" name="Rectangle 10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Gravity always wins, and contraction continues, but at a rate set by the time scale for energy to radiate away.</a:t>
            </a:r>
          </a:p>
          <a:p>
            <a:endParaRPr lang="en-US" b="1" dirty="0"/>
          </a:p>
          <a:p>
            <a:r>
              <a:rPr lang="en-US" dirty="0"/>
              <a:t>Note balloon analogy.</a:t>
            </a:r>
          </a:p>
        </p:txBody>
      </p:sp>
    </p:spTree>
    <p:extLst>
      <p:ext uri="{BB962C8B-B14F-4D97-AF65-F5344CB8AC3E}">
        <p14:creationId xmlns:p14="http://schemas.microsoft.com/office/powerpoint/2010/main" val="539875371"/>
      </p:ext>
    </p:extLst>
  </p:cSld>
  <p:clrMapOvr>
    <a:masterClrMapping/>
  </p:clrMapOvr>
  <p:transition>
    <p:sndAc>
      <p:endSnd/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2" name="Rectangle 12"/>
          <p:cNvSpPr>
            <a:spLocks noGrp="1" noChangeArrowheads="1"/>
          </p:cNvSpPr>
          <p:nvPr>
            <p:ph type="title"/>
          </p:nvPr>
        </p:nvSpPr>
        <p:spPr>
          <a:xfrm>
            <a:off x="628650" y="39308"/>
            <a:ext cx="7886700" cy="1325563"/>
          </a:xfrm>
        </p:spPr>
        <p:txBody>
          <a:bodyPr/>
          <a:lstStyle/>
          <a:p>
            <a:r>
              <a:rPr lang="en-US" dirty="0"/>
              <a:t>Growth of a Protostar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5032963" y="1141413"/>
            <a:ext cx="3561762" cy="5106987"/>
          </a:xfrm>
        </p:spPr>
        <p:txBody>
          <a:bodyPr/>
          <a:lstStyle/>
          <a:p>
            <a:r>
              <a:rPr lang="en-US" dirty="0"/>
              <a:t>Matter from the cloud continues to fall onto the protostar until either the protostar or a neighboring star blows the surrounding gas away.</a:t>
            </a:r>
          </a:p>
        </p:txBody>
      </p:sp>
      <p:pic>
        <p:nvPicPr>
          <p:cNvPr id="13" name="Picture 12" descr="16_13_Figure_Unann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9"/>
          <a:stretch/>
        </p:blipFill>
        <p:spPr>
          <a:xfrm>
            <a:off x="357483" y="1141413"/>
            <a:ext cx="4572000" cy="38021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7483" y="4943542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Bow shock in outflow from young star LL Orionis.</a:t>
            </a:r>
          </a:p>
        </p:txBody>
      </p:sp>
    </p:spTree>
  </p:cSld>
  <p:clrMapOvr>
    <a:masterClrMapping/>
  </p:clrMapOvr>
  <p:transition>
    <p:sndAc>
      <p:endSnd/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>
          <a:xfrm>
            <a:off x="735191" y="52105"/>
            <a:ext cx="7807680" cy="548765"/>
          </a:xfrm>
        </p:spPr>
        <p:txBody>
          <a:bodyPr vert="horz" wrap="square" lIns="457200" tIns="10058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</a:tabLst>
            </a:pPr>
            <a:r>
              <a:rPr lang="en-US" altLang="en-US" dirty="0"/>
              <a:t>Collapse contd.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20001" y="869299"/>
            <a:ext cx="7807680" cy="4320000"/>
          </a:xfrm>
        </p:spPr>
        <p:txBody>
          <a:bodyPr/>
          <a:lstStyle/>
          <a:p>
            <a:pPr marL="555122">
              <a:buSzPct val="100000"/>
              <a:buFont typeface="Arial" panose="020B0604020202020204" pitchFamily="34" charset="0"/>
              <a:buChar char="•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</a:tabLst>
            </a:pPr>
            <a:r>
              <a:rPr lang="en-US" altLang="en-US" dirty="0"/>
              <a:t>The original nebula had some spin: conservation of angular momentum causes the cloud to </a:t>
            </a:r>
            <a:r>
              <a:rPr lang="en-US" altLang="en-US" b="1" dirty="0"/>
              <a:t>spin up</a:t>
            </a:r>
            <a:r>
              <a:rPr lang="en-US" altLang="en-US" dirty="0"/>
              <a:t> as it contracts.</a:t>
            </a:r>
          </a:p>
          <a:p>
            <a:pPr marL="555122">
              <a:buSzPct val="100000"/>
              <a:buFont typeface="Arial" panose="020B0604020202020204" pitchFamily="34" charset="0"/>
              <a:buChar char="•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</a:tabLst>
            </a:pPr>
            <a:r>
              <a:rPr lang="en-US" altLang="en-US" dirty="0"/>
              <a:t>Centripetal force </a:t>
            </a:r>
            <a:r>
              <a:rPr lang="en-US" altLang="en-US" i="1" dirty="0"/>
              <a:t>holds up</a:t>
            </a:r>
            <a:r>
              <a:rPr lang="en-US" altLang="en-US" dirty="0"/>
              <a:t> the cloud in the 'spin plane', but </a:t>
            </a:r>
            <a:r>
              <a:rPr lang="en-US" altLang="en-US" i="1" dirty="0"/>
              <a:t>not along the axis;</a:t>
            </a:r>
            <a:r>
              <a:rPr lang="en-US" altLang="en-US" dirty="0"/>
              <a:t> collisions</a:t>
            </a:r>
          </a:p>
          <a:p>
            <a:pPr marL="979928" lvl="1">
              <a:buSzPct val="100000"/>
              <a:buFont typeface="Arial" panose="020B0604020202020204" pitchFamily="34" charset="0"/>
              <a:buChar char="•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</a:tabLst>
            </a:pPr>
            <a:r>
              <a:rPr lang="en-US" altLang="en-US" dirty="0"/>
              <a:t>allow collapse to disk;</a:t>
            </a:r>
          </a:p>
          <a:p>
            <a:pPr marL="979928" lvl="1">
              <a:buSzPct val="100000"/>
              <a:buFont typeface="Arial" panose="020B0604020202020204" pitchFamily="34" charset="0"/>
              <a:buChar char="•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</a:tabLst>
            </a:pPr>
            <a:r>
              <a:rPr lang="en-US" altLang="en-US" dirty="0"/>
              <a:t>order motions in the disk.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58402" y="4100052"/>
            <a:ext cx="1239977" cy="2202362"/>
            <a:chOff x="2230561" y="5620681"/>
            <a:chExt cx="286560" cy="902880"/>
          </a:xfrm>
        </p:grpSpPr>
        <p:sp>
          <p:nvSpPr>
            <p:cNvPr id="13316" name="AutoShape 3"/>
            <p:cNvSpPr>
              <a:spLocks noChangeArrowheads="1"/>
            </p:cNvSpPr>
            <p:nvPr/>
          </p:nvSpPr>
          <p:spPr bwMode="auto">
            <a:xfrm>
              <a:off x="2232001" y="5620681"/>
              <a:ext cx="285120" cy="266400"/>
            </a:xfrm>
            <a:prstGeom prst="roundRect">
              <a:avLst>
                <a:gd name="adj" fmla="val 542"/>
              </a:avLst>
            </a:prstGeom>
            <a:solidFill>
              <a:srgbClr val="00B8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2177"/>
            </a:p>
          </p:txBody>
        </p:sp>
        <p:sp>
          <p:nvSpPr>
            <p:cNvPr id="13317" name="AutoShape 4"/>
            <p:cNvSpPr>
              <a:spLocks noChangeArrowheads="1"/>
            </p:cNvSpPr>
            <p:nvPr/>
          </p:nvSpPr>
          <p:spPr bwMode="auto">
            <a:xfrm>
              <a:off x="2230561" y="6267241"/>
              <a:ext cx="285120" cy="256320"/>
            </a:xfrm>
            <a:prstGeom prst="roundRect">
              <a:avLst>
                <a:gd name="adj" fmla="val 560"/>
              </a:avLst>
            </a:prstGeom>
            <a:solidFill>
              <a:srgbClr val="00B8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2177"/>
            </a:p>
          </p:txBody>
        </p:sp>
        <p:sp>
          <p:nvSpPr>
            <p:cNvPr id="13318" name="Line 5"/>
            <p:cNvSpPr>
              <a:spLocks noChangeShapeType="1"/>
            </p:cNvSpPr>
            <p:nvPr/>
          </p:nvSpPr>
          <p:spPr bwMode="auto">
            <a:xfrm>
              <a:off x="2373121" y="5697001"/>
              <a:ext cx="1440" cy="2750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177"/>
            </a:p>
          </p:txBody>
        </p:sp>
        <p:sp>
          <p:nvSpPr>
            <p:cNvPr id="13319" name="Line 6"/>
            <p:cNvSpPr>
              <a:spLocks noChangeShapeType="1"/>
            </p:cNvSpPr>
            <p:nvPr/>
          </p:nvSpPr>
          <p:spPr bwMode="auto">
            <a:xfrm flipV="1">
              <a:off x="2364481" y="6189481"/>
              <a:ext cx="1440" cy="2404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177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127660" y="4100052"/>
            <a:ext cx="3192109" cy="2074205"/>
            <a:chOff x="4301281" y="5601960"/>
            <a:chExt cx="1936800" cy="712801"/>
          </a:xfrm>
        </p:grpSpPr>
        <p:sp>
          <p:nvSpPr>
            <p:cNvPr id="13320" name="Oval 7"/>
            <p:cNvSpPr>
              <a:spLocks noChangeArrowheads="1"/>
            </p:cNvSpPr>
            <p:nvPr/>
          </p:nvSpPr>
          <p:spPr bwMode="auto">
            <a:xfrm>
              <a:off x="4330081" y="5668201"/>
              <a:ext cx="1841760" cy="56016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2177"/>
            </a:p>
          </p:txBody>
        </p:sp>
        <p:sp>
          <p:nvSpPr>
            <p:cNvPr id="13321" name="Oval 8"/>
            <p:cNvSpPr>
              <a:spLocks noChangeArrowheads="1"/>
            </p:cNvSpPr>
            <p:nvPr/>
          </p:nvSpPr>
          <p:spPr bwMode="auto">
            <a:xfrm>
              <a:off x="4301281" y="5601960"/>
              <a:ext cx="1746720" cy="54144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2177"/>
            </a:p>
          </p:txBody>
        </p:sp>
        <p:sp>
          <p:nvSpPr>
            <p:cNvPr id="13322" name="AutoShape 9"/>
            <p:cNvSpPr>
              <a:spLocks noChangeArrowheads="1"/>
            </p:cNvSpPr>
            <p:nvPr/>
          </p:nvSpPr>
          <p:spPr bwMode="auto">
            <a:xfrm>
              <a:off x="5088960" y="6038281"/>
              <a:ext cx="218880" cy="217440"/>
            </a:xfrm>
            <a:prstGeom prst="roundRect">
              <a:avLst>
                <a:gd name="adj" fmla="val 667"/>
              </a:avLst>
            </a:prstGeom>
            <a:solidFill>
              <a:srgbClr val="00B8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2177"/>
            </a:p>
          </p:txBody>
        </p:sp>
        <p:sp>
          <p:nvSpPr>
            <p:cNvPr id="13323" name="AutoShape 10"/>
            <p:cNvSpPr>
              <a:spLocks noChangeArrowheads="1"/>
            </p:cNvSpPr>
            <p:nvPr/>
          </p:nvSpPr>
          <p:spPr bwMode="auto">
            <a:xfrm>
              <a:off x="5772961" y="6095881"/>
              <a:ext cx="217440" cy="218880"/>
            </a:xfrm>
            <a:prstGeom prst="roundRect">
              <a:avLst>
                <a:gd name="adj" fmla="val 667"/>
              </a:avLst>
            </a:prstGeom>
            <a:solidFill>
              <a:srgbClr val="00B8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2177"/>
            </a:p>
          </p:txBody>
        </p:sp>
        <p:sp>
          <p:nvSpPr>
            <p:cNvPr id="13324" name="Line 11"/>
            <p:cNvSpPr>
              <a:spLocks noChangeShapeType="1"/>
            </p:cNvSpPr>
            <p:nvPr/>
          </p:nvSpPr>
          <p:spPr bwMode="auto">
            <a:xfrm>
              <a:off x="5165281" y="6152040"/>
              <a:ext cx="322560" cy="576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177"/>
            </a:p>
          </p:txBody>
        </p:sp>
        <p:sp>
          <p:nvSpPr>
            <p:cNvPr id="13325" name="Line 12"/>
            <p:cNvSpPr>
              <a:spLocks noChangeShapeType="1"/>
            </p:cNvSpPr>
            <p:nvPr/>
          </p:nvSpPr>
          <p:spPr bwMode="auto">
            <a:xfrm flipV="1">
              <a:off x="5839201" y="6141961"/>
              <a:ext cx="398880" cy="792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177"/>
            </a:p>
          </p:txBody>
        </p:sp>
      </p:grpSp>
    </p:spTree>
    <p:extLst>
      <p:ext uri="{BB962C8B-B14F-4D97-AF65-F5344CB8AC3E}">
        <p14:creationId xmlns:p14="http://schemas.microsoft.com/office/powerpoint/2010/main" val="33165960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02" b="38852"/>
          <a:stretch>
            <a:fillRect/>
          </a:stretch>
        </p:blipFill>
        <p:spPr bwMode="auto">
          <a:xfrm>
            <a:off x="246241" y="190441"/>
            <a:ext cx="3471840" cy="298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" r="102" b="3885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281" y="777960"/>
            <a:ext cx="4147200" cy="276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521" y="3172681"/>
            <a:ext cx="2675520" cy="348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1262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33"/>
            <a:ext cx="7886700" cy="1325563"/>
          </a:xfrm>
        </p:spPr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71716"/>
            <a:ext cx="7886700" cy="5348749"/>
          </a:xfrm>
        </p:spPr>
        <p:txBody>
          <a:bodyPr>
            <a:normAutofit/>
          </a:bodyPr>
          <a:lstStyle/>
          <a:p>
            <a:r>
              <a:rPr lang="en-US" dirty="0"/>
              <a:t>Day 1: </a:t>
            </a:r>
          </a:p>
          <a:p>
            <a:pPr lvl="1"/>
            <a:r>
              <a:rPr lang="en-US" dirty="0"/>
              <a:t>Introduction – motivation</a:t>
            </a:r>
          </a:p>
          <a:p>
            <a:pPr lvl="1"/>
            <a:r>
              <a:rPr lang="en-US" dirty="0"/>
              <a:t>Modern astronomical telescopes</a:t>
            </a:r>
          </a:p>
          <a:p>
            <a:pPr lvl="1"/>
            <a:r>
              <a:rPr lang="en-US" dirty="0"/>
              <a:t>JWST – history, design and deployment</a:t>
            </a:r>
          </a:p>
          <a:p>
            <a:pPr lvl="1"/>
            <a:endParaRPr lang="en-US" b="1" dirty="0"/>
          </a:p>
          <a:p>
            <a:r>
              <a:rPr lang="en-US" b="1" dirty="0"/>
              <a:t>Day 2: </a:t>
            </a:r>
          </a:p>
          <a:p>
            <a:pPr lvl="1"/>
            <a:r>
              <a:rPr lang="en-US" b="1" dirty="0"/>
              <a:t>Star &amp; planet formation – the background</a:t>
            </a:r>
          </a:p>
          <a:p>
            <a:pPr lvl="1"/>
            <a:r>
              <a:rPr lang="en-US" b="1" dirty="0"/>
              <a:t>JWST – new results</a:t>
            </a:r>
          </a:p>
          <a:p>
            <a:endParaRPr lang="en-US" dirty="0"/>
          </a:p>
          <a:p>
            <a:r>
              <a:rPr lang="en-US" dirty="0"/>
              <a:t>Day 3: </a:t>
            </a:r>
          </a:p>
          <a:p>
            <a:pPr lvl="1"/>
            <a:r>
              <a:rPr lang="en-US" dirty="0"/>
              <a:t>Galaxy formation &amp; cosmology – the background</a:t>
            </a:r>
          </a:p>
          <a:p>
            <a:pPr lvl="1"/>
            <a:r>
              <a:rPr lang="en-US" dirty="0"/>
              <a:t>JWST – new results</a:t>
            </a:r>
          </a:p>
        </p:txBody>
      </p:sp>
    </p:spTree>
    <p:extLst>
      <p:ext uri="{BB962C8B-B14F-4D97-AF65-F5344CB8AC3E}">
        <p14:creationId xmlns:p14="http://schemas.microsoft.com/office/powerpoint/2010/main" val="917760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3245"/>
            <a:ext cx="7886700" cy="1325563"/>
          </a:xfrm>
        </p:spPr>
        <p:txBody>
          <a:bodyPr/>
          <a:lstStyle/>
          <a:p>
            <a:r>
              <a:rPr lang="en-US" dirty="0"/>
              <a:t>Disk channels released energy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365125" y="1087398"/>
            <a:ext cx="8150225" cy="1439493"/>
          </a:xfrm>
        </p:spPr>
        <p:txBody>
          <a:bodyPr/>
          <a:lstStyle/>
          <a:p>
            <a:r>
              <a:rPr lang="en-US" dirty="0"/>
              <a:t>Jets are observed coming from the centers of disks around protostars.</a:t>
            </a:r>
          </a:p>
        </p:txBody>
      </p:sp>
      <p:pic>
        <p:nvPicPr>
          <p:cNvPr id="17" name="Picture 16" descr="16_15_Figure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6727"/>
          <a:stretch/>
        </p:blipFill>
        <p:spPr>
          <a:xfrm>
            <a:off x="736763" y="1983776"/>
            <a:ext cx="7486324" cy="4774448"/>
          </a:xfrm>
          <a:prstGeom prst="rect">
            <a:avLst/>
          </a:prstGeom>
        </p:spPr>
      </p:pic>
    </p:spTree>
  </p:cSld>
  <p:clrMapOvr>
    <a:masterClrMapping/>
  </p:clrMapOvr>
  <p:transition>
    <p:sndAc>
      <p:endSnd/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The jets ram into interstellar gas, heating it and causing it to glow.</a:t>
            </a:r>
          </a:p>
        </p:txBody>
      </p:sp>
      <p:pic>
        <p:nvPicPr>
          <p:cNvPr id="18" name="Picture 17" descr="16_15_Figure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88"/>
          <a:stretch/>
        </p:blipFill>
        <p:spPr>
          <a:xfrm>
            <a:off x="271272" y="1396534"/>
            <a:ext cx="8601456" cy="2593739"/>
          </a:xfrm>
          <a:prstGeom prst="rect">
            <a:avLst/>
          </a:prstGeom>
        </p:spPr>
      </p:pic>
    </p:spTree>
  </p:cSld>
  <p:clrMapOvr>
    <a:masterClrMapping/>
  </p:clrMapOvr>
  <p:transition>
    <p:sndAc>
      <p:endSnd/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ECBAC-8C1C-4711-8679-FB106889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817"/>
            <a:ext cx="7886700" cy="1325563"/>
          </a:xfrm>
        </p:spPr>
        <p:txBody>
          <a:bodyPr/>
          <a:lstStyle/>
          <a:p>
            <a:r>
              <a:rPr lang="en-US" dirty="0"/>
              <a:t>Inside-out collapse of cloud 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96286-5222-4F89-8DC9-BAFF15A5F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Inner cloud is denser, so free-fall time is less</a:t>
            </a:r>
          </a:p>
          <a:p>
            <a:r>
              <a:rPr lang="en-US" dirty="0"/>
              <a:t>This is the </a:t>
            </a:r>
            <a:r>
              <a:rPr lang="en-US" b="1" dirty="0" err="1"/>
              <a:t>protostellar</a:t>
            </a:r>
            <a:r>
              <a:rPr lang="en-US" dirty="0"/>
              <a:t> phase</a:t>
            </a:r>
          </a:p>
          <a:p>
            <a:r>
              <a:rPr lang="en-US" dirty="0"/>
              <a:t>Conservation of angular momentum produces</a:t>
            </a:r>
          </a:p>
          <a:p>
            <a:pPr lvl="1"/>
            <a:r>
              <a:rPr lang="en-US" dirty="0" err="1"/>
              <a:t>protostar</a:t>
            </a:r>
            <a:endParaRPr lang="en-US" dirty="0"/>
          </a:p>
          <a:p>
            <a:pPr lvl="1"/>
            <a:r>
              <a:rPr lang="en-US" dirty="0"/>
              <a:t>disk</a:t>
            </a:r>
          </a:p>
          <a:p>
            <a:pPr lvl="1"/>
            <a:r>
              <a:rPr lang="en-US" dirty="0"/>
              <a:t>infalling envelope (optically thick)</a:t>
            </a:r>
          </a:p>
        </p:txBody>
      </p:sp>
    </p:spTree>
    <p:extLst>
      <p:ext uri="{BB962C8B-B14F-4D97-AF65-F5344CB8AC3E}">
        <p14:creationId xmlns:p14="http://schemas.microsoft.com/office/powerpoint/2010/main" val="1777987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926EA-35CD-4FDE-9652-D4EB2D3FD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348"/>
            <a:ext cx="7886700" cy="1325563"/>
          </a:xfrm>
        </p:spPr>
        <p:txBody>
          <a:bodyPr/>
          <a:lstStyle/>
          <a:p>
            <a:r>
              <a:rPr lang="en-US" dirty="0"/>
              <a:t>T </a:t>
            </a:r>
            <a:r>
              <a:rPr lang="en-US" dirty="0" err="1"/>
              <a:t>Tauri</a:t>
            </a:r>
            <a:r>
              <a:rPr lang="en-US" dirty="0"/>
              <a:t>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5A289-067C-4D31-B6A7-39766D28A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75021"/>
            <a:ext cx="7886700" cy="4351338"/>
          </a:xfrm>
        </p:spPr>
        <p:txBody>
          <a:bodyPr/>
          <a:lstStyle/>
          <a:p>
            <a:r>
              <a:rPr lang="en-US" dirty="0"/>
              <a:t>Shrouding envelope disperses – forming star/disk becomes visible</a:t>
            </a:r>
          </a:p>
          <a:p>
            <a:r>
              <a:rPr lang="en-US" dirty="0"/>
              <a:t>&lt; 10 million years old</a:t>
            </a:r>
          </a:p>
          <a:p>
            <a:r>
              <a:rPr lang="en-US" dirty="0"/>
              <a:t>core too cool for fusion – gravitational potential energy – intermediate between protostar/regular star</a:t>
            </a:r>
          </a:p>
        </p:txBody>
      </p:sp>
      <p:pic>
        <p:nvPicPr>
          <p:cNvPr id="5" name="Picture 4" descr="A picture containing nature&#10;&#10;Description automatically generated">
            <a:extLst>
              <a:ext uri="{FF2B5EF4-FFF2-40B4-BE49-F238E27FC236}">
                <a16:creationId xmlns:a16="http://schemas.microsoft.com/office/drawing/2014/main" id="{69BF9F88-824E-4286-AAAE-687F9256F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793" y="3566652"/>
            <a:ext cx="31877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89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1227A4-C3FA-4EB1-8640-4DDB2162D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63" y="865239"/>
            <a:ext cx="8016474" cy="527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61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97F90-0E62-49E7-A1CA-82BBFA3D1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0328"/>
            <a:ext cx="7886700" cy="1325563"/>
          </a:xfrm>
        </p:spPr>
        <p:txBody>
          <a:bodyPr/>
          <a:lstStyle/>
          <a:p>
            <a:r>
              <a:rPr lang="en-US" dirty="0"/>
              <a:t>Timescales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18A1C-B931-46B9-9AEC-76F8A84C7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frequency of observed phases tells us the relative time spent in each</a:t>
            </a:r>
          </a:p>
          <a:p>
            <a:endParaRPr lang="en-US" dirty="0"/>
          </a:p>
          <a:p>
            <a:r>
              <a:rPr lang="en-US" dirty="0"/>
              <a:t>Disks seem to have largely dispersed by 8-10 million years, setting constraints on the time for (and thus mechanism for) giant planet formation</a:t>
            </a:r>
          </a:p>
        </p:txBody>
      </p:sp>
    </p:spTree>
    <p:extLst>
      <p:ext uri="{BB962C8B-B14F-4D97-AF65-F5344CB8AC3E}">
        <p14:creationId xmlns:p14="http://schemas.microsoft.com/office/powerpoint/2010/main" val="252049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DE71B-3119-45D8-9844-610C1ADDB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87"/>
            <a:ext cx="7886700" cy="1325563"/>
          </a:xfrm>
        </p:spPr>
        <p:txBody>
          <a:bodyPr/>
          <a:lstStyle/>
          <a:p>
            <a:r>
              <a:rPr lang="en-US" dirty="0"/>
              <a:t>Gas &amp; Grains In Disk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AEE97F0C-2C1D-4C9F-9EC5-01C489561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7" y="1020121"/>
            <a:ext cx="8170606" cy="578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04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C6FE-94F1-4C8C-ABB5-6A6DED437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0839"/>
            <a:ext cx="7886700" cy="1325563"/>
          </a:xfrm>
        </p:spPr>
        <p:txBody>
          <a:bodyPr/>
          <a:lstStyle/>
          <a:p>
            <a:r>
              <a:rPr lang="en-US" dirty="0"/>
              <a:t>Major Issues: Growth Of Planets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2B17D-7FDA-4610-AF60-F17D263C2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x 10</a:t>
            </a:r>
            <a:r>
              <a:rPr lang="en-US" baseline="30000" dirty="0"/>
              <a:t>13</a:t>
            </a:r>
            <a:r>
              <a:rPr lang="en-US" dirty="0"/>
              <a:t> in scale!</a:t>
            </a:r>
          </a:p>
          <a:p>
            <a:r>
              <a:rPr lang="en-US" dirty="0"/>
              <a:t>Electrostatic sticking</a:t>
            </a:r>
          </a:p>
          <a:p>
            <a:r>
              <a:rPr lang="en-US" dirty="0"/>
              <a:t>Collisional melding – tricky:</a:t>
            </a:r>
          </a:p>
          <a:p>
            <a:pPr lvl="1"/>
            <a:r>
              <a:rPr lang="en-US" dirty="0"/>
              <a:t>shatter wins over sticking</a:t>
            </a:r>
          </a:p>
          <a:p>
            <a:pPr lvl="1"/>
            <a:r>
              <a:rPr lang="en-US" dirty="0"/>
              <a:t>meter size barrier</a:t>
            </a:r>
          </a:p>
          <a:p>
            <a:pPr lvl="1"/>
            <a:r>
              <a:rPr lang="en-US" dirty="0"/>
              <a:t>do big things even stick?</a:t>
            </a:r>
          </a:p>
          <a:p>
            <a:pPr lvl="1"/>
            <a:r>
              <a:rPr lang="en-US" b="1" dirty="0"/>
              <a:t>maybe vortices pull stuff together</a:t>
            </a:r>
          </a:p>
          <a:p>
            <a:r>
              <a:rPr lang="en-US" dirty="0"/>
              <a:t>Gravitational accretion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243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0C370-C666-42FA-AD0A-5B7863A4C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8797"/>
            <a:ext cx="7886700" cy="1325563"/>
          </a:xfrm>
        </p:spPr>
        <p:txBody>
          <a:bodyPr/>
          <a:lstStyle/>
          <a:p>
            <a:r>
              <a:rPr lang="en-US" dirty="0"/>
              <a:t>Disk Vortices To The Rescue?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595CEB-17C7-4207-BE02-C262CB406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1" y="1283093"/>
            <a:ext cx="5065766" cy="5157041"/>
          </a:xfrm>
          <a:prstGeom prst="rect">
            <a:avLst/>
          </a:prstGeom>
        </p:spPr>
      </p:pic>
      <p:pic>
        <p:nvPicPr>
          <p:cNvPr id="5" name="Picture 4" descr="A body of water&#10;&#10;Description automatically generated">
            <a:extLst>
              <a:ext uri="{FF2B5EF4-FFF2-40B4-BE49-F238E27FC236}">
                <a16:creationId xmlns:a16="http://schemas.microsoft.com/office/drawing/2014/main" id="{DA15AD67-3A41-4598-9DDA-4F54C4FDE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828" y="2365454"/>
            <a:ext cx="5945444" cy="334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2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AE2D08-AC56-47D6-9329-DB8C8FCC6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307"/>
            <a:ext cx="7886700" cy="1325563"/>
          </a:xfrm>
        </p:spPr>
        <p:txBody>
          <a:bodyPr/>
          <a:lstStyle/>
          <a:p>
            <a:r>
              <a:rPr lang="en-US" dirty="0"/>
              <a:t>Major Issues: Gaps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BDB76E-E31E-47A0-91E6-EB77435E4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54119"/>
            <a:ext cx="7886700" cy="4351338"/>
          </a:xfrm>
        </p:spPr>
        <p:txBody>
          <a:bodyPr/>
          <a:lstStyle/>
          <a:p>
            <a:r>
              <a:rPr lang="en-US" dirty="0"/>
              <a:t>Planets open gaps</a:t>
            </a:r>
          </a:p>
          <a:p>
            <a:r>
              <a:rPr lang="en-US" b="1" dirty="0"/>
              <a:t>One planet can open multiple gaps </a:t>
            </a:r>
            <a:r>
              <a:rPr lang="en-US" dirty="0"/>
              <a:t>– interior and exterior to orbit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5D8E46-ABCF-40DF-BF4E-D94A8199A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40" y="2455882"/>
            <a:ext cx="7944975" cy="4304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D873F0-C0A8-41CD-9E8C-98117BFFF237}"/>
              </a:ext>
            </a:extLst>
          </p:cNvPr>
          <p:cNvSpPr txBox="1"/>
          <p:nvPr/>
        </p:nvSpPr>
        <p:spPr>
          <a:xfrm>
            <a:off x="0" y="5732206"/>
            <a:ext cx="134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Bae, Zhu,</a:t>
            </a:r>
          </a:p>
          <a:p>
            <a:r>
              <a:rPr lang="en-US" dirty="0"/>
              <a:t>&amp; Hartmann</a:t>
            </a:r>
          </a:p>
        </p:txBody>
      </p:sp>
    </p:spTree>
    <p:extLst>
      <p:ext uri="{BB962C8B-B14F-4D97-AF65-F5344CB8AC3E}">
        <p14:creationId xmlns:p14="http://schemas.microsoft.com/office/powerpoint/2010/main" val="2200505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4" name="Rectangle 16"/>
          <p:cNvSpPr>
            <a:spLocks noGrp="1" noChangeArrowheads="1"/>
          </p:cNvSpPr>
          <p:nvPr>
            <p:ph type="title"/>
          </p:nvPr>
        </p:nvSpPr>
        <p:spPr>
          <a:xfrm>
            <a:off x="628650" y="39308"/>
            <a:ext cx="7886700" cy="1325563"/>
          </a:xfrm>
        </p:spPr>
        <p:txBody>
          <a:bodyPr/>
          <a:lstStyle/>
          <a:p>
            <a:r>
              <a:rPr lang="en-US" dirty="0"/>
              <a:t>Star-Forming Clouds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5512741" y="1141413"/>
            <a:ext cx="3377476" cy="5106987"/>
          </a:xfrm>
        </p:spPr>
        <p:txBody>
          <a:bodyPr/>
          <a:lstStyle/>
          <a:p>
            <a:r>
              <a:rPr lang="en-US" dirty="0"/>
              <a:t>The matter between the stars is called the </a:t>
            </a:r>
            <a:r>
              <a:rPr lang="en-US" b="1" dirty="0"/>
              <a:t>interstellar medium.</a:t>
            </a:r>
          </a:p>
          <a:p>
            <a:r>
              <a:rPr lang="en-US" dirty="0"/>
              <a:t>Stars form in dark clouds of dusty, molecular gas in interstellar space, because there it’s cold and dense.</a:t>
            </a:r>
          </a:p>
        </p:txBody>
      </p:sp>
      <p:pic>
        <p:nvPicPr>
          <p:cNvPr id="13" name="Picture 12" descr="16_01_Figure_Unann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"/>
          <a:stretch/>
        </p:blipFill>
        <p:spPr>
          <a:xfrm>
            <a:off x="269993" y="1528554"/>
            <a:ext cx="5029200" cy="3537484"/>
          </a:xfrm>
          <a:prstGeom prst="rect">
            <a:avLst/>
          </a:prstGeom>
        </p:spPr>
      </p:pic>
    </p:spTree>
  </p:cSld>
  <p:clrMapOvr>
    <a:masterClrMapping/>
  </p:clrMapOvr>
  <p:transition>
    <p:sndAc>
      <p:endSnd/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8A024-3372-754F-1C43-6747BD49F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818"/>
            <a:ext cx="7886700" cy="1325563"/>
          </a:xfrm>
        </p:spPr>
        <p:txBody>
          <a:bodyPr/>
          <a:lstStyle/>
          <a:p>
            <a:r>
              <a:rPr lang="en-US" dirty="0" err="1"/>
              <a:t>Earendel</a:t>
            </a:r>
            <a:endParaRPr lang="en-US" dirty="0"/>
          </a:p>
        </p:txBody>
      </p:sp>
      <p:pic>
        <p:nvPicPr>
          <p:cNvPr id="5" name="Picture 4" descr="A collage of stars and galaxies&#10;&#10;Description automatically generated">
            <a:extLst>
              <a:ext uri="{FF2B5EF4-FFF2-40B4-BE49-F238E27FC236}">
                <a16:creationId xmlns:a16="http://schemas.microsoft.com/office/drawing/2014/main" id="{C626435E-14A7-5904-4370-247608BCF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3957"/>
            <a:ext cx="9144000" cy="465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306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alaxy&#10;&#10;Description automatically generated">
            <a:extLst>
              <a:ext uri="{FF2B5EF4-FFF2-40B4-BE49-F238E27FC236}">
                <a16:creationId xmlns:a16="http://schemas.microsoft.com/office/drawing/2014/main" id="{2D126E74-C6F1-4B19-5E67-2FF16545E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0" y="52550"/>
            <a:ext cx="5538952" cy="4154214"/>
          </a:xfrm>
          <a:prstGeom prst="rect">
            <a:avLst/>
          </a:prstGeom>
        </p:spPr>
      </p:pic>
      <p:pic>
        <p:nvPicPr>
          <p:cNvPr id="5" name="Picture 4" descr="A group of stars in space&#10;&#10;Description automatically generated">
            <a:extLst>
              <a:ext uri="{FF2B5EF4-FFF2-40B4-BE49-F238E27FC236}">
                <a16:creationId xmlns:a16="http://schemas.microsoft.com/office/drawing/2014/main" id="{786CC5D5-4889-D77C-3DBD-3791217AA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630" y="3509800"/>
            <a:ext cx="487680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171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8A024-3372-754F-1C43-6747BD49F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818"/>
            <a:ext cx="7886700" cy="1325563"/>
          </a:xfrm>
        </p:spPr>
        <p:txBody>
          <a:bodyPr/>
          <a:lstStyle/>
          <a:p>
            <a:r>
              <a:rPr lang="en-US" dirty="0" err="1"/>
              <a:t>Earendel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43C6B-049D-9DBD-A227-585039363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42149"/>
            <a:ext cx="7886700" cy="5079671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NIRCam</a:t>
            </a:r>
            <a:r>
              <a:rPr lang="en-US" dirty="0"/>
              <a:t> image reveals “Sunrise arc”, a gravitationally lensed image of a galaxy</a:t>
            </a:r>
          </a:p>
          <a:p>
            <a:r>
              <a:rPr lang="en-US" dirty="0"/>
              <a:t>Contains a B star (twice as hot as Sun, million times more luminous) from within 1 billion years of Big Bang [brightened by x4000 due to lensing]: most distant star ever detected</a:t>
            </a:r>
          </a:p>
          <a:p>
            <a:r>
              <a:rPr lang="en-US" b="1" dirty="0"/>
              <a:t>Originally found by HST, but JWST data suggests a companion red star, consistent with massive stars often being binary</a:t>
            </a:r>
          </a:p>
          <a:p>
            <a:r>
              <a:rPr lang="en-US" b="1" dirty="0"/>
              <a:t>Patches of light on either side of </a:t>
            </a:r>
            <a:r>
              <a:rPr lang="en-US" b="1" dirty="0" err="1"/>
              <a:t>Earendel</a:t>
            </a:r>
            <a:r>
              <a:rPr lang="en-US" b="1" dirty="0"/>
              <a:t> are two images of one star cluster 10 million years old; we are probing the earliest stars to form in the Universe</a:t>
            </a:r>
          </a:p>
        </p:txBody>
      </p:sp>
    </p:spTree>
    <p:extLst>
      <p:ext uri="{BB962C8B-B14F-4D97-AF65-F5344CB8AC3E}">
        <p14:creationId xmlns:p14="http://schemas.microsoft.com/office/powerpoint/2010/main" val="7990116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ars and stars in space&#10;&#10;Description automatically generated">
            <a:extLst>
              <a:ext uri="{FF2B5EF4-FFF2-40B4-BE49-F238E27FC236}">
                <a16:creationId xmlns:a16="http://schemas.microsoft.com/office/drawing/2014/main" id="{61B01CD2-B25C-16DC-4B25-632F9E29C0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62" y="0"/>
            <a:ext cx="6570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37F4F2-4C1E-583D-26AF-DB79F3D10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307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NGC 346</a:t>
            </a:r>
          </a:p>
        </p:txBody>
      </p:sp>
    </p:spTree>
    <p:extLst>
      <p:ext uri="{BB962C8B-B14F-4D97-AF65-F5344CB8AC3E}">
        <p14:creationId xmlns:p14="http://schemas.microsoft.com/office/powerpoint/2010/main" val="13195287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7F4F2-4C1E-583D-26AF-DB79F3D10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307"/>
            <a:ext cx="7886700" cy="1325563"/>
          </a:xfrm>
        </p:spPr>
        <p:txBody>
          <a:bodyPr/>
          <a:lstStyle/>
          <a:p>
            <a:r>
              <a:rPr lang="en-US" dirty="0"/>
              <a:t>NGC 346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E14E0-78E7-6B85-9433-6591260D9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077" y="1079389"/>
            <a:ext cx="7886700" cy="5500087"/>
          </a:xfrm>
        </p:spPr>
        <p:txBody>
          <a:bodyPr>
            <a:normAutofit fontScale="92500"/>
          </a:bodyPr>
          <a:lstStyle/>
          <a:p>
            <a:r>
              <a:rPr lang="en-US" dirty="0"/>
              <a:t>MIRI image of cool gas and dust in a star forming region in SMC</a:t>
            </a:r>
          </a:p>
          <a:p>
            <a:r>
              <a:rPr lang="en-US" dirty="0"/>
              <a:t>Blue* is emission from silicates and PAHs; red* is warmer dust heated by stars</a:t>
            </a:r>
          </a:p>
          <a:p>
            <a:r>
              <a:rPr lang="en-US" dirty="0"/>
              <a:t>Filaments are regions with a high density of protostars (over 1000 identified)</a:t>
            </a:r>
          </a:p>
          <a:p>
            <a:r>
              <a:rPr lang="en-US" b="1" dirty="0"/>
              <a:t>Widely thought the SMC is less evolved than Milky Way – fewer heavy elements – less dust – this will cause a rethink!</a:t>
            </a:r>
          </a:p>
          <a:p>
            <a:r>
              <a:rPr lang="en-US" b="1" dirty="0"/>
              <a:t>Will help us understand “cosmic noon” when there was less dust around, but star formation peaked</a:t>
            </a:r>
          </a:p>
          <a:p>
            <a:endParaRPr lang="en-US" b="1" dirty="0"/>
          </a:p>
          <a:p>
            <a:pPr marL="0" indent="0">
              <a:buNone/>
            </a:pPr>
            <a:r>
              <a:rPr lang="en-US" sz="2400" dirty="0"/>
              <a:t>* “false colors”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249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C3F16-586A-F28F-F09F-36C573D7E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0330"/>
            <a:ext cx="7886700" cy="1325563"/>
          </a:xfrm>
        </p:spPr>
        <p:txBody>
          <a:bodyPr/>
          <a:lstStyle/>
          <a:p>
            <a:r>
              <a:rPr lang="en-US" dirty="0"/>
              <a:t>Cosmic Cliffs</a:t>
            </a:r>
          </a:p>
        </p:txBody>
      </p:sp>
      <p:pic>
        <p:nvPicPr>
          <p:cNvPr id="5" name="Picture 4" descr="A collage of stars and gas clouds&#10;&#10;Description automatically generated">
            <a:extLst>
              <a:ext uri="{FF2B5EF4-FFF2-40B4-BE49-F238E27FC236}">
                <a16:creationId xmlns:a16="http://schemas.microsoft.com/office/drawing/2014/main" id="{C688A272-DBA0-3268-3CAB-D8561170C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8735"/>
            <a:ext cx="9144000" cy="493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46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C3F16-586A-F28F-F09F-36C573D7E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0330"/>
            <a:ext cx="7886700" cy="1325563"/>
          </a:xfrm>
        </p:spPr>
        <p:txBody>
          <a:bodyPr/>
          <a:lstStyle/>
          <a:p>
            <a:r>
              <a:rPr lang="en-US" dirty="0"/>
              <a:t>Cosmic Cliffs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779D9-765B-61EA-126A-13AB79D3E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16026"/>
            <a:ext cx="7886700" cy="4351338"/>
          </a:xfrm>
        </p:spPr>
        <p:txBody>
          <a:bodyPr/>
          <a:lstStyle/>
          <a:p>
            <a:r>
              <a:rPr lang="en-US" dirty="0" err="1"/>
              <a:t>NIRCam</a:t>
            </a:r>
            <a:r>
              <a:rPr lang="en-US" dirty="0"/>
              <a:t> observation of “Cosmic Cliffs”, a large gaseous cavity within star cluster NGC 3324 (NW of the Carina nebula, at about 9,000 </a:t>
            </a:r>
            <a:r>
              <a:rPr lang="en-US" dirty="0" err="1"/>
              <a:t>ly</a:t>
            </a:r>
            <a:r>
              <a:rPr lang="en-US" dirty="0"/>
              <a:t>)</a:t>
            </a:r>
          </a:p>
          <a:p>
            <a:r>
              <a:rPr lang="en-US" dirty="0"/>
              <a:t>Reveals several dozen jets and outflows from stars in formation within the “cliffs”, interpreted using detailed exploration with multiple filters</a:t>
            </a:r>
          </a:p>
          <a:p>
            <a:r>
              <a:rPr lang="en-US" b="1" dirty="0"/>
              <a:t>Gives new insight into just how active star forming regions are, and the demographics of young star systems</a:t>
            </a:r>
          </a:p>
        </p:txBody>
      </p:sp>
    </p:spTree>
    <p:extLst>
      <p:ext uri="{BB962C8B-B14F-4D97-AF65-F5344CB8AC3E}">
        <p14:creationId xmlns:p14="http://schemas.microsoft.com/office/powerpoint/2010/main" val="14664782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images of stars and gasses&#10;&#10;Description automatically generated">
            <a:extLst>
              <a:ext uri="{FF2B5EF4-FFF2-40B4-BE49-F238E27FC236}">
                <a16:creationId xmlns:a16="http://schemas.microsoft.com/office/drawing/2014/main" id="{5B219A56-A518-D034-B2DF-839B98F76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"/>
            <a:ext cx="9144000" cy="651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29655B-B905-41F1-60F2-D324D149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308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Orion Disk</a:t>
            </a:r>
          </a:p>
        </p:txBody>
      </p:sp>
    </p:spTree>
    <p:extLst>
      <p:ext uri="{BB962C8B-B14F-4D97-AF65-F5344CB8AC3E}">
        <p14:creationId xmlns:p14="http://schemas.microsoft.com/office/powerpoint/2010/main" val="744743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9655B-B905-41F1-60F2-D324D149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308"/>
            <a:ext cx="7886700" cy="1325563"/>
          </a:xfrm>
        </p:spPr>
        <p:txBody>
          <a:bodyPr/>
          <a:lstStyle/>
          <a:p>
            <a:r>
              <a:rPr lang="en-US" dirty="0"/>
              <a:t>Orion Disk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AF934-C3A4-7794-BA56-7ACC6F614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546" y="1060081"/>
            <a:ext cx="7886700" cy="5308211"/>
          </a:xfrm>
        </p:spPr>
        <p:txBody>
          <a:bodyPr>
            <a:normAutofit/>
          </a:bodyPr>
          <a:lstStyle/>
          <a:p>
            <a:r>
              <a:rPr lang="en-US" dirty="0" err="1"/>
              <a:t>NIRCam</a:t>
            </a:r>
            <a:r>
              <a:rPr lang="en-US" dirty="0"/>
              <a:t> &amp; MIRI observations of a protoplanetary disk in the Orion star forming region, 1350 </a:t>
            </a:r>
            <a:r>
              <a:rPr lang="en-US" dirty="0" err="1"/>
              <a:t>ly</a:t>
            </a:r>
            <a:r>
              <a:rPr lang="en-US" dirty="0"/>
              <a:t> away</a:t>
            </a:r>
          </a:p>
          <a:p>
            <a:r>
              <a:rPr lang="en-US" dirty="0"/>
              <a:t>Detect the methyl cation (CH</a:t>
            </a:r>
            <a:r>
              <a:rPr lang="en-US" baseline="-25000" dirty="0"/>
              <a:t>3</a:t>
            </a:r>
            <a:r>
              <a:rPr lang="en-US" baseline="30000" dirty="0"/>
              <a:t>+</a:t>
            </a:r>
            <a:r>
              <a:rPr lang="en-US" dirty="0"/>
              <a:t>) molecule</a:t>
            </a:r>
          </a:p>
          <a:p>
            <a:r>
              <a:rPr lang="en-US" dirty="0"/>
              <a:t>Initiates the growth of carbon-based molecules</a:t>
            </a:r>
          </a:p>
          <a:p>
            <a:r>
              <a:rPr lang="en-US" b="1" dirty="0"/>
              <a:t>Major impact on our understanding of interstellar chemistry (in particular in the presence of UV radiation from hot stars) and the origins of life</a:t>
            </a:r>
          </a:p>
          <a:p>
            <a:r>
              <a:rPr lang="en-US" dirty="0"/>
              <a:t>Study by Felipe </a:t>
            </a:r>
            <a:r>
              <a:rPr lang="en-US" dirty="0" err="1"/>
              <a:t>Alarc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ó</a:t>
            </a:r>
            <a:r>
              <a:rPr lang="en-US" dirty="0" err="1"/>
              <a:t>n</a:t>
            </a:r>
            <a:r>
              <a:rPr lang="en-US" dirty="0"/>
              <a:t> and Ted Bergin</a:t>
            </a:r>
          </a:p>
          <a:p>
            <a:pPr marL="0" indent="0">
              <a:buNone/>
            </a:pPr>
            <a:r>
              <a:rPr lang="en-US" dirty="0"/>
              <a:t>      (UM Astronomy)</a:t>
            </a:r>
          </a:p>
        </p:txBody>
      </p:sp>
      <p:pic>
        <p:nvPicPr>
          <p:cNvPr id="6" name="Picture 5" descr="A crowd of people on a field&#10;&#10;Description automatically generated">
            <a:extLst>
              <a:ext uri="{FF2B5EF4-FFF2-40B4-BE49-F238E27FC236}">
                <a16:creationId xmlns:a16="http://schemas.microsoft.com/office/drawing/2014/main" id="{E489D8E9-3267-8EAE-8196-29866A43B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41643"/>
            <a:ext cx="3338348" cy="19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1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>
            <a:extLst>
              <a:ext uri="{FF2B5EF4-FFF2-40B4-BE49-F238E27FC236}">
                <a16:creationId xmlns:a16="http://schemas.microsoft.com/office/drawing/2014/main" id="{25D25AEE-53E4-4A54-8CD1-C3F9192F17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6481" y="105800"/>
            <a:ext cx="8228160" cy="1144800"/>
          </a:xfrm>
        </p:spPr>
        <p:txBody>
          <a:bodyPr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altLang="en-US" dirty="0"/>
              <a:t>Background: Spectra</a:t>
            </a:r>
          </a:p>
        </p:txBody>
      </p:sp>
      <p:pic>
        <p:nvPicPr>
          <p:cNvPr id="41987" name="Picture 2">
            <a:extLst>
              <a:ext uri="{FF2B5EF4-FFF2-40B4-BE49-F238E27FC236}">
                <a16:creationId xmlns:a16="http://schemas.microsoft.com/office/drawing/2014/main" id="{5DAAB452-5EC6-4561-8EFD-4AF270847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60" y="1304739"/>
            <a:ext cx="6428160" cy="476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Text Box 3">
            <a:extLst>
              <a:ext uri="{FF2B5EF4-FFF2-40B4-BE49-F238E27FC236}">
                <a16:creationId xmlns:a16="http://schemas.microsoft.com/office/drawing/2014/main" id="{583A2F16-D256-4113-9B17-9666D4522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400" y="6013801"/>
            <a:ext cx="5385600" cy="72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51791" rIns="81638" bIns="40819"/>
          <a:lstStyle>
            <a:lvl1pPr>
              <a:lnSpc>
                <a:spcPct val="104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DejaVu Sans" pitchFamily="34" charset="0"/>
              </a:defRPr>
            </a:lvl1pPr>
            <a:lvl2pPr marL="914400" indent="-457200">
              <a:lnSpc>
                <a:spcPct val="104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DejaVu Sans" pitchFamily="34" charset="0"/>
              </a:defRPr>
            </a:lvl2pPr>
            <a:lvl3pPr marL="1257300" indent="-342900">
              <a:lnSpc>
                <a:spcPct val="104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ejaVu Sans" pitchFamily="34" charset="0"/>
              </a:defRPr>
            </a:lvl3pPr>
            <a:lvl4pPr marL="1714500" indent="-342900">
              <a:lnSpc>
                <a:spcPct val="104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itchFamily="34" charset="0"/>
              </a:defRPr>
            </a:lvl4pPr>
            <a:lvl5pPr marL="2171700" indent="-342900">
              <a:lnSpc>
                <a:spcPct val="104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itchFamily="34" charset="0"/>
              </a:defRPr>
            </a:lvl5pPr>
            <a:lvl6pPr marL="2628900" indent="-342900" defTabSz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itchFamily="34" charset="0"/>
              </a:defRPr>
            </a:lvl6pPr>
            <a:lvl7pPr marL="3086100" indent="-342900" defTabSz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itchFamily="34" charset="0"/>
              </a:defRPr>
            </a:lvl7pPr>
            <a:lvl8pPr marL="3543300" indent="-342900" defTabSz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itchFamily="34" charset="0"/>
              </a:defRPr>
            </a:lvl8pPr>
            <a:lvl9pPr marL="4000500" indent="-342900" defTabSz="457200" eaLnBrk="0" fontAlgn="base" hangingPunct="0">
              <a:lnSpc>
                <a:spcPct val="10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itchFamily="34" charset="0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Font typeface="Times New Roman" panose="02020603050405020304" pitchFamily="18" charset="0"/>
              <a:buNone/>
            </a:pPr>
            <a:r>
              <a:rPr lang="en-US" altLang="en-US" sz="4354" dirty="0">
                <a:latin typeface="Bitstream Vera Sans" pitchFamily="32" charset="0"/>
              </a:rPr>
              <a:t>Atom is quantized!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8" name="Rectangle 12"/>
          <p:cNvSpPr>
            <a:spLocks noGrp="1" noChangeArrowheads="1"/>
          </p:cNvSpPr>
          <p:nvPr>
            <p:ph type="title"/>
          </p:nvPr>
        </p:nvSpPr>
        <p:spPr>
          <a:xfrm>
            <a:off x="628650" y="7775"/>
            <a:ext cx="7886700" cy="1325563"/>
          </a:xfrm>
        </p:spPr>
        <p:txBody>
          <a:bodyPr/>
          <a:lstStyle/>
          <a:p>
            <a:r>
              <a:rPr lang="en-US" dirty="0"/>
              <a:t>Composition of Clouds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5258740" y="1141413"/>
            <a:ext cx="3729859" cy="51069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were able to determine the composition of interstellar gas from its absorption lines in the spectra of stars, long before modern molecular emission line observations became common.</a:t>
            </a:r>
          </a:p>
          <a:p>
            <a:r>
              <a:rPr lang="en-US" dirty="0"/>
              <a:t>70% H, 28% He, 2% heavier elements: the “stuff” of the Universe.</a:t>
            </a:r>
          </a:p>
        </p:txBody>
      </p:sp>
      <p:pic>
        <p:nvPicPr>
          <p:cNvPr id="13" name="Picture 12" descr="16_02_Figure_Anno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1"/>
          <a:stretch/>
        </p:blipFill>
        <p:spPr>
          <a:xfrm>
            <a:off x="338667" y="1862968"/>
            <a:ext cx="4572000" cy="2925070"/>
          </a:xfrm>
          <a:prstGeom prst="rect">
            <a:avLst/>
          </a:prstGeom>
        </p:spPr>
      </p:pic>
    </p:spTree>
  </p:cSld>
  <p:clrMapOvr>
    <a:masterClrMapping/>
  </p:clrMapOvr>
  <p:transition>
    <p:sndAc>
      <p:endSnd/>
    </p:sndAc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>
            <a:extLst>
              <a:ext uri="{FF2B5EF4-FFF2-40B4-BE49-F238E27FC236}">
                <a16:creationId xmlns:a16="http://schemas.microsoft.com/office/drawing/2014/main" id="{0B753C83-4070-44DA-9F5F-AECDB2EBF8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6481" y="63754"/>
            <a:ext cx="8228160" cy="1144800"/>
          </a:xfrm>
        </p:spPr>
        <p:txBody>
          <a:bodyPr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altLang="en-US" dirty="0"/>
              <a:t>Background: Spectra</a:t>
            </a:r>
          </a:p>
        </p:txBody>
      </p:sp>
      <p:pic>
        <p:nvPicPr>
          <p:cNvPr id="44035" name="Picture 2">
            <a:extLst>
              <a:ext uri="{FF2B5EF4-FFF2-40B4-BE49-F238E27FC236}">
                <a16:creationId xmlns:a16="http://schemas.microsoft.com/office/drawing/2014/main" id="{D5FD9274-64A9-4F2B-B030-9CD53F607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01" y="1562761"/>
            <a:ext cx="7741440" cy="4451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>
            <a:extLst>
              <a:ext uri="{FF2B5EF4-FFF2-40B4-BE49-F238E27FC236}">
                <a16:creationId xmlns:a16="http://schemas.microsoft.com/office/drawing/2014/main" id="{1083C134-9115-4034-9BB4-2DEBEA0F5B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6481" y="74264"/>
            <a:ext cx="8228160" cy="1144800"/>
          </a:xfrm>
        </p:spPr>
        <p:txBody>
          <a:bodyPr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altLang="en-US" dirty="0"/>
              <a:t>Background: Spectra</a:t>
            </a:r>
          </a:p>
        </p:txBody>
      </p:sp>
      <p:pic>
        <p:nvPicPr>
          <p:cNvPr id="48131" name="Picture 2">
            <a:extLst>
              <a:ext uri="{FF2B5EF4-FFF2-40B4-BE49-F238E27FC236}">
                <a16:creationId xmlns:a16="http://schemas.microsoft.com/office/drawing/2014/main" id="{0BFBDFC6-1AE9-45E0-98EE-7541B4E23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01" y="1659240"/>
            <a:ext cx="7741440" cy="442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>
            <a:extLst>
              <a:ext uri="{FF2B5EF4-FFF2-40B4-BE49-F238E27FC236}">
                <a16:creationId xmlns:a16="http://schemas.microsoft.com/office/drawing/2014/main" id="{1083C134-9115-4034-9BB4-2DEBEA0F5B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6481" y="74264"/>
            <a:ext cx="8228160" cy="1144800"/>
          </a:xfrm>
        </p:spPr>
        <p:txBody>
          <a:bodyPr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altLang="en-US" dirty="0"/>
              <a:t>Background: Spectra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D140B1B2-3885-A099-6290-CA771EFEB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5" y="1219064"/>
            <a:ext cx="4490629" cy="2473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 descr="16_02_Figure_Anno.jpg">
            <a:extLst>
              <a:ext uri="{FF2B5EF4-FFF2-40B4-BE49-F238E27FC236}">
                <a16:creationId xmlns:a16="http://schemas.microsoft.com/office/drawing/2014/main" id="{F852DF98-C6E1-9451-F07C-B3AB89BC2E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1"/>
          <a:stretch/>
        </p:blipFill>
        <p:spPr>
          <a:xfrm>
            <a:off x="4112641" y="3649727"/>
            <a:ext cx="4572000" cy="292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800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D0729-8BB0-0DBE-091C-1EE478866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817"/>
            <a:ext cx="7886700" cy="1325563"/>
          </a:xfrm>
        </p:spPr>
        <p:txBody>
          <a:bodyPr/>
          <a:lstStyle/>
          <a:p>
            <a:r>
              <a:rPr lang="en-US" dirty="0"/>
              <a:t>PDS 70</a:t>
            </a:r>
          </a:p>
        </p:txBody>
      </p:sp>
      <p:pic>
        <p:nvPicPr>
          <p:cNvPr id="5" name="Picture 4" descr="A graph of blue and white lines&#10;&#10;Description automatically generated">
            <a:extLst>
              <a:ext uri="{FF2B5EF4-FFF2-40B4-BE49-F238E27FC236}">
                <a16:creationId xmlns:a16="http://schemas.microsoft.com/office/drawing/2014/main" id="{E785A1BF-D0BA-F627-E89B-180F77300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3662"/>
            <a:ext cx="9144000" cy="5142919"/>
          </a:xfrm>
          <a:prstGeom prst="rect">
            <a:avLst/>
          </a:prstGeom>
        </p:spPr>
      </p:pic>
      <p:pic>
        <p:nvPicPr>
          <p:cNvPr id="7" name="Picture 6" descr="A collage of images of a red planet&#10;&#10;Description automatically generated">
            <a:extLst>
              <a:ext uri="{FF2B5EF4-FFF2-40B4-BE49-F238E27FC236}">
                <a16:creationId xmlns:a16="http://schemas.microsoft.com/office/drawing/2014/main" id="{4267CF73-FA14-EA43-042E-E10FA52104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256373"/>
            <a:ext cx="3779519" cy="15518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1C20FD-1F04-FC0E-560F-74340211D180}"/>
              </a:ext>
            </a:extLst>
          </p:cNvPr>
          <p:cNvSpPr txBox="1"/>
          <p:nvPr/>
        </p:nvSpPr>
        <p:spPr>
          <a:xfrm>
            <a:off x="3888828" y="6537439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ALMA</a:t>
            </a:r>
          </a:p>
        </p:txBody>
      </p:sp>
    </p:spTree>
    <p:extLst>
      <p:ext uri="{BB962C8B-B14F-4D97-AF65-F5344CB8AC3E}">
        <p14:creationId xmlns:p14="http://schemas.microsoft.com/office/powerpoint/2010/main" val="36116585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D0729-8BB0-0DBE-091C-1EE478866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817"/>
            <a:ext cx="7886700" cy="1325563"/>
          </a:xfrm>
        </p:spPr>
        <p:txBody>
          <a:bodyPr/>
          <a:lstStyle/>
          <a:p>
            <a:r>
              <a:rPr lang="en-US" dirty="0"/>
              <a:t>PDS 70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E8014-4BB3-E9A2-F7FC-985DBEE55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4702"/>
            <a:ext cx="7886700" cy="4351338"/>
          </a:xfrm>
        </p:spPr>
        <p:txBody>
          <a:bodyPr/>
          <a:lstStyle/>
          <a:p>
            <a:r>
              <a:rPr lang="en-US" dirty="0"/>
              <a:t>MIRI observations of a young star with gapped disk with two giant planets, 370 </a:t>
            </a:r>
            <a:r>
              <a:rPr lang="en-US" dirty="0" err="1"/>
              <a:t>ly</a:t>
            </a:r>
            <a:r>
              <a:rPr lang="en-US" dirty="0"/>
              <a:t> away</a:t>
            </a:r>
          </a:p>
          <a:p>
            <a:r>
              <a:rPr lang="en-US" dirty="0"/>
              <a:t>Detects water vapor in inner disk, where terrestrial type planets might be forming</a:t>
            </a:r>
          </a:p>
          <a:p>
            <a:r>
              <a:rPr lang="en-US" b="1" dirty="0"/>
              <a:t>Motivates new lines of thought: did the water form in place, or get carried in on ice-coated particles; does dust help it survive UV radiation from star?</a:t>
            </a:r>
          </a:p>
          <a:p>
            <a:r>
              <a:rPr lang="en-US" b="1" dirty="0"/>
              <a:t>Maybe terrestrial planets have access to water from their formation</a:t>
            </a:r>
          </a:p>
        </p:txBody>
      </p:sp>
    </p:spTree>
    <p:extLst>
      <p:ext uri="{BB962C8B-B14F-4D97-AF65-F5344CB8AC3E}">
        <p14:creationId xmlns:p14="http://schemas.microsoft.com/office/powerpoint/2010/main" val="7672626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stars and galaxies in space&#10;&#10;Description automatically generated">
            <a:extLst>
              <a:ext uri="{FF2B5EF4-FFF2-40B4-BE49-F238E27FC236}">
                <a16:creationId xmlns:a16="http://schemas.microsoft.com/office/drawing/2014/main" id="{5611C7D5-E0D9-604A-54F9-5DF39DF37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7" y="0"/>
            <a:ext cx="83992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0FF267-3929-3560-C498-58451F129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817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HH 211</a:t>
            </a:r>
          </a:p>
        </p:txBody>
      </p:sp>
    </p:spTree>
    <p:extLst>
      <p:ext uri="{BB962C8B-B14F-4D97-AF65-F5344CB8AC3E}">
        <p14:creationId xmlns:p14="http://schemas.microsoft.com/office/powerpoint/2010/main" val="39578924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FF267-3929-3560-C498-58451F129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817"/>
            <a:ext cx="7886700" cy="1325563"/>
          </a:xfrm>
        </p:spPr>
        <p:txBody>
          <a:bodyPr/>
          <a:lstStyle/>
          <a:p>
            <a:r>
              <a:rPr lang="en-US" dirty="0"/>
              <a:t>HH 211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4A661-99F4-2CF2-69DE-FE71F2C7E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1129"/>
            <a:ext cx="8031874" cy="5037629"/>
          </a:xfrm>
        </p:spPr>
        <p:txBody>
          <a:bodyPr>
            <a:normAutofit/>
          </a:bodyPr>
          <a:lstStyle/>
          <a:p>
            <a:r>
              <a:rPr lang="en-US" dirty="0" err="1"/>
              <a:t>NIRCam</a:t>
            </a:r>
            <a:r>
              <a:rPr lang="en-US" dirty="0"/>
              <a:t> image of </a:t>
            </a:r>
            <a:r>
              <a:rPr lang="en-US" dirty="0" err="1"/>
              <a:t>Herbig-Haro</a:t>
            </a:r>
            <a:r>
              <a:rPr lang="en-US" dirty="0"/>
              <a:t> 211</a:t>
            </a:r>
          </a:p>
          <a:p>
            <a:r>
              <a:rPr lang="en-US" dirty="0"/>
              <a:t>Reveals bow shocks with unprecedented detail from an infant star; &lt;10% solar mass, 10,000s years old</a:t>
            </a:r>
          </a:p>
          <a:p>
            <a:r>
              <a:rPr lang="en-US" dirty="0"/>
              <a:t>Note knotty, wiggling supersonic core flow (cf. water jet); binary star?</a:t>
            </a:r>
          </a:p>
          <a:p>
            <a:r>
              <a:rPr lang="en-US" dirty="0"/>
              <a:t>Innermost flow is </a:t>
            </a:r>
            <a:r>
              <a:rPr lang="en-US" dirty="0">
                <a:sym typeface="Symbol" panose="05050102010706020507" pitchFamily="18" charset="2"/>
              </a:rPr>
              <a:t></a:t>
            </a:r>
            <a:r>
              <a:rPr lang="en-US" dirty="0"/>
              <a:t>100 km/s; not enough energy to break apart molecules, so we now know these are molecular flows</a:t>
            </a:r>
          </a:p>
          <a:p>
            <a:r>
              <a:rPr lang="en-US" b="1" dirty="0"/>
              <a:t>Such observations are better-defining composition and dynamics of these bipolar flows</a:t>
            </a:r>
          </a:p>
        </p:txBody>
      </p:sp>
    </p:spTree>
    <p:extLst>
      <p:ext uri="{BB962C8B-B14F-4D97-AF65-F5344CB8AC3E}">
        <p14:creationId xmlns:p14="http://schemas.microsoft.com/office/powerpoint/2010/main" val="41799057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46528-B06D-A8CC-C276-0FD6AD979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0323"/>
            <a:ext cx="7886700" cy="1325563"/>
          </a:xfrm>
        </p:spPr>
        <p:txBody>
          <a:bodyPr/>
          <a:lstStyle/>
          <a:p>
            <a:r>
              <a:rPr lang="en-US" dirty="0"/>
              <a:t>Europa</a:t>
            </a:r>
          </a:p>
        </p:txBody>
      </p:sp>
      <p:pic>
        <p:nvPicPr>
          <p:cNvPr id="5" name="Picture 4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FD870AA2-B7AC-DEBF-42E8-E3EF5AB39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277"/>
            <a:ext cx="9144000" cy="2283679"/>
          </a:xfrm>
          <a:prstGeom prst="rect">
            <a:avLst/>
          </a:prstGeom>
        </p:spPr>
      </p:pic>
      <p:pic>
        <p:nvPicPr>
          <p:cNvPr id="7" name="Picture 6" descr="A close-up of a planet&#10;&#10;Description automatically generated">
            <a:extLst>
              <a:ext uri="{FF2B5EF4-FFF2-40B4-BE49-F238E27FC236}">
                <a16:creationId xmlns:a16="http://schemas.microsoft.com/office/drawing/2014/main" id="{B69BEED3-0050-FBF8-C379-16126D9464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1440" y="1027048"/>
            <a:ext cx="3295650" cy="2471738"/>
          </a:xfrm>
          <a:prstGeom prst="rect">
            <a:avLst/>
          </a:prstGeom>
        </p:spPr>
      </p:pic>
      <p:pic>
        <p:nvPicPr>
          <p:cNvPr id="11" name="Picture 10" descr="A diagram of the surface of the planet&#10;&#10;Description automatically generated">
            <a:extLst>
              <a:ext uri="{FF2B5EF4-FFF2-40B4-BE49-F238E27FC236}">
                <a16:creationId xmlns:a16="http://schemas.microsoft.com/office/drawing/2014/main" id="{DE4B3C77-9884-FD5B-469B-34C2800DB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502" y="424844"/>
            <a:ext cx="3333750" cy="316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659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46528-B06D-A8CC-C276-0FD6AD979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0323"/>
            <a:ext cx="7886700" cy="1325563"/>
          </a:xfrm>
        </p:spPr>
        <p:txBody>
          <a:bodyPr/>
          <a:lstStyle/>
          <a:p>
            <a:r>
              <a:rPr lang="en-US" dirty="0"/>
              <a:t>Europa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0AE53-EF99-A36E-EB25-54C351732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79088"/>
            <a:ext cx="7886700" cy="4351338"/>
          </a:xfrm>
        </p:spPr>
        <p:txBody>
          <a:bodyPr/>
          <a:lstStyle/>
          <a:p>
            <a:r>
              <a:rPr lang="en-US" dirty="0"/>
              <a:t>Image from </a:t>
            </a:r>
            <a:r>
              <a:rPr lang="en-US" dirty="0" err="1"/>
              <a:t>NIRCam</a:t>
            </a:r>
            <a:r>
              <a:rPr lang="en-US" dirty="0"/>
              <a:t>, composition from </a:t>
            </a:r>
            <a:r>
              <a:rPr lang="en-US" dirty="0" err="1"/>
              <a:t>NIRSpec</a:t>
            </a:r>
            <a:endParaRPr lang="en-US" dirty="0"/>
          </a:p>
          <a:p>
            <a:r>
              <a:rPr lang="en-US" dirty="0"/>
              <a:t>Crystalline or amorphous CO</a:t>
            </a:r>
            <a:r>
              <a:rPr lang="en-US" baseline="-25000" dirty="0"/>
              <a:t>2</a:t>
            </a:r>
            <a:r>
              <a:rPr lang="en-US" dirty="0"/>
              <a:t> in chaos terrain</a:t>
            </a:r>
          </a:p>
          <a:p>
            <a:r>
              <a:rPr lang="en-US" dirty="0"/>
              <a:t>From subsurface ocean, not delivered by meteorites! (Most abundant in disrupted chaos terrain area where an exchange between ocean and surface is likely)</a:t>
            </a:r>
          </a:p>
          <a:p>
            <a:r>
              <a:rPr lang="en-US" dirty="0"/>
              <a:t>Recent! (CO</a:t>
            </a:r>
            <a:r>
              <a:rPr lang="en-US" baseline="-25000" dirty="0"/>
              <a:t>2</a:t>
            </a:r>
            <a:r>
              <a:rPr lang="en-US" dirty="0"/>
              <a:t> not stable on surface)</a:t>
            </a:r>
          </a:p>
          <a:p>
            <a:r>
              <a:rPr lang="en-US" b="1" dirty="0"/>
              <a:t>Bolsters the argument for life in Europa’s ocean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329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C3B35-1E4C-2BFF-E9E4-0E2A21772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307"/>
            <a:ext cx="7886700" cy="1325563"/>
          </a:xfrm>
        </p:spPr>
        <p:txBody>
          <a:bodyPr/>
          <a:lstStyle/>
          <a:p>
            <a:r>
              <a:rPr lang="en-US" dirty="0"/>
              <a:t>K2-18 b</a:t>
            </a:r>
          </a:p>
        </p:txBody>
      </p:sp>
      <p:pic>
        <p:nvPicPr>
          <p:cNvPr id="5" name="Picture 4" descr="A screen shot of a graph&#10;&#10;Description automatically generated">
            <a:extLst>
              <a:ext uri="{FF2B5EF4-FFF2-40B4-BE49-F238E27FC236}">
                <a16:creationId xmlns:a16="http://schemas.microsoft.com/office/drawing/2014/main" id="{A9C82EDF-F0E2-6E06-E6B6-E78774125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21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03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1" name="Rectangle 17"/>
          <p:cNvSpPr>
            <a:spLocks noGrp="1" noChangeArrowheads="1"/>
          </p:cNvSpPr>
          <p:nvPr>
            <p:ph type="title"/>
          </p:nvPr>
        </p:nvSpPr>
        <p:spPr>
          <a:xfrm>
            <a:off x="628650" y="28799"/>
            <a:ext cx="7886700" cy="1325563"/>
          </a:xfrm>
        </p:spPr>
        <p:txBody>
          <a:bodyPr/>
          <a:lstStyle/>
          <a:p>
            <a:r>
              <a:rPr lang="en-US" dirty="0"/>
              <a:t>Molecular Clouds</a:t>
            </a:r>
          </a:p>
        </p:txBody>
      </p:sp>
      <p:sp>
        <p:nvSpPr>
          <p:cNvPr id="26642" name="Rectangle 18"/>
          <p:cNvSpPr>
            <a:spLocks noGrp="1" noChangeArrowheads="1"/>
          </p:cNvSpPr>
          <p:nvPr>
            <p:ph idx="1"/>
          </p:nvPr>
        </p:nvSpPr>
        <p:spPr>
          <a:xfrm>
            <a:off x="695325" y="4764674"/>
            <a:ext cx="7957608" cy="2093326"/>
          </a:xfrm>
        </p:spPr>
        <p:txBody>
          <a:bodyPr/>
          <a:lstStyle/>
          <a:p>
            <a:r>
              <a:rPr lang="en-US" dirty="0"/>
              <a:t>Most of the matter in star-forming clouds is in the form of molecules (H</a:t>
            </a:r>
            <a:r>
              <a:rPr lang="en-US" baseline="-25000" dirty="0"/>
              <a:t>2</a:t>
            </a:r>
            <a:r>
              <a:rPr lang="en-US" dirty="0"/>
              <a:t>, CO, etc.).</a:t>
            </a:r>
          </a:p>
          <a:p>
            <a:r>
              <a:rPr lang="en-US" dirty="0"/>
              <a:t>These </a:t>
            </a:r>
            <a:r>
              <a:rPr lang="en-US" i="1" dirty="0"/>
              <a:t>molecular clouds</a:t>
            </a:r>
            <a:r>
              <a:rPr lang="en-US" dirty="0"/>
              <a:t> have a temperature of 10–30 K, protected from starlight by dust.</a:t>
            </a:r>
          </a:p>
        </p:txBody>
      </p:sp>
      <p:pic>
        <p:nvPicPr>
          <p:cNvPr id="16" name="Picture 15" descr="16_03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4"/>
          <a:stretch/>
        </p:blipFill>
        <p:spPr>
          <a:xfrm>
            <a:off x="1185302" y="1147390"/>
            <a:ext cx="6773396" cy="3431366"/>
          </a:xfrm>
          <a:prstGeom prst="rect">
            <a:avLst/>
          </a:prstGeom>
        </p:spPr>
      </p:pic>
    </p:spTree>
  </p:cSld>
  <p:clrMapOvr>
    <a:masterClrMapping/>
  </p:clrMapOvr>
  <p:transition>
    <p:sndAc>
      <p:endSnd/>
    </p:sndAc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C3B35-1E4C-2BFF-E9E4-0E2A21772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307"/>
            <a:ext cx="7886700" cy="1325563"/>
          </a:xfrm>
        </p:spPr>
        <p:txBody>
          <a:bodyPr/>
          <a:lstStyle/>
          <a:p>
            <a:r>
              <a:rPr lang="en-US" dirty="0"/>
              <a:t>K2-18 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BBC20-B324-95B5-7D45-6929D07E9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42150"/>
            <a:ext cx="7886700" cy="5048140"/>
          </a:xfrm>
        </p:spPr>
        <p:txBody>
          <a:bodyPr>
            <a:normAutofit/>
          </a:bodyPr>
          <a:lstStyle/>
          <a:p>
            <a:r>
              <a:rPr lang="en-US" dirty="0" err="1"/>
              <a:t>NIRSpec</a:t>
            </a:r>
            <a:r>
              <a:rPr lang="en-US" dirty="0"/>
              <a:t> study of atmosphere of exoplanet K2-18 b</a:t>
            </a:r>
          </a:p>
          <a:p>
            <a:r>
              <a:rPr lang="en-US" dirty="0"/>
              <a:t>Planet is about 8 </a:t>
            </a:r>
            <a:r>
              <a:rPr lang="en-US" dirty="0" err="1"/>
              <a:t>M</a:t>
            </a:r>
            <a:r>
              <a:rPr lang="en-US" baseline="-25000" dirty="0" err="1"/>
              <a:t>earth</a:t>
            </a:r>
            <a:r>
              <a:rPr lang="en-US" dirty="0"/>
              <a:t>, about 120 </a:t>
            </a:r>
            <a:r>
              <a:rPr lang="en-US" dirty="0" err="1"/>
              <a:t>ly</a:t>
            </a:r>
            <a:r>
              <a:rPr lang="en-US" dirty="0"/>
              <a:t> from Earth, and in habitable zone of its star</a:t>
            </a:r>
          </a:p>
          <a:p>
            <a:r>
              <a:rPr lang="en-US" dirty="0"/>
              <a:t>Complements studies suggesting Hydrogen rich atmosphere above water ocean surface</a:t>
            </a:r>
          </a:p>
          <a:p>
            <a:r>
              <a:rPr lang="en-US" dirty="0"/>
              <a:t>Tentative identification of dimethyl sulfide – found on Earth only due to life: mostly phytoplankton</a:t>
            </a:r>
          </a:p>
          <a:p>
            <a:r>
              <a:rPr lang="en-US" b="1" dirty="0"/>
              <a:t>Large planet mass suggests ocean might be too hot for life – but DMS is intriguing and shows how much exoplanet atmosphere studies have advanced</a:t>
            </a:r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2B7A24-3CE8-F927-4317-FB769A581ED7}"/>
              </a:ext>
            </a:extLst>
          </p:cNvPr>
          <p:cNvGrpSpPr/>
          <p:nvPr/>
        </p:nvGrpSpPr>
        <p:grpSpPr>
          <a:xfrm>
            <a:off x="628650" y="3605048"/>
            <a:ext cx="7779626" cy="2949641"/>
            <a:chOff x="628650" y="3605048"/>
            <a:chExt cx="7779626" cy="294964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40E768D-3698-EA6B-FCB6-4B14627C5DC5}"/>
                </a:ext>
              </a:extLst>
            </p:cNvPr>
            <p:cNvSpPr/>
            <p:nvPr/>
          </p:nvSpPr>
          <p:spPr>
            <a:xfrm>
              <a:off x="628650" y="3605048"/>
              <a:ext cx="7779626" cy="903890"/>
            </a:xfrm>
            <a:prstGeom prst="rect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A6E1E91-6B9F-F261-5CCC-3D0FF54BC23A}"/>
                </a:ext>
              </a:extLst>
            </p:cNvPr>
            <p:cNvSpPr txBox="1"/>
            <p:nvPr/>
          </p:nvSpPr>
          <p:spPr>
            <a:xfrm>
              <a:off x="1232496" y="6031469"/>
              <a:ext cx="66790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1.5 sigma result – shameless self-promotion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375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mond shaped image of a nebula&#10;&#10;Description automatically generated">
            <a:extLst>
              <a:ext uri="{FF2B5EF4-FFF2-40B4-BE49-F238E27FC236}">
                <a16:creationId xmlns:a16="http://schemas.microsoft.com/office/drawing/2014/main" id="{C5680645-0AAF-9F5F-DA82-6040C7B95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8AEA6A-68C0-680C-8F8F-711177743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826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Cas A</a:t>
            </a:r>
          </a:p>
        </p:txBody>
      </p:sp>
    </p:spTree>
    <p:extLst>
      <p:ext uri="{BB962C8B-B14F-4D97-AF65-F5344CB8AC3E}">
        <p14:creationId xmlns:p14="http://schemas.microsoft.com/office/powerpoint/2010/main" val="40029651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AEA6A-68C0-680C-8F8F-711177743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826"/>
            <a:ext cx="7886700" cy="1325563"/>
          </a:xfrm>
        </p:spPr>
        <p:txBody>
          <a:bodyPr/>
          <a:lstStyle/>
          <a:p>
            <a:r>
              <a:rPr lang="en-US" dirty="0"/>
              <a:t>Cas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EE0D9-44DA-0918-9F64-3352CD47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8066"/>
            <a:ext cx="7886700" cy="4953548"/>
          </a:xfrm>
        </p:spPr>
        <p:txBody>
          <a:bodyPr>
            <a:normAutofit/>
          </a:bodyPr>
          <a:lstStyle/>
          <a:p>
            <a:r>
              <a:rPr lang="en-US" dirty="0"/>
              <a:t>MIRI image of supernova remnant Cas A, 1100 </a:t>
            </a:r>
            <a:r>
              <a:rPr lang="en-US" dirty="0" err="1"/>
              <a:t>ly</a:t>
            </a:r>
            <a:r>
              <a:rPr lang="en-US" dirty="0"/>
              <a:t> away; image is about 10 </a:t>
            </a:r>
            <a:r>
              <a:rPr lang="en-US" dirty="0" err="1"/>
              <a:t>ly</a:t>
            </a:r>
            <a:r>
              <a:rPr lang="en-US" dirty="0"/>
              <a:t> across</a:t>
            </a:r>
          </a:p>
          <a:p>
            <a:pPr marL="0" indent="0">
              <a:buNone/>
            </a:pPr>
            <a:r>
              <a:rPr lang="en-US" dirty="0"/>
              <a:t>    (Massive stars end their life as a supernova +            neutron star, black hole, or “nothing”)</a:t>
            </a:r>
          </a:p>
          <a:p>
            <a:r>
              <a:rPr lang="en-US" dirty="0"/>
              <a:t>Youngest known remnant in Milky Way: 340 years ago from Earth’s perspective</a:t>
            </a:r>
          </a:p>
          <a:p>
            <a:r>
              <a:rPr lang="en-US" dirty="0"/>
              <a:t>Unprecedented resolution and wavelength coverage</a:t>
            </a:r>
          </a:p>
        </p:txBody>
      </p:sp>
    </p:spTree>
    <p:extLst>
      <p:ext uri="{BB962C8B-B14F-4D97-AF65-F5344CB8AC3E}">
        <p14:creationId xmlns:p14="http://schemas.microsoft.com/office/powerpoint/2010/main" val="38708531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AEA6A-68C0-680C-8F8F-711177743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826"/>
            <a:ext cx="7886700" cy="1325563"/>
          </a:xfrm>
        </p:spPr>
        <p:txBody>
          <a:bodyPr/>
          <a:lstStyle/>
          <a:p>
            <a:r>
              <a:rPr lang="en-US" dirty="0"/>
              <a:t>Cas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EE0D9-44DA-0918-9F64-3352CD47B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8066"/>
            <a:ext cx="7886700" cy="4953548"/>
          </a:xfrm>
        </p:spPr>
        <p:txBody>
          <a:bodyPr>
            <a:normAutofit/>
          </a:bodyPr>
          <a:lstStyle/>
          <a:p>
            <a:r>
              <a:rPr lang="en-US" dirty="0"/>
              <a:t>Different colors depict emission from different elements:</a:t>
            </a:r>
          </a:p>
          <a:p>
            <a:r>
              <a:rPr lang="en-US" dirty="0"/>
              <a:t>Exterior orange/red is emission from warm dust where stellar stuff is ramming into circumstellar medium</a:t>
            </a:r>
          </a:p>
          <a:p>
            <a:r>
              <a:rPr lang="en-US" dirty="0"/>
              <a:t>Interior clumps and knots (pink &amp; white) is stellar material with oxygen, argon, neon, etc. made in the explosion</a:t>
            </a:r>
          </a:p>
          <a:p>
            <a:r>
              <a:rPr lang="en-US" b="1" dirty="0"/>
              <a:t>Allows “stellar autopsy” to find out about original star, how it exploded, and origin of elements/dust</a:t>
            </a:r>
          </a:p>
        </p:txBody>
      </p:sp>
    </p:spTree>
    <p:extLst>
      <p:ext uri="{BB962C8B-B14F-4D97-AF65-F5344CB8AC3E}">
        <p14:creationId xmlns:p14="http://schemas.microsoft.com/office/powerpoint/2010/main" val="20453691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79594-73E8-873D-1557-7DF06D4CB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37990"/>
            <a:ext cx="7886700" cy="2852737"/>
          </a:xfrm>
        </p:spPr>
        <p:txBody>
          <a:bodyPr/>
          <a:lstStyle/>
          <a:p>
            <a:r>
              <a:rPr lang="en-US" dirty="0"/>
              <a:t>Next Week….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0ACE62-AB86-F57D-DE59-E908E39FE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074459"/>
            <a:ext cx="7886700" cy="1500187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More science: galaxy formation &amp; cosmology</a:t>
            </a:r>
          </a:p>
        </p:txBody>
      </p:sp>
    </p:spTree>
    <p:extLst>
      <p:ext uri="{BB962C8B-B14F-4D97-AF65-F5344CB8AC3E}">
        <p14:creationId xmlns:p14="http://schemas.microsoft.com/office/powerpoint/2010/main" val="4094217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2" name="Rectangle 12"/>
          <p:cNvSpPr>
            <a:spLocks noGrp="1" noChangeArrowheads="1"/>
          </p:cNvSpPr>
          <p:nvPr>
            <p:ph type="title"/>
          </p:nvPr>
        </p:nvSpPr>
        <p:spPr>
          <a:xfrm>
            <a:off x="628650" y="28800"/>
            <a:ext cx="7886700" cy="1325563"/>
          </a:xfrm>
        </p:spPr>
        <p:txBody>
          <a:bodyPr/>
          <a:lstStyle/>
          <a:p>
            <a:r>
              <a:rPr lang="en-US" dirty="0"/>
              <a:t>Interstellar Dust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5061184" y="1141413"/>
            <a:ext cx="3784313" cy="5106987"/>
          </a:xfrm>
        </p:spPr>
        <p:txBody>
          <a:bodyPr/>
          <a:lstStyle/>
          <a:p>
            <a:r>
              <a:rPr lang="en-US" dirty="0"/>
              <a:t>Particles are &lt; 1 micrometer in size and made of elements like C, O, Si, and Fe.</a:t>
            </a:r>
          </a:p>
          <a:p>
            <a:r>
              <a:rPr lang="en-US" i="1" dirty="0"/>
              <a:t>Interstellar dust</a:t>
            </a:r>
            <a:r>
              <a:rPr lang="en-US" dirty="0"/>
              <a:t> is very effective at scattering visible light, and blocks our view of stars within and beyond clouds.</a:t>
            </a:r>
          </a:p>
        </p:txBody>
      </p:sp>
      <p:pic>
        <p:nvPicPr>
          <p:cNvPr id="3" name="Picture 2" descr="A picture containing indoor, wind, table, decorated&#10;&#10;Description automatically generated">
            <a:extLst>
              <a:ext uri="{FF2B5EF4-FFF2-40B4-BE49-F238E27FC236}">
                <a16:creationId xmlns:a16="http://schemas.microsoft.com/office/drawing/2014/main" id="{FEF2CCC2-A117-469C-9E3B-2C01898D0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1" y="1563329"/>
            <a:ext cx="4860235" cy="32377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B2D9C6-83C3-4C5A-8B5A-798859384C94}"/>
              </a:ext>
            </a:extLst>
          </p:cNvPr>
          <p:cNvSpPr txBox="1"/>
          <p:nvPr/>
        </p:nvSpPr>
        <p:spPr>
          <a:xfrm>
            <a:off x="132121" y="5028716"/>
            <a:ext cx="486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Interplanetary dust – possibly pre-solar nebula</a:t>
            </a:r>
          </a:p>
        </p:txBody>
      </p:sp>
    </p:spTree>
  </p:cSld>
  <p:clrMapOvr>
    <a:masterClrMapping/>
  </p:clrMapOvr>
  <p:transition>
    <p:sndAc>
      <p:endSnd/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0" name="Rectangle 12"/>
          <p:cNvSpPr>
            <a:spLocks noGrp="1" noChangeArrowheads="1"/>
          </p:cNvSpPr>
          <p:nvPr>
            <p:ph type="title"/>
          </p:nvPr>
        </p:nvSpPr>
        <p:spPr>
          <a:xfrm>
            <a:off x="628650" y="39307"/>
            <a:ext cx="7886700" cy="1325563"/>
          </a:xfrm>
        </p:spPr>
        <p:txBody>
          <a:bodyPr/>
          <a:lstStyle/>
          <a:p>
            <a:r>
              <a:rPr lang="en-US" dirty="0"/>
              <a:t>Interstellar Reddening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5032962" y="1141413"/>
            <a:ext cx="3928806" cy="5106987"/>
          </a:xfrm>
        </p:spPr>
        <p:txBody>
          <a:bodyPr/>
          <a:lstStyle/>
          <a:p>
            <a:r>
              <a:rPr lang="en-US" dirty="0"/>
              <a:t>Stars viewed through the edges of the cloud look redder because dust blocks (shorter-wavelength) blue light more effectively than (longer-wavelength) red light.</a:t>
            </a:r>
          </a:p>
        </p:txBody>
      </p:sp>
      <p:pic>
        <p:nvPicPr>
          <p:cNvPr id="13" name="Picture 12" descr="16_05_FigureA_Unann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01" b="2479"/>
          <a:stretch/>
        </p:blipFill>
        <p:spPr>
          <a:xfrm>
            <a:off x="448805" y="1200906"/>
            <a:ext cx="4377194" cy="5024290"/>
          </a:xfrm>
          <a:prstGeom prst="rect">
            <a:avLst/>
          </a:prstGeom>
        </p:spPr>
      </p:pic>
    </p:spTree>
  </p:cSld>
  <p:clrMapOvr>
    <a:masterClrMapping/>
  </p:clrMapOvr>
  <p:transition>
    <p:sndAc>
      <p:endSnd/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8" name="Rectangle 12"/>
          <p:cNvSpPr>
            <a:spLocks noGrp="1" noChangeArrowheads="1"/>
          </p:cNvSpPr>
          <p:nvPr>
            <p:ph type="title"/>
          </p:nvPr>
        </p:nvSpPr>
        <p:spPr>
          <a:xfrm>
            <a:off x="628650" y="28795"/>
            <a:ext cx="7886700" cy="1325563"/>
          </a:xfrm>
        </p:spPr>
        <p:txBody>
          <a:bodyPr/>
          <a:lstStyle/>
          <a:p>
            <a:r>
              <a:rPr lang="en-US" dirty="0"/>
              <a:t>Interstellar Reddening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5174073" y="1141413"/>
            <a:ext cx="3420651" cy="5106987"/>
          </a:xfrm>
        </p:spPr>
        <p:txBody>
          <a:bodyPr/>
          <a:lstStyle/>
          <a:p>
            <a:r>
              <a:rPr lang="en-US" dirty="0"/>
              <a:t>Long-wavelength infrared light passes through a cloud more easily than visible light.</a:t>
            </a:r>
          </a:p>
          <a:p>
            <a:r>
              <a:rPr lang="en-US" dirty="0"/>
              <a:t>Observations of infrared light reveal stars on the other side of the cloud.</a:t>
            </a:r>
          </a:p>
        </p:txBody>
      </p:sp>
      <p:pic>
        <p:nvPicPr>
          <p:cNvPr id="13" name="Picture 12" descr="16_05_FigureB_Unann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73" b="2744"/>
          <a:stretch/>
        </p:blipFill>
        <p:spPr>
          <a:xfrm>
            <a:off x="471104" y="1206928"/>
            <a:ext cx="4379272" cy="5080878"/>
          </a:xfrm>
          <a:prstGeom prst="rect">
            <a:avLst/>
          </a:prstGeom>
        </p:spPr>
      </p:pic>
    </p:spTree>
  </p:cSld>
  <p:clrMapOvr>
    <a:masterClrMapping/>
  </p:clrMapOvr>
  <p:transition>
    <p:sndAc>
      <p:endSnd/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2" name="Rectangle 18"/>
          <p:cNvSpPr>
            <a:spLocks noGrp="1" noChangeArrowheads="1"/>
          </p:cNvSpPr>
          <p:nvPr>
            <p:ph type="title"/>
          </p:nvPr>
        </p:nvSpPr>
        <p:spPr>
          <a:xfrm>
            <a:off x="628650" y="28798"/>
            <a:ext cx="7886700" cy="1325563"/>
          </a:xfrm>
        </p:spPr>
        <p:txBody>
          <a:bodyPr/>
          <a:lstStyle/>
          <a:p>
            <a:r>
              <a:rPr lang="en-US" dirty="0"/>
              <a:t>Observing Newborn Stars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Visible light from a newborn star is often trapped within the dark, dusty gas clouds where the star formed.</a:t>
            </a:r>
          </a:p>
        </p:txBody>
      </p:sp>
      <p:pic>
        <p:nvPicPr>
          <p:cNvPr id="13" name="Picture 12" descr="16_06_Figure_Unann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6" b="4346"/>
          <a:stretch/>
        </p:blipFill>
        <p:spPr>
          <a:xfrm>
            <a:off x="250428" y="1216191"/>
            <a:ext cx="4141151" cy="4060914"/>
          </a:xfrm>
          <a:prstGeom prst="rect">
            <a:avLst/>
          </a:prstGeom>
        </p:spPr>
      </p:pic>
    </p:spTree>
  </p:cSld>
  <p:clrMapOvr>
    <a:masterClrMapping/>
  </p:clrMapOvr>
  <p:transition>
    <p:sndAc>
      <p:endSnd/>
    </p:sndAc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2870</TotalTime>
  <Words>1739</Words>
  <Application>Microsoft Office PowerPoint</Application>
  <PresentationFormat>On-screen Show (4:3)</PresentationFormat>
  <Paragraphs>207</Paragraphs>
  <Slides>54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Bitstream Vera Sans</vt:lpstr>
      <vt:lpstr>Calibri</vt:lpstr>
      <vt:lpstr>Calibri Light</vt:lpstr>
      <vt:lpstr>Times New Roman</vt:lpstr>
      <vt:lpstr>Wingdings</vt:lpstr>
      <vt:lpstr>Office Theme</vt:lpstr>
      <vt:lpstr>THE JAMES WEBB SPACE TELESCOPE</vt:lpstr>
      <vt:lpstr>Plan</vt:lpstr>
      <vt:lpstr>Star-Forming Clouds</vt:lpstr>
      <vt:lpstr>Composition of Clouds</vt:lpstr>
      <vt:lpstr>Molecular Clouds</vt:lpstr>
      <vt:lpstr>Interstellar Dust</vt:lpstr>
      <vt:lpstr>Interstellar Reddening</vt:lpstr>
      <vt:lpstr>Interstellar Reddening</vt:lpstr>
      <vt:lpstr>Observing Newborn Stars</vt:lpstr>
      <vt:lpstr>Observing Newborn Stars</vt:lpstr>
      <vt:lpstr>Glowing Dust Grains</vt:lpstr>
      <vt:lpstr>Gravity versus Pressure</vt:lpstr>
      <vt:lpstr>Fragmentation of a Cloud</vt:lpstr>
      <vt:lpstr>Fragmentation of a Cloud: Star Cluster</vt:lpstr>
      <vt:lpstr>Trapping of  Energy</vt:lpstr>
      <vt:lpstr>Trapping of  Energy</vt:lpstr>
      <vt:lpstr>Growth of a Protostar</vt:lpstr>
      <vt:lpstr>Collapse contd.</vt:lpstr>
      <vt:lpstr>PowerPoint Presentation</vt:lpstr>
      <vt:lpstr>Disk channels released energy</vt:lpstr>
      <vt:lpstr>PowerPoint Presentation</vt:lpstr>
      <vt:lpstr>Inside-out collapse of cloud core</vt:lpstr>
      <vt:lpstr>T Tauri phase</vt:lpstr>
      <vt:lpstr>PowerPoint Presentation</vt:lpstr>
      <vt:lpstr>Timescales</vt:lpstr>
      <vt:lpstr>Gas &amp; Grains In Disk</vt:lpstr>
      <vt:lpstr>Major Issues: Growth Of Planets</vt:lpstr>
      <vt:lpstr>Disk Vortices To The Rescue?</vt:lpstr>
      <vt:lpstr>Major Issues: Gaps</vt:lpstr>
      <vt:lpstr>Earendel</vt:lpstr>
      <vt:lpstr>PowerPoint Presentation</vt:lpstr>
      <vt:lpstr>Earendel</vt:lpstr>
      <vt:lpstr>NGC 346</vt:lpstr>
      <vt:lpstr>NGC 346</vt:lpstr>
      <vt:lpstr>Cosmic Cliffs</vt:lpstr>
      <vt:lpstr>Cosmic Cliffs</vt:lpstr>
      <vt:lpstr>Orion Disk</vt:lpstr>
      <vt:lpstr>Orion Disk</vt:lpstr>
      <vt:lpstr>Background: Spectra</vt:lpstr>
      <vt:lpstr>Background: Spectra</vt:lpstr>
      <vt:lpstr>Background: Spectra</vt:lpstr>
      <vt:lpstr>Background: Spectra</vt:lpstr>
      <vt:lpstr>PDS 70</vt:lpstr>
      <vt:lpstr>PDS 70</vt:lpstr>
      <vt:lpstr>HH 211</vt:lpstr>
      <vt:lpstr>HH 211</vt:lpstr>
      <vt:lpstr>Europa</vt:lpstr>
      <vt:lpstr>Europa</vt:lpstr>
      <vt:lpstr>K2-18 b</vt:lpstr>
      <vt:lpstr>K2-18 b</vt:lpstr>
      <vt:lpstr>Cas A</vt:lpstr>
      <vt:lpstr>Cas A</vt:lpstr>
      <vt:lpstr>Cas A</vt:lpstr>
      <vt:lpstr>Next Week….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JAMES WEBB SPACE TELESCOPE</dc:title>
  <dc:creator>Philip Hughes</dc:creator>
  <cp:lastModifiedBy>Hughes, Philip</cp:lastModifiedBy>
  <cp:revision>326</cp:revision>
  <dcterms:created xsi:type="dcterms:W3CDTF">2015-09-25T16:20:32Z</dcterms:created>
  <dcterms:modified xsi:type="dcterms:W3CDTF">2023-11-09T16:43:55Z</dcterms:modified>
</cp:coreProperties>
</file>