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25" r:id="rId2"/>
    <p:sldId id="478" r:id="rId3"/>
    <p:sldId id="471" r:id="rId4"/>
    <p:sldId id="449" r:id="rId5"/>
    <p:sldId id="450" r:id="rId6"/>
    <p:sldId id="432" r:id="rId7"/>
    <p:sldId id="426" r:id="rId8"/>
    <p:sldId id="311" r:id="rId9"/>
    <p:sldId id="453" r:id="rId10"/>
    <p:sldId id="317" r:id="rId11"/>
    <p:sldId id="395" r:id="rId12"/>
    <p:sldId id="324" r:id="rId13"/>
    <p:sldId id="323" r:id="rId14"/>
    <p:sldId id="468" r:id="rId15"/>
    <p:sldId id="469" r:id="rId16"/>
    <p:sldId id="331" r:id="rId17"/>
    <p:sldId id="332" r:id="rId18"/>
    <p:sldId id="326" r:id="rId19"/>
    <p:sldId id="333" r:id="rId20"/>
    <p:sldId id="334" r:id="rId21"/>
    <p:sldId id="475" r:id="rId22"/>
    <p:sldId id="330" r:id="rId23"/>
    <p:sldId id="335" r:id="rId24"/>
    <p:sldId id="336" r:id="rId25"/>
    <p:sldId id="470" r:id="rId26"/>
    <p:sldId id="348" r:id="rId27"/>
    <p:sldId id="349" r:id="rId28"/>
    <p:sldId id="476" r:id="rId29"/>
    <p:sldId id="416" r:id="rId30"/>
    <p:sldId id="457" r:id="rId31"/>
    <p:sldId id="431" r:id="rId32"/>
    <p:sldId id="406" r:id="rId33"/>
    <p:sldId id="391" r:id="rId34"/>
    <p:sldId id="404" r:id="rId35"/>
    <p:sldId id="419" r:id="rId36"/>
    <p:sldId id="459" r:id="rId37"/>
    <p:sldId id="347" r:id="rId38"/>
    <p:sldId id="460" r:id="rId39"/>
    <p:sldId id="433" r:id="rId40"/>
    <p:sldId id="353" r:id="rId41"/>
    <p:sldId id="461" r:id="rId42"/>
    <p:sldId id="350" r:id="rId43"/>
    <p:sldId id="396" r:id="rId44"/>
    <p:sldId id="477" r:id="rId45"/>
    <p:sldId id="360" r:id="rId46"/>
    <p:sldId id="358" r:id="rId47"/>
    <p:sldId id="472" r:id="rId48"/>
    <p:sldId id="371" r:id="rId49"/>
    <p:sldId id="397" r:id="rId50"/>
    <p:sldId id="466" r:id="rId51"/>
    <p:sldId id="474" r:id="rId52"/>
    <p:sldId id="434" r:id="rId53"/>
    <p:sldId id="436" r:id="rId54"/>
    <p:sldId id="367" r:id="rId55"/>
    <p:sldId id="364" r:id="rId56"/>
    <p:sldId id="473" r:id="rId57"/>
    <p:sldId id="343" r:id="rId58"/>
    <p:sldId id="467" r:id="rId59"/>
    <p:sldId id="445" r:id="rId60"/>
    <p:sldId id="388" r:id="rId61"/>
    <p:sldId id="398" r:id="rId62"/>
  </p:sldIdLst>
  <p:sldSz cx="10058400" cy="7772400"/>
  <p:notesSz cx="6858000" cy="9144000"/>
  <p:defaultTextStyle>
    <a:defPPr>
      <a:defRPr lang="en-US"/>
    </a:defPPr>
    <a:lvl1pPr marL="0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74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348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523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696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871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043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219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390" algn="l" defTabSz="5091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6" autoAdjust="0"/>
    <p:restoredTop sz="99855" autoAdjust="0"/>
  </p:normalViewPr>
  <p:slideViewPr>
    <p:cSldViewPr snapToGrid="0" snapToObjects="1">
      <p:cViewPr>
        <p:scale>
          <a:sx n="103" d="100"/>
          <a:sy n="103" d="100"/>
        </p:scale>
        <p:origin x="-120" y="-96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E777B-C786-BE4E-9A7D-2668140B06BD}" type="datetimeFigureOut">
              <a:rPr lang="en-US"/>
              <a:pPr/>
              <a:t>6/23/15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9F18-139F-EB4F-9936-914C9B2D37E0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708FD-94F8-A642-BC25-2DF668F917D2}" type="datetimeFigureOut">
              <a:rPr lang="en-US"/>
              <a:pPr/>
              <a:t>6/23/15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F01B0-8D4E-6447-9AC6-D781BC5E1C2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7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58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9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9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7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6" algn="l" defTabSz="4570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8671-497D-BD45-9148-F877F3079D46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1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AF316-4435-914F-AE7A-650E5C0A9263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D8F5-3FE3-3543-842E-0DA98E108330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6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12E9-1FAF-2A44-B0B6-7CABE21A2B3A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2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870F-2A10-D740-A046-04787255DD55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5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B300-866C-0142-931C-B4564E2D183D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3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2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2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D16A0-95C0-3944-8E45-1605C40DC7B0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25EE-46AE-D14F-B13D-42BD382A48DB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89F-60E0-4842-B82F-9095C5BC5012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3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A9BDA-D360-0945-8FDC-F1C2470E02CC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7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174" indent="0">
              <a:buNone/>
              <a:defRPr sz="3100"/>
            </a:lvl2pPr>
            <a:lvl3pPr marL="1018348" indent="0">
              <a:buNone/>
              <a:defRPr sz="2700"/>
            </a:lvl3pPr>
            <a:lvl4pPr marL="1527523" indent="0">
              <a:buNone/>
              <a:defRPr sz="2200"/>
            </a:lvl4pPr>
            <a:lvl5pPr marL="2036696" indent="0">
              <a:buNone/>
              <a:defRPr sz="2200"/>
            </a:lvl5pPr>
            <a:lvl6pPr marL="2545871" indent="0">
              <a:buNone/>
              <a:defRPr sz="2200"/>
            </a:lvl6pPr>
            <a:lvl7pPr marL="3055043" indent="0">
              <a:buNone/>
              <a:defRPr sz="2200"/>
            </a:lvl7pPr>
            <a:lvl8pPr marL="3564219" indent="0">
              <a:buNone/>
              <a:defRPr sz="2200"/>
            </a:lvl8pPr>
            <a:lvl9pPr marL="4073390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7C5A-3885-274B-A2D0-65EA403FF927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3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35" tIns="50917" rIns="101835" bIns="509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5"/>
            <a:ext cx="9052560" cy="5129425"/>
          </a:xfrm>
          <a:prstGeom prst="rect">
            <a:avLst/>
          </a:prstGeom>
        </p:spPr>
        <p:txBody>
          <a:bodyPr vert="horz" lIns="101835" tIns="50917" rIns="101835" bIns="509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00C7A-E9D1-274D-B42F-F813F70F9CDC}" type="datetime1">
              <a:rPr lang="en-US"/>
              <a:pPr/>
              <a:t>6/23/15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1430" y="7203864"/>
            <a:ext cx="2346960" cy="413808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DD0E6-2FA0-5D48-83CE-0941DE7BE754}" type="slidenum">
              <a:rPr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81058" y="7307579"/>
            <a:ext cx="8857550" cy="352365"/>
            <a:chOff x="528235" y="6414102"/>
            <a:chExt cx="8052318" cy="310910"/>
          </a:xfrm>
        </p:grpSpPr>
        <p:sp>
          <p:nvSpPr>
            <p:cNvPr id="16" name="TextBox 15"/>
            <p:cNvSpPr txBox="1"/>
            <p:nvPr/>
          </p:nvSpPr>
          <p:spPr>
            <a:xfrm>
              <a:off x="606508" y="6452563"/>
              <a:ext cx="1897687" cy="25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spc="92">
                  <a:latin typeface="Helvetica"/>
                  <a:cs typeface="Helvetica"/>
                </a:rPr>
                <a:t>©</a:t>
              </a:r>
              <a:r>
                <a:rPr lang="en-US" sz="1300" i="1">
                  <a:latin typeface="Helvetica"/>
                  <a:cs typeface="Helvetica"/>
                </a:rPr>
                <a:t> </a:t>
              </a:r>
              <a:r>
                <a:rPr lang="en-US" sz="1300" i="1" spc="92">
                  <a:latin typeface="Helvetica"/>
                  <a:cs typeface="Helvetica"/>
                </a:rPr>
                <a:t>Mike</a:t>
              </a:r>
              <a:r>
                <a:rPr lang="en-US" sz="1300" i="1" spc="-174">
                  <a:latin typeface="Helvetica"/>
                  <a:cs typeface="Helvetica"/>
                </a:rPr>
                <a:t> </a:t>
              </a:r>
              <a:r>
                <a:rPr lang="en-US" sz="1300" i="1" spc="92">
                  <a:latin typeface="Helvetica"/>
                  <a:cs typeface="Helvetica"/>
                </a:rPr>
                <a:t>Rother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9081" y="6453444"/>
              <a:ext cx="2055828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>
                  <a:latin typeface="Helvetica"/>
                  <a:cs typeface="Helvetica"/>
                </a:rPr>
                <a:t>Toyota Kata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28235" y="6414102"/>
              <a:ext cx="8052318" cy="0"/>
            </a:xfrm>
            <a:prstGeom prst="line">
              <a:avLst/>
            </a:prstGeom>
            <a:ln w="349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8235" y="6480338"/>
              <a:ext cx="8052318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272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50917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80" indent="-381880" algn="l" defTabSz="5091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407" indent="-318233" algn="l" defTabSz="509174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936" indent="-254586" algn="l" defTabSz="509174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108" indent="-254586" algn="l" defTabSz="50917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283" indent="-254586" algn="l" defTabSz="50917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457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32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05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978" indent="-254586" algn="l" defTabSz="5091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74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48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23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696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871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043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19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390" algn="l" defTabSz="509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3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3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hyperlink" Target="https://www.youtube.com/watch?v=ySdYX4cNPsQ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8130" y="5405020"/>
            <a:ext cx="8195578" cy="1548352"/>
          </a:xfrm>
          <a:prstGeom prst="rect">
            <a:avLst/>
          </a:prstGeom>
          <a:noFill/>
        </p:spPr>
        <p:txBody>
          <a:bodyPr wrap="square" lIns="101835" tIns="50917" rIns="101835" bIns="50917" rtlCol="0">
            <a:spAutoFit/>
          </a:bodyPr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tabLst>
                <a:tab pos="806167" algn="l"/>
              </a:tabLst>
            </a:pPr>
            <a:r>
              <a:rPr lang="en-US" sz="3200" b="1" dirty="0"/>
              <a:t>By Mike </a:t>
            </a:r>
            <a:r>
              <a:rPr lang="en-US" sz="3200" b="1" dirty="0" err="1"/>
              <a:t>Rother</a:t>
            </a:r>
          </a:p>
          <a:p>
            <a:pPr>
              <a:lnSpc>
                <a:spcPct val="90000"/>
              </a:lnSpc>
              <a:tabLst>
                <a:tab pos="806167" algn="l"/>
              </a:tabLst>
            </a:pPr>
            <a:r>
              <a:rPr lang="en-US" sz="3200" b="1" dirty="0" err="1"/>
              <a:t>May 2015</a:t>
            </a:r>
          </a:p>
          <a:p>
            <a:pPr>
              <a:lnSpc>
                <a:spcPct val="90000"/>
              </a:lnSpc>
              <a:tabLst>
                <a:tab pos="806167" algn="l"/>
              </a:tabLst>
            </a:pPr>
            <a:endParaRPr lang="en-US" dirty="0" err="1"/>
          </a:p>
          <a:p>
            <a:pPr>
              <a:lnSpc>
                <a:spcPct val="90000"/>
              </a:lnSpc>
              <a:tabLst>
                <a:tab pos="806167" algn="l"/>
              </a:tabLst>
            </a:pPr>
            <a:r>
              <a:rPr lang="en-US" dirty="0" err="1"/>
              <a:t>v5.0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06970" y="1048608"/>
            <a:ext cx="9040951" cy="398313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96871" y="1907076"/>
            <a:ext cx="5882675" cy="2778274"/>
          </a:xfrm>
          <a:prstGeom prst="rect">
            <a:avLst/>
          </a:prstGeom>
          <a:noFill/>
        </p:spPr>
        <p:txBody>
          <a:bodyPr wrap="square" lIns="101835" tIns="50917" rIns="101835" bIns="50917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000" b="1" dirty="0"/>
              <a:t>DEVELOPING LEAN MANAGEMENT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56219" y="7200606"/>
            <a:ext cx="9142016" cy="493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6" name="Picture 5" descr="Old Way New Wa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705512" y="1134020"/>
            <a:ext cx="3045950" cy="3535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6722" y="1220742"/>
            <a:ext cx="4484214" cy="76944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300" b="1"/>
              <a:t>The Challenge of</a:t>
            </a:r>
          </a:p>
        </p:txBody>
      </p:sp>
    </p:spTree>
    <p:extLst>
      <p:ext uri="{BB962C8B-B14F-4D97-AF65-F5344CB8AC3E}">
        <p14:creationId xmlns:p14="http://schemas.microsoft.com/office/powerpoint/2010/main" val="11536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10</a:t>
            </a:fld>
            <a:endParaRPr lang="en-US"/>
          </a:p>
        </p:txBody>
      </p:sp>
      <p:pic>
        <p:nvPicPr>
          <p:cNvPr id="5" name="Picture 2" descr="continuous_improvement_proc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2" y="1604246"/>
            <a:ext cx="5505451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 2"/>
          <p:cNvSpPr/>
          <p:nvPr/>
        </p:nvSpPr>
        <p:spPr>
          <a:xfrm>
            <a:off x="561445" y="2682052"/>
            <a:ext cx="1478612" cy="1222723"/>
          </a:xfrm>
          <a:prstGeom prst="ellipse">
            <a:avLst/>
          </a:prstGeom>
          <a:noFill/>
          <a:ln w="952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whack-a-mo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37" y="2763118"/>
            <a:ext cx="3202260" cy="2401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98361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IMPROVEMENT BASED ON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“ELIMINATE WASTE” IS TOO UNSCIENTIFIC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083762"/>
            <a:ext cx="10058400" cy="98690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/>
              <a:t>The elimination of waste at Toyota is more</a:t>
            </a:r>
          </a:p>
          <a:p>
            <a:pPr algn="ctr">
              <a:lnSpc>
                <a:spcPct val="90000"/>
              </a:lnSpc>
            </a:pPr>
            <a:r>
              <a:rPr lang="en-US" sz="3200" b="1"/>
              <a:t>an </a:t>
            </a:r>
            <a:r>
              <a:rPr lang="en-US" sz="3200" b="1" i="1"/>
              <a:t>outcome </a:t>
            </a:r>
            <a:r>
              <a:rPr lang="en-US" sz="3200" b="1"/>
              <a:t>of pursuing a particular goal</a:t>
            </a:r>
          </a:p>
        </p:txBody>
      </p:sp>
    </p:spTree>
    <p:extLst>
      <p:ext uri="{BB962C8B-B14F-4D97-AF65-F5344CB8AC3E}">
        <p14:creationId xmlns:p14="http://schemas.microsoft.com/office/powerpoint/2010/main" val="344223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11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28" y="204979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38" y="535470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71989"/>
            <a:ext cx="10058400" cy="1436539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b="1"/>
              <a:t>ASK 5 PEOPLE WHAT TO IMPROVE,</a:t>
            </a:r>
          </a:p>
          <a:p>
            <a:pPr algn="ctr">
              <a:lnSpc>
                <a:spcPct val="75000"/>
              </a:lnSpc>
            </a:pPr>
            <a:r>
              <a:rPr lang="en-US" sz="4000" b="1"/>
              <a:t>GET 5 DIFFERENT ANSWERS</a:t>
            </a:r>
          </a:p>
          <a:p>
            <a:pPr algn="ctr">
              <a:lnSpc>
                <a:spcPct val="75000"/>
              </a:lnSpc>
            </a:pPr>
            <a:endParaRPr lang="en-US" sz="600" b="1"/>
          </a:p>
          <a:p>
            <a:pPr algn="ctr">
              <a:lnSpc>
                <a:spcPct val="75000"/>
              </a:lnSpc>
            </a:pPr>
            <a:r>
              <a:rPr lang="en-US" sz="2800" b="1">
                <a:solidFill>
                  <a:srgbClr val="0000FF"/>
                </a:solidFill>
              </a:rPr>
              <a:t>Each according to their perspective, beliefs &amp; bias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4" y="1670104"/>
            <a:ext cx="696416" cy="69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0016" y="1662044"/>
            <a:ext cx="3257492" cy="678025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>
              <a:lnSpc>
                <a:spcPts val="2197"/>
              </a:lnSpc>
            </a:pPr>
            <a:r>
              <a:rPr lang="fi-FI" sz="2200" dirty="0"/>
              <a:t>= Observed Wastes,</a:t>
            </a:r>
          </a:p>
          <a:p>
            <a:pPr>
              <a:lnSpc>
                <a:spcPts val="2197"/>
              </a:lnSpc>
            </a:pPr>
            <a:r>
              <a:rPr lang="fi-FI" sz="2200" dirty="0"/>
              <a:t>   Problems, Opportunities </a:t>
            </a:r>
            <a:endParaRPr lang="en-US" sz="22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72" y="3305830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04" y="467190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45" y="577846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467" y="562706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87" y="4016189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571" y="185266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67" y="228150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81" y="562706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5832655" y="4251723"/>
            <a:ext cx="1356277" cy="261194"/>
          </a:xfrm>
          <a:prstGeom prst="rightArrow">
            <a:avLst/>
          </a:prstGeom>
          <a:solidFill>
            <a:srgbClr val="7F7F7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4478520">
            <a:off x="5020687" y="5525571"/>
            <a:ext cx="1010570" cy="246605"/>
          </a:xfrm>
          <a:prstGeom prst="rightArrow">
            <a:avLst/>
          </a:prstGeom>
          <a:solidFill>
            <a:srgbClr val="7F7F7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7874387" flipV="1">
            <a:off x="3434673" y="5316432"/>
            <a:ext cx="883533" cy="253185"/>
          </a:xfrm>
          <a:prstGeom prst="rightArrow">
            <a:avLst/>
          </a:prstGeom>
          <a:solidFill>
            <a:srgbClr val="7F7F7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52" y="3299325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57" y="371770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01" y="278344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36" y="535470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67" y="5656759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93" y="617495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60" y="3244345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67" y="345650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268" y="428145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83" y="3044639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40" y="209693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34" y="375860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55" y="1853459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49" y="267884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86" y="248028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21" y="392162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57" y="451030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 descr="T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8" y="3472636"/>
            <a:ext cx="1542118" cy="1598538"/>
          </a:xfrm>
          <a:prstGeom prst="rect">
            <a:avLst/>
          </a:prstGeom>
        </p:spPr>
      </p:pic>
      <p:sp>
        <p:nvSpPr>
          <p:cNvPr id="43" name="Cloud Callout 42"/>
          <p:cNvSpPr/>
          <p:nvPr/>
        </p:nvSpPr>
        <p:spPr>
          <a:xfrm>
            <a:off x="5052466" y="2239587"/>
            <a:ext cx="2402934" cy="1052431"/>
          </a:xfrm>
          <a:prstGeom prst="cloudCallout">
            <a:avLst>
              <a:gd name="adj1" fmla="val -46370"/>
              <a:gd name="adj2" fmla="val 7882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fi-FI" sz="2200" b="1" dirty="0" err="1">
                <a:solidFill>
                  <a:schemeClr val="tx1"/>
                </a:solidFill>
              </a:rPr>
              <a:t>This</a:t>
            </a:r>
            <a:r>
              <a:rPr lang="fi-FI" sz="2200" b="1" dirty="0">
                <a:solidFill>
                  <a:schemeClr val="tx1"/>
                </a:solidFill>
              </a:rPr>
              <a:t> </a:t>
            </a:r>
            <a:r>
              <a:rPr lang="fi-FI" sz="2200" b="1" dirty="0" err="1">
                <a:solidFill>
                  <a:schemeClr val="tx1"/>
                </a:solidFill>
              </a:rPr>
              <a:t>seems</a:t>
            </a:r>
            <a:r>
              <a:rPr lang="fi-FI" sz="2200" b="1" dirty="0">
                <a:solidFill>
                  <a:schemeClr val="tx1"/>
                </a:solidFill>
              </a:rPr>
              <a:t> </a:t>
            </a:r>
            <a:r>
              <a:rPr lang="fi-FI" sz="2200" b="1" dirty="0" err="1">
                <a:solidFill>
                  <a:schemeClr val="tx1"/>
                </a:solidFill>
              </a:rPr>
              <a:t>important</a:t>
            </a:r>
            <a:r>
              <a:rPr lang="fi-FI" sz="2200" b="1" dirty="0">
                <a:solidFill>
                  <a:schemeClr val="tx1"/>
                </a:solidFill>
              </a:rPr>
              <a:t>!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781601" y="2414330"/>
            <a:ext cx="2481251" cy="1119348"/>
          </a:xfrm>
          <a:prstGeom prst="cloudCallout">
            <a:avLst>
              <a:gd name="adj1" fmla="val 51425"/>
              <a:gd name="adj2" fmla="val 5192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fi-FI" sz="2200" b="1" dirty="0" err="1">
                <a:solidFill>
                  <a:schemeClr val="tx1"/>
                </a:solidFill>
              </a:rPr>
              <a:t>This</a:t>
            </a:r>
            <a:r>
              <a:rPr lang="fi-FI" sz="2200" b="1" dirty="0">
                <a:solidFill>
                  <a:schemeClr val="tx1"/>
                </a:solidFill>
              </a:rPr>
              <a:t> </a:t>
            </a:r>
            <a:r>
              <a:rPr lang="fi-FI" sz="2200" b="1" dirty="0" err="1">
                <a:solidFill>
                  <a:schemeClr val="tx1"/>
                </a:solidFill>
              </a:rPr>
              <a:t>seems</a:t>
            </a:r>
            <a:r>
              <a:rPr lang="fi-FI" sz="2200" b="1" dirty="0">
                <a:solidFill>
                  <a:schemeClr val="tx1"/>
                </a:solidFill>
              </a:rPr>
              <a:t> </a:t>
            </a:r>
            <a:r>
              <a:rPr lang="fi-FI" sz="2200" b="1" dirty="0" err="1">
                <a:solidFill>
                  <a:schemeClr val="tx1"/>
                </a:solidFill>
              </a:rPr>
              <a:t>interesting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45" name="Oval Callout 44"/>
          <p:cNvSpPr/>
          <p:nvPr/>
        </p:nvSpPr>
        <p:spPr>
          <a:xfrm>
            <a:off x="5887125" y="4689985"/>
            <a:ext cx="3699692" cy="1815357"/>
          </a:xfrm>
          <a:prstGeom prst="wedgeEllipseCallout">
            <a:avLst>
              <a:gd name="adj1" fmla="val -54796"/>
              <a:gd name="adj2" fmla="val -79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There's always too much to do, and by random choices we get nowhere</a:t>
            </a:r>
          </a:p>
        </p:txBody>
      </p:sp>
      <p:sp>
        <p:nvSpPr>
          <p:cNvPr id="24" name="Right Arrow 23"/>
          <p:cNvSpPr/>
          <p:nvPr/>
        </p:nvSpPr>
        <p:spPr>
          <a:xfrm rot="15421034">
            <a:off x="4352292" y="2932803"/>
            <a:ext cx="881945" cy="269236"/>
          </a:xfrm>
          <a:prstGeom prst="rightArrow">
            <a:avLst/>
          </a:prstGeom>
          <a:solidFill>
            <a:srgbClr val="7F7F7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9985785">
            <a:off x="2790637" y="4548176"/>
            <a:ext cx="1356277" cy="261194"/>
          </a:xfrm>
          <a:prstGeom prst="rightArrow">
            <a:avLst/>
          </a:prstGeom>
          <a:solidFill>
            <a:srgbClr val="7F7F7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2409" y="6922242"/>
            <a:ext cx="2777022" cy="3385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1600"/>
              <a:t>Illustration by Teemu Toivonen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56988" y="6544023"/>
            <a:ext cx="3774950" cy="69554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i="1"/>
              <a:t>We have limited time and resources for improvement!</a:t>
            </a:r>
          </a:p>
        </p:txBody>
      </p:sp>
    </p:spTree>
    <p:extLst>
      <p:ext uri="{BB962C8B-B14F-4D97-AF65-F5344CB8AC3E}">
        <p14:creationId xmlns:p14="http://schemas.microsoft.com/office/powerpoint/2010/main" val="257389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Screen shot 2015-04-23 at 6.09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/>
          <a:stretch/>
        </p:blipFill>
        <p:spPr>
          <a:xfrm>
            <a:off x="289873" y="892163"/>
            <a:ext cx="5888736" cy="1580303"/>
          </a:xfrm>
          <a:prstGeom prst="rect">
            <a:avLst/>
          </a:prstGeom>
        </p:spPr>
      </p:pic>
      <p:pic>
        <p:nvPicPr>
          <p:cNvPr id="7" name="Picture 6" descr="T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5" y="5259924"/>
            <a:ext cx="1641761" cy="1701826"/>
          </a:xfrm>
          <a:prstGeom prst="rect">
            <a:avLst/>
          </a:prstGeom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25" y="305794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29" y="381647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Target.jpg"/>
          <p:cNvPicPr>
            <a:picLocks noChangeAspect="1"/>
          </p:cNvPicPr>
          <p:nvPr/>
        </p:nvPicPr>
        <p:blipFill rotWithShape="1">
          <a:blip r:embed="rId5">
            <a:grayscl/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13226"/>
          <a:stretch/>
        </p:blipFill>
        <p:spPr>
          <a:xfrm>
            <a:off x="7779932" y="1803874"/>
            <a:ext cx="1621390" cy="20542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21253"/>
            <a:ext cx="10058400" cy="616465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4000" b="1"/>
              <a:t>YOU NEED A </a:t>
            </a:r>
            <a:r>
              <a:rPr lang="en-US" sz="4000" b="1" i="1">
                <a:solidFill>
                  <a:srgbClr val="FF0000"/>
                </a:solidFill>
              </a:rPr>
              <a:t>TARGET CONDITION</a:t>
            </a:r>
          </a:p>
        </p:txBody>
      </p:sp>
      <p:sp>
        <p:nvSpPr>
          <p:cNvPr id="47" name="Pentagon 46"/>
          <p:cNvSpPr/>
          <p:nvPr/>
        </p:nvSpPr>
        <p:spPr>
          <a:xfrm rot="19872520">
            <a:off x="2195553" y="3578414"/>
            <a:ext cx="5976664" cy="1779868"/>
          </a:xfrm>
          <a:prstGeom prst="homePlate">
            <a:avLst>
              <a:gd name="adj" fmla="val 56828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37" y="285893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25" y="305794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4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29" y="379869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0" y="358033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75" y="411973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68" y="631114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01" y="402829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77" y="440981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87" y="593121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94" y="395132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14" y="493220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68" y="467101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63" y="497503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09" y="540882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27" y="534603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44" y="580086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68" y="2652670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66" y="320785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05" y="304354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54" y="5986540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13" y="338839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78" y="530498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92" y="559655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44" y="497503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37" y="342894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70" y="379869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05" y="6282009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Oval Callout 80"/>
          <p:cNvSpPr/>
          <p:nvPr/>
        </p:nvSpPr>
        <p:spPr>
          <a:xfrm>
            <a:off x="739619" y="2884777"/>
            <a:ext cx="2319909" cy="1105053"/>
          </a:xfrm>
          <a:prstGeom prst="wedgeEllipseCallout">
            <a:avLst>
              <a:gd name="adj1" fmla="val 80372"/>
              <a:gd name="adj2" fmla="val 10774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>
              <a:lnSpc>
                <a:spcPct val="80000"/>
              </a:lnSpc>
            </a:pPr>
            <a:r>
              <a:rPr lang="fi-FI" sz="2600" b="1" dirty="0" err="1"/>
              <a:t>Things</a:t>
            </a:r>
            <a:endParaRPr lang="fi-FI" sz="2600" b="1" dirty="0"/>
          </a:p>
          <a:p>
            <a:pPr algn="ctr">
              <a:lnSpc>
                <a:spcPct val="80000"/>
              </a:lnSpc>
            </a:pPr>
            <a:r>
              <a:rPr lang="fi-FI" sz="2600" b="1" dirty="0" err="1"/>
              <a:t>we HAVE</a:t>
            </a:r>
          </a:p>
          <a:p>
            <a:pPr algn="ctr">
              <a:lnSpc>
                <a:spcPct val="70000"/>
              </a:lnSpc>
            </a:pPr>
            <a:r>
              <a:rPr lang="fi-FI" sz="2600" b="1" dirty="0" err="1"/>
              <a:t>to do</a:t>
            </a:r>
            <a:endParaRPr lang="en-US" sz="2600" b="1" dirty="0"/>
          </a:p>
        </p:txBody>
      </p:sp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55" y="645699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Oval Callout 83"/>
          <p:cNvSpPr/>
          <p:nvPr/>
        </p:nvSpPr>
        <p:spPr>
          <a:xfrm>
            <a:off x="7154216" y="4212623"/>
            <a:ext cx="2137469" cy="1105053"/>
          </a:xfrm>
          <a:prstGeom prst="wedgeEllipseCallout">
            <a:avLst>
              <a:gd name="adj1" fmla="val -37168"/>
              <a:gd name="adj2" fmla="val 101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>
              <a:lnSpc>
                <a:spcPct val="80000"/>
              </a:lnSpc>
            </a:pPr>
            <a:r>
              <a:rPr lang="fi-FI" sz="2600" b="1" dirty="0" err="1"/>
              <a:t>Things</a:t>
            </a:r>
            <a:r>
              <a:rPr lang="fi-FI" sz="2600" b="1" dirty="0"/>
              <a:t> </a:t>
            </a:r>
            <a:r>
              <a:rPr lang="fi-FI" sz="2600" b="1" dirty="0" err="1"/>
              <a:t>we</a:t>
            </a:r>
            <a:endParaRPr lang="fi-FI" sz="2600" b="1" dirty="0"/>
          </a:p>
          <a:p>
            <a:pPr algn="ctr">
              <a:lnSpc>
                <a:spcPct val="80000"/>
              </a:lnSpc>
            </a:pPr>
            <a:r>
              <a:rPr lang="fi-FI" sz="2600" b="1" dirty="0" err="1"/>
              <a:t>CAN do</a:t>
            </a:r>
            <a:endParaRPr lang="en-US" sz="26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7236248" y="1163240"/>
            <a:ext cx="2595216" cy="672481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you want to achieve?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65943" y="948240"/>
            <a:ext cx="1252728" cy="1499616"/>
          </a:xfrm>
          <a:prstGeom prst="roundRect">
            <a:avLst>
              <a:gd name="adj" fmla="val 11236"/>
            </a:avLst>
          </a:prstGeom>
          <a:solidFill>
            <a:srgbClr val="FFFF00">
              <a:alpha val="12000"/>
            </a:srgbClr>
          </a:solidFill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val 85"/>
          <p:cNvSpPr>
            <a:spLocks noChangeAspect="1"/>
          </p:cNvSpPr>
          <p:nvPr/>
        </p:nvSpPr>
        <p:spPr>
          <a:xfrm>
            <a:off x="872706" y="2180257"/>
            <a:ext cx="662389" cy="661268"/>
          </a:xfrm>
          <a:prstGeom prst="ellipse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87" name="Picture 86" descr="Screen shot 2015-04-23 at 6.09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/>
          <a:stretch/>
        </p:blipFill>
        <p:spPr>
          <a:xfrm>
            <a:off x="289873" y="892163"/>
            <a:ext cx="5888736" cy="1580303"/>
          </a:xfrm>
          <a:prstGeom prst="rect">
            <a:avLst/>
          </a:prstGeom>
        </p:spPr>
      </p:pic>
      <p:pic>
        <p:nvPicPr>
          <p:cNvPr id="7" name="Picture 6" descr="T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5" y="5259924"/>
            <a:ext cx="1641761" cy="1701826"/>
          </a:xfrm>
          <a:prstGeom prst="rect">
            <a:avLst/>
          </a:prstGeom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25" y="305794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29" y="381647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Targe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13226"/>
          <a:stretch/>
        </p:blipFill>
        <p:spPr>
          <a:xfrm>
            <a:off x="7779932" y="1803874"/>
            <a:ext cx="1621390" cy="20542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82769"/>
            <a:ext cx="10058400" cy="611563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4000" b="1"/>
              <a:t>THAT TAKES SOME ANALYSIS &amp; PLANNING</a:t>
            </a:r>
            <a:endParaRPr lang="en-US" sz="4000" b="1" u="sng"/>
          </a:p>
        </p:txBody>
      </p:sp>
      <p:sp>
        <p:nvSpPr>
          <p:cNvPr id="47" name="Pentagon 46"/>
          <p:cNvSpPr/>
          <p:nvPr/>
        </p:nvSpPr>
        <p:spPr>
          <a:xfrm rot="19872520">
            <a:off x="2195553" y="3578414"/>
            <a:ext cx="5976664" cy="1779868"/>
          </a:xfrm>
          <a:prstGeom prst="homePlate">
            <a:avLst>
              <a:gd name="adj" fmla="val 56828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37" y="285893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25" y="305794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4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29" y="379869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50" y="358033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68" y="6311147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01" y="402829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87" y="593121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63" y="497503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09" y="540882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27" y="534603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44" y="580086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68" y="2652670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66" y="320785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54" y="5986540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13" y="338839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78" y="530498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92" y="559655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44" y="497503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05" y="6282009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55" y="645699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1204" y="574483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39296" y="605186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33" y="4550680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885537" y="5002635"/>
            <a:ext cx="141103" cy="140864"/>
          </a:xfrm>
          <a:prstGeom prst="ellipse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524088" y="4173053"/>
            <a:ext cx="296564" cy="296062"/>
          </a:xfrm>
          <a:prstGeom prst="ellipse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>
            <a:spLocks noChangeAspect="1"/>
          </p:cNvSpPr>
          <p:nvPr/>
        </p:nvSpPr>
        <p:spPr>
          <a:xfrm>
            <a:off x="440491" y="3601579"/>
            <a:ext cx="430528" cy="429799"/>
          </a:xfrm>
          <a:prstGeom prst="ellipse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655752" y="4617416"/>
            <a:ext cx="263770" cy="263324"/>
          </a:xfrm>
          <a:prstGeom prst="ellipse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524090" y="2889473"/>
            <a:ext cx="572135" cy="571166"/>
          </a:xfrm>
          <a:prstGeom prst="ellipse">
            <a:avLst/>
          </a:prstGeom>
          <a:noFill/>
          <a:ln w="2857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1688827" y="956548"/>
            <a:ext cx="1252728" cy="1481328"/>
          </a:xfrm>
          <a:prstGeom prst="roundRect">
            <a:avLst>
              <a:gd name="adj" fmla="val 9116"/>
            </a:avLst>
          </a:prstGeom>
          <a:solidFill>
            <a:srgbClr val="FFFF00">
              <a:alpha val="12000"/>
            </a:srgbClr>
          </a:solidFill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329407" y="956366"/>
            <a:ext cx="1252728" cy="1481328"/>
          </a:xfrm>
          <a:prstGeom prst="roundRect">
            <a:avLst>
              <a:gd name="adj" fmla="val 9116"/>
            </a:avLst>
          </a:prstGeom>
          <a:solidFill>
            <a:srgbClr val="FFFF00">
              <a:alpha val="12000"/>
            </a:srgbClr>
          </a:solidFill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3054305" y="957048"/>
            <a:ext cx="1252728" cy="1481328"/>
          </a:xfrm>
          <a:prstGeom prst="roundRect">
            <a:avLst>
              <a:gd name="adj" fmla="val 9116"/>
            </a:avLst>
          </a:prstGeom>
          <a:solidFill>
            <a:srgbClr val="FFFF00">
              <a:alpha val="12000"/>
            </a:srgbClr>
          </a:solidFill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75" y="4119738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77" y="440981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94" y="3951326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14" y="493220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68" y="4671012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05" y="3043543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37" y="3428941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70" y="3798694"/>
            <a:ext cx="522387" cy="5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236248" y="1163240"/>
            <a:ext cx="2595216" cy="67244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TARGET CONDITION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079360" y="589809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6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14</a:t>
            </a:fld>
            <a:endParaRPr lang="en-US"/>
          </a:p>
        </p:txBody>
      </p:sp>
      <p:pic>
        <p:nvPicPr>
          <p:cNvPr id="8" name="Picture 4" descr="http://www.carsmoveus.com/wp-content/uploads/2011/07/winding_road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15087"/>
            <a:ext cx="4811167" cy="31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67" y="2353351"/>
            <a:ext cx="3296904" cy="4378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871" y="243184"/>
            <a:ext cx="8396900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000" b="1"/>
              <a:t>SO NOW WE CAN GET GOING, RIGHT?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6600" y="5974631"/>
            <a:ext cx="3477073" cy="58474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libri"/>
                <a:cs typeface="Calibri"/>
              </a:rPr>
              <a:t>Team's Action Plan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895636"/>
            <a:ext cx="10058400" cy="79608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We know the overall </a:t>
            </a:r>
            <a:r>
              <a:rPr lang="en-US" sz="2800" b="1">
                <a:solidFill>
                  <a:srgbClr val="FF0000"/>
                </a:solidFill>
              </a:rPr>
              <a:t>direction or challenge</a:t>
            </a:r>
            <a:r>
              <a:rPr lang="en-US" sz="2800" b="1"/>
              <a:t>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where we are now</a:t>
            </a:r>
            <a:r>
              <a:rPr lang="en-US" sz="2800" b="1"/>
              <a:t> and </a:t>
            </a:r>
            <a:r>
              <a:rPr lang="en-US" sz="2800" b="1">
                <a:solidFill>
                  <a:srgbClr val="FF0000"/>
                </a:solidFill>
              </a:rPr>
              <a:t>our next Target Condition</a:t>
            </a:r>
            <a:r>
              <a:rPr lang="en-US" sz="2800" b="1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715061"/>
            <a:ext cx="10058400" cy="4513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It’s time to make a plan for how to get there!</a:t>
            </a:r>
          </a:p>
        </p:txBody>
      </p:sp>
    </p:spTree>
    <p:extLst>
      <p:ext uri="{BB962C8B-B14F-4D97-AF65-F5344CB8AC3E}">
        <p14:creationId xmlns:p14="http://schemas.microsoft.com/office/powerpoint/2010/main" val="247962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15</a:t>
            </a:fld>
            <a:endParaRPr lang="en-US"/>
          </a:p>
        </p:txBody>
      </p:sp>
      <p:pic>
        <p:nvPicPr>
          <p:cNvPr id="8" name="Picture 4" descr="http://www.carsmoveus.com/wp-content/uploads/2011/07/winding_road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15087"/>
            <a:ext cx="4811167" cy="31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67" y="2353351"/>
            <a:ext cx="3296904" cy="4378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871" y="243184"/>
            <a:ext cx="8396900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000" b="1"/>
              <a:t>SO NOW WE CAN GET GOING, RIGHT?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6600" y="5974631"/>
            <a:ext cx="3477073" cy="58474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libri"/>
                <a:cs typeface="Calibri"/>
              </a:rPr>
              <a:t>Team's Action Plan</a:t>
            </a:r>
          </a:p>
        </p:txBody>
      </p:sp>
      <p:sp>
        <p:nvSpPr>
          <p:cNvPr id="9" name="Rektangel 63"/>
          <p:cNvSpPr/>
          <p:nvPr/>
        </p:nvSpPr>
        <p:spPr>
          <a:xfrm>
            <a:off x="2258843" y="3594753"/>
            <a:ext cx="5542683" cy="120909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>
              <a:lnSpc>
                <a:spcPct val="80000"/>
              </a:lnSpc>
            </a:pPr>
            <a:r>
              <a:rPr lang="en-US" sz="5300" b="1" i="1" dirty="0">
                <a:solidFill>
                  <a:schemeClr val="tx1"/>
                </a:solidFill>
                <a:latin typeface="Calibri" panose="020F0502020204030204" pitchFamily="34" charset="0"/>
              </a:rPr>
              <a:t>Well, not quite...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895636"/>
            <a:ext cx="10058400" cy="79608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We know the overall </a:t>
            </a:r>
            <a:r>
              <a:rPr lang="en-US" sz="2800" b="1">
                <a:solidFill>
                  <a:srgbClr val="FF0000"/>
                </a:solidFill>
              </a:rPr>
              <a:t>direction or challenge</a:t>
            </a:r>
            <a:r>
              <a:rPr lang="en-US" sz="2800" b="1"/>
              <a:t>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where we are now</a:t>
            </a:r>
            <a:r>
              <a:rPr lang="en-US" sz="2800" b="1"/>
              <a:t> and </a:t>
            </a:r>
            <a:r>
              <a:rPr lang="en-US" sz="2800" b="1">
                <a:solidFill>
                  <a:srgbClr val="FF0000"/>
                </a:solidFill>
              </a:rPr>
              <a:t>our next Target Condition</a:t>
            </a:r>
            <a:r>
              <a:rPr lang="en-US" sz="2800" b="1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715061"/>
            <a:ext cx="10058400" cy="4513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It’s time to make a plan for how to get there!</a:t>
            </a:r>
          </a:p>
        </p:txBody>
      </p:sp>
    </p:spTree>
    <p:extLst>
      <p:ext uri="{BB962C8B-B14F-4D97-AF65-F5344CB8AC3E}">
        <p14:creationId xmlns:p14="http://schemas.microsoft.com/office/powerpoint/2010/main" val="32066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3" y="2399560"/>
            <a:ext cx="2628900" cy="302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452" y="1269969"/>
            <a:ext cx="8668164" cy="101563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457039" indent="-457039">
              <a:buFont typeface="Arial"/>
              <a:buChar char="•"/>
            </a:pPr>
            <a:r>
              <a:rPr lang="en-US" sz="3000" b="1"/>
              <a:t>I’ll roll a die three (3) times and sum the numbers.</a:t>
            </a:r>
          </a:p>
          <a:p>
            <a:pPr marL="457039" indent="-457039">
              <a:buFont typeface="Arial"/>
              <a:buChar char="•"/>
            </a:pPr>
            <a:r>
              <a:rPr lang="en-US" sz="3000" b="1"/>
              <a:t>The sum will be a number between 3 and 18.</a:t>
            </a:r>
          </a:p>
        </p:txBody>
      </p:sp>
      <p:pic>
        <p:nvPicPr>
          <p:cNvPr id="5" name="Picture 4" descr="activity icon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6679">
            <a:off x="181663" y="354865"/>
            <a:ext cx="1872208" cy="682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920" y="571607"/>
            <a:ext cx="8997845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THE DICE EXPERIMENT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999" y="5585406"/>
            <a:ext cx="7447470" cy="130186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>
                <a:solidFill>
                  <a:srgbClr val="0000FF"/>
                </a:solidFill>
              </a:rPr>
              <a:t>Before I roll, please write down:</a:t>
            </a:r>
          </a:p>
          <a:p>
            <a:pPr algn="ctr">
              <a:lnSpc>
                <a:spcPct val="110000"/>
              </a:lnSpc>
            </a:pPr>
            <a:r>
              <a:rPr lang="en-US" sz="3600" b="1" i="1">
                <a:solidFill>
                  <a:srgbClr val="0000FF"/>
                </a:solidFill>
              </a:rPr>
              <a:t>What will be the sum of the 3 rolls?</a:t>
            </a:r>
          </a:p>
        </p:txBody>
      </p:sp>
    </p:spTree>
    <p:extLst>
      <p:ext uri="{BB962C8B-B14F-4D97-AF65-F5344CB8AC3E}">
        <p14:creationId xmlns:p14="http://schemas.microsoft.com/office/powerpoint/2010/main" val="113989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19340" y="2268691"/>
            <a:ext cx="7447470" cy="208258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0000FF"/>
                </a:solidFill>
              </a:rPr>
              <a:t>Those of you who wrote down the incorrect sum...</a:t>
            </a:r>
          </a:p>
          <a:p>
            <a:pPr algn="ctr">
              <a:lnSpc>
                <a:spcPct val="80000"/>
              </a:lnSpc>
            </a:pPr>
            <a:endParaRPr lang="en-US" sz="4000" b="1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0000FF"/>
                </a:solidFill>
              </a:rPr>
              <a:t>How do you feel?</a:t>
            </a:r>
            <a:endParaRPr lang="en-US" sz="4000" b="1" i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6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41282" y="5486754"/>
            <a:ext cx="7015911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i="1"/>
              <a:t>Not so bad,</a:t>
            </a:r>
          </a:p>
          <a:p>
            <a:pPr algn="ctr">
              <a:lnSpc>
                <a:spcPct val="80000"/>
              </a:lnSpc>
            </a:pPr>
            <a:r>
              <a:rPr lang="en-US" sz="4000" b="1" i="1"/>
              <a:t>it’s just chance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06701" y="911578"/>
            <a:ext cx="4445000" cy="4445000"/>
            <a:chOff x="2806700" y="911577"/>
            <a:chExt cx="4445000" cy="444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700" y="911577"/>
              <a:ext cx="4445000" cy="444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806700" y="911577"/>
              <a:ext cx="4434840" cy="4434840"/>
            </a:xfrm>
            <a:prstGeom prst="ellipse">
              <a:avLst/>
            </a:prstGeom>
            <a:noFill/>
            <a:ln w="57150" cmpd="sng">
              <a:solidFill>
                <a:srgbClr val="40404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249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599" y="657917"/>
            <a:ext cx="8997845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QUESTION #2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01674"/>
            <a:ext cx="10058400" cy="140342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</a:rPr>
              <a:t>What will be the next number in this series?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rgbClr val="0000FF"/>
                </a:solidFill>
              </a:rPr>
              <a:t>Please write down your answer</a:t>
            </a:r>
            <a:endParaRPr lang="en-US" sz="3600" b="1" i="1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299" y="2650904"/>
            <a:ext cx="4253937" cy="72177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r>
              <a:rPr lang="en-US" sz="3600" b="1"/>
              <a:t>   </a:t>
            </a:r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424056" y="3304376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93428" y="2244022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1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60461" y="1033256"/>
            <a:ext cx="4998799" cy="131882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You can use</a:t>
            </a:r>
          </a:p>
          <a:p>
            <a:pPr>
              <a:lnSpc>
                <a:spcPct val="80000"/>
              </a:lnSpc>
            </a:pPr>
            <a:r>
              <a:rPr lang="en-US" sz="48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these slides</a:t>
            </a:r>
          </a:p>
        </p:txBody>
      </p:sp>
      <p:pic>
        <p:nvPicPr>
          <p:cNvPr id="20" name="Picture 19" descr="CC License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r="8746"/>
          <a:stretch/>
        </p:blipFill>
        <p:spPr>
          <a:xfrm>
            <a:off x="1060269" y="3404969"/>
            <a:ext cx="2038054" cy="2435435"/>
          </a:xfrm>
          <a:prstGeom prst="rect">
            <a:avLst/>
          </a:prstGeom>
        </p:spPr>
      </p:pic>
      <p:pic>
        <p:nvPicPr>
          <p:cNvPr id="21" name="Picture 20" descr="CC Attribution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9" y="5891357"/>
            <a:ext cx="2359834" cy="4318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47830" y="3647693"/>
            <a:ext cx="6171572" cy="209284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/>
              <a:t>You may use any slides from this presentation, which are copyrighted under a </a:t>
            </a:r>
            <a:r>
              <a:rPr lang="en-US" sz="2400" b="1" i="1"/>
              <a:t>Creative Commons Attribution</a:t>
            </a:r>
            <a:r>
              <a:rPr lang="en-US" sz="2400" b="1"/>
              <a:t> license.  The only requirement is to note the source on each</a:t>
            </a:r>
          </a:p>
          <a:p>
            <a:pPr>
              <a:lnSpc>
                <a:spcPct val="90000"/>
              </a:lnSpc>
            </a:pPr>
            <a:r>
              <a:rPr lang="en-US" sz="2400" b="1"/>
              <a:t>slide you use, for instance by including </a:t>
            </a:r>
            <a:r>
              <a:rPr lang="en-US" sz="2400" b="1" i="1"/>
              <a:t>“By Mike Rother”</a:t>
            </a:r>
            <a:r>
              <a:rPr lang="en-US" sz="2400" b="1"/>
              <a:t> somewhere on the slide.</a:t>
            </a:r>
          </a:p>
        </p:txBody>
      </p:sp>
      <p:pic>
        <p:nvPicPr>
          <p:cNvPr id="2" name="Picture 1" descr="TsVL2_Baton-resized.jp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5" y="484011"/>
            <a:ext cx="3155485" cy="23727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54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599" y="657917"/>
            <a:ext cx="8997845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ANSWER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1297" y="2650904"/>
            <a:ext cx="4574522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endParaRPr lang="en-US" sz="4000" b="1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399399" y="3304376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93428" y="2244022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177454" y="2502950"/>
            <a:ext cx="1072732" cy="106984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36389" y="2601584"/>
            <a:ext cx="530199" cy="76940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3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599" y="657917"/>
            <a:ext cx="8997845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ANSWER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7008" y="4267401"/>
            <a:ext cx="7447470" cy="209592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rgbClr val="0000FF"/>
                </a:solidFill>
              </a:rPr>
              <a:t>Those of you who wrote down</a:t>
            </a:r>
          </a:p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rgbClr val="0000FF"/>
                </a:solidFill>
              </a:rPr>
              <a:t>the incorrect number...</a:t>
            </a:r>
          </a:p>
          <a:p>
            <a:pPr algn="ctr">
              <a:lnSpc>
                <a:spcPct val="90000"/>
              </a:lnSpc>
            </a:pPr>
            <a:endParaRPr lang="en-US" sz="3600" b="1">
              <a:solidFill>
                <a:srgbClr val="0000FF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rgbClr val="0000FF"/>
                </a:solidFill>
              </a:rPr>
              <a:t>How do you feel this time?</a:t>
            </a:r>
            <a:endParaRPr lang="en-US" sz="3600" b="1" i="1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297" y="2650904"/>
            <a:ext cx="4574522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4000" b="1"/>
              <a:t>2, 4, 6, 8, 10, 12,</a:t>
            </a:r>
            <a:endParaRPr lang="en-US" sz="4000" b="1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399399" y="3304376"/>
            <a:ext cx="64117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93428" y="2244022"/>
            <a:ext cx="5363658" cy="1652193"/>
          </a:xfrm>
          <a:prstGeom prst="roundRect">
            <a:avLst/>
          </a:prstGeom>
          <a:noFill/>
          <a:ln w="38100"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177454" y="2502950"/>
            <a:ext cx="1072732" cy="106984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36389" y="2601584"/>
            <a:ext cx="530199" cy="76940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1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053248"/>
            <a:ext cx="4711700" cy="486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1282" y="5819667"/>
            <a:ext cx="7015911" cy="71298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i="1"/>
              <a:t>Hey!</a:t>
            </a:r>
          </a:p>
        </p:txBody>
      </p:sp>
    </p:spTree>
    <p:extLst>
      <p:ext uri="{BB962C8B-B14F-4D97-AF65-F5344CB8AC3E}">
        <p14:creationId xmlns:p14="http://schemas.microsoft.com/office/powerpoint/2010/main" val="80148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2637" y="2687891"/>
            <a:ext cx="7015911" cy="144651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What was different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about these two scenarios?</a:t>
            </a:r>
          </a:p>
        </p:txBody>
      </p:sp>
    </p:spTree>
    <p:extLst>
      <p:ext uri="{BB962C8B-B14F-4D97-AF65-F5344CB8AC3E}">
        <p14:creationId xmlns:p14="http://schemas.microsoft.com/office/powerpoint/2010/main" val="107751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78041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DIFFERENCE BETWEEN THE SCENARIOS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89465"/>
            <a:ext cx="10058400" cy="52318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800" b="1" dirty="0"/>
              <a:t>How easy or hard it is to spot the </a:t>
            </a:r>
            <a:r>
              <a:rPr lang="en-US" sz="2800" b="1" dirty="0">
                <a:solidFill>
                  <a:srgbClr val="FF0000"/>
                </a:solidFill>
              </a:rPr>
              <a:t>Current Knowledge Threshold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7784" y="1267680"/>
            <a:ext cx="6347653" cy="165426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/>
              <a:t>•</a:t>
            </a:r>
            <a:r>
              <a:rPr lang="en-US" sz="2200" b="1" dirty="0">
                <a:solidFill>
                  <a:srgbClr val="0000FF"/>
                </a:solidFill>
              </a:rPr>
              <a:t>  In </a:t>
            </a:r>
            <a:r>
              <a:rPr lang="en-US" sz="2200" b="1" dirty="0"/>
              <a:t>Round 1</a:t>
            </a:r>
            <a:r>
              <a:rPr lang="en-US" sz="2200" b="1" dirty="0">
                <a:solidFill>
                  <a:srgbClr val="0000FF"/>
                </a:solidFill>
              </a:rPr>
              <a:t> with the dice, it was easy to see</a:t>
            </a: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00FF"/>
                </a:solidFill>
              </a:rPr>
              <a:t>    that we didn’t know what the outcome would be.</a:t>
            </a:r>
          </a:p>
          <a:p>
            <a:pPr>
              <a:lnSpc>
                <a:spcPct val="80000"/>
              </a:lnSpc>
            </a:pPr>
            <a:endParaRPr lang="en-US" sz="1200" b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• </a:t>
            </a:r>
            <a:r>
              <a:rPr lang="en-US" sz="2200" b="1" dirty="0">
                <a:solidFill>
                  <a:srgbClr val="0000FF"/>
                </a:solidFill>
              </a:rPr>
              <a:t> In </a:t>
            </a:r>
            <a:r>
              <a:rPr lang="en-US" sz="2200" b="1" dirty="0">
                <a:solidFill>
                  <a:srgbClr val="000000"/>
                </a:solidFill>
              </a:rPr>
              <a:t>Round 2</a:t>
            </a:r>
            <a:r>
              <a:rPr lang="en-US" sz="2200" b="1" dirty="0">
                <a:solidFill>
                  <a:srgbClr val="0000FF"/>
                </a:solidFill>
              </a:rPr>
              <a:t> the knowledge threshold was more</a:t>
            </a: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00FF"/>
                </a:solidFill>
              </a:rPr>
              <a:t>    difficult to see.  We thought we knew the answer,</a:t>
            </a:r>
          </a:p>
          <a:p>
            <a:pPr>
              <a:lnSpc>
                <a:spcPct val="80000"/>
              </a:lnSpc>
            </a:pPr>
            <a:r>
              <a:rPr lang="en-US" sz="2200" b="1" dirty="0">
                <a:solidFill>
                  <a:srgbClr val="0000FF"/>
                </a:solidFill>
              </a:rPr>
              <a:t>    so we went over the threshold &amp; answered.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3904" y="6101263"/>
            <a:ext cx="7931916" cy="10458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342779" indent="-342779">
              <a:lnSpc>
                <a:spcPct val="110000"/>
              </a:lnSpc>
              <a:buFont typeface="Wingdings" charset="2"/>
              <a:buChar char="Ø"/>
            </a:pPr>
            <a:r>
              <a:rPr lang="en-US" sz="2800" b="1"/>
              <a:t>What would be a good answer in both rounds?</a:t>
            </a:r>
          </a:p>
          <a:p>
            <a:pPr marL="342779" indent="-342779">
              <a:lnSpc>
                <a:spcPct val="110000"/>
              </a:lnSpc>
              <a:buFont typeface="Wingdings" charset="2"/>
              <a:buChar char="Ø"/>
            </a:pPr>
            <a:r>
              <a:rPr lang="en-US" sz="2800" b="1"/>
              <a:t>Why don’t we say that?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2653" y="3001993"/>
            <a:ext cx="7624737" cy="72067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 dirty="0"/>
              <a:t>Yet in both rounds the knowledge threshold was the same:  There were no facts beyond the initial setup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2722" y="3720230"/>
            <a:ext cx="7614327" cy="2363116"/>
          </a:xfrm>
          <a:prstGeom prst="rect">
            <a:avLst/>
          </a:prstGeom>
          <a:solidFill>
            <a:srgbClr val="FFFFCC"/>
          </a:solidFill>
          <a:ln w="349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993" tIns="40995" rIns="81993" bIns="40995"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10" name="Picture 9" descr="Eye 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6377" y="4314680"/>
            <a:ext cx="887762" cy="9918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3830" y="3751510"/>
            <a:ext cx="2525234" cy="401556"/>
          </a:xfrm>
          <a:prstGeom prst="rect">
            <a:avLst/>
          </a:prstGeom>
          <a:noFill/>
        </p:spPr>
        <p:txBody>
          <a:bodyPr wrap="square" lIns="81993" tIns="40995" rIns="81993" bIns="40995" rtlCol="0">
            <a:spAutoFit/>
          </a:bodyPr>
          <a:lstStyle/>
          <a:p>
            <a:pPr algn="ctr">
              <a:lnSpc>
                <a:spcPts val="2331"/>
              </a:lnSpc>
            </a:pPr>
            <a:r>
              <a:rPr lang="en-US" sz="2500" b="1"/>
              <a:t>Predictable 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2278" y="5348030"/>
            <a:ext cx="1407074" cy="759186"/>
          </a:xfrm>
          <a:prstGeom prst="rect">
            <a:avLst/>
          </a:prstGeom>
          <a:noFill/>
        </p:spPr>
        <p:txBody>
          <a:bodyPr wrap="square" lIns="81993" tIns="40995" rIns="81993" bIns="40995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</a:rPr>
              <a:t>Current</a:t>
            </a:r>
          </a:p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</a:rPr>
              <a:t>Knowledge</a:t>
            </a:r>
          </a:p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</a:rPr>
              <a:t>Threshold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48691" y="4884608"/>
            <a:ext cx="1747668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018320" y="3955764"/>
            <a:ext cx="208275" cy="1353628"/>
            <a:chOff x="8199198" y="714150"/>
            <a:chExt cx="229103" cy="153411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199198" y="714150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8199198" y="88348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99198" y="1049783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199198" y="121580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199198" y="1378790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199198" y="154177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99198" y="1708073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199198" y="187409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199198" y="2043430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r="4664" b="3722"/>
          <a:stretch/>
        </p:blipFill>
        <p:spPr>
          <a:xfrm>
            <a:off x="2597751" y="4247589"/>
            <a:ext cx="522777" cy="5486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74711" y="4904245"/>
            <a:ext cx="1833981" cy="40783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b="1"/>
              <a:t>2, 4, 6, 8, 10, 12</a:t>
            </a:r>
          </a:p>
        </p:txBody>
      </p:sp>
    </p:spTree>
    <p:extLst>
      <p:ext uri="{BB962C8B-B14F-4D97-AF65-F5344CB8AC3E}">
        <p14:creationId xmlns:p14="http://schemas.microsoft.com/office/powerpoint/2010/main" val="382627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25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2722" y="2666919"/>
            <a:ext cx="7614327" cy="2363116"/>
          </a:xfrm>
          <a:prstGeom prst="rect">
            <a:avLst/>
          </a:prstGeom>
          <a:solidFill>
            <a:srgbClr val="FFFFCC"/>
          </a:solidFill>
          <a:ln w="349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993" tIns="40995" rIns="81993" bIns="40995"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10" name="Picture 9" descr="Eye 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6377" y="3261369"/>
            <a:ext cx="887762" cy="9918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42278" y="4294719"/>
            <a:ext cx="1407074" cy="759186"/>
          </a:xfrm>
          <a:prstGeom prst="rect">
            <a:avLst/>
          </a:prstGeom>
          <a:noFill/>
        </p:spPr>
        <p:txBody>
          <a:bodyPr wrap="square" lIns="81993" tIns="40995" rIns="81993" bIns="40995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</a:rPr>
              <a:t>Current</a:t>
            </a:r>
          </a:p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</a:rPr>
              <a:t>Knowledge</a:t>
            </a:r>
          </a:p>
          <a:p>
            <a:pPr algn="ctr"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</a:rPr>
              <a:t>Threshold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18320" y="2902453"/>
            <a:ext cx="208275" cy="1353628"/>
            <a:chOff x="8199198" y="714150"/>
            <a:chExt cx="229103" cy="153411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199198" y="714150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8199198" y="88348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99198" y="1049783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199198" y="121580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199198" y="1378790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199198" y="154177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99198" y="1708073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199198" y="1874095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199198" y="2043430"/>
              <a:ext cx="229103" cy="204832"/>
            </a:xfrm>
            <a:prstGeom prst="line">
              <a:avLst/>
            </a:prstGeom>
            <a:ln w="857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110" r="4535"/>
          <a:stretch/>
        </p:blipFill>
        <p:spPr>
          <a:xfrm>
            <a:off x="1229923" y="2670915"/>
            <a:ext cx="2042945" cy="23657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3549" y="3169497"/>
            <a:ext cx="4152200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i="1"/>
              <a:t>OUR BRAIN FILLS IN THE BLANKS</a:t>
            </a:r>
          </a:p>
          <a:p>
            <a:pPr>
              <a:lnSpc>
                <a:spcPct val="80000"/>
              </a:lnSpc>
            </a:pPr>
            <a:r>
              <a:rPr lang="en-US" sz="4000" i="1"/>
              <a:t>(automatically)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96250" y="3599288"/>
            <a:ext cx="102207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 rot="198541">
            <a:off x="2209080" y="2021426"/>
            <a:ext cx="4303257" cy="1196323"/>
          </a:xfrm>
          <a:custGeom>
            <a:avLst/>
            <a:gdLst>
              <a:gd name="connsiteX0" fmla="*/ 0 w 4303257"/>
              <a:gd name="connsiteY0" fmla="*/ 1517322 h 1517322"/>
              <a:gd name="connsiteX1" fmla="*/ 2219445 w 4303257"/>
              <a:gd name="connsiteY1" fmla="*/ 756 h 1517322"/>
              <a:gd name="connsiteX2" fmla="*/ 4303257 w 4303257"/>
              <a:gd name="connsiteY2" fmla="*/ 1295385 h 151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3257" h="1517322">
                <a:moveTo>
                  <a:pt x="0" y="1517322"/>
                </a:moveTo>
                <a:cubicBezTo>
                  <a:pt x="751118" y="777533"/>
                  <a:pt x="1502236" y="37745"/>
                  <a:pt x="2219445" y="756"/>
                </a:cubicBezTo>
                <a:cubicBezTo>
                  <a:pt x="2936654" y="-36233"/>
                  <a:pt x="4303257" y="1295385"/>
                  <a:pt x="4303257" y="1295385"/>
                </a:cubicBezTo>
              </a:path>
            </a:pathLst>
          </a:custGeom>
          <a:ln w="66675">
            <a:solidFill>
              <a:srgbClr val="FF0000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412311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WHY WE GO THROUGH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KNOWLEDGE THRESHOLDS</a:t>
            </a:r>
          </a:p>
        </p:txBody>
      </p:sp>
    </p:spTree>
    <p:extLst>
      <p:ext uri="{BB962C8B-B14F-4D97-AF65-F5344CB8AC3E}">
        <p14:creationId xmlns:p14="http://schemas.microsoft.com/office/powerpoint/2010/main" val="389665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2505" y="3173351"/>
            <a:ext cx="8229598" cy="5080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8403" y="2819504"/>
            <a:ext cx="7937500" cy="6463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600" spc="300">
                <a:latin typeface="Lucida Bright"/>
                <a:cs typeface="Lucida Bright"/>
              </a:rPr>
              <a:t>IUMRING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TQ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GQNGIUSIQNS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2" y="846080"/>
            <a:ext cx="9506152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READ WHAT YOU SEE</a:t>
            </a:r>
          </a:p>
        </p:txBody>
      </p:sp>
    </p:spTree>
    <p:extLst>
      <p:ext uri="{BB962C8B-B14F-4D97-AF65-F5344CB8AC3E}">
        <p14:creationId xmlns:p14="http://schemas.microsoft.com/office/powerpoint/2010/main" val="326872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2505" y="3173351"/>
            <a:ext cx="8229598" cy="50800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8403" y="2819504"/>
            <a:ext cx="7937500" cy="6463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600" spc="300">
                <a:latin typeface="Lucida Bright"/>
                <a:cs typeface="Lucida Bright"/>
              </a:rPr>
              <a:t>IUMRING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TQ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GQNGIUSIQNS</a:t>
            </a:r>
          </a:p>
        </p:txBody>
      </p:sp>
    </p:spTree>
    <p:extLst>
      <p:ext uri="{BB962C8B-B14F-4D97-AF65-F5344CB8AC3E}">
        <p14:creationId xmlns:p14="http://schemas.microsoft.com/office/powerpoint/2010/main" val="15535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zzled_face-300x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98" y="3950213"/>
            <a:ext cx="2425698" cy="21831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2505" y="3173351"/>
            <a:ext cx="8229598" cy="50800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8403" y="2819504"/>
            <a:ext cx="7937500" cy="6463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3600" spc="300">
                <a:latin typeface="Lucida Bright"/>
                <a:cs typeface="Lucida Bright"/>
              </a:rPr>
              <a:t>IUMRING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TQ</a:t>
            </a:r>
            <a:r>
              <a:rPr lang="en-US" sz="2500" spc="300">
                <a:latin typeface="Lucida Bright"/>
                <a:cs typeface="Lucida Bright"/>
              </a:rPr>
              <a:t>  </a:t>
            </a:r>
            <a:r>
              <a:rPr lang="en-US" sz="3600" spc="300">
                <a:latin typeface="Lucida Bright"/>
                <a:cs typeface="Lucida Bright"/>
              </a:rPr>
              <a:t>GQNGIUSIQNS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2698" y="4317167"/>
            <a:ext cx="6025304" cy="1444886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>
              <a:lnSpc>
                <a:spcPts val="3397"/>
              </a:lnSpc>
            </a:pPr>
            <a:r>
              <a:rPr lang="en-US" sz="3200" b="1">
                <a:solidFill>
                  <a:srgbClr val="FF0000"/>
                </a:solidFill>
              </a:rPr>
              <a:t>We don't notice the Knowledge Threshold because our brain automatically fills in the blanks</a:t>
            </a:r>
            <a:endParaRPr lang="en-US" sz="32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6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270580"/>
            <a:ext cx="10058400" cy="84385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4800" spc="300">
                <a:latin typeface="Lucida Bright"/>
                <a:cs typeface="Lucida Bright"/>
              </a:rPr>
              <a:t>Ca   y u   rea    t is?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2920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WE </a:t>
            </a:r>
            <a:r>
              <a:rPr lang="en-US" sz="4000" b="1" i="1"/>
              <a:t>NEED</a:t>
            </a:r>
            <a:r>
              <a:rPr lang="en-US" sz="4000" b="1"/>
              <a:t> THIS COGNITIVE MECHANISM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TO GET THROUGH THE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945097"/>
            <a:ext cx="10058400" cy="55396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u="sng">
                <a:solidFill>
                  <a:srgbClr val="0000FF"/>
                </a:solidFill>
              </a:rPr>
              <a:t>But</a:t>
            </a:r>
            <a:r>
              <a:rPr lang="en-US" sz="3600" b="1">
                <a:solidFill>
                  <a:srgbClr val="0000FF"/>
                </a:solidFill>
              </a:rPr>
              <a:t> it also causes some problems</a:t>
            </a:r>
          </a:p>
        </p:txBody>
      </p:sp>
      <p:pic>
        <p:nvPicPr>
          <p:cNvPr id="3" name="Picture 2" descr="bi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2" y="1560416"/>
            <a:ext cx="4051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0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3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493788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/>
              <a:t>ADOPTING NEW WAYS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0085" y="1344968"/>
            <a:ext cx="8625564" cy="523064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marL="457200" indent="-457200">
              <a:lnSpc>
                <a:spcPct val="85000"/>
              </a:lnSpc>
              <a:buFont typeface="Arial"/>
              <a:buChar char="•"/>
            </a:pPr>
            <a:r>
              <a:rPr lang="en-US" sz="2800" b="1"/>
              <a:t>Hoping to create different behavior by explaining or trying to convince people generally doesn't work.</a:t>
            </a:r>
          </a:p>
          <a:p>
            <a:pPr marL="457200" indent="-457200">
              <a:lnSpc>
                <a:spcPct val="85000"/>
              </a:lnSpc>
              <a:buFont typeface="Arial"/>
              <a:buChar char="•"/>
            </a:pPr>
            <a:endParaRPr lang="en-US" sz="2800" b="1"/>
          </a:p>
          <a:p>
            <a:pPr marL="457200" indent="-457200">
              <a:lnSpc>
                <a:spcPct val="85000"/>
              </a:lnSpc>
              <a:buFont typeface="Arial"/>
              <a:buChar char="•"/>
            </a:pPr>
            <a:r>
              <a:rPr lang="en-US" sz="2800" b="1"/>
              <a:t>We don't behave a certain way because we lack information.  We behave one way or another  because it's a habit.</a:t>
            </a:r>
          </a:p>
          <a:p>
            <a:pPr marL="457200" indent="-457200">
              <a:lnSpc>
                <a:spcPct val="85000"/>
              </a:lnSpc>
              <a:buFont typeface="Arial"/>
              <a:buChar char="•"/>
            </a:pPr>
            <a:endParaRPr lang="en-US" sz="2800" b="1"/>
          </a:p>
          <a:p>
            <a:pPr marL="457200" indent="-457200">
              <a:lnSpc>
                <a:spcPct val="85000"/>
              </a:lnSpc>
              <a:buFont typeface="Arial"/>
              <a:buChar char="•"/>
            </a:pPr>
            <a:r>
              <a:rPr lang="en-US" sz="2800" b="1"/>
              <a:t>What </a:t>
            </a:r>
            <a:r>
              <a:rPr lang="en-US" sz="2800" b="1" u="sng"/>
              <a:t>can</a:t>
            </a:r>
            <a:r>
              <a:rPr lang="en-US" sz="2800" b="1"/>
              <a:t> work is deliberately practicing a different routine, which over time changes how you think.</a:t>
            </a:r>
          </a:p>
          <a:p>
            <a:pPr marL="457200" indent="-457200">
              <a:lnSpc>
                <a:spcPct val="85000"/>
              </a:lnSpc>
              <a:buFont typeface="Arial"/>
              <a:buChar char="•"/>
            </a:pPr>
            <a:endParaRPr lang="en-US" sz="2800" b="1"/>
          </a:p>
          <a:p>
            <a:pPr marL="457200" indent="-457200">
              <a:lnSpc>
                <a:spcPct val="85000"/>
              </a:lnSpc>
              <a:buFont typeface="Arial"/>
              <a:buChar char="•"/>
            </a:pPr>
            <a:r>
              <a:rPr lang="en-US" sz="2800" b="1"/>
              <a:t>But don't try to </a:t>
            </a:r>
            <a:r>
              <a:rPr lang="en-US" sz="2800" b="1" i="1"/>
              <a:t>run 20 miles</a:t>
            </a:r>
            <a:r>
              <a:rPr lang="en-US" sz="2800" b="1"/>
              <a:t> in your first workout!  Begin with some </a:t>
            </a:r>
            <a:r>
              <a:rPr lang="en-US" sz="2800" b="1">
                <a:solidFill>
                  <a:srgbClr val="FF0000"/>
                </a:solidFill>
              </a:rPr>
              <a:t>starter practice routines</a:t>
            </a:r>
            <a:r>
              <a:rPr lang="en-US" sz="2800" b="1"/>
              <a:t>, which   help you learn fundamentals and build some initial confidence in the new pattern you are trying to learn.</a:t>
            </a:r>
          </a:p>
        </p:txBody>
      </p:sp>
    </p:spTree>
    <p:extLst>
      <p:ext uri="{BB962C8B-B14F-4D97-AF65-F5344CB8AC3E}">
        <p14:creationId xmlns:p14="http://schemas.microsoft.com/office/powerpoint/2010/main" val="25600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30</a:t>
            </a:fld>
            <a:endParaRPr lang="en-US"/>
          </a:p>
        </p:txBody>
      </p:sp>
      <p:pic>
        <p:nvPicPr>
          <p:cNvPr id="15" name="Picture 14" descr="Roa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7650" b="4545"/>
          <a:stretch/>
        </p:blipFill>
        <p:spPr>
          <a:xfrm>
            <a:off x="602889" y="887741"/>
            <a:ext cx="4107904" cy="28388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2337" y="3785969"/>
            <a:ext cx="8596269" cy="248680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800" b="1"/>
              <a:t>Key points about Knowledge Thresholds:</a:t>
            </a:r>
          </a:p>
          <a:p>
            <a:endParaRPr lang="en-US" sz="300" b="1"/>
          </a:p>
          <a:p>
            <a:r>
              <a:rPr lang="en-US" sz="2600" b="1"/>
              <a:t>	</a:t>
            </a:r>
            <a:r>
              <a:rPr lang="en-US" sz="2800" b="1"/>
              <a:t>1)  </a:t>
            </a:r>
            <a:r>
              <a:rPr lang="en-US" sz="2800" b="1">
                <a:solidFill>
                  <a:srgbClr val="FF0000"/>
                </a:solidFill>
              </a:rPr>
              <a:t>They're hard to see (until you practice it)</a:t>
            </a:r>
          </a:p>
          <a:p>
            <a:pPr>
              <a:lnSpc>
                <a:spcPct val="70000"/>
              </a:lnSpc>
            </a:pPr>
            <a:r>
              <a:rPr lang="en-US" sz="2800" b="1">
                <a:solidFill>
                  <a:srgbClr val="FF0000"/>
                </a:solidFill>
              </a:rPr>
              <a:t>		and we tend to go right through them</a:t>
            </a:r>
          </a:p>
          <a:p>
            <a:r>
              <a:rPr lang="en-US" sz="2800" b="1">
                <a:solidFill>
                  <a:srgbClr val="000000"/>
                </a:solidFill>
              </a:rPr>
              <a:t>	2)  </a:t>
            </a:r>
            <a:r>
              <a:rPr lang="en-US" sz="2800" b="1">
                <a:solidFill>
                  <a:srgbClr val="FF0000"/>
                </a:solidFill>
              </a:rPr>
              <a:t>We actually see farther through experimenting</a:t>
            </a:r>
          </a:p>
          <a:p>
            <a:r>
              <a:rPr lang="en-US" sz="2800" b="1"/>
              <a:t>	3)  </a:t>
            </a:r>
            <a:r>
              <a:rPr lang="en-US" sz="2800" b="1">
                <a:solidFill>
                  <a:srgbClr val="FF0000"/>
                </a:solidFill>
              </a:rPr>
              <a:t>We don’t know in advance what the result</a:t>
            </a:r>
          </a:p>
          <a:p>
            <a:pPr>
              <a:lnSpc>
                <a:spcPct val="70000"/>
              </a:lnSpc>
            </a:pPr>
            <a:r>
              <a:rPr lang="en-US" sz="2800" b="1">
                <a:solidFill>
                  <a:srgbClr val="FF0000"/>
                </a:solidFill>
              </a:rPr>
              <a:t>		of a step/experiment will be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265657"/>
            <a:ext cx="10058400" cy="8886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/>
              <a:t>The Knowledge Threshold is our </a:t>
            </a:r>
            <a:r>
              <a:rPr lang="en-US" sz="3000" b="1" i="1"/>
              <a:t>Learning Edge</a:t>
            </a:r>
            <a:r>
              <a:rPr lang="en-US" sz="3000" b="1"/>
              <a:t>.</a:t>
            </a:r>
          </a:p>
          <a:p>
            <a:pPr algn="ctr">
              <a:lnSpc>
                <a:spcPct val="85000"/>
              </a:lnSpc>
            </a:pPr>
            <a:r>
              <a:rPr lang="en-US" sz="3000" b="1"/>
              <a:t>It's where the next experiment should take place.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28802" y="2282454"/>
            <a:ext cx="492971" cy="1600200"/>
          </a:xfrm>
          <a:prstGeom prst="straightConnector1">
            <a:avLst/>
          </a:prstGeom>
          <a:ln w="82550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http://www.carsmoveus.com/wp-content/uploads/2011/07/winding_road_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8014"/>
          <a:stretch/>
        </p:blipFill>
        <p:spPr bwMode="auto">
          <a:xfrm>
            <a:off x="5187990" y="887741"/>
            <a:ext cx="4297217" cy="283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53746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THERE'S ALWAYS A KNOWLEDGE THRESHOLD</a:t>
            </a:r>
          </a:p>
        </p:txBody>
      </p:sp>
      <p:pic>
        <p:nvPicPr>
          <p:cNvPr id="10" name="Picture 2" descr="http://www.svevia.se/images/18.8310ee21298cc45fa680003828/TA-J%C3%B6nk%C3%B6ping-skyltning-ROBERT-ERIKSSON-424-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66" y="1168733"/>
            <a:ext cx="3383552" cy="169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8"/>
          <p:cNvSpPr/>
          <p:nvPr/>
        </p:nvSpPr>
        <p:spPr>
          <a:xfrm>
            <a:off x="5363661" y="3029698"/>
            <a:ext cx="3948926" cy="457255"/>
          </a:xfrm>
          <a:prstGeom prst="rect">
            <a:avLst/>
          </a:prstGeom>
          <a:solidFill>
            <a:srgbClr val="FFC000"/>
          </a:solidFill>
        </p:spPr>
        <p:txBody>
          <a:bodyPr wrap="square" lIns="91408" tIns="45704" rIns="91408" bIns="45704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i="1" dirty="0">
                <a:latin typeface="Calibri" panose="020F0502020204030204" pitchFamily="34" charset="0"/>
              </a:rPr>
              <a:t>The path is unpredictable</a:t>
            </a:r>
          </a:p>
        </p:txBody>
      </p:sp>
    </p:spTree>
    <p:extLst>
      <p:ext uri="{BB962C8B-B14F-4D97-AF65-F5344CB8AC3E}">
        <p14:creationId xmlns:p14="http://schemas.microsoft.com/office/powerpoint/2010/main" val="403081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31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87820" y="978685"/>
            <a:ext cx="6082735" cy="1180259"/>
          </a:xfrm>
          <a:prstGeom prst="rect">
            <a:avLst/>
          </a:prstGeom>
          <a:noFill/>
        </p:spPr>
        <p:txBody>
          <a:bodyPr wrap="square" lIns="73573" tIns="36785" rIns="73573" bIns="3678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300" b="1">
                <a:solidFill>
                  <a:srgbClr val="FF0000"/>
                </a:solidFill>
                <a:cs typeface="Helvetica"/>
              </a:rPr>
              <a:t>THE CORE DYNAMIC OF </a:t>
            </a:r>
            <a:r>
              <a:rPr lang="en-US" sz="4300" b="1">
                <a:solidFill>
                  <a:srgbClr val="FF0000"/>
                </a:solidFill>
                <a:cs typeface="Helvetica"/>
                <a:sym typeface="Wingdings"/>
              </a:rPr>
              <a:t> </a:t>
            </a:r>
            <a:r>
              <a:rPr lang="en-US" sz="4300" b="1">
                <a:solidFill>
                  <a:srgbClr val="FF0000"/>
                </a:solidFill>
                <a:cs typeface="Helvetica"/>
              </a:rPr>
              <a:t>SCIENTIFIC THINKING</a:t>
            </a:r>
            <a:endParaRPr lang="en-US" sz="2800" b="1">
              <a:solidFill>
                <a:srgbClr val="FF0000"/>
              </a:solidFill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592" y="2566577"/>
            <a:ext cx="9043590" cy="1145239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>
                <a:cs typeface="Helvetica"/>
              </a:rPr>
              <a:t>Scientific thinking is a routine of intentional coordination between what we</a:t>
            </a:r>
            <a:r>
              <a:rPr lang="en-US" sz="2800" b="1">
                <a:solidFill>
                  <a:srgbClr val="000000"/>
                </a:solidFill>
                <a:cs typeface="Helvetica"/>
              </a:rPr>
              <a:t> think will happen (theory), what actually happens (evidence), and learning from the difference.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07059" y="312852"/>
            <a:ext cx="2829705" cy="1983441"/>
            <a:chOff x="231560" y="479612"/>
            <a:chExt cx="2829705" cy="19834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rcRect l="5414" r="9664"/>
            <a:stretch>
              <a:fillRect/>
            </a:stretch>
          </p:blipFill>
          <p:spPr>
            <a:xfrm>
              <a:off x="381000" y="479612"/>
              <a:ext cx="2578665" cy="198344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45782" y="1701332"/>
              <a:ext cx="2449817" cy="3488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1560" y="1577787"/>
              <a:ext cx="2829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i="1" spc="-150"/>
                <a:t>"Let's try it and see"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717377" y="3966502"/>
            <a:ext cx="8653302" cy="1742142"/>
          </a:xfrm>
          <a:prstGeom prst="rect">
            <a:avLst/>
          </a:prstGeom>
          <a:solidFill>
            <a:schemeClr val="bg2">
              <a:lumMod val="90000"/>
            </a:schemeClr>
          </a:solidFill>
          <a:ln w="444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40797" y="4242486"/>
            <a:ext cx="2971800" cy="125632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500" b="1"/>
              <a:t>What we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expect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to happen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57379" y="4242486"/>
            <a:ext cx="2971800" cy="125632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500" b="1"/>
              <a:t>What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actually</a:t>
            </a:r>
          </a:p>
          <a:p>
            <a:pPr algn="ctr">
              <a:lnSpc>
                <a:spcPct val="70000"/>
              </a:lnSpc>
            </a:pPr>
            <a:r>
              <a:rPr lang="en-US" sz="3500" b="1"/>
              <a:t>happened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115550" y="4852672"/>
            <a:ext cx="3749040" cy="0"/>
          </a:xfrm>
          <a:prstGeom prst="straightConnector1">
            <a:avLst/>
          </a:prstGeom>
          <a:ln w="95250">
            <a:solidFill>
              <a:srgbClr val="595959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3916037" y="4281559"/>
            <a:ext cx="2133600" cy="1145361"/>
          </a:xfrm>
          <a:prstGeom prst="ellipse">
            <a:avLst/>
          </a:prstGeom>
          <a:solidFill>
            <a:srgbClr val="FFFF00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486939" y="4598759"/>
            <a:ext cx="2971800" cy="50783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/>
              <a:t>Learning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5988336"/>
            <a:ext cx="10058400" cy="907105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i="1" dirty="0"/>
              <a:t>This is a working pattern that allows us to reach</a:t>
            </a:r>
          </a:p>
          <a:p>
            <a:pPr algn="ctr">
              <a:lnSpc>
                <a:spcPct val="80000"/>
              </a:lnSpc>
            </a:pPr>
            <a:r>
              <a:rPr lang="en-US" sz="3200" b="1" i="1" dirty="0"/>
              <a:t>challenging new goals through unclear territory</a:t>
            </a:r>
            <a:endParaRPr lang="en-US" sz="28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90890" y="456210"/>
            <a:ext cx="6967510" cy="484657"/>
          </a:xfrm>
          <a:prstGeom prst="rect">
            <a:avLst/>
          </a:prstGeom>
          <a:noFill/>
        </p:spPr>
        <p:txBody>
          <a:bodyPr wrap="square" lIns="73573" tIns="36785" rIns="73573" bIns="3678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cs typeface="Helvetica"/>
              </a:rPr>
              <a:t>How to Handle Knowledge Thresholds</a:t>
            </a:r>
          </a:p>
        </p:txBody>
      </p:sp>
    </p:spTree>
    <p:extLst>
      <p:ext uri="{BB962C8B-B14F-4D97-AF65-F5344CB8AC3E}">
        <p14:creationId xmlns:p14="http://schemas.microsoft.com/office/powerpoint/2010/main" val="406080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277158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IT'S THE SCIENTIFIC LEARNING CYCLE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8858" y="5783491"/>
            <a:ext cx="7400843" cy="106593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b="1"/>
              <a:t>This cycle gives you a practical way to reach a Target Condition, by providing a systematic way of working through the grey zone between here and there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791218"/>
            <a:ext cx="10058400" cy="98690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rgbClr val="0000FF"/>
                </a:solidFill>
              </a:rPr>
              <a:t>A process for acquiring new knowledge.</a:t>
            </a:r>
          </a:p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rgbClr val="0000FF"/>
                </a:solidFill>
              </a:rPr>
              <a:t>Sometimes called "Plan-Do-Check-Act"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32</a:t>
            </a:fld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338456" y="1963547"/>
            <a:ext cx="7326521" cy="3573275"/>
          </a:xfrm>
          <a:prstGeom prst="roundRect">
            <a:avLst>
              <a:gd name="adj" fmla="val 3517"/>
            </a:avLst>
          </a:prstGeom>
          <a:solidFill>
            <a:srgbClr val="FFFFCC"/>
          </a:solidFill>
          <a:ln w="317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04440" y="2652905"/>
            <a:ext cx="2194561" cy="21945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6" idx="0"/>
            <a:endCxn id="26" idx="2"/>
          </p:cNvCxnSpPr>
          <p:nvPr/>
        </p:nvCxnSpPr>
        <p:spPr>
          <a:xfrm>
            <a:off x="5001717" y="1963547"/>
            <a:ext cx="0" cy="3573275"/>
          </a:xfrm>
          <a:prstGeom prst="line">
            <a:avLst/>
          </a:prstGeom>
          <a:ln w="698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6" idx="1"/>
          </p:cNvCxnSpPr>
          <p:nvPr/>
        </p:nvCxnSpPr>
        <p:spPr>
          <a:xfrm>
            <a:off x="1338456" y="3750181"/>
            <a:ext cx="7326521" cy="0"/>
          </a:xfrm>
          <a:prstGeom prst="line">
            <a:avLst/>
          </a:prstGeom>
          <a:ln w="698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21401" y="2547746"/>
            <a:ext cx="2467377" cy="742701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FF0000"/>
                </a:solidFill>
                <a:latin typeface="Helvetica"/>
                <a:cs typeface="Helvetica"/>
              </a:rPr>
              <a:t>PREDICTION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Testable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35702" y="4331828"/>
            <a:ext cx="2467377" cy="97291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FF0000"/>
                </a:solidFill>
                <a:latin typeface="Helvetica"/>
                <a:cs typeface="Helvetica"/>
              </a:rPr>
              <a:t>ACTION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Conduct the</a:t>
            </a:r>
          </a:p>
          <a:p>
            <a:pPr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experiment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1800" y="2558769"/>
            <a:ext cx="2467377" cy="97291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FF0000"/>
                </a:solidFill>
                <a:latin typeface="Helvetica"/>
                <a:cs typeface="Helvetica"/>
              </a:rPr>
              <a:t>EVALUATE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Interpret the</a:t>
            </a:r>
          </a:p>
          <a:p>
            <a:pPr>
              <a:lnSpc>
                <a:spcPct val="70000"/>
              </a:lnSpc>
            </a:pP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evidence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7200" y="4339423"/>
            <a:ext cx="2895600" cy="742701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FF0000"/>
                </a:solidFill>
                <a:latin typeface="Helvetica"/>
                <a:cs typeface="Helvetica"/>
              </a:rPr>
              <a:t>EVIDENCE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Collect facts and data</a:t>
            </a:r>
          </a:p>
        </p:txBody>
      </p:sp>
      <p:sp>
        <p:nvSpPr>
          <p:cNvPr id="34" name="Arc 33"/>
          <p:cNvSpPr/>
          <p:nvPr/>
        </p:nvSpPr>
        <p:spPr>
          <a:xfrm>
            <a:off x="4038600" y="2514049"/>
            <a:ext cx="2209801" cy="2240280"/>
          </a:xfrm>
          <a:prstGeom prst="arc">
            <a:avLst>
              <a:gd name="adj1" fmla="val 16277517"/>
              <a:gd name="adj2" fmla="val 0"/>
            </a:avLst>
          </a:prstGeom>
          <a:ln w="44450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017273" y="3006922"/>
            <a:ext cx="1020026" cy="49244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</a:rPr>
              <a:t>PLAN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74355" y="3903365"/>
            <a:ext cx="1020026" cy="49244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600" b="1">
                <a:solidFill>
                  <a:srgbClr val="0D0D0D"/>
                </a:solidFill>
              </a:rPr>
              <a:t>DO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01720" y="3314855"/>
            <a:ext cx="324247" cy="4427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04636" y="3682626"/>
            <a:ext cx="324247" cy="4427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200" b="1">
                <a:solidFill>
                  <a:srgbClr val="40404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90983" y="3679581"/>
            <a:ext cx="324247" cy="4427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200" b="1">
                <a:solidFill>
                  <a:srgbClr val="40404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96813" y="3313681"/>
            <a:ext cx="324247" cy="4427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200" b="1">
                <a:solidFill>
                  <a:srgbClr val="40404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04437" y="3997939"/>
            <a:ext cx="1120296" cy="55707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2600" b="1">
                <a:solidFill>
                  <a:srgbClr val="0D0D0D"/>
                </a:solidFill>
              </a:rPr>
              <a:t>CHECK</a:t>
            </a:r>
          </a:p>
          <a:p>
            <a:pPr algn="r">
              <a:lnSpc>
                <a:spcPct val="70000"/>
              </a:lnSpc>
            </a:pPr>
            <a:r>
              <a:rPr lang="en-US" sz="1600" b="1">
                <a:solidFill>
                  <a:srgbClr val="0D0D0D"/>
                </a:solidFill>
              </a:rPr>
              <a:t>(Study)</a:t>
            </a:r>
            <a:endParaRPr lang="en-US" sz="1400" b="1">
              <a:solidFill>
                <a:srgbClr val="0D0D0D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23647" y="3003641"/>
            <a:ext cx="1020026" cy="49244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r"/>
            <a:r>
              <a:rPr lang="en-US" sz="2600" b="1">
                <a:solidFill>
                  <a:srgbClr val="0D0D0D"/>
                </a:solidFill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69049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28464"/>
            <a:ext cx="10058400" cy="1097841"/>
          </a:xfrm>
          <a:prstGeom prst="rect">
            <a:avLst/>
          </a:prstGeom>
          <a:noFill/>
        </p:spPr>
        <p:txBody>
          <a:bodyPr wrap="square" lIns="101787" tIns="50894" rIns="101787" bIns="50894" rtlCol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4000" b="1"/>
              <a:t>YOU STRIVE TOWARD THE TARGET CONDITION THROUGH ITERATIVE LEARNING</a:t>
            </a:r>
          </a:p>
        </p:txBody>
      </p:sp>
      <p:sp>
        <p:nvSpPr>
          <p:cNvPr id="28" name="Oval 27"/>
          <p:cNvSpPr/>
          <p:nvPr/>
        </p:nvSpPr>
        <p:spPr>
          <a:xfrm>
            <a:off x="2223787" y="2818160"/>
            <a:ext cx="6781800" cy="21584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77" rIns="91358" bIns="45677"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786385" y="3274552"/>
            <a:ext cx="1234440" cy="1234440"/>
          </a:xfrm>
          <a:prstGeom prst="ellipse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58" tIns="45677" rIns="91358" bIns="45677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723268" y="3387384"/>
            <a:ext cx="1371600" cy="1010991"/>
          </a:xfrm>
          <a:prstGeom prst="rect">
            <a:avLst/>
          </a:prstGeom>
          <a:noFill/>
        </p:spPr>
        <p:txBody>
          <a:bodyPr wrap="square" lIns="91358" tIns="45677" rIns="91358" bIns="4567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Next</a:t>
            </a:r>
          </a:p>
          <a:p>
            <a:pPr algn="ctr">
              <a:lnSpc>
                <a:spcPct val="80000"/>
              </a:lnSpc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Target Condition</a:t>
            </a:r>
          </a:p>
          <a:p>
            <a:pPr algn="ctr">
              <a:lnSpc>
                <a:spcPct val="90000"/>
              </a:lnSpc>
            </a:pPr>
            <a:r>
              <a:rPr lang="en-US" sz="1800" dirty="0">
                <a:latin typeface="Tahoma" pitchFamily="34" charset="0"/>
                <a:cs typeface="Tahoma" pitchFamily="34" charset="0"/>
              </a:rPr>
              <a:t>(date)</a:t>
            </a:r>
          </a:p>
        </p:txBody>
      </p:sp>
      <p:sp>
        <p:nvSpPr>
          <p:cNvPr id="33" name="Flowchart: Connector 12"/>
          <p:cNvSpPr/>
          <p:nvPr/>
        </p:nvSpPr>
        <p:spPr>
          <a:xfrm>
            <a:off x="2452382" y="3897367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887780" y="3858446"/>
            <a:ext cx="577833" cy="828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Connector 15"/>
          <p:cNvSpPr/>
          <p:nvPr/>
        </p:nvSpPr>
        <p:spPr>
          <a:xfrm>
            <a:off x="3028452" y="3603203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6" name="Flowchart: Connector 16"/>
          <p:cNvSpPr/>
          <p:nvPr/>
        </p:nvSpPr>
        <p:spPr>
          <a:xfrm>
            <a:off x="3595381" y="4049765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7" name="Flowchart: Connector 17"/>
          <p:cNvSpPr/>
          <p:nvPr/>
        </p:nvSpPr>
        <p:spPr>
          <a:xfrm>
            <a:off x="4281183" y="3715885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8" name="Flowchart: Connector 18"/>
          <p:cNvSpPr/>
          <p:nvPr/>
        </p:nvSpPr>
        <p:spPr>
          <a:xfrm>
            <a:off x="3823983" y="3344917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9" name="Flowchart: Connector 19"/>
          <p:cNvSpPr/>
          <p:nvPr/>
        </p:nvSpPr>
        <p:spPr>
          <a:xfrm>
            <a:off x="5495808" y="3812981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0" name="Flowchart: Connector 20"/>
          <p:cNvSpPr/>
          <p:nvPr/>
        </p:nvSpPr>
        <p:spPr>
          <a:xfrm>
            <a:off x="4950218" y="4202164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1" name="Flowchart: Connector 21"/>
          <p:cNvSpPr/>
          <p:nvPr/>
        </p:nvSpPr>
        <p:spPr>
          <a:xfrm>
            <a:off x="4890783" y="3488903"/>
            <a:ext cx="118872" cy="1143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endCxn id="39" idx="3"/>
          </p:cNvCxnSpPr>
          <p:nvPr/>
        </p:nvCxnSpPr>
        <p:spPr>
          <a:xfrm flipV="1">
            <a:off x="5009652" y="3910542"/>
            <a:ext cx="503564" cy="3487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8" idx="5"/>
          </p:cNvCxnSpPr>
          <p:nvPr/>
        </p:nvCxnSpPr>
        <p:spPr>
          <a:xfrm>
            <a:off x="3925445" y="3442475"/>
            <a:ext cx="415172" cy="3265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7" idx="3"/>
          </p:cNvCxnSpPr>
          <p:nvPr/>
        </p:nvCxnSpPr>
        <p:spPr>
          <a:xfrm flipV="1">
            <a:off x="3654816" y="3813446"/>
            <a:ext cx="643772" cy="2918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6" idx="1"/>
          </p:cNvCxnSpPr>
          <p:nvPr/>
        </p:nvCxnSpPr>
        <p:spPr>
          <a:xfrm>
            <a:off x="3086302" y="3681027"/>
            <a:ext cx="526489" cy="3854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35" idx="3"/>
          </p:cNvCxnSpPr>
          <p:nvPr/>
        </p:nvCxnSpPr>
        <p:spPr>
          <a:xfrm flipV="1">
            <a:off x="2511818" y="3700764"/>
            <a:ext cx="534045" cy="2404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0" idx="4"/>
          </p:cNvCxnSpPr>
          <p:nvPr/>
        </p:nvCxnSpPr>
        <p:spPr>
          <a:xfrm>
            <a:off x="4950216" y="3549084"/>
            <a:ext cx="59436" cy="767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1" idx="6"/>
          </p:cNvCxnSpPr>
          <p:nvPr/>
        </p:nvCxnSpPr>
        <p:spPr>
          <a:xfrm>
            <a:off x="3836680" y="3379410"/>
            <a:ext cx="1172972" cy="1666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888365" y="3287384"/>
            <a:ext cx="1234440" cy="123444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58" tIns="45677" rIns="91358" bIns="45677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5380" y="3528489"/>
            <a:ext cx="1371600" cy="646331"/>
          </a:xfrm>
          <a:prstGeom prst="rect">
            <a:avLst/>
          </a:prstGeom>
          <a:noFill/>
        </p:spPr>
        <p:txBody>
          <a:bodyPr wrap="square" lIns="91358" tIns="45677" rIns="91358" bIns="45677" rtlCol="0">
            <a:spAutoFit/>
          </a:bodyPr>
          <a:lstStyle/>
          <a:p>
            <a:pPr algn="ctr"/>
            <a:r>
              <a:rPr lang="en-US" sz="1800" b="1" dirty="0">
                <a:latin typeface="Tahoma" pitchFamily="34" charset="0"/>
                <a:cs typeface="Tahoma" pitchFamily="34" charset="0"/>
              </a:rPr>
              <a:t>Current Condition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33</a:t>
            </a:fld>
            <a:endParaRPr lang="en-US"/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5743019" y="3210993"/>
            <a:ext cx="1890196" cy="8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EF140F"/>
                </a:solidFill>
              </a:rPr>
              <a:t>Zone of</a:t>
            </a:r>
          </a:p>
          <a:p>
            <a:pPr algn="ctr" eaLnBrk="1" hangingPunct="1"/>
            <a:r>
              <a:rPr lang="en-US" b="1">
                <a:solidFill>
                  <a:srgbClr val="EF140F"/>
                </a:solidFill>
              </a:rPr>
              <a:t>Uncertainty</a:t>
            </a:r>
          </a:p>
        </p:txBody>
      </p:sp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824607" y="4588543"/>
            <a:ext cx="4256116" cy="1317487"/>
            <a:chOff x="914400" y="4648200"/>
            <a:chExt cx="4255928" cy="1317487"/>
          </a:xfrm>
        </p:grpSpPr>
        <p:sp>
          <p:nvSpPr>
            <p:cNvPr id="52" name="TextBox 1"/>
            <p:cNvSpPr txBox="1">
              <a:spLocks noChangeArrowheads="1"/>
            </p:cNvSpPr>
            <p:nvPr/>
          </p:nvSpPr>
          <p:spPr bwMode="auto">
            <a:xfrm>
              <a:off x="914400" y="5257801"/>
              <a:ext cx="425592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/>
                <a:t>YOU DO NOT KNOW HOW</a:t>
              </a:r>
            </a:p>
            <a:p>
              <a:pPr eaLnBrk="1" hangingPunct="1"/>
              <a:r>
                <a:rPr lang="en-US" sz="2000" b="1" i="1"/>
                <a:t>TO GET FROM HERE TO THERE!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1600170" y="4648200"/>
              <a:ext cx="0" cy="53340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-19548" y="1538551"/>
            <a:ext cx="10058400" cy="88867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>
                <a:solidFill>
                  <a:srgbClr val="0000FF"/>
                </a:solidFill>
              </a:rPr>
              <a:t>Small, rapid experiments advance your knowledge quickly,</a:t>
            </a:r>
          </a:p>
          <a:p>
            <a:pPr algn="ctr">
              <a:lnSpc>
                <a:spcPct val="85000"/>
              </a:lnSpc>
            </a:pPr>
            <a:r>
              <a:rPr lang="en-US" sz="3000" b="1">
                <a:solidFill>
                  <a:srgbClr val="0000FF"/>
                </a:solidFill>
              </a:rPr>
              <a:t>moving you away from what doesn't work to what does</a:t>
            </a:r>
          </a:p>
        </p:txBody>
      </p:sp>
    </p:spTree>
    <p:extLst>
      <p:ext uri="{BB962C8B-B14F-4D97-AF65-F5344CB8AC3E}">
        <p14:creationId xmlns:p14="http://schemas.microsoft.com/office/powerpoint/2010/main" val="371042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4-23 at 6.09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/>
        </p:blipFill>
        <p:spPr>
          <a:xfrm>
            <a:off x="1207972" y="922000"/>
            <a:ext cx="7650964" cy="24688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34</a:t>
            </a:fld>
            <a:endParaRPr lang="en-US"/>
          </a:p>
        </p:txBody>
      </p:sp>
      <p:pic>
        <p:nvPicPr>
          <p:cNvPr id="10" name="Picture 2" descr="http://wallpaperstock.net/start-the-race_wallpapers_31182_1680x1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85" y="3587445"/>
            <a:ext cx="3515218" cy="21970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0" y="319148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THE IK IS A GREAT MODEL, SO LET’S GO!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22770" y="3587440"/>
            <a:ext cx="4027848" cy="21970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1000" b="1"/>
              <a:t>  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2600" b="1"/>
              <a:t>The Scientific IK Pattern: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endParaRPr lang="en-US" sz="1000" b="1"/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2600" b="1"/>
              <a:t>	...suits complex, dynamic 	    conditions!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endParaRPr lang="en-US" sz="900" b="1"/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2600" b="1"/>
              <a:t>	...makes empowerment 	    possible!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1100" b="1"/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0937" y="1024627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8989" y="1018940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0141" y="1018940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1415" y="1024627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35</a:t>
            </a:fld>
            <a:endParaRPr lang="en-US"/>
          </a:p>
        </p:txBody>
      </p:sp>
      <p:pic>
        <p:nvPicPr>
          <p:cNvPr id="10" name="Picture 2" descr="http://wallpaperstock.net/start-the-race_wallpapers_31182_1680x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85" y="3587445"/>
            <a:ext cx="3515218" cy="21970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ktangel 63"/>
          <p:cNvSpPr/>
          <p:nvPr/>
        </p:nvSpPr>
        <p:spPr>
          <a:xfrm>
            <a:off x="653500" y="6034202"/>
            <a:ext cx="8698563" cy="93210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>
              <a:lnSpc>
                <a:spcPct val="80000"/>
              </a:lnSpc>
            </a:pP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</a:rPr>
              <a:t>But wait, there’s another problem…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22770" y="3587440"/>
            <a:ext cx="4027848" cy="219701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1000" b="1"/>
              <a:t>  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2600" b="1"/>
              <a:t>The Scientific IK Pattern: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endParaRPr lang="en-US" sz="1000" b="1"/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2600" b="1"/>
              <a:t>	...suits complex, dynamic 	    conditions!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endParaRPr lang="en-US" sz="900" b="1"/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2600" b="1"/>
              <a:t>	...makes empowerment 	    possible!</a:t>
            </a:r>
          </a:p>
          <a:p>
            <a:pPr>
              <a:lnSpc>
                <a:spcPct val="80000"/>
              </a:lnSpc>
              <a:tabLst>
                <a:tab pos="230107" algn="l"/>
              </a:tabLst>
            </a:pPr>
            <a:r>
              <a:rPr lang="en-US" sz="1100" b="1"/>
              <a:t>  </a:t>
            </a:r>
          </a:p>
        </p:txBody>
      </p:sp>
      <p:pic>
        <p:nvPicPr>
          <p:cNvPr id="14" name="Picture 13" descr="Screen shot 2015-04-23 at 6.09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/>
          <a:stretch/>
        </p:blipFill>
        <p:spPr>
          <a:xfrm>
            <a:off x="1207972" y="922000"/>
            <a:ext cx="7650964" cy="24688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80937" y="1024627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8989" y="1018940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0141" y="1018940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21415" y="1024627"/>
            <a:ext cx="571827" cy="707854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19148"/>
            <a:ext cx="10058400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THE IK IS A GREAT MODEL, SO LET’S GO!</a:t>
            </a:r>
          </a:p>
        </p:txBody>
      </p:sp>
    </p:spTree>
    <p:extLst>
      <p:ext uri="{BB962C8B-B14F-4D97-AF65-F5344CB8AC3E}">
        <p14:creationId xmlns:p14="http://schemas.microsoft.com/office/powerpoint/2010/main" val="138218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4200" y="1058005"/>
            <a:ext cx="8877300" cy="3010833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525262"/>
            <a:ext cx="10058399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Thinking Pattern</a:t>
            </a:r>
          </a:p>
          <a:p>
            <a:pPr algn="ctr">
              <a:lnSpc>
                <a:spcPct val="80000"/>
              </a:lnSpc>
            </a:pPr>
            <a:r>
              <a:rPr lang="en-US" sz="5400" b="1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4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800" b="1">
                <a:solidFill>
                  <a:srgbClr val="FF0000"/>
                </a:solidFill>
              </a:rPr>
              <a:t>Deliberate Practice (Kata)</a:t>
            </a:r>
            <a:endParaRPr lang="en-US" sz="4200" b="1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4247" y="2670464"/>
            <a:ext cx="9533640" cy="915837"/>
          </a:xfrm>
          <a:prstGeom prst="roundRect">
            <a:avLst>
              <a:gd name="adj" fmla="val 50000"/>
            </a:avLst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0762" y="4773519"/>
            <a:ext cx="6138072" cy="14403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>
                <a:solidFill>
                  <a:srgbClr val="FF0000"/>
                </a:solidFill>
              </a:rPr>
              <a:t>Problem:  A model alone is not enough to change our behavior and thinking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8" name="Picture 7" descr="_4268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02" y="4555640"/>
            <a:ext cx="1020386" cy="17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9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37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12482" y="2436289"/>
            <a:ext cx="1799833" cy="212109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12313" y="2436289"/>
            <a:ext cx="1857664" cy="212109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25027" y="4462804"/>
            <a:ext cx="2796626" cy="85407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300" b="1" dirty="0"/>
              <a:t>Born?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0689" y="765765"/>
            <a:ext cx="6697306" cy="2621817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6581" y="1077596"/>
            <a:ext cx="3886747" cy="194552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>
                <a:solidFill>
                  <a:schemeClr val="accent1"/>
                </a:solidFill>
              </a:rPr>
              <a:t>Scientific</a:t>
            </a:r>
          </a:p>
          <a:p>
            <a:pPr>
              <a:lnSpc>
                <a:spcPct val="80000"/>
              </a:lnSpc>
            </a:pPr>
            <a:r>
              <a:rPr lang="en-US" sz="7200" b="1">
                <a:solidFill>
                  <a:schemeClr val="accent1"/>
                </a:solidFill>
              </a:rPr>
              <a:t>Thinking</a:t>
            </a:r>
          </a:p>
        </p:txBody>
      </p:sp>
      <p:pic>
        <p:nvPicPr>
          <p:cNvPr id="10" name="Picture 9" descr="Scienti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14124"/>
          <a:stretch/>
        </p:blipFill>
        <p:spPr>
          <a:xfrm>
            <a:off x="5612242" y="1167391"/>
            <a:ext cx="2417806" cy="1826434"/>
          </a:xfrm>
          <a:prstGeom prst="rect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14846" y="4462804"/>
            <a:ext cx="2796626" cy="85407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300" b="1" dirty="0"/>
              <a:t>Learned?</a:t>
            </a:r>
          </a:p>
        </p:txBody>
      </p:sp>
    </p:spTree>
    <p:extLst>
      <p:ext uri="{BB962C8B-B14F-4D97-AF65-F5344CB8AC3E}">
        <p14:creationId xmlns:p14="http://schemas.microsoft.com/office/powerpoint/2010/main" val="56819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38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12482" y="2436289"/>
            <a:ext cx="1799833" cy="212109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12313" y="2436289"/>
            <a:ext cx="1857664" cy="212109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25027" y="4462804"/>
            <a:ext cx="2796626" cy="85407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300" b="1" dirty="0"/>
              <a:t>Born?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0689" y="765765"/>
            <a:ext cx="6697306" cy="2621817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6581" y="1077596"/>
            <a:ext cx="3886747" cy="194552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>
                <a:solidFill>
                  <a:schemeClr val="accent1"/>
                </a:solidFill>
              </a:rPr>
              <a:t>Scientific</a:t>
            </a:r>
          </a:p>
          <a:p>
            <a:pPr>
              <a:lnSpc>
                <a:spcPct val="80000"/>
              </a:lnSpc>
            </a:pPr>
            <a:r>
              <a:rPr lang="en-US" sz="7200" b="1">
                <a:solidFill>
                  <a:schemeClr val="accent1"/>
                </a:solidFill>
              </a:rPr>
              <a:t>Thinking</a:t>
            </a:r>
          </a:p>
        </p:txBody>
      </p:sp>
      <p:pic>
        <p:nvPicPr>
          <p:cNvPr id="10" name="Picture 9" descr="Scienti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14124"/>
          <a:stretch/>
        </p:blipFill>
        <p:spPr>
          <a:xfrm>
            <a:off x="5612242" y="1167391"/>
            <a:ext cx="2417806" cy="1826434"/>
          </a:xfrm>
          <a:prstGeom prst="rect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38387" y="5381017"/>
            <a:ext cx="3966973" cy="170610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b="1">
                <a:solidFill>
                  <a:srgbClr val="FF0000"/>
                </a:solidFill>
              </a:rPr>
              <a:t>We are notoriously bad at scientific thinking, due to those natural, unconscious mental mechanisms. It is not our default mode.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475717" y="4482927"/>
            <a:ext cx="910917" cy="910917"/>
            <a:chOff x="4515296" y="4310339"/>
            <a:chExt cx="1051560" cy="1051560"/>
          </a:xfrm>
        </p:grpSpPr>
        <p:sp>
          <p:nvSpPr>
            <p:cNvPr id="14" name="Oval 13"/>
            <p:cNvSpPr/>
            <p:nvPr/>
          </p:nvSpPr>
          <p:spPr>
            <a:xfrm>
              <a:off x="4515296" y="4310339"/>
              <a:ext cx="1051560" cy="10515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618106" y="4479668"/>
              <a:ext cx="807836" cy="684640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714846" y="4462804"/>
            <a:ext cx="2796626" cy="854070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300" b="1" dirty="0"/>
              <a:t>Learned?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3327" y="5580462"/>
            <a:ext cx="3782060" cy="651086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300" b="1" dirty="0">
                <a:solidFill>
                  <a:srgbClr val="FF0000"/>
                </a:solidFill>
              </a:rPr>
              <a:t>OK... HOW?</a:t>
            </a:r>
          </a:p>
        </p:txBody>
      </p:sp>
    </p:spTree>
    <p:extLst>
      <p:ext uri="{BB962C8B-B14F-4D97-AF65-F5344CB8AC3E}">
        <p14:creationId xmlns:p14="http://schemas.microsoft.com/office/powerpoint/2010/main" val="359665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K Cover Ang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5" y="302093"/>
            <a:ext cx="1284146" cy="22313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0137" y="2089596"/>
            <a:ext cx="7737601" cy="2112687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39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719788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REMEMBER QUESTION 2?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45065" y="2368020"/>
            <a:ext cx="5714854" cy="146794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b="1" i="1">
                <a:solidFill>
                  <a:srgbClr val="FF0000"/>
                </a:solidFill>
              </a:rPr>
              <a:t>How can other companies develop similar routines and thinking in their organizations?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4635" y="4429875"/>
            <a:ext cx="6667414" cy="238067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/>
              <a:t>Interestingly, we face a </a:t>
            </a:r>
            <a:r>
              <a:rPr lang="en-US" sz="2800" b="1" u="sng"/>
              <a:t>different</a:t>
            </a:r>
            <a:r>
              <a:rPr lang="en-US" sz="2800" b="1"/>
              <a:t> challenge than does Toyota:</a:t>
            </a:r>
          </a:p>
          <a:p>
            <a:pPr>
              <a:lnSpc>
                <a:spcPct val="90000"/>
              </a:lnSpc>
            </a:pPr>
            <a:endParaRPr lang="en-US" sz="1400" b="1"/>
          </a:p>
          <a:p>
            <a:pPr marL="457039" indent="-457039">
              <a:lnSpc>
                <a:spcPct val="90000"/>
              </a:lnSpc>
              <a:buFont typeface="Arial"/>
              <a:buChar char="•"/>
            </a:pPr>
            <a:r>
              <a:rPr lang="en-US" sz="2800" b="1"/>
              <a:t>Toyota is trying to </a:t>
            </a:r>
            <a:r>
              <a:rPr lang="en-US" sz="2800" b="1" i="1"/>
              <a:t>maintain</a:t>
            </a:r>
            <a:r>
              <a:rPr lang="en-US" sz="2800" b="1"/>
              <a:t> an existing culture as it grows worldwide.</a:t>
            </a:r>
          </a:p>
          <a:p>
            <a:pPr marL="457039" indent="-457039">
              <a:lnSpc>
                <a:spcPct val="90000"/>
              </a:lnSpc>
              <a:buFont typeface="Arial"/>
              <a:buChar char="•"/>
            </a:pPr>
            <a:endParaRPr lang="en-US" sz="1100" b="1"/>
          </a:p>
          <a:p>
            <a:pPr marL="457039" indent="-457039">
              <a:lnSpc>
                <a:spcPct val="90000"/>
              </a:lnSpc>
              <a:buFont typeface="Arial"/>
              <a:buChar char="•"/>
            </a:pPr>
            <a:r>
              <a:rPr lang="en-US" sz="2800" b="1"/>
              <a:t>We are trying to </a:t>
            </a:r>
            <a:r>
              <a:rPr lang="en-US" sz="2800" b="1" i="1"/>
              <a:t>change </a:t>
            </a:r>
            <a:r>
              <a:rPr lang="en-US" sz="2800" b="1"/>
              <a:t>our culture.</a:t>
            </a:r>
          </a:p>
        </p:txBody>
      </p:sp>
      <p:pic>
        <p:nvPicPr>
          <p:cNvPr id="10" name="Picture 9" descr="Sleuth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706" y1="61151" x2="44706" y2="61151"/>
                        <a14:foregroundMark x1="55294" y1="69784" x2="55294" y2="69784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1061" y="1713078"/>
            <a:ext cx="1981739" cy="16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3920" y="1569388"/>
            <a:ext cx="5027454" cy="1881521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400" b="1"/>
              <a:t>THAT'S WHAT</a:t>
            </a:r>
          </a:p>
          <a:p>
            <a:pPr>
              <a:lnSpc>
                <a:spcPct val="90000"/>
              </a:lnSpc>
            </a:pPr>
            <a:r>
              <a:rPr lang="en-US" sz="6400" b="1">
                <a:solidFill>
                  <a:srgbClr val="FF0000"/>
                </a:solidFill>
              </a:rPr>
              <a:t>KATA</a:t>
            </a:r>
            <a:r>
              <a:rPr lang="en-US" sz="6400" b="1"/>
              <a:t> ARE</a:t>
            </a:r>
          </a:p>
        </p:txBody>
      </p:sp>
      <p:pic>
        <p:nvPicPr>
          <p:cNvPr id="2" name="Picture 1" descr="Begi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14401"/>
            <a:ext cx="3276600" cy="539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3920" y="3863484"/>
            <a:ext cx="5441092" cy="159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/>
              <a:t>Kata are practice routines that help us adopt new ways of acting and thinking</a:t>
            </a:r>
          </a:p>
        </p:txBody>
      </p:sp>
    </p:spTree>
    <p:extLst>
      <p:ext uri="{BB962C8B-B14F-4D97-AF65-F5344CB8AC3E}">
        <p14:creationId xmlns:p14="http://schemas.microsoft.com/office/powerpoint/2010/main" val="282965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40</a:t>
            </a:fld>
            <a:endParaRPr lang="en-US"/>
          </a:p>
        </p:txBody>
      </p:sp>
      <p:pic>
        <p:nvPicPr>
          <p:cNvPr id="5" name="Picture 2" descr="http://www.mrisakson.com/wp-content/uploads/2009/10/Hand_Writing-1024x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9" y="3707729"/>
            <a:ext cx="4647690" cy="306366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08944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WHAT DOES IT TAKE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TO CHANGE OUR THINKING?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6024" y="1513738"/>
            <a:ext cx="7154088" cy="193896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457039" indent="-457039">
              <a:buFont typeface="Arial"/>
              <a:buChar char="•"/>
            </a:pPr>
            <a:r>
              <a:rPr lang="en-US" sz="3000" b="1"/>
              <a:t>Get a piece of paper and a pen</a:t>
            </a:r>
          </a:p>
          <a:p>
            <a:pPr marL="457039" indent="-457039">
              <a:buFont typeface="Arial"/>
              <a:buChar char="•"/>
            </a:pPr>
            <a:r>
              <a:rPr lang="en-US" sz="3000" b="1"/>
              <a:t>Start when I say “go”</a:t>
            </a:r>
          </a:p>
          <a:p>
            <a:pPr marL="457039" indent="-457039">
              <a:buFont typeface="Arial"/>
              <a:buChar char="•"/>
            </a:pPr>
            <a:r>
              <a:rPr lang="en-US" sz="3000" b="1"/>
              <a:t>Sign your name 5 times normally</a:t>
            </a:r>
          </a:p>
          <a:p>
            <a:pPr marL="457039" indent="-457039">
              <a:buFont typeface="Arial"/>
              <a:buChar char="•"/>
            </a:pPr>
            <a:r>
              <a:rPr lang="en-US" sz="3000" b="1"/>
              <a:t>When you are finished raise your hand</a:t>
            </a:r>
          </a:p>
        </p:txBody>
      </p:sp>
      <p:pic>
        <p:nvPicPr>
          <p:cNvPr id="10" name="Picture 9" descr="activity icon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6679">
            <a:off x="181663" y="354865"/>
            <a:ext cx="1872208" cy="682123"/>
          </a:xfrm>
          <a:prstGeom prst="rect">
            <a:avLst/>
          </a:prstGeom>
        </p:spPr>
      </p:pic>
      <p:pic>
        <p:nvPicPr>
          <p:cNvPr id="4" name="Picture 3" descr="stopwatch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215">
            <a:off x="6705940" y="3404680"/>
            <a:ext cx="1588041" cy="21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K Cover Ang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5" y="302093"/>
            <a:ext cx="1284146" cy="22313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0137" y="2089596"/>
            <a:ext cx="7737601" cy="2112687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41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719788"/>
            <a:ext cx="10058400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REMEMBER QUESTION 2?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45065" y="2368020"/>
            <a:ext cx="5714854" cy="146794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b="1" i="1">
                <a:solidFill>
                  <a:srgbClr val="FF0000"/>
                </a:solidFill>
              </a:rPr>
              <a:t>How can other companies develop similar routines and thinking in their organizations?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4635" y="4429875"/>
            <a:ext cx="6667414" cy="238067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/>
              <a:t>Interestingly, we face a </a:t>
            </a:r>
            <a:r>
              <a:rPr lang="en-US" sz="2800" b="1" u="sng"/>
              <a:t>different</a:t>
            </a:r>
            <a:r>
              <a:rPr lang="en-US" sz="2800" b="1"/>
              <a:t> challenge than does Toyota:</a:t>
            </a:r>
          </a:p>
          <a:p>
            <a:pPr>
              <a:lnSpc>
                <a:spcPct val="90000"/>
              </a:lnSpc>
            </a:pPr>
            <a:endParaRPr lang="en-US" sz="1400" b="1"/>
          </a:p>
          <a:p>
            <a:pPr marL="457039" indent="-457039">
              <a:lnSpc>
                <a:spcPct val="90000"/>
              </a:lnSpc>
              <a:buFont typeface="Arial"/>
              <a:buChar char="•"/>
            </a:pPr>
            <a:r>
              <a:rPr lang="en-US" sz="2800" b="1"/>
              <a:t>Toyota is trying to </a:t>
            </a:r>
            <a:r>
              <a:rPr lang="en-US" sz="2800" b="1" i="1"/>
              <a:t>maintain</a:t>
            </a:r>
            <a:r>
              <a:rPr lang="en-US" sz="2800" b="1"/>
              <a:t> an existing culture as it grows worldwide.</a:t>
            </a:r>
          </a:p>
          <a:p>
            <a:pPr marL="457039" indent="-457039">
              <a:lnSpc>
                <a:spcPct val="90000"/>
              </a:lnSpc>
              <a:buFont typeface="Arial"/>
              <a:buChar char="•"/>
            </a:pPr>
            <a:endParaRPr lang="en-US" sz="1100" b="1"/>
          </a:p>
          <a:p>
            <a:pPr marL="457039" indent="-457039">
              <a:lnSpc>
                <a:spcPct val="90000"/>
              </a:lnSpc>
              <a:buFont typeface="Arial"/>
              <a:buChar char="•"/>
            </a:pPr>
            <a:r>
              <a:rPr lang="en-US" sz="2800" b="1"/>
              <a:t>We are trying to </a:t>
            </a:r>
            <a:r>
              <a:rPr lang="en-US" sz="2800" b="1" i="1"/>
              <a:t>change </a:t>
            </a:r>
            <a:r>
              <a:rPr lang="en-US" sz="2800" b="1"/>
              <a:t>our culture.</a:t>
            </a:r>
          </a:p>
        </p:txBody>
      </p:sp>
      <p:pic>
        <p:nvPicPr>
          <p:cNvPr id="10" name="Picture 9" descr="Sleuth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706" y1="61151" x2="44706" y2="61151"/>
                        <a14:foregroundMark x1="55294" y1="69784" x2="55294" y2="69784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1061" y="1713078"/>
            <a:ext cx="1981739" cy="16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24395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LET’S TRY JUST ONE CHANGE, </a:t>
            </a:r>
            <a:r>
              <a:rPr lang="en-US" sz="4000" b="1" i="1"/>
              <a:t>MUCH</a:t>
            </a:r>
          </a:p>
          <a:p>
            <a:pPr algn="ctr">
              <a:lnSpc>
                <a:spcPct val="80000"/>
              </a:lnSpc>
            </a:pPr>
            <a:r>
              <a:rPr lang="en-US" sz="4000" b="1" i="1"/>
              <a:t>SMALLER</a:t>
            </a:r>
            <a:r>
              <a:rPr lang="en-US" sz="4000" b="1"/>
              <a:t> THAN CHANGING ORG CULTURE</a:t>
            </a: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1720881" y="2450223"/>
            <a:ext cx="7255541" cy="211593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457039" indent="-457039">
              <a:lnSpc>
                <a:spcPct val="110000"/>
              </a:lnSpc>
              <a:buFont typeface="Arial"/>
              <a:buChar char="•"/>
            </a:pPr>
            <a:r>
              <a:rPr lang="en-US" sz="3000" b="1"/>
              <a:t>Change hands, to non-dominant</a:t>
            </a:r>
          </a:p>
          <a:p>
            <a:pPr marL="457039" indent="-457039">
              <a:lnSpc>
                <a:spcPct val="110000"/>
              </a:lnSpc>
              <a:buFont typeface="Arial"/>
              <a:buChar char="•"/>
            </a:pPr>
            <a:r>
              <a:rPr lang="en-US" sz="3000" b="1"/>
              <a:t>Start when I say “go”</a:t>
            </a:r>
          </a:p>
          <a:p>
            <a:pPr marL="457039" indent="-457039">
              <a:lnSpc>
                <a:spcPct val="110000"/>
              </a:lnSpc>
              <a:buFont typeface="Arial"/>
              <a:buChar char="•"/>
            </a:pPr>
            <a:r>
              <a:rPr lang="en-US" sz="3000" b="1"/>
              <a:t>Sign your name 5 times again</a:t>
            </a:r>
          </a:p>
          <a:p>
            <a:pPr marL="457039" indent="-457039">
              <a:lnSpc>
                <a:spcPct val="110000"/>
              </a:lnSpc>
              <a:buFont typeface="Arial"/>
              <a:buChar char="•"/>
            </a:pPr>
            <a:r>
              <a:rPr lang="en-US" sz="3000" b="1"/>
              <a:t>Raise your hand when you are finished</a:t>
            </a:r>
          </a:p>
        </p:txBody>
      </p:sp>
    </p:spTree>
    <p:extLst>
      <p:ext uri="{BB962C8B-B14F-4D97-AF65-F5344CB8AC3E}">
        <p14:creationId xmlns:p14="http://schemas.microsoft.com/office/powerpoint/2010/main" val="397670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0032" y="524395"/>
            <a:ext cx="9506152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HOW DID IT FEEL THE SECOND TIME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COMPARED TO THE FIRST?</a:t>
            </a:r>
          </a:p>
        </p:txBody>
      </p:sp>
      <p:pic>
        <p:nvPicPr>
          <p:cNvPr id="2" name="Picture 1" descr="Pond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74" y="1829602"/>
            <a:ext cx="3612472" cy="44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2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0980" y="4781791"/>
            <a:ext cx="2324100" cy="2269859"/>
            <a:chOff x="5217330" y="2600646"/>
            <a:chExt cx="2324100" cy="2269859"/>
          </a:xfrm>
        </p:grpSpPr>
        <p:pic>
          <p:nvPicPr>
            <p:cNvPr id="22" name="Picture 21" descr="Screen shot 2014-08-15 at 3.19.0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0" r="2062" b="7666"/>
            <a:stretch/>
          </p:blipFill>
          <p:spPr>
            <a:xfrm flipH="1">
              <a:off x="5217330" y="2600646"/>
              <a:ext cx="2324100" cy="226985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88830" y="4076700"/>
              <a:ext cx="1170770" cy="482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67871" y="4065335"/>
              <a:ext cx="1790700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800" b="1" i="1">
                  <a:solidFill>
                    <a:schemeClr val="bg1"/>
                  </a:solidFill>
                  <a:latin typeface="Helvetica"/>
                  <a:cs typeface="Helvetica"/>
                </a:rPr>
                <a:t>Deliberate</a:t>
              </a:r>
            </a:p>
            <a:p>
              <a:pPr algn="ctr">
                <a:lnSpc>
                  <a:spcPct val="80000"/>
                </a:lnSpc>
              </a:pPr>
              <a:r>
                <a:rPr lang="en-US" sz="1800" b="1" i="1">
                  <a:solidFill>
                    <a:schemeClr val="bg1"/>
                  </a:solidFill>
                  <a:latin typeface="Helvetica"/>
                  <a:cs typeface="Helvetica"/>
                </a:rPr>
                <a:t>Thinking</a:t>
              </a:r>
            </a:p>
          </p:txBody>
        </p:sp>
      </p:grpSp>
      <p:pic>
        <p:nvPicPr>
          <p:cNvPr id="10" name="Picture 9" descr="Screen shot 2014-08-15 at 3.19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88" b="6200"/>
          <a:stretch/>
        </p:blipFill>
        <p:spPr>
          <a:xfrm>
            <a:off x="2254734" y="4794491"/>
            <a:ext cx="2505176" cy="2305913"/>
          </a:xfrm>
          <a:prstGeom prst="rect">
            <a:avLst/>
          </a:prstGeom>
        </p:spPr>
      </p:pic>
      <p:pic>
        <p:nvPicPr>
          <p:cNvPr id="6" name="Picture 5" descr="Brain's Energy Nee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3655" r="59921" b="58092"/>
          <a:stretch/>
        </p:blipFill>
        <p:spPr>
          <a:xfrm>
            <a:off x="188971" y="289680"/>
            <a:ext cx="2089155" cy="1828800"/>
          </a:xfrm>
          <a:prstGeom prst="rect">
            <a:avLst/>
          </a:prstGeom>
        </p:spPr>
      </p:pic>
      <p:pic>
        <p:nvPicPr>
          <p:cNvPr id="9" name="Picture 8" descr="Brain's Energy Nee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7" t="3030" r="7897" b="57551"/>
          <a:stretch/>
        </p:blipFill>
        <p:spPr>
          <a:xfrm>
            <a:off x="7694100" y="244484"/>
            <a:ext cx="2252414" cy="18745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DFC79ABD-BC42-5D46-AA3A-7F463D7E00F1}" type="slidenum">
              <a:rPr lang="en-US"/>
              <a:pPr/>
              <a:t>44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71057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WHY THE SECOND TIME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FEELS ODD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9436" y="2344883"/>
            <a:ext cx="8497964" cy="245349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/>
              <a:t>The brain creates and prefers habits for safety &amp; efficiency. Unconscious thinking enables us to get through the day by taking care of routine decisions &amp; conserving brain energy.</a:t>
            </a:r>
          </a:p>
          <a:p>
            <a:pPr>
              <a:lnSpc>
                <a:spcPct val="90000"/>
              </a:lnSpc>
            </a:pPr>
            <a:endParaRPr lang="en-US" sz="1400" b="1"/>
          </a:p>
          <a:p>
            <a:pPr>
              <a:lnSpc>
                <a:spcPct val="90000"/>
              </a:lnSpc>
            </a:pPr>
            <a:r>
              <a:rPr lang="en-US" sz="2600" b="1"/>
              <a:t>Unconscious thinking is fast and instinctive, while deliberate thinking is slow and intentional. It costs a lot of our energy and attention.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408188"/>
            <a:ext cx="10058399" cy="84635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b="1"/>
              <a:t>You have to consciously think</a:t>
            </a:r>
          </a:p>
          <a:p>
            <a:pPr algn="ctr">
              <a:lnSpc>
                <a:spcPct val="80000"/>
              </a:lnSpc>
            </a:pPr>
            <a:r>
              <a:rPr lang="en-US" sz="3000" b="1"/>
              <a:t>about it and be more deliberate</a:t>
            </a:r>
            <a:endParaRPr lang="en-US" sz="3000"/>
          </a:p>
        </p:txBody>
      </p:sp>
      <p:sp>
        <p:nvSpPr>
          <p:cNvPr id="18" name="Textfeld 15"/>
          <p:cNvSpPr txBox="1"/>
          <p:nvPr/>
        </p:nvSpPr>
        <p:spPr>
          <a:xfrm>
            <a:off x="546102" y="6522690"/>
            <a:ext cx="2263239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Pathways with</a:t>
            </a:r>
          </a:p>
          <a:p>
            <a:pPr algn="ctr">
              <a:lnSpc>
                <a:spcPct val="80000"/>
              </a:lnSpc>
            </a:pPr>
            <a:r>
              <a:rPr lang="de-DE" sz="1600" dirty="0">
                <a:latin typeface="Arial" pitchFamily="34" charset="0"/>
                <a:cs typeface="Arial" pitchFamily="34" charset="0"/>
              </a:rPr>
              <a:t>l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ow signal resistance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15"/>
          <p:cNvSpPr txBox="1"/>
          <p:nvPr/>
        </p:nvSpPr>
        <p:spPr>
          <a:xfrm>
            <a:off x="7143159" y="6521210"/>
            <a:ext cx="2263239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Pathways with</a:t>
            </a:r>
          </a:p>
          <a:p>
            <a:pPr algn="ctr">
              <a:lnSpc>
                <a:spcPct val="80000"/>
              </a:lnSpc>
            </a:pPr>
            <a:r>
              <a:rPr lang="de-DE" sz="1600" dirty="0">
                <a:latin typeface="Arial" pitchFamily="34" charset="0"/>
                <a:cs typeface="Arial" pitchFamily="34" charset="0"/>
              </a:rPr>
              <a:t>h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igh signal resistance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5" descr="C:\Gerd Festplatte C\Selbständigkeit\xx ProductionSystems 2011\Synaps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239880" y="5262332"/>
            <a:ext cx="792620" cy="1703940"/>
          </a:xfrm>
          <a:prstGeom prst="rect">
            <a:avLst/>
          </a:prstGeom>
          <a:noFill/>
        </p:spPr>
      </p:pic>
      <p:pic>
        <p:nvPicPr>
          <p:cNvPr id="13" name="Picture 4" descr="C:\Gerd Festplatte C\Selbständigkeit\xx ProductionSystems 2011\Synaps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H="1">
            <a:off x="7886331" y="5273041"/>
            <a:ext cx="846226" cy="1707768"/>
          </a:xfrm>
          <a:prstGeom prst="rect">
            <a:avLst/>
          </a:prstGeom>
          <a:noFill/>
        </p:spPr>
      </p:pic>
      <p:sp>
        <p:nvSpPr>
          <p:cNvPr id="16" name="Textfeld 11"/>
          <p:cNvSpPr txBox="1"/>
          <p:nvPr/>
        </p:nvSpPr>
        <p:spPr>
          <a:xfrm>
            <a:off x="796920" y="5120340"/>
            <a:ext cx="178397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Trained</a:t>
            </a:r>
          </a:p>
          <a:p>
            <a:pPr algn="ctr">
              <a:lnSpc>
                <a:spcPct val="70000"/>
              </a:lnSpc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Synapses</a:t>
            </a:r>
            <a:endParaRPr lang="de-DE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1"/>
          <p:cNvSpPr txBox="1"/>
          <p:nvPr/>
        </p:nvSpPr>
        <p:spPr>
          <a:xfrm>
            <a:off x="7379357" y="5108010"/>
            <a:ext cx="1783971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de-DE" sz="2400" b="1" dirty="0">
                <a:latin typeface="Arial" pitchFamily="34" charset="0"/>
                <a:cs typeface="Arial" pitchFamily="34" charset="0"/>
              </a:rPr>
              <a:t>Untrained</a:t>
            </a:r>
          </a:p>
          <a:p>
            <a:pPr algn="ctr">
              <a:lnSpc>
                <a:spcPct val="70000"/>
              </a:lnSpc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Synapses</a:t>
            </a:r>
            <a:endParaRPr lang="de-DE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442" y="4872355"/>
            <a:ext cx="8934276" cy="221571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988580" y="4884685"/>
            <a:ext cx="5171" cy="22033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17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829" y="3741804"/>
            <a:ext cx="9337798" cy="3073125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11" name="Picture 10" descr="Screen shot 2014-08-04 at 10.06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0" y="4049696"/>
            <a:ext cx="1992304" cy="20136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ktangel 2"/>
          <p:cNvSpPr/>
          <p:nvPr/>
        </p:nvSpPr>
        <p:spPr bwMode="auto">
          <a:xfrm>
            <a:off x="540336" y="1083709"/>
            <a:ext cx="3038547" cy="2222200"/>
          </a:xfrm>
          <a:prstGeom prst="rect">
            <a:avLst/>
          </a:prstGeom>
          <a:solidFill>
            <a:srgbClr val="FFC000">
              <a:alpha val="74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8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000"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0032" y="306321"/>
            <a:ext cx="9506152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SO WE HAVE A </a:t>
            </a:r>
            <a:r>
              <a:rPr lang="en-US" sz="4000" b="1">
                <a:solidFill>
                  <a:srgbClr val="FF0000"/>
                </a:solidFill>
              </a:rPr>
              <a:t>LEAN DILEMMA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59" y="1682202"/>
            <a:ext cx="2926776" cy="16286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457039" indent="-228520">
              <a:buFont typeface="Arial"/>
              <a:buChar char="•"/>
            </a:pPr>
            <a:r>
              <a:rPr lang="en-US" sz="2500" b="1"/>
              <a:t>“Different”</a:t>
            </a:r>
          </a:p>
          <a:p>
            <a:pPr marL="457039" indent="-228520">
              <a:buFont typeface="Arial"/>
              <a:buChar char="•"/>
            </a:pPr>
            <a:r>
              <a:rPr lang="en-US" sz="2500" b="1"/>
              <a:t>“Difficult”</a:t>
            </a:r>
          </a:p>
          <a:p>
            <a:pPr marL="457039" indent="-228520">
              <a:buFont typeface="Arial"/>
              <a:buChar char="•"/>
            </a:pPr>
            <a:r>
              <a:rPr lang="en-US" sz="2500" b="1"/>
              <a:t>“Weird”</a:t>
            </a:r>
          </a:p>
          <a:p>
            <a:pPr marL="457039" indent="-228520">
              <a:buFont typeface="Arial"/>
              <a:buChar char="•"/>
            </a:pPr>
            <a:r>
              <a:rPr lang="en-US" sz="2500" b="1"/>
              <a:t>“Uncomfortable”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8862" y="1185234"/>
            <a:ext cx="5823734" cy="206258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457039" indent="-246801">
              <a:lnSpc>
                <a:spcPct val="80000"/>
              </a:lnSpc>
              <a:buFont typeface="Arial"/>
              <a:buChar char="•"/>
            </a:pPr>
            <a:r>
              <a:rPr lang="en-US" sz="2400" b="1"/>
              <a:t>We have well-established neural pathways for signing with our dominant hand. </a:t>
            </a:r>
            <a:r>
              <a:rPr lang="en-US" sz="1050" b="1"/>
              <a:t> </a:t>
            </a:r>
            <a:r>
              <a:rPr lang="en-US" sz="2400" b="1"/>
              <a:t>It’s automatic, fast &amp; comfortable.  </a:t>
            </a:r>
          </a:p>
          <a:p>
            <a:pPr marL="457039" indent="-246801">
              <a:lnSpc>
                <a:spcPct val="80000"/>
              </a:lnSpc>
              <a:buFont typeface="Arial"/>
              <a:buChar char="•"/>
            </a:pPr>
            <a:endParaRPr lang="en-US" sz="1100" b="1"/>
          </a:p>
          <a:p>
            <a:pPr marL="457039" indent="-246801">
              <a:lnSpc>
                <a:spcPct val="80000"/>
              </a:lnSpc>
              <a:buFont typeface="Arial"/>
              <a:buChar char="•"/>
            </a:pPr>
            <a:r>
              <a:rPr lang="en-US" sz="2400" b="1"/>
              <a:t>We default to already-established thought and behavior patterns because they conserve mental resources.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3170" y="3959893"/>
            <a:ext cx="7207492" cy="270279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514170" indent="-365631">
              <a:lnSpc>
                <a:spcPct val="90000"/>
              </a:lnSpc>
              <a:buFont typeface="+mj-lt"/>
              <a:buAutoNum type="arabicPeriod"/>
            </a:pPr>
            <a:r>
              <a:rPr lang="en-US" sz="2600" b="1"/>
              <a:t>We want to change to working scientifically, according to something like the Improvement Kata pattern.</a:t>
            </a:r>
          </a:p>
          <a:p>
            <a:pPr marL="514170" indent="-365631">
              <a:lnSpc>
                <a:spcPct val="90000"/>
              </a:lnSpc>
              <a:buFont typeface="+mj-lt"/>
              <a:buAutoNum type="arabicPeriod"/>
            </a:pPr>
            <a:endParaRPr lang="en-US" sz="2800" b="1"/>
          </a:p>
          <a:p>
            <a:pPr marL="514170" indent="-365631">
              <a:lnSpc>
                <a:spcPct val="90000"/>
              </a:lnSpc>
              <a:buFont typeface="+mj-lt"/>
              <a:buAutoNum type="arabicPeriod"/>
            </a:pPr>
            <a:r>
              <a:rPr lang="en-US" sz="2600" b="1"/>
              <a:t>We naturally tend to stick with our current ways of doing things because they use existing neural circuits that require less energy.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5922" y="4973015"/>
            <a:ext cx="3057005" cy="49244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</a:rPr>
              <a:t>-- however --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336" y="1152109"/>
            <a:ext cx="3025699" cy="65026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500" b="1" i="1"/>
              <a:t>How did it feel</a:t>
            </a:r>
          </a:p>
          <a:p>
            <a:pPr algn="ctr">
              <a:lnSpc>
                <a:spcPct val="70000"/>
              </a:lnSpc>
            </a:pPr>
            <a:r>
              <a:rPr lang="en-US" sz="2500" b="1" i="1"/>
              <a:t>the second time?</a:t>
            </a:r>
          </a:p>
        </p:txBody>
      </p:sp>
      <p:sp>
        <p:nvSpPr>
          <p:cNvPr id="14" name="Rektangel 2"/>
          <p:cNvSpPr/>
          <p:nvPr/>
        </p:nvSpPr>
        <p:spPr bwMode="auto">
          <a:xfrm>
            <a:off x="3732814" y="1083709"/>
            <a:ext cx="5772399" cy="22222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8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00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841961">
            <a:off x="308908" y="3897823"/>
            <a:ext cx="1515254" cy="52992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Dilemma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4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46</a:t>
            </a:fld>
            <a:endParaRPr lang="en-US"/>
          </a:p>
        </p:txBody>
      </p:sp>
      <p:pic>
        <p:nvPicPr>
          <p:cNvPr id="7" name="Picture 6" descr="lean_overview_workshop_activity.htm_cmp_axis-with-blue no dots110_bn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r="40405"/>
          <a:stretch/>
        </p:blipFill>
        <p:spPr>
          <a:xfrm>
            <a:off x="4475646" y="2562573"/>
            <a:ext cx="3065784" cy="1463371"/>
          </a:xfrm>
          <a:prstGeom prst="rect">
            <a:avLst/>
          </a:prstGeom>
        </p:spPr>
      </p:pic>
      <p:pic>
        <p:nvPicPr>
          <p:cNvPr id="14" name="Picture 13" descr="Screen shot 2014-08-04 at 4.00.2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5" r="8552" b="27386"/>
          <a:stretch/>
        </p:blipFill>
        <p:spPr>
          <a:xfrm>
            <a:off x="493456" y="2648738"/>
            <a:ext cx="3851088" cy="558459"/>
          </a:xfrm>
          <a:prstGeom prst="rect">
            <a:avLst/>
          </a:prstGeom>
        </p:spPr>
      </p:pic>
      <p:pic>
        <p:nvPicPr>
          <p:cNvPr id="15" name="Picture 14" descr="Screen shot 2014-08-04 at 3.59.3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r="12613" b="25895"/>
          <a:stretch/>
        </p:blipFill>
        <p:spPr>
          <a:xfrm>
            <a:off x="389670" y="3547002"/>
            <a:ext cx="3475310" cy="647540"/>
          </a:xfrm>
          <a:prstGeom prst="rect">
            <a:avLst/>
          </a:prstGeom>
        </p:spPr>
      </p:pic>
      <p:pic>
        <p:nvPicPr>
          <p:cNvPr id="16" name="Picture 15" descr="Screen shot 2014-08-04 at 3.56.1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5175" r="6317" b="26887"/>
          <a:stretch/>
        </p:blipFill>
        <p:spPr>
          <a:xfrm>
            <a:off x="677037" y="4578337"/>
            <a:ext cx="4902948" cy="6430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 descr="Screen shot 2014-08-04 at 3.55.1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t="17017" r="23556"/>
          <a:stretch/>
        </p:blipFill>
        <p:spPr>
          <a:xfrm>
            <a:off x="1064697" y="5555265"/>
            <a:ext cx="1808684" cy="1549213"/>
          </a:xfrm>
          <a:prstGeom prst="rect">
            <a:avLst/>
          </a:prstGeom>
        </p:spPr>
      </p:pic>
      <p:pic>
        <p:nvPicPr>
          <p:cNvPr id="18" name="Picture 17" descr="Screen shot 2014-08-04 at 3.53.1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18071" r="6311" b="16330"/>
          <a:stretch/>
        </p:blipFill>
        <p:spPr>
          <a:xfrm>
            <a:off x="4057392" y="5901296"/>
            <a:ext cx="4143297" cy="1054558"/>
          </a:xfrm>
          <a:prstGeom prst="rect">
            <a:avLst/>
          </a:prstGeom>
        </p:spPr>
      </p:pic>
      <p:pic>
        <p:nvPicPr>
          <p:cNvPr id="19" name="Picture 18" descr="Screen shot 2014-08-04 at 3.52.4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13477" r="13732" b="27743"/>
          <a:stretch/>
        </p:blipFill>
        <p:spPr>
          <a:xfrm>
            <a:off x="7803038" y="3155719"/>
            <a:ext cx="1906059" cy="1038820"/>
          </a:xfrm>
          <a:prstGeom prst="rect">
            <a:avLst/>
          </a:prstGeom>
        </p:spPr>
      </p:pic>
      <p:pic>
        <p:nvPicPr>
          <p:cNvPr id="21" name="Picture 20" descr="Screen shot 2014-08-04 at 3.51.10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9129" r="10781" b="10379"/>
          <a:stretch/>
        </p:blipFill>
        <p:spPr>
          <a:xfrm>
            <a:off x="6237122" y="4728450"/>
            <a:ext cx="3347991" cy="8507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217347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INFORMATION &amp; INCENTIVES ARE NOT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ENOUGH TO CHANGE BEHAVIOR &amp; THINKING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253668"/>
            <a:ext cx="10058400" cy="117926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/>
              <a:t>Theories, models, information, examples, lists of steps, etc. may</a:t>
            </a:r>
          </a:p>
          <a:p>
            <a:pPr algn="ctr">
              <a:lnSpc>
                <a:spcPct val="90000"/>
              </a:lnSpc>
            </a:pPr>
            <a:r>
              <a:rPr lang="en-US" sz="2600" b="1"/>
              <a:t>all be correct, but just knowing them is not likely to change much.</a:t>
            </a:r>
          </a:p>
          <a:p>
            <a:pPr algn="ctr">
              <a:lnSpc>
                <a:spcPct val="90000"/>
              </a:lnSpc>
            </a:pPr>
            <a:r>
              <a:rPr lang="en-US" sz="2600" b="1"/>
              <a:t>You also have to create new neural circuits.</a:t>
            </a:r>
          </a:p>
        </p:txBody>
      </p:sp>
      <p:sp>
        <p:nvSpPr>
          <p:cNvPr id="2" name="TextBox 1"/>
          <p:cNvSpPr txBox="1"/>
          <p:nvPr/>
        </p:nvSpPr>
        <p:spPr>
          <a:xfrm rot="20325764">
            <a:off x="511365" y="3621093"/>
            <a:ext cx="8871066" cy="1361879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000" b="1">
                <a:solidFill>
                  <a:srgbClr val="FF0000"/>
                </a:solidFill>
              </a:rPr>
              <a:t>INSUFFICIENT FOR CHANGE</a:t>
            </a:r>
          </a:p>
          <a:p>
            <a:pPr algn="ctr">
              <a:lnSpc>
                <a:spcPct val="70000"/>
              </a:lnSpc>
            </a:pPr>
            <a:r>
              <a:rPr lang="en-US" sz="5400" b="1" i="1">
                <a:solidFill>
                  <a:srgbClr val="FF0000"/>
                </a:solidFill>
              </a:rPr>
              <a:t>especially in an organization</a:t>
            </a:r>
          </a:p>
        </p:txBody>
      </p:sp>
    </p:spTree>
    <p:extLst>
      <p:ext uri="{BB962C8B-B14F-4D97-AF65-F5344CB8AC3E}">
        <p14:creationId xmlns:p14="http://schemas.microsoft.com/office/powerpoint/2010/main" val="312973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9490" y="4816295"/>
            <a:ext cx="737657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Wingdings 2" charset="2"/>
                <a:cs typeface="Wingdings 2" charset="2"/>
              </a:rPr>
              <a:t>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14395" y="2086925"/>
            <a:ext cx="653618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Wingdings 2" charset="2"/>
                <a:cs typeface="Wingdings 2" charset="2"/>
              </a:rPr>
              <a:t>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47</a:t>
            </a:fld>
            <a:endParaRPr lang="en-US"/>
          </a:p>
        </p:txBody>
      </p:sp>
      <p:pic>
        <p:nvPicPr>
          <p:cNvPr id="26" name="Picture 25" descr="Coach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92" y="3031161"/>
            <a:ext cx="2118379" cy="2292618"/>
          </a:xfrm>
          <a:prstGeom prst="rect">
            <a:avLst/>
          </a:prstGeom>
        </p:spPr>
      </p:pic>
      <p:sp>
        <p:nvSpPr>
          <p:cNvPr id="22" name="Oval 21"/>
          <p:cNvSpPr>
            <a:spLocks noChangeAspect="1"/>
          </p:cNvSpPr>
          <p:nvPr/>
        </p:nvSpPr>
        <p:spPr>
          <a:xfrm>
            <a:off x="3319608" y="2463052"/>
            <a:ext cx="3448821" cy="3447288"/>
          </a:xfrm>
          <a:prstGeom prst="ellipse">
            <a:avLst/>
          </a:prstGeom>
          <a:noFill/>
          <a:ln w="952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901259" y="2720936"/>
            <a:ext cx="1821511" cy="69494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01260" y="2870649"/>
            <a:ext cx="1834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/>
              <a:t>COACHING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8807" y="4924383"/>
            <a:ext cx="1821511" cy="69494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05003" y="2453551"/>
            <a:ext cx="1819656" cy="69054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520092" y="5091167"/>
            <a:ext cx="1821511" cy="81917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46777" y="5114527"/>
            <a:ext cx="1768672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DAILY</a:t>
            </a:r>
          </a:p>
          <a:p>
            <a:pPr algn="ctr">
              <a:lnSpc>
                <a:spcPct val="80000"/>
              </a:lnSpc>
            </a:pPr>
            <a:r>
              <a:rPr lang="en-US" sz="2800" b="1"/>
              <a:t>PRACTICE</a:t>
            </a:r>
            <a:endParaRPr lang="en-US" sz="1800" b="1"/>
          </a:p>
        </p:txBody>
      </p:sp>
      <p:sp>
        <p:nvSpPr>
          <p:cNvPr id="19" name="TextBox 18"/>
          <p:cNvSpPr txBox="1"/>
          <p:nvPr/>
        </p:nvSpPr>
        <p:spPr>
          <a:xfrm>
            <a:off x="5778806" y="5090870"/>
            <a:ext cx="1834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/>
              <a:t>MASTERY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05003" y="2609578"/>
            <a:ext cx="181965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000" b="1"/>
              <a:t>KATA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7612" y="2401569"/>
            <a:ext cx="642542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Wingdings 2" charset="2"/>
                <a:cs typeface="Wingdings 2" charset="2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3825" y="4641082"/>
            <a:ext cx="669727" cy="85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Wingdings 2" charset="2"/>
                <a:cs typeface="Wingdings 2" charset="2"/>
              </a:rPr>
              <a:t>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303661"/>
            <a:ext cx="10058400" cy="58805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800" b="1"/>
              <a:t>4 INGREDIENTS FOR DEVELOPING NEW SKILLS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885168"/>
            <a:ext cx="10058399" cy="89662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/>
              <a:t>W</a:t>
            </a:r>
            <a:r>
              <a:rPr lang="en-US" sz="3200" b="1"/>
              <a:t>ith these ingredients you can start to rewire</a:t>
            </a:r>
          </a:p>
          <a:p>
            <a:pPr algn="ctr">
              <a:lnSpc>
                <a:spcPct val="80000"/>
              </a:lnSpc>
            </a:pPr>
            <a:r>
              <a:rPr lang="en-US" sz="3200" b="1"/>
              <a:t>your brain &amp; acquire new skills and habits</a:t>
            </a:r>
            <a:endParaRPr lang="en-US" sz="2800"/>
          </a:p>
        </p:txBody>
      </p:sp>
      <p:sp>
        <p:nvSpPr>
          <p:cNvPr id="31" name="TextBox 30"/>
          <p:cNvSpPr txBox="1"/>
          <p:nvPr/>
        </p:nvSpPr>
        <p:spPr>
          <a:xfrm>
            <a:off x="6814331" y="3440540"/>
            <a:ext cx="3111049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i="1"/>
              <a:t>Corrective feedback</a:t>
            </a:r>
          </a:p>
          <a:p>
            <a:pPr>
              <a:lnSpc>
                <a:spcPct val="80000"/>
              </a:lnSpc>
            </a:pPr>
            <a:r>
              <a:rPr lang="en-US" b="1" i="1"/>
              <a:t>to ensure the Learner practices the right patterns</a:t>
            </a: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041885" y="5658558"/>
            <a:ext cx="3156479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i="1"/>
              <a:t>Feeling that:</a:t>
            </a:r>
          </a:p>
          <a:p>
            <a:pPr>
              <a:lnSpc>
                <a:spcPct val="80000"/>
              </a:lnSpc>
            </a:pPr>
            <a:r>
              <a:rPr lang="en-US" b="1" i="1"/>
              <a:t>"I'm getting better at this"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9394" y="3164467"/>
            <a:ext cx="2894065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b="1" i="1"/>
              <a:t>Structured routines so a beginner can practice fundamentals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11032" y="525051"/>
            <a:ext cx="7170474" cy="61712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DAILY PRACTICE</a:t>
            </a:r>
            <a:endParaRPr lang="en-US" sz="2600" b="1"/>
          </a:p>
        </p:txBody>
      </p:sp>
      <p:sp>
        <p:nvSpPr>
          <p:cNvPr id="21" name="TextBox 20"/>
          <p:cNvSpPr txBox="1"/>
          <p:nvPr/>
        </p:nvSpPr>
        <p:spPr>
          <a:xfrm>
            <a:off x="502931" y="1459315"/>
            <a:ext cx="9017527" cy="1568035"/>
          </a:xfrm>
          <a:prstGeom prst="rect">
            <a:avLst/>
          </a:prstGeom>
          <a:noFill/>
        </p:spPr>
        <p:txBody>
          <a:bodyPr wrap="square" lIns="91357" tIns="45677" rIns="91357" bIns="4567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/>
              <a:t>If we only periodically conduct training events or only episodically work on improvement -- and the rest of the time itʼs business as usual -- then according to neuroscience what weʼre actually teaching is </a:t>
            </a:r>
            <a:r>
              <a:rPr lang="en-US" sz="2800" b="1" i="1"/>
              <a:t>business as usual</a:t>
            </a:r>
            <a:r>
              <a:rPr lang="en-US" sz="2800" b="1"/>
              <a:t>.</a:t>
            </a:r>
          </a:p>
        </p:txBody>
      </p:sp>
      <p:pic>
        <p:nvPicPr>
          <p:cNvPr id="12" name="Picture 11" descr="Ingredi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1" y="158001"/>
            <a:ext cx="1603487" cy="1016108"/>
          </a:xfrm>
          <a:prstGeom prst="rect">
            <a:avLst/>
          </a:prstGeom>
        </p:spPr>
      </p:pic>
      <p:pic>
        <p:nvPicPr>
          <p:cNvPr id="4" name="Picture 3" descr="Screen shot 2014-08-05 at 10.51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2" y="3166104"/>
            <a:ext cx="90297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18049"/>
            <a:ext cx="10058400" cy="109873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/>
              <a:t>So the coaches should be </a:t>
            </a:r>
            <a:r>
              <a:rPr lang="en-US" sz="3600" b="1">
                <a:solidFill>
                  <a:srgbClr val="FF0000"/>
                </a:solidFill>
              </a:rPr>
              <a:t>line managers</a:t>
            </a:r>
            <a:r>
              <a:rPr lang="en-US" sz="3600" b="1"/>
              <a:t>,</a:t>
            </a:r>
          </a:p>
          <a:p>
            <a:pPr algn="ctr">
              <a:lnSpc>
                <a:spcPct val="90000"/>
              </a:lnSpc>
            </a:pPr>
            <a:r>
              <a:rPr lang="en-US" sz="3600" b="1"/>
              <a:t>because they are </a:t>
            </a:r>
            <a:r>
              <a:rPr lang="en-US" sz="3600" b="1" i="1"/>
              <a:t>there</a:t>
            </a:r>
            <a:r>
              <a:rPr lang="en-US" sz="3600" b="1"/>
              <a:t> every day</a:t>
            </a:r>
          </a:p>
        </p:txBody>
      </p:sp>
    </p:spTree>
    <p:extLst>
      <p:ext uri="{BB962C8B-B14F-4D97-AF65-F5344CB8AC3E}">
        <p14:creationId xmlns:p14="http://schemas.microsoft.com/office/powerpoint/2010/main" val="35084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49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11032" y="440232"/>
            <a:ext cx="7170474" cy="61712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COACHING</a:t>
            </a:r>
            <a:endParaRPr lang="en-US" sz="2600" b="1"/>
          </a:p>
        </p:txBody>
      </p:sp>
      <p:sp>
        <p:nvSpPr>
          <p:cNvPr id="21" name="TextBox 20"/>
          <p:cNvSpPr txBox="1"/>
          <p:nvPr/>
        </p:nvSpPr>
        <p:spPr>
          <a:xfrm>
            <a:off x="782366" y="999501"/>
            <a:ext cx="8454502" cy="502615"/>
          </a:xfrm>
          <a:prstGeom prst="rect">
            <a:avLst/>
          </a:prstGeom>
          <a:noFill/>
        </p:spPr>
        <p:txBody>
          <a:bodyPr wrap="square" lIns="91357" tIns="45677" rIns="91357" bIns="4567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i="1"/>
              <a:t>Because "Practice Makes Permanent"</a:t>
            </a:r>
          </a:p>
        </p:txBody>
      </p:sp>
      <p:pic>
        <p:nvPicPr>
          <p:cNvPr id="12" name="Picture 11" descr="Ingredi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1" y="158001"/>
            <a:ext cx="1603487" cy="1016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80154"/>
            <a:ext cx="10058400" cy="875079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The Coach (manager) provides </a:t>
            </a:r>
            <a:r>
              <a:rPr lang="en-US" sz="2800" b="1" dirty="0">
                <a:solidFill>
                  <a:srgbClr val="FF0000"/>
                </a:solidFill>
              </a:rPr>
              <a:t>corrective inputs</a:t>
            </a:r>
            <a:r>
              <a:rPr lang="en-US" sz="2800" b="1" dirty="0"/>
              <a:t> to ensure</a:t>
            </a:r>
          </a:p>
          <a:p>
            <a:pPr algn="ctr">
              <a:lnSpc>
                <a:spcPct val="90000"/>
              </a:lnSpc>
            </a:pPr>
            <a:r>
              <a:rPr lang="en-US" sz="2800" b="1" dirty="0"/>
              <a:t>that the Learner practices the new routines the right way</a:t>
            </a:r>
            <a:endParaRPr lang="en-US" sz="2800" b="1"/>
          </a:p>
        </p:txBody>
      </p:sp>
      <p:pic>
        <p:nvPicPr>
          <p:cNvPr id="14" name="Picture 13" descr="4dfbc42aad51b.image_-624x395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r="14385" b="7493"/>
          <a:stretch/>
        </p:blipFill>
        <p:spPr>
          <a:xfrm>
            <a:off x="1322636" y="3036961"/>
            <a:ext cx="3274651" cy="2681130"/>
          </a:xfrm>
          <a:prstGeom prst="rect">
            <a:avLst/>
          </a:prstGeom>
          <a:ln w="19050">
            <a:solidFill>
              <a:srgbClr val="000000"/>
            </a:solidFill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796931" y="3336024"/>
            <a:ext cx="4167157" cy="2038474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Before they can coach the Improvement Kata, managers need to practice the Improvement Kata themselves</a:t>
            </a:r>
          </a:p>
        </p:txBody>
      </p:sp>
    </p:spTree>
    <p:extLst>
      <p:ext uri="{BB962C8B-B14F-4D97-AF65-F5344CB8AC3E}">
        <p14:creationId xmlns:p14="http://schemas.microsoft.com/office/powerpoint/2010/main" val="207528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4200" y="2014259"/>
            <a:ext cx="8877300" cy="4274486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396039"/>
            <a:ext cx="10058399" cy="348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>
                <a:solidFill>
                  <a:srgbClr val="FF0000"/>
                </a:solidFill>
              </a:rPr>
              <a:t>Scientific Thinking Pattern</a:t>
            </a:r>
            <a:endParaRPr lang="en-US" sz="4800" b="1"/>
          </a:p>
          <a:p>
            <a:pPr algn="ctr">
              <a:lnSpc>
                <a:spcPct val="80000"/>
              </a:lnSpc>
            </a:pPr>
            <a:r>
              <a:rPr lang="en-US" sz="5400" b="1"/>
              <a:t>+</a:t>
            </a:r>
            <a:endParaRPr lang="en-US" sz="4800" b="1"/>
          </a:p>
          <a:p>
            <a:pPr algn="ctr">
              <a:lnSpc>
                <a:spcPct val="80000"/>
              </a:lnSpc>
            </a:pPr>
            <a:r>
              <a:rPr lang="en-US" sz="4800" b="1">
                <a:solidFill>
                  <a:srgbClr val="FF0000"/>
                </a:solidFill>
              </a:rPr>
              <a:t>Deliberate Practice (Kata)</a:t>
            </a:r>
            <a:endParaRPr lang="en-US" sz="4800" b="1"/>
          </a:p>
          <a:p>
            <a:pPr algn="ctr">
              <a:lnSpc>
                <a:spcPct val="80000"/>
              </a:lnSpc>
            </a:pPr>
            <a:endParaRPr lang="en-US" sz="4000" b="1"/>
          </a:p>
          <a:p>
            <a:pPr algn="ctr">
              <a:lnSpc>
                <a:spcPct val="80000"/>
              </a:lnSpc>
            </a:pPr>
            <a:r>
              <a:rPr lang="en-US" sz="4200" b="1" i="1"/>
              <a:t>Making Scientific Thinking a Skill</a:t>
            </a:r>
          </a:p>
          <a:p>
            <a:pPr algn="ctr">
              <a:lnSpc>
                <a:spcPct val="80000"/>
              </a:lnSpc>
            </a:pPr>
            <a:r>
              <a:rPr lang="en-US" sz="4200" b="1" i="1"/>
              <a:t>that Can be Learned by Anyone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65757"/>
            <a:ext cx="10058400" cy="109770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WHAT THE IMPROVEMENT KATA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AND COACHING KATA ARE ABOUT</a:t>
            </a:r>
          </a:p>
        </p:txBody>
      </p:sp>
    </p:spTree>
    <p:extLst>
      <p:ext uri="{BB962C8B-B14F-4D97-AF65-F5344CB8AC3E}">
        <p14:creationId xmlns:p14="http://schemas.microsoft.com/office/powerpoint/2010/main" val="3259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8404" y="4045391"/>
            <a:ext cx="9904026" cy="216333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5" name="TextBox 12"/>
          <p:cNvSpPr txBox="1">
            <a:spLocks noChangeArrowheads="1"/>
          </p:cNvSpPr>
          <p:nvPr/>
        </p:nvSpPr>
        <p:spPr bwMode="auto">
          <a:xfrm>
            <a:off x="0" y="439349"/>
            <a:ext cx="10058400" cy="6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000" b="1">
                <a:latin typeface="+mn-lt"/>
              </a:rPr>
              <a:t>THE COACHING KATA</a:t>
            </a:r>
          </a:p>
        </p:txBody>
      </p:sp>
      <p:sp>
        <p:nvSpPr>
          <p:cNvPr id="51211" name="TextBox 24"/>
          <p:cNvSpPr txBox="1">
            <a:spLocks noChangeArrowheads="1"/>
          </p:cNvSpPr>
          <p:nvPr/>
        </p:nvSpPr>
        <p:spPr bwMode="auto">
          <a:xfrm>
            <a:off x="7981632" y="4594839"/>
            <a:ext cx="2000797" cy="79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2" rIns="91367" bIns="456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Coaching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>
                <a:solidFill>
                  <a:srgbClr val="FF0000"/>
                </a:solidFill>
              </a:rPr>
              <a:t>Kata</a:t>
            </a:r>
          </a:p>
        </p:txBody>
      </p:sp>
      <p:sp>
        <p:nvSpPr>
          <p:cNvPr id="51212" name="TextBox 25"/>
          <p:cNvSpPr txBox="1">
            <a:spLocks noChangeArrowheads="1"/>
          </p:cNvSpPr>
          <p:nvPr/>
        </p:nvSpPr>
        <p:spPr bwMode="auto">
          <a:xfrm>
            <a:off x="137691" y="3649939"/>
            <a:ext cx="1121093" cy="40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2" rIns="91367" bIns="456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Learner</a:t>
            </a:r>
          </a:p>
        </p:txBody>
      </p:sp>
      <p:sp>
        <p:nvSpPr>
          <p:cNvPr id="51213" name="TextBox 27"/>
          <p:cNvSpPr txBox="1">
            <a:spLocks noChangeArrowheads="1"/>
          </p:cNvSpPr>
          <p:nvPr/>
        </p:nvSpPr>
        <p:spPr bwMode="auto">
          <a:xfrm>
            <a:off x="29084" y="5530150"/>
            <a:ext cx="1370807" cy="67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7" tIns="45682" rIns="91367" bIns="456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</a:rPr>
              <a:t>Coach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800" b="1"/>
              <a:t>(Manager)</a:t>
            </a:r>
          </a:p>
        </p:txBody>
      </p:sp>
      <p:pic>
        <p:nvPicPr>
          <p:cNvPr id="51215" name="Picture 6" descr="C:\Gerd\Verbesserungskata.de\Bilder\Businessman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r="14523"/>
          <a:stretch/>
        </p:blipFill>
        <p:spPr bwMode="auto">
          <a:xfrm>
            <a:off x="227486" y="4215762"/>
            <a:ext cx="954328" cy="145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Picture 7" descr="C:\Gerd\Verbesserungskata.de\Bilder\worker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"/>
          <a:stretch>
            <a:fillRect/>
          </a:stretch>
        </p:blipFill>
        <p:spPr bwMode="auto">
          <a:xfrm>
            <a:off x="240313" y="2377004"/>
            <a:ext cx="954328" cy="140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1258781" y="2516801"/>
            <a:ext cx="1408176" cy="109029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03499" tIns="103499" rIns="103499" bIns="103499" spcCol="1415" anchor="ctr"/>
          <a:lstStyle/>
          <a:p>
            <a:pPr algn="ctr" defTabSz="84174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en-US" sz="1900" dirty="0"/>
              <a:t>Understand the Challenge</a:t>
            </a:r>
            <a:endParaRPr lang="en-US" sz="1900" dirty="0"/>
          </a:p>
        </p:txBody>
      </p:sp>
      <p:sp>
        <p:nvSpPr>
          <p:cNvPr id="7" name="Freeform 6"/>
          <p:cNvSpPr/>
          <p:nvPr/>
        </p:nvSpPr>
        <p:spPr>
          <a:xfrm>
            <a:off x="3040062" y="2516801"/>
            <a:ext cx="1408176" cy="109029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936304"/>
              <a:satOff val="-1168"/>
              <a:lumOff val="275"/>
              <a:alphaOff val="0"/>
            </a:schemeClr>
          </a:fillRef>
          <a:effectRef idx="0">
            <a:schemeClr val="accent2">
              <a:hueOff val="936304"/>
              <a:satOff val="-1168"/>
              <a:lumOff val="275"/>
              <a:alphaOff val="0"/>
            </a:schemeClr>
          </a:effectRef>
          <a:fontRef idx="minor">
            <a:schemeClr val="lt1"/>
          </a:fontRef>
        </p:style>
        <p:txBody>
          <a:bodyPr lIns="103499" tIns="103499" rIns="103499" bIns="103499" spcCol="1415" anchor="ctr"/>
          <a:lstStyle/>
          <a:p>
            <a:pPr algn="ctr" defTabSz="84174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en-US" sz="1900" dirty="0"/>
              <a:t>Grasp the Current Condition</a:t>
            </a:r>
            <a:endParaRPr lang="en-US" sz="1900" dirty="0"/>
          </a:p>
        </p:txBody>
      </p:sp>
      <p:sp>
        <p:nvSpPr>
          <p:cNvPr id="9" name="Freeform 8"/>
          <p:cNvSpPr/>
          <p:nvPr/>
        </p:nvSpPr>
        <p:spPr>
          <a:xfrm>
            <a:off x="4800072" y="2516801"/>
            <a:ext cx="1409224" cy="109029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936304"/>
              <a:satOff val="-1168"/>
              <a:lumOff val="275"/>
              <a:alphaOff val="0"/>
            </a:schemeClr>
          </a:fillRef>
          <a:effectRef idx="0">
            <a:schemeClr val="accent2">
              <a:hueOff val="936304"/>
              <a:satOff val="-1168"/>
              <a:lumOff val="275"/>
              <a:alphaOff val="0"/>
            </a:schemeClr>
          </a:effectRef>
          <a:fontRef idx="minor">
            <a:schemeClr val="lt1"/>
          </a:fontRef>
        </p:style>
        <p:txBody>
          <a:bodyPr lIns="103499" tIns="103499" rIns="103499" bIns="103499" spcCol="1415" anchor="ctr"/>
          <a:lstStyle/>
          <a:p>
            <a:pPr algn="ctr" defTabSz="84174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en-US" sz="1900" dirty="0"/>
              <a:t>Establish the Next Target Condition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6544681" y="4429316"/>
            <a:ext cx="1431925" cy="108849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376092"/>
          </a:solid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745215"/>
              <a:satOff val="-4671"/>
              <a:lumOff val="1098"/>
              <a:alphaOff val="0"/>
            </a:schemeClr>
          </a:fillRef>
          <a:effectRef idx="0">
            <a:schemeClr val="accent2">
              <a:hueOff val="3745215"/>
              <a:satOff val="-4671"/>
              <a:lumOff val="1098"/>
              <a:alphaOff val="0"/>
            </a:schemeClr>
          </a:effectRef>
          <a:fontRef idx="minor">
            <a:schemeClr val="lt1"/>
          </a:fontRef>
        </p:style>
        <p:txBody>
          <a:bodyPr lIns="103499" tIns="103499" rIns="103499" bIns="103499" anchor="ctr"/>
          <a:lstStyle/>
          <a:p>
            <a:pPr algn="ctr"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‘Executing’</a:t>
            </a:r>
          </a:p>
          <a:p>
            <a:pPr algn="ctr"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Coaching Cycles</a:t>
            </a:r>
          </a:p>
        </p:txBody>
      </p:sp>
      <p:sp>
        <p:nvSpPr>
          <p:cNvPr id="21" name="Freeform 20"/>
          <p:cNvSpPr/>
          <p:nvPr/>
        </p:nvSpPr>
        <p:spPr>
          <a:xfrm>
            <a:off x="1258783" y="4429316"/>
            <a:ext cx="4962843" cy="108849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lIns="103499" tIns="103499" rIns="103499" bIns="103499" anchor="ctr"/>
          <a:lstStyle/>
          <a:p>
            <a:pPr algn="ctr">
              <a:defRPr/>
            </a:pPr>
            <a:r>
              <a:rPr lang="en-US" sz="2500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‘Planning’ Coaching Cycles</a:t>
            </a:r>
          </a:p>
        </p:txBody>
      </p:sp>
      <p:sp>
        <p:nvSpPr>
          <p:cNvPr id="6" name="Freeform 5"/>
          <p:cNvSpPr/>
          <p:nvPr/>
        </p:nvSpPr>
        <p:spPr>
          <a:xfrm>
            <a:off x="2683723" y="2923363"/>
            <a:ext cx="344011" cy="31937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52" name="Freeform 51"/>
          <p:cNvSpPr/>
          <p:nvPr/>
        </p:nvSpPr>
        <p:spPr>
          <a:xfrm>
            <a:off x="4470028" y="2923363"/>
            <a:ext cx="335280" cy="31937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53" name="Freeform 52"/>
          <p:cNvSpPr/>
          <p:nvPr/>
        </p:nvSpPr>
        <p:spPr>
          <a:xfrm>
            <a:off x="6226756" y="2923363"/>
            <a:ext cx="335280" cy="31937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24" name="Up-Down Arrow 23"/>
          <p:cNvSpPr/>
          <p:nvPr/>
        </p:nvSpPr>
        <p:spPr>
          <a:xfrm>
            <a:off x="1734905" y="3623818"/>
            <a:ext cx="457518" cy="780838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56" name="Up-Down Arrow 55"/>
          <p:cNvSpPr/>
          <p:nvPr/>
        </p:nvSpPr>
        <p:spPr>
          <a:xfrm>
            <a:off x="5300207" y="3623818"/>
            <a:ext cx="457518" cy="780838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57" name="Up-Down Arrow 56"/>
          <p:cNvSpPr/>
          <p:nvPr/>
        </p:nvSpPr>
        <p:spPr>
          <a:xfrm>
            <a:off x="3505933" y="3634612"/>
            <a:ext cx="457518" cy="779039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58" name="Up-Down Arrow 57"/>
          <p:cNvSpPr/>
          <p:nvPr/>
        </p:nvSpPr>
        <p:spPr>
          <a:xfrm>
            <a:off x="7031886" y="3620420"/>
            <a:ext cx="457518" cy="779040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88480" rIns="113452" bIns="88480" spcCol="1415" anchor="ctr"/>
          <a:lstStyle/>
          <a:p>
            <a:pPr algn="ctr" defTabSz="693205">
              <a:lnSpc>
                <a:spcPct val="90000"/>
              </a:lnSpc>
              <a:spcAft>
                <a:spcPct val="35000"/>
              </a:spcAft>
              <a:defRPr/>
            </a:pPr>
            <a:endParaRPr lang="en-US" sz="1600"/>
          </a:p>
        </p:txBody>
      </p:sp>
      <p:sp>
        <p:nvSpPr>
          <p:cNvPr id="27" name="Freeform 26"/>
          <p:cNvSpPr/>
          <p:nvPr/>
        </p:nvSpPr>
        <p:spPr>
          <a:xfrm>
            <a:off x="6575465" y="2529629"/>
            <a:ext cx="1409224" cy="1090295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936304"/>
              <a:satOff val="-1168"/>
              <a:lumOff val="275"/>
              <a:alphaOff val="0"/>
            </a:schemeClr>
          </a:fillRef>
          <a:effectRef idx="0">
            <a:schemeClr val="accent2">
              <a:hueOff val="936304"/>
              <a:satOff val="-1168"/>
              <a:lumOff val="275"/>
              <a:alphaOff val="0"/>
            </a:schemeClr>
          </a:effectRef>
          <a:fontRef idx="minor">
            <a:schemeClr val="lt1"/>
          </a:fontRef>
        </p:style>
        <p:txBody>
          <a:bodyPr lIns="103499" tIns="103499" rIns="103499" bIns="103499" spcCol="1415" anchor="ctr"/>
          <a:lstStyle/>
          <a:p>
            <a:pPr algn="ctr" defTabSz="841748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en-US" sz="1900" dirty="0"/>
              <a:t>Experiment Toward the Target Condition</a:t>
            </a:r>
          </a:p>
        </p:txBody>
      </p:sp>
      <p:sp>
        <p:nvSpPr>
          <p:cNvPr id="22541" name="TextBox 23"/>
          <p:cNvSpPr txBox="1">
            <a:spLocks noChangeArrowheads="1"/>
          </p:cNvSpPr>
          <p:nvPr/>
        </p:nvSpPr>
        <p:spPr bwMode="auto">
          <a:xfrm>
            <a:off x="7969303" y="2657998"/>
            <a:ext cx="2000797" cy="6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7" tIns="45682" rIns="91367" bIns="456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/>
              <a:t>Improvement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/>
              <a:t>Kata</a:t>
            </a: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0" y="1034409"/>
            <a:ext cx="10058400" cy="9868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  <p:txBody>
          <a:bodyPr wrap="square" lIns="91357" tIns="45677" rIns="91357" bIns="456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b="1" dirty="0">
                <a:latin typeface="+mn-lt"/>
                <a:ea typeface="ＭＳ Ｐゴシック" pitchFamily="34" charset="-128"/>
              </a:rPr>
              <a:t>Starter practice routines for learning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altLang="en-US" b="1" dirty="0">
                <a:latin typeface="+mn-lt"/>
                <a:ea typeface="ＭＳ Ｐゴシック" pitchFamily="34" charset="-128"/>
              </a:rPr>
              <a:t>how to teach the Improvement Kata pattern</a:t>
            </a:r>
          </a:p>
        </p:txBody>
      </p:sp>
    </p:spTree>
    <p:extLst>
      <p:ext uri="{BB962C8B-B14F-4D97-AF65-F5344CB8AC3E}">
        <p14:creationId xmlns:p14="http://schemas.microsoft.com/office/powerpoint/2010/main" val="33594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51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638789"/>
            <a:ext cx="10058399" cy="1262823"/>
          </a:xfrm>
          <a:prstGeom prst="rect">
            <a:avLst/>
          </a:prstGeom>
          <a:noFill/>
        </p:spPr>
        <p:txBody>
          <a:bodyPr wrap="square" lIns="91357" tIns="45677" rIns="91357" bIns="45677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/>
              <a:t>The Learner should practice beyond their current capability</a:t>
            </a:r>
          </a:p>
          <a:p>
            <a:pPr algn="ctr">
              <a:lnSpc>
                <a:spcPct val="90000"/>
              </a:lnSpc>
            </a:pPr>
            <a:r>
              <a:rPr lang="en-US" sz="2800" b="1" u="sng"/>
              <a:t>and</a:t>
            </a:r>
            <a:r>
              <a:rPr lang="en-US" sz="2800" b="1"/>
              <a:t> periodically get a sense they are making progress</a:t>
            </a:r>
          </a:p>
          <a:p>
            <a:pPr algn="ctr">
              <a:lnSpc>
                <a:spcPct val="90000"/>
              </a:lnSpc>
            </a:pPr>
            <a:r>
              <a:rPr lang="en-US" sz="2800" b="1"/>
              <a:t>in learning the new skill</a:t>
            </a:r>
          </a:p>
        </p:txBody>
      </p:sp>
      <p:pic>
        <p:nvPicPr>
          <p:cNvPr id="15" name="Picture 14" descr="Ingredi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5" y="428666"/>
            <a:ext cx="1603487" cy="1016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5665" y="666034"/>
            <a:ext cx="7170474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MASTERY / SENSE OF PROGRESS</a:t>
            </a:r>
          </a:p>
        </p:txBody>
      </p:sp>
      <p:pic>
        <p:nvPicPr>
          <p:cNvPr id="2" name="Picture 1" descr="masksHI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27" y="3228971"/>
            <a:ext cx="2438400" cy="2151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4882" b="7315"/>
          <a:stretch/>
        </p:blipFill>
        <p:spPr>
          <a:xfrm>
            <a:off x="639319" y="3332145"/>
            <a:ext cx="6551023" cy="21609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746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52</a:t>
            </a:fld>
            <a:endParaRPr lang="en-US"/>
          </a:p>
        </p:txBody>
      </p:sp>
      <p:pic>
        <p:nvPicPr>
          <p:cNvPr id="12" name="Picture 11" descr="Ingredi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1" y="206845"/>
            <a:ext cx="1603487" cy="1016108"/>
          </a:xfrm>
          <a:prstGeom prst="rect">
            <a:avLst/>
          </a:prstGeom>
        </p:spPr>
      </p:pic>
      <p:pic>
        <p:nvPicPr>
          <p:cNvPr id="14" name="Picture 13" descr="golf-swing-trainer-practice-guide-beginner-gesture-alignment-training585-x-585-32-kb-jpeg-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1" y="2686799"/>
            <a:ext cx="2602365" cy="2525825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pic>
        <p:nvPicPr>
          <p:cNvPr id="15" name="Picture 14" descr="g-chord-for-acoustic-guit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23" y="2686796"/>
            <a:ext cx="3116451" cy="2326761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pic>
        <p:nvPicPr>
          <p:cNvPr id="16" name="Picture 15" descr="dance_ste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54" y="2686801"/>
            <a:ext cx="2258729" cy="2740369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19338" y="514001"/>
            <a:ext cx="9839062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FF0000"/>
                </a:solidFill>
              </a:rPr>
              <a:t>KATA</a:t>
            </a:r>
            <a:r>
              <a:rPr lang="en-US" sz="4000" b="1"/>
              <a:t> = PRACTICE ROUTINES</a:t>
            </a:r>
            <a:endParaRPr lang="en-US" sz="3200" b="1"/>
          </a:p>
        </p:txBody>
      </p:sp>
      <p:pic>
        <p:nvPicPr>
          <p:cNvPr id="20" name="Picture 19" descr="plain-red-arrow-up-m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1" y="5059465"/>
            <a:ext cx="1145537" cy="13431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338866"/>
            <a:ext cx="10058400" cy="896623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/>
              <a:t>You use Kata at the beginning, until their pattern</a:t>
            </a:r>
          </a:p>
          <a:p>
            <a:pPr algn="ctr">
              <a:lnSpc>
                <a:spcPct val="80000"/>
              </a:lnSpc>
            </a:pPr>
            <a:r>
              <a:rPr lang="en-US" sz="3200" b="1"/>
              <a:t>becomes a habit and leaves you with new abilities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2824" y="5891807"/>
            <a:ext cx="4893566" cy="4770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 i="1"/>
              <a:t>You don't use a Kata forever</a:t>
            </a:r>
          </a:p>
        </p:txBody>
      </p:sp>
    </p:spTree>
    <p:extLst>
      <p:ext uri="{BB962C8B-B14F-4D97-AF65-F5344CB8AC3E}">
        <p14:creationId xmlns:p14="http://schemas.microsoft.com/office/powerpoint/2010/main" val="335356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" y="322299"/>
            <a:ext cx="10058399" cy="1108161"/>
          </a:xfrm>
          <a:prstGeom prst="rect">
            <a:avLst/>
          </a:prstGeom>
          <a:noFill/>
        </p:spPr>
        <p:txBody>
          <a:bodyPr wrap="square" lIns="101763" tIns="50882" rIns="101763" bIns="50882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THERE ARE </a:t>
            </a:r>
            <a:r>
              <a:rPr lang="en-US" sz="4000" b="1">
                <a:solidFill>
                  <a:srgbClr val="FF0000"/>
                </a:solidFill>
              </a:rPr>
              <a:t>PRACTICE ROUTINES</a:t>
            </a:r>
            <a:endParaRPr lang="en-US" sz="4000" b="1"/>
          </a:p>
          <a:p>
            <a:pPr algn="ctr">
              <a:lnSpc>
                <a:spcPct val="80000"/>
              </a:lnSpc>
            </a:pPr>
            <a:r>
              <a:rPr lang="en-US" sz="4000" b="1"/>
              <a:t>FOR EACH STEP OF THE IK MODEL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FA32-E302-F645-8721-426120733C0F}" type="slidenum">
              <a:rPr lang="en-US"/>
              <a:pPr/>
              <a:t>53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38038" y="2668539"/>
            <a:ext cx="111304" cy="164910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93126" y="2653781"/>
            <a:ext cx="167640" cy="187113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34246" y="2567544"/>
            <a:ext cx="45681" cy="173230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353376" y="2653779"/>
            <a:ext cx="1392" cy="166034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1044" y="4401423"/>
            <a:ext cx="2676002" cy="1716616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600" b="1">
                <a:solidFill>
                  <a:srgbClr val="FF0000"/>
                </a:solidFill>
                <a:latin typeface="Helvetica"/>
                <a:cs typeface="Helvetica"/>
              </a:rPr>
              <a:t>The practice routines are a way to begin to operationalize the IK pattern</a:t>
            </a:r>
          </a:p>
        </p:txBody>
      </p:sp>
      <p:pic>
        <p:nvPicPr>
          <p:cNvPr id="15" name="Picture 14" descr="Manga-figure-in-action-poses-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r="54876" b="48718"/>
          <a:stretch/>
        </p:blipFill>
        <p:spPr>
          <a:xfrm>
            <a:off x="3319210" y="4303817"/>
            <a:ext cx="1566385" cy="1652852"/>
          </a:xfrm>
          <a:prstGeom prst="rect">
            <a:avLst/>
          </a:prstGeom>
        </p:spPr>
      </p:pic>
      <p:pic>
        <p:nvPicPr>
          <p:cNvPr id="16" name="Picture 15" descr="Manga-figure-in-action-pos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853" r="65836" b="10581"/>
          <a:stretch/>
        </p:blipFill>
        <p:spPr>
          <a:xfrm>
            <a:off x="7807578" y="4271311"/>
            <a:ext cx="1091592" cy="1652852"/>
          </a:xfrm>
          <a:prstGeom prst="rect">
            <a:avLst/>
          </a:prstGeom>
        </p:spPr>
      </p:pic>
      <p:pic>
        <p:nvPicPr>
          <p:cNvPr id="20" name="Picture 19" descr="Manga-figure-in-action-pos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5" t="15196" r="33868" b="17665"/>
          <a:stretch/>
        </p:blipFill>
        <p:spPr>
          <a:xfrm>
            <a:off x="5138370" y="4580662"/>
            <a:ext cx="891101" cy="1336759"/>
          </a:xfrm>
          <a:prstGeom prst="rect">
            <a:avLst/>
          </a:prstGeom>
        </p:spPr>
      </p:pic>
      <p:pic>
        <p:nvPicPr>
          <p:cNvPr id="21" name="Picture 20" descr="Manga-figure-in-action-pos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8" r="1772" b="2977"/>
          <a:stretch/>
        </p:blipFill>
        <p:spPr>
          <a:xfrm>
            <a:off x="6444649" y="4299136"/>
            <a:ext cx="841861" cy="16581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9157" y="2357159"/>
            <a:ext cx="2560173" cy="1076440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600" b="1">
                <a:latin typeface="Helvetica"/>
                <a:cs typeface="Helvetica"/>
              </a:rPr>
              <a:t>The Improvement Kata model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80805" y="1707775"/>
            <a:ext cx="6337585" cy="46913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23" tIns="50911" rIns="101823" bIns="50911" rtlCol="0" anchor="ctr"/>
          <a:lstStyle/>
          <a:p>
            <a:pPr algn="ctr"/>
            <a:endParaRPr lang="en-US"/>
          </a:p>
        </p:txBody>
      </p:sp>
      <p:pic>
        <p:nvPicPr>
          <p:cNvPr id="25" name="Picture 24" descr="Screen shot 2015-04-23 at 6.09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3" y="1798881"/>
            <a:ext cx="5762321" cy="192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9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X Rock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5"/>
          <a:stretch/>
        </p:blipFill>
        <p:spPr>
          <a:xfrm>
            <a:off x="638707" y="1823337"/>
            <a:ext cx="3147340" cy="4239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0787"/>
            <a:ext cx="10058400" cy="605239"/>
          </a:xfrm>
          <a:prstGeom prst="rect">
            <a:avLst/>
          </a:prstGeom>
          <a:noFill/>
        </p:spPr>
        <p:txBody>
          <a:bodyPr wrap="square" lIns="91388" tIns="45693" rIns="91388" bIns="45693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/>
              <a:t>KATA HELP YOU GET STARTED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27068" y="2694094"/>
            <a:ext cx="402399" cy="1634641"/>
          </a:xfrm>
          <a:prstGeom prst="straightConnector1">
            <a:avLst/>
          </a:prstGeom>
          <a:ln w="1270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26581" y="1752208"/>
            <a:ext cx="5536863" cy="433704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 dirty="0"/>
              <a:t>Beginners should follow </a:t>
            </a:r>
            <a:r>
              <a:rPr lang="en-US" sz="2600" b="1" dirty="0" err="1"/>
              <a:t>Kata</a:t>
            </a:r>
            <a:r>
              <a:rPr lang="en-US" sz="2600" b="1" dirty="0"/>
              <a:t> exactly.  </a:t>
            </a:r>
          </a:p>
          <a:p>
            <a:pPr>
              <a:lnSpc>
                <a:spcPct val="90000"/>
              </a:lnSpc>
            </a:pPr>
            <a:endParaRPr lang="en-US" sz="2600" b="1" dirty="0"/>
          </a:p>
          <a:p>
            <a:pPr>
              <a:lnSpc>
                <a:spcPct val="90000"/>
              </a:lnSpc>
            </a:pPr>
            <a:r>
              <a:rPr lang="en-US" sz="2600" b="1" dirty="0"/>
              <a:t>With increasing proficiency each Learner can start to (within limits) develop their own style.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sz="2600" b="1" dirty="0"/>
              <a:t>Similarly, over time each organization can evolve the </a:t>
            </a:r>
            <a:r>
              <a:rPr lang="en-US" sz="2600" b="1" dirty="0" err="1"/>
              <a:t>Kata</a:t>
            </a:r>
            <a:r>
              <a:rPr lang="en-US" sz="2600" b="1" dirty="0"/>
              <a:t> it began with to better suit and mesh with its culture.  </a:t>
            </a:r>
          </a:p>
          <a:p>
            <a:pPr>
              <a:lnSpc>
                <a:spcPct val="90000"/>
              </a:lnSpc>
            </a:pPr>
            <a:endParaRPr lang="en-US" sz="2600" b="1" dirty="0"/>
          </a:p>
          <a:p>
            <a:pPr>
              <a:lnSpc>
                <a:spcPct val="90000"/>
              </a:lnSpc>
            </a:pPr>
            <a:r>
              <a:rPr lang="en-US" sz="2600" b="1" dirty="0"/>
              <a:t>The original Kata evolve into organization-specific practice routines.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1886" y="2064283"/>
            <a:ext cx="1645920" cy="656569"/>
          </a:xfrm>
          <a:prstGeom prst="rect">
            <a:avLst/>
          </a:prstGeom>
          <a:solidFill>
            <a:schemeClr val="bg1"/>
          </a:solidFill>
        </p:spPr>
        <p:txBody>
          <a:bodyPr wrap="square" lIns="91388" tIns="45693" rIns="91388" bIns="45693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300" b="1" i="1">
                <a:solidFill>
                  <a:srgbClr val="FF0000"/>
                </a:solidFill>
              </a:rPr>
              <a:t>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7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9ABD-BC42-5D46-AA3A-7F463D7E00F1}" type="slidenum">
              <a:rPr lang="en-US"/>
              <a:pPr/>
              <a:t>55</a:t>
            </a:fld>
            <a:endParaRPr lang="en-US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34955" y="988543"/>
            <a:ext cx="6854884" cy="5225329"/>
            <a:chOff x="495300" y="353233"/>
            <a:chExt cx="9029700" cy="6883142"/>
          </a:xfrm>
        </p:grpSpPr>
        <p:pic>
          <p:nvPicPr>
            <p:cNvPr id="5" name="Picture 4" descr="free-vector-tv-icon_101827_TV_icon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" t="13234" r="4738" b="11602"/>
            <a:stretch/>
          </p:blipFill>
          <p:spPr>
            <a:xfrm>
              <a:off x="495300" y="353233"/>
              <a:ext cx="9029700" cy="6883142"/>
            </a:xfrm>
            <a:prstGeom prst="rect">
              <a:avLst/>
            </a:prstGeom>
          </p:spPr>
        </p:pic>
        <p:pic>
          <p:nvPicPr>
            <p:cNvPr id="6" name="Picture 5" descr="Screen shot 2013-10-19 at 8.25.30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" t="1012" r="3239"/>
            <a:stretch/>
          </p:blipFill>
          <p:spPr>
            <a:xfrm>
              <a:off x="1041400" y="869950"/>
              <a:ext cx="7937500" cy="462454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0" y="321507"/>
            <a:ext cx="10058399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VIDEO - A Coaching Cycle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240" y="6110516"/>
            <a:ext cx="8915145" cy="96594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800" b="1">
                <a:hlinkClick r:id="rId4"/>
              </a:rPr>
              <a:t>https://www.youtube.com/watch?v=ySdYX4cNPsQ</a:t>
            </a:r>
            <a:endParaRPr lang="en-US" sz="2800" b="1"/>
          </a:p>
          <a:p>
            <a:pPr algn="ctr"/>
            <a:r>
              <a:rPr lang="en-US" sz="2800" b="1"/>
              <a:t>Available on the Mike Rother YouTube Channel</a:t>
            </a:r>
          </a:p>
        </p:txBody>
      </p:sp>
    </p:spTree>
    <p:extLst>
      <p:ext uri="{BB962C8B-B14F-4D97-AF65-F5344CB8AC3E}">
        <p14:creationId xmlns:p14="http://schemas.microsoft.com/office/powerpoint/2010/main" val="295466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3414" y="1256563"/>
            <a:ext cx="7990001" cy="3243803"/>
          </a:xfrm>
          <a:prstGeom prst="rect">
            <a:avLst/>
          </a:prstGeom>
          <a:solidFill>
            <a:schemeClr val="bg2"/>
          </a:solidFill>
          <a:ln w="38100">
            <a:solidFill>
              <a:srgbClr val="40404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56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71582" y="1256564"/>
            <a:ext cx="8524984" cy="295770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endParaRPr lang="en-US" sz="3200" b="1"/>
          </a:p>
          <a:p>
            <a:pPr algn="ctr">
              <a:lnSpc>
                <a:spcPct val="80000"/>
              </a:lnSpc>
            </a:pPr>
            <a:r>
              <a:rPr lang="en-US" sz="6600" b="1">
                <a:solidFill>
                  <a:srgbClr val="FF0000"/>
                </a:solidFill>
              </a:rPr>
              <a:t>The Challenge</a:t>
            </a:r>
          </a:p>
          <a:p>
            <a:pPr algn="ctr">
              <a:lnSpc>
                <a:spcPct val="80000"/>
              </a:lnSpc>
            </a:pPr>
            <a:r>
              <a:rPr lang="en-US" sz="6600" b="1">
                <a:solidFill>
                  <a:srgbClr val="FF0000"/>
                </a:solidFill>
              </a:rPr>
              <a:t>of Creating</a:t>
            </a:r>
          </a:p>
          <a:p>
            <a:pPr algn="ctr">
              <a:lnSpc>
                <a:spcPct val="80000"/>
              </a:lnSpc>
            </a:pPr>
            <a:r>
              <a:rPr lang="en-US" sz="6600" b="1">
                <a:solidFill>
                  <a:srgbClr val="FF0000"/>
                </a:solidFill>
              </a:rPr>
              <a:t>Lean Management</a:t>
            </a:r>
          </a:p>
        </p:txBody>
      </p:sp>
      <p:pic>
        <p:nvPicPr>
          <p:cNvPr id="4" name="Picture 3" descr="Think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20590" b="37410"/>
          <a:stretch/>
        </p:blipFill>
        <p:spPr>
          <a:xfrm>
            <a:off x="1218620" y="394246"/>
            <a:ext cx="1654753" cy="12746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Work-in-Progres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000" l="1778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42" y="206468"/>
            <a:ext cx="1831297" cy="1831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" y="4797369"/>
            <a:ext cx="10058399" cy="99716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/>
              <a:t>The goal of this presentation is to</a:t>
            </a:r>
          </a:p>
          <a:p>
            <a:pPr algn="ctr">
              <a:lnSpc>
                <a:spcPct val="80000"/>
              </a:lnSpc>
            </a:pPr>
            <a:r>
              <a:rPr lang="en-US" sz="3600" b="1"/>
              <a:t>help make us aware of what is the task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" y="5946466"/>
            <a:ext cx="10058399" cy="99716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/>
              <a:t>The Improvement Kata and Coaching Kata</a:t>
            </a:r>
          </a:p>
          <a:p>
            <a:pPr algn="ctr">
              <a:lnSpc>
                <a:spcPct val="80000"/>
              </a:lnSpc>
            </a:pPr>
            <a:r>
              <a:rPr lang="en-US" sz="3600" b="1"/>
              <a:t>help with this task!</a:t>
            </a:r>
          </a:p>
        </p:txBody>
      </p:sp>
    </p:spTree>
    <p:extLst>
      <p:ext uri="{BB962C8B-B14F-4D97-AF65-F5344CB8AC3E}">
        <p14:creationId xmlns:p14="http://schemas.microsoft.com/office/powerpoint/2010/main" val="159512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57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" y="319800"/>
            <a:ext cx="10058399" cy="6052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A SHIFT TO “21</a:t>
            </a:r>
            <a:r>
              <a:rPr lang="en-US" sz="4000" b="1" baseline="30000"/>
              <a:t>ST</a:t>
            </a:r>
            <a:r>
              <a:rPr lang="en-US" sz="4000" b="1"/>
              <a:t> CENTURY LEAN”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3318" y="1013427"/>
            <a:ext cx="9211793" cy="5939544"/>
            <a:chOff x="423318" y="1013427"/>
            <a:chExt cx="9211793" cy="5939544"/>
          </a:xfrm>
        </p:grpSpPr>
        <p:pic>
          <p:nvPicPr>
            <p:cNvPr id="2" name="Picture 1" descr="21st Century Lea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18" y="1013427"/>
              <a:ext cx="9211793" cy="5939544"/>
            </a:xfrm>
            <a:prstGeom prst="rect">
              <a:avLst/>
            </a:prstGeom>
            <a:ln w="19050">
              <a:solidFill>
                <a:srgbClr val="40404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590603" y="4130484"/>
              <a:ext cx="2450592" cy="23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26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112393" y="2025036"/>
            <a:ext cx="3796145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198809" y="2155503"/>
            <a:ext cx="3670327" cy="5996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3200" b="1" i="1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Able to TEACH 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2393" y="2628636"/>
            <a:ext cx="3796145" cy="47759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500" b="1">
                <a:solidFill>
                  <a:schemeClr val="tx1">
                    <a:lumMod val="75000"/>
                    <a:lumOff val="25000"/>
                  </a:schemeClr>
                </a:solidFill>
              </a:rPr>
              <a:t>Developing Others</a:t>
            </a:r>
          </a:p>
        </p:txBody>
      </p:sp>
      <p:pic>
        <p:nvPicPr>
          <p:cNvPr id="22" name="Picture 21" descr="MiLLnBa9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161" y="2125127"/>
            <a:ext cx="1834262" cy="2007559"/>
          </a:xfrm>
          <a:prstGeom prst="rect">
            <a:avLst/>
          </a:prstGeom>
        </p:spPr>
      </p:pic>
      <p:pic>
        <p:nvPicPr>
          <p:cNvPr id="19" name="Picture 18" descr="Stop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862" y="3148002"/>
            <a:ext cx="1186033" cy="166632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0" y="435252"/>
            <a:ext cx="10058400" cy="61712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GETTING THERE IS THE CHALLENGE</a:t>
            </a:r>
            <a:endParaRPr lang="en-US" sz="2600" b="1"/>
          </a:p>
        </p:txBody>
      </p:sp>
      <p:sp>
        <p:nvSpPr>
          <p:cNvPr id="52" name="Rectangle 51"/>
          <p:cNvSpPr/>
          <p:nvPr/>
        </p:nvSpPr>
        <p:spPr>
          <a:xfrm>
            <a:off x="1515626" y="3507989"/>
            <a:ext cx="3796145" cy="1219200"/>
          </a:xfrm>
          <a:prstGeom prst="rect">
            <a:avLst/>
          </a:prstGeom>
          <a:solidFill>
            <a:srgbClr val="C6D9F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645082" y="3620820"/>
            <a:ext cx="3515310" cy="5996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3200" b="1" i="1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Able to DO it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69133" y="3639167"/>
            <a:ext cx="3067906" cy="7632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>
                <a:solidFill>
                  <a:srgbClr val="FF0000"/>
                </a:solidFill>
                <a:latin typeface="Helvetica"/>
                <a:cs typeface="Helvetica"/>
              </a:rPr>
              <a:t>Skill development begins here</a:t>
            </a:r>
            <a:endParaRPr lang="en-US" sz="1800" b="1">
              <a:latin typeface="Helvetica"/>
              <a:cs typeface="Helvetic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01425" y="5252464"/>
            <a:ext cx="4143730" cy="7632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>
                <a:solidFill>
                  <a:srgbClr val="FF0000"/>
                </a:solidFill>
                <a:latin typeface="Helvetica"/>
                <a:cs typeface="Helvetica"/>
              </a:rPr>
              <a:t>Concepts alone generally</a:t>
            </a:r>
          </a:p>
          <a:p>
            <a:pPr>
              <a:lnSpc>
                <a:spcPct val="90000"/>
              </a:lnSpc>
            </a:pPr>
            <a:r>
              <a:rPr lang="en-US" sz="2400" b="1" i="1">
                <a:solidFill>
                  <a:srgbClr val="FF0000"/>
                </a:solidFill>
                <a:latin typeface="Helvetica"/>
                <a:cs typeface="Helvetica"/>
              </a:rPr>
              <a:t>don’t change anything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4776530" y="5618413"/>
            <a:ext cx="484633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5385749" y="3986806"/>
            <a:ext cx="484633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0" y="1039109"/>
            <a:ext cx="10058400" cy="502669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3200" b="1"/>
              <a:t>One obstacle:  </a:t>
            </a:r>
            <a:r>
              <a:rPr lang="en-US" sz="3200" b="1">
                <a:solidFill>
                  <a:srgbClr val="FF0000"/>
                </a:solidFill>
              </a:rPr>
              <a:t>Managers</a:t>
            </a:r>
            <a:r>
              <a:rPr lang="en-US" sz="3200" b="1"/>
              <a:t> have to be </a:t>
            </a:r>
            <a:r>
              <a:rPr lang="en-US" sz="3200" b="1" i="1"/>
              <a:t>Learners</a:t>
            </a:r>
            <a:r>
              <a:rPr lang="en-US" sz="3200" b="1"/>
              <a:t> first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58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15626" y="4099576"/>
            <a:ext cx="3796145" cy="47759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500" b="1">
                <a:solidFill>
                  <a:schemeClr val="tx1">
                    <a:lumMod val="75000"/>
                    <a:lumOff val="25000"/>
                  </a:schemeClr>
                </a:solidFill>
              </a:rPr>
              <a:t>Self Development</a:t>
            </a:r>
          </a:p>
        </p:txBody>
      </p:sp>
      <p:pic>
        <p:nvPicPr>
          <p:cNvPr id="21" name="Picture 20" descr="MiLLnBa9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009" y="3860802"/>
            <a:ext cx="1834262" cy="2007559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914198" y="5003151"/>
            <a:ext cx="3796145" cy="1219200"/>
          </a:xfrm>
          <a:prstGeom prst="rect">
            <a:avLst/>
          </a:prstGeom>
          <a:solidFill>
            <a:srgbClr val="C6D9F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086699" y="5274108"/>
            <a:ext cx="3515310" cy="59968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3200" b="1" i="1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AWARE of it</a:t>
            </a:r>
          </a:p>
        </p:txBody>
      </p:sp>
    </p:spTree>
    <p:extLst>
      <p:ext uri="{BB962C8B-B14F-4D97-AF65-F5344CB8AC3E}">
        <p14:creationId xmlns:p14="http://schemas.microsoft.com/office/powerpoint/2010/main" val="413321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Red Numb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98" b="75609"/>
          <a:stretch/>
        </p:blipFill>
        <p:spPr>
          <a:xfrm>
            <a:off x="8884934" y="2068954"/>
            <a:ext cx="763478" cy="709133"/>
          </a:xfrm>
          <a:prstGeom prst="rect">
            <a:avLst/>
          </a:prstGeom>
        </p:spPr>
      </p:pic>
      <p:sp>
        <p:nvSpPr>
          <p:cNvPr id="5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41430" y="7203864"/>
            <a:ext cx="2346960" cy="413808"/>
          </a:xfrm>
        </p:spPr>
        <p:txBody>
          <a:bodyPr/>
          <a:lstStyle/>
          <a:p>
            <a:fld id="{EB8DD0E6-2FA0-5D48-83CE-0941DE7BE754}" type="slidenum">
              <a:rPr lang="en-US"/>
              <a:pPr/>
              <a:t>59</a:t>
            </a:fld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3" y="296981"/>
            <a:ext cx="1267377" cy="234272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62893" y="356853"/>
            <a:ext cx="9695509" cy="159014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/>
              <a:t>YOU CAN APPLY THE SAME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IMPROVEMENT KATA PATTERN TO</a:t>
            </a:r>
          </a:p>
          <a:p>
            <a:pPr algn="ctr">
              <a:lnSpc>
                <a:spcPct val="80000"/>
              </a:lnSpc>
            </a:pPr>
            <a:r>
              <a:rPr lang="en-US" sz="4000" b="1"/>
              <a:t>THIS </a:t>
            </a:r>
            <a:r>
              <a:rPr lang="en-US" sz="4000" b="1" i="1"/>
              <a:t>ORGANIZATION-LEVEL</a:t>
            </a:r>
            <a:r>
              <a:rPr lang="en-US" sz="4000" b="1"/>
              <a:t> CHALLENGE</a:t>
            </a:r>
            <a:endParaRPr lang="en-US" sz="2600" b="1"/>
          </a:p>
        </p:txBody>
      </p:sp>
      <p:pic>
        <p:nvPicPr>
          <p:cNvPr id="90" name="Picture 89" descr="Red Numb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6" r="68120" b="50204"/>
          <a:stretch/>
        </p:blipFill>
        <p:spPr>
          <a:xfrm>
            <a:off x="6758795" y="4710701"/>
            <a:ext cx="790206" cy="720151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2038280" y="3766706"/>
            <a:ext cx="3799545" cy="1421195"/>
            <a:chOff x="1629477" y="2875423"/>
            <a:chExt cx="3799545" cy="1421196"/>
          </a:xfrm>
        </p:grpSpPr>
        <p:sp>
          <p:nvSpPr>
            <p:cNvPr id="92" name="Freeform 91"/>
            <p:cNvSpPr/>
            <p:nvPr/>
          </p:nvSpPr>
          <p:spPr>
            <a:xfrm rot="19440597">
              <a:off x="1629477" y="3609435"/>
              <a:ext cx="3695528" cy="687184"/>
            </a:xfrm>
            <a:custGeom>
              <a:avLst/>
              <a:gdLst>
                <a:gd name="connsiteX0" fmla="*/ 0 w 3968750"/>
                <a:gd name="connsiteY0" fmla="*/ 342900 h 882650"/>
                <a:gd name="connsiteX1" fmla="*/ 469900 w 3968750"/>
                <a:gd name="connsiteY1" fmla="*/ 596900 h 882650"/>
                <a:gd name="connsiteX2" fmla="*/ 1054100 w 3968750"/>
                <a:gd name="connsiteY2" fmla="*/ 298450 h 882650"/>
                <a:gd name="connsiteX3" fmla="*/ 1651000 w 3968750"/>
                <a:gd name="connsiteY3" fmla="*/ 819150 h 882650"/>
                <a:gd name="connsiteX4" fmla="*/ 2260600 w 3968750"/>
                <a:gd name="connsiteY4" fmla="*/ 387350 h 882650"/>
                <a:gd name="connsiteX5" fmla="*/ 1873250 w 3968750"/>
                <a:gd name="connsiteY5" fmla="*/ 0 h 882650"/>
                <a:gd name="connsiteX6" fmla="*/ 2914650 w 3968750"/>
                <a:gd name="connsiteY6" fmla="*/ 196850 h 882650"/>
                <a:gd name="connsiteX7" fmla="*/ 2965450 w 3968750"/>
                <a:gd name="connsiteY7" fmla="*/ 882650 h 882650"/>
                <a:gd name="connsiteX8" fmla="*/ 3511550 w 3968750"/>
                <a:gd name="connsiteY8" fmla="*/ 495300 h 882650"/>
                <a:gd name="connsiteX9" fmla="*/ 3968750 w 3968750"/>
                <a:gd name="connsiteY9" fmla="*/ 419100 h 88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8750" h="882650">
                  <a:moveTo>
                    <a:pt x="0" y="342900"/>
                  </a:moveTo>
                  <a:lnTo>
                    <a:pt x="469900" y="596900"/>
                  </a:lnTo>
                  <a:lnTo>
                    <a:pt x="1054100" y="298450"/>
                  </a:lnTo>
                  <a:lnTo>
                    <a:pt x="1651000" y="819150"/>
                  </a:lnTo>
                  <a:lnTo>
                    <a:pt x="2260600" y="387350"/>
                  </a:lnTo>
                  <a:lnTo>
                    <a:pt x="1873250" y="0"/>
                  </a:lnTo>
                  <a:lnTo>
                    <a:pt x="2914650" y="196850"/>
                  </a:lnTo>
                  <a:lnTo>
                    <a:pt x="2965450" y="882650"/>
                  </a:lnTo>
                  <a:lnTo>
                    <a:pt x="3511550" y="495300"/>
                  </a:lnTo>
                  <a:lnTo>
                    <a:pt x="3968750" y="419100"/>
                  </a:lnTo>
                </a:path>
              </a:pathLst>
            </a:custGeom>
            <a:ln w="762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82003" tIns="41000" rIns="82003" bIns="41000"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4932611" y="2875423"/>
              <a:ext cx="496411" cy="0"/>
            </a:xfrm>
            <a:prstGeom prst="line">
              <a:avLst/>
            </a:prstGeom>
            <a:ln w="825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Picture 93" descr="Stick Figure Climbing Stairs.jp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8" b="100000" l="0" r="100000">
                        <a14:foregroundMark x1="61465" y1="7591" x2="61465" y2="7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71" y="4426076"/>
            <a:ext cx="603330" cy="127747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Oval 94"/>
          <p:cNvSpPr>
            <a:spLocks/>
          </p:cNvSpPr>
          <p:nvPr/>
        </p:nvSpPr>
        <p:spPr>
          <a:xfrm>
            <a:off x="1161107" y="5214559"/>
            <a:ext cx="1280160" cy="128016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818096" y="5080558"/>
            <a:ext cx="3032751" cy="711186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>
                <a:latin typeface="Helvetica"/>
                <a:cs typeface="Helvetica"/>
              </a:rPr>
              <a:t>Experiments</a:t>
            </a:r>
          </a:p>
          <a:p>
            <a:pPr>
              <a:lnSpc>
                <a:spcPct val="80000"/>
              </a:lnSpc>
            </a:pPr>
            <a:r>
              <a:rPr lang="en-US" sz="2500" b="1">
                <a:latin typeface="Helvetica"/>
                <a:cs typeface="Helvetica"/>
              </a:rPr>
              <a:t>Toward the TC</a:t>
            </a:r>
            <a:endParaRPr lang="en-US" b="1">
              <a:latin typeface="Helvetica"/>
              <a:cs typeface="Helvetica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6901647" y="3174807"/>
            <a:ext cx="288636" cy="28238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41015" rIns="82030" bIns="41015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262120" y="3006862"/>
            <a:ext cx="288636" cy="28238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41015" rIns="82030" bIns="41015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/>
          </p:cNvSpPr>
          <p:nvPr/>
        </p:nvSpPr>
        <p:spPr>
          <a:xfrm>
            <a:off x="5578999" y="3109600"/>
            <a:ext cx="1280160" cy="128016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/>
          </p:cNvSpPr>
          <p:nvPr/>
        </p:nvSpPr>
        <p:spPr>
          <a:xfrm>
            <a:off x="7639057" y="2141254"/>
            <a:ext cx="1280160" cy="128016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12" tIns="41004" rIns="82012" bIns="41004"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523911" y="2595651"/>
            <a:ext cx="1468789" cy="345851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Challenge</a:t>
            </a:r>
            <a:endParaRPr lang="en-US" spc="-135">
              <a:latin typeface="Helvetica"/>
              <a:cs typeface="Helvetica"/>
            </a:endParaRPr>
          </a:p>
        </p:txBody>
      </p:sp>
      <p:sp>
        <p:nvSpPr>
          <p:cNvPr id="102" name="Arc 101"/>
          <p:cNvSpPr/>
          <p:nvPr/>
        </p:nvSpPr>
        <p:spPr>
          <a:xfrm>
            <a:off x="650042" y="3863700"/>
            <a:ext cx="3465348" cy="3581400"/>
          </a:xfrm>
          <a:prstGeom prst="arc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87" tIns="45693" rIns="91387" bIns="45693"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573354" y="3735346"/>
            <a:ext cx="2068348" cy="663604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>
                <a:solidFill>
                  <a:srgbClr val="008000"/>
                </a:solidFill>
                <a:latin typeface="Helvetica"/>
                <a:cs typeface="Helvetica"/>
              </a:rPr>
              <a:t>Threshold of Knowledge</a:t>
            </a:r>
          </a:p>
        </p:txBody>
      </p:sp>
      <p:pic>
        <p:nvPicPr>
          <p:cNvPr id="105" name="Picture 104" descr="Red Numb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1" r="35334" b="75017"/>
          <a:stretch/>
        </p:blipFill>
        <p:spPr>
          <a:xfrm>
            <a:off x="723035" y="4956875"/>
            <a:ext cx="791297" cy="726348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061827" y="5462763"/>
            <a:ext cx="1469969" cy="654552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Current</a:t>
            </a:r>
          </a:p>
          <a:p>
            <a:pPr algn="ctr"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</p:txBody>
      </p:sp>
      <p:pic>
        <p:nvPicPr>
          <p:cNvPr id="107" name="Picture 106" descr="Red Numb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9" r="1966" b="75023"/>
          <a:stretch/>
        </p:blipFill>
        <p:spPr>
          <a:xfrm>
            <a:off x="5160391" y="2831009"/>
            <a:ext cx="796499" cy="726178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5487919" y="3222680"/>
            <a:ext cx="1440896" cy="1061500"/>
          </a:xfrm>
          <a:prstGeom prst="rect">
            <a:avLst/>
          </a:prstGeom>
          <a:noFill/>
        </p:spPr>
        <p:txBody>
          <a:bodyPr wrap="square" lIns="82012" tIns="41004" rIns="82012" bIns="410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Next</a:t>
            </a:r>
          </a:p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Target</a:t>
            </a:r>
          </a:p>
          <a:p>
            <a:pPr algn="ctr">
              <a:lnSpc>
                <a:spcPct val="80000"/>
              </a:lnSpc>
            </a:pPr>
            <a:r>
              <a:rPr lang="en-US" b="1">
                <a:latin typeface="Helvetica"/>
                <a:cs typeface="Helvetica"/>
              </a:rPr>
              <a:t>Condition</a:t>
            </a:r>
          </a:p>
          <a:p>
            <a:pPr algn="ctr">
              <a:lnSpc>
                <a:spcPct val="90000"/>
              </a:lnSpc>
            </a:pPr>
            <a:r>
              <a:rPr lang="en-US" sz="1600">
                <a:latin typeface="Helvetica"/>
                <a:cs typeface="Helvetica"/>
              </a:rPr>
              <a:t>(date)</a:t>
            </a:r>
          </a:p>
        </p:txBody>
      </p:sp>
      <p:sp>
        <p:nvSpPr>
          <p:cNvPr id="109" name="Arc 108"/>
          <p:cNvSpPr/>
          <p:nvPr/>
        </p:nvSpPr>
        <p:spPr>
          <a:xfrm>
            <a:off x="896816" y="3525408"/>
            <a:ext cx="3465348" cy="3727539"/>
          </a:xfrm>
          <a:prstGeom prst="arc">
            <a:avLst>
              <a:gd name="adj1" fmla="val 16306022"/>
              <a:gd name="adj2" fmla="val 0"/>
            </a:avLst>
          </a:prstGeom>
          <a:ln w="3175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87" tIns="45693" rIns="91387" bIns="45693" rtlCol="0" anchor="ctr"/>
          <a:lstStyle/>
          <a:p>
            <a:pPr algn="ctr"/>
            <a:endParaRPr lang="en-US"/>
          </a:p>
        </p:txBody>
      </p:sp>
      <p:sp>
        <p:nvSpPr>
          <p:cNvPr id="110" name="Arc 109"/>
          <p:cNvSpPr/>
          <p:nvPr/>
        </p:nvSpPr>
        <p:spPr>
          <a:xfrm>
            <a:off x="1354327" y="3416976"/>
            <a:ext cx="3465348" cy="3727539"/>
          </a:xfrm>
          <a:prstGeom prst="arc">
            <a:avLst>
              <a:gd name="adj1" fmla="val 16306022"/>
              <a:gd name="adj2" fmla="val 0"/>
            </a:avLst>
          </a:prstGeom>
          <a:ln w="3175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87" tIns="45693" rIns="91387" bIns="45693" rtlCol="0" anchor="ctr"/>
          <a:lstStyle/>
          <a:p>
            <a:pPr algn="ctr"/>
            <a:endParaRPr lang="en-US"/>
          </a:p>
        </p:txBody>
      </p:sp>
      <p:sp>
        <p:nvSpPr>
          <p:cNvPr id="111" name="Arc 110"/>
          <p:cNvSpPr/>
          <p:nvPr/>
        </p:nvSpPr>
        <p:spPr>
          <a:xfrm>
            <a:off x="1811838" y="3143445"/>
            <a:ext cx="3465348" cy="3727539"/>
          </a:xfrm>
          <a:prstGeom prst="arc">
            <a:avLst>
              <a:gd name="adj1" fmla="val 16306022"/>
              <a:gd name="adj2" fmla="val 0"/>
            </a:avLst>
          </a:prstGeom>
          <a:ln w="3175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87" tIns="45693" rIns="91387" bIns="45693"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4250608" y="4417142"/>
            <a:ext cx="585880" cy="846763"/>
          </a:xfrm>
          <a:prstGeom prst="straightConnector1">
            <a:avLst/>
          </a:prstGeom>
          <a:ln w="50800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 flipV="1">
            <a:off x="4022009" y="5026743"/>
            <a:ext cx="804931" cy="230333"/>
          </a:xfrm>
          <a:prstGeom prst="straightConnector1">
            <a:avLst/>
          </a:prstGeom>
          <a:ln w="47625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31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uth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9778" y="4797816"/>
            <a:ext cx="2023177" cy="16542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8762" y="1906317"/>
            <a:ext cx="7082390" cy="2705356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7611" y="547557"/>
            <a:ext cx="8524984" cy="104127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/>
              <a:t>THE TOYOTA KATA RESEARCH</a:t>
            </a:r>
          </a:p>
          <a:p>
            <a:pPr algn="ctr">
              <a:lnSpc>
                <a:spcPct val="90000"/>
              </a:lnSpc>
            </a:pPr>
            <a:r>
              <a:rPr lang="en-US" sz="2800"/>
              <a:t>2004 - 2009</a:t>
            </a:r>
          </a:p>
        </p:txBody>
      </p:sp>
      <p:pic>
        <p:nvPicPr>
          <p:cNvPr id="2" name="Picture 1" descr="TK Cover Ang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5" y="212297"/>
            <a:ext cx="1284146" cy="2231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9740" y="4939109"/>
            <a:ext cx="6889268" cy="178013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Let's start with Question 1:</a:t>
            </a:r>
          </a:p>
          <a:p>
            <a:pPr>
              <a:lnSpc>
                <a:spcPct val="90000"/>
              </a:lnSpc>
            </a:pPr>
            <a:endParaRPr lang="en-US" sz="1400" b="1"/>
          </a:p>
          <a:p>
            <a:pPr>
              <a:lnSpc>
                <a:spcPct val="90000"/>
              </a:lnSpc>
            </a:pPr>
            <a:r>
              <a:rPr lang="en-US" sz="2600" b="1"/>
              <a:t>If you study Toyota’s management system enough, a common pattern of thinking and acting emerges, at all levels in the company.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0382" y="1915985"/>
            <a:ext cx="6944280" cy="52992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2800" b="1" u="sng"/>
              <a:t>Guided by these two research questions</a:t>
            </a:r>
            <a:r>
              <a:rPr lang="en-US" sz="2800" b="1"/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924" y="2496291"/>
            <a:ext cx="6606533" cy="194075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393055" indent="-509174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400" b="1" i="1">
                <a:solidFill>
                  <a:srgbClr val="FF0000"/>
                </a:solidFill>
              </a:rPr>
              <a:t>What are the unseen managerial routines and thinking that lie behind Toyota’s success with continuous improvement and adaptation?</a:t>
            </a:r>
          </a:p>
          <a:p>
            <a:pPr marL="393055" indent="-509174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</a:pPr>
            <a:endParaRPr lang="en-US" sz="1050" b="1" i="1">
              <a:solidFill>
                <a:srgbClr val="FF0000"/>
              </a:solidFill>
            </a:endParaRPr>
          </a:p>
          <a:p>
            <a:pPr marL="393055" indent="-509174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400" b="1" i="1">
                <a:solidFill>
                  <a:srgbClr val="FF0000"/>
                </a:solidFill>
              </a:rPr>
              <a:t>How can other companies develop similar routines and thinking in their organizations?</a:t>
            </a:r>
          </a:p>
        </p:txBody>
      </p:sp>
      <p:pic>
        <p:nvPicPr>
          <p:cNvPr id="6" name="Picture 5" descr="curved_arrow-5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4332" flipV="1">
            <a:off x="-343026" y="3264700"/>
            <a:ext cx="3178960" cy="17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6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60</a:t>
            </a:fld>
            <a:endParaRPr lang="en-US"/>
          </a:p>
        </p:txBody>
      </p:sp>
      <p:pic>
        <p:nvPicPr>
          <p:cNvPr id="2" name="Picture 1" descr="P1050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0" y="1321046"/>
            <a:ext cx="4320540" cy="5760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P1050165 - Version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r="5834"/>
          <a:stretch/>
        </p:blipFill>
        <p:spPr>
          <a:xfrm>
            <a:off x="5041221" y="1321046"/>
            <a:ext cx="4592264" cy="5760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153301"/>
            <a:ext cx="10058400" cy="64619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200" b="1" i="1"/>
              <a:t>Kata in the Classroom</a:t>
            </a:r>
            <a:r>
              <a:rPr lang="en-US" sz="4200" b="1"/>
              <a:t> - for Teachers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20" y="659126"/>
            <a:ext cx="10058400" cy="51539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u="sng">
                <a:solidFill>
                  <a:srgbClr val="0000FF"/>
                </a:solidFill>
              </a:rPr>
              <a:t>www.katatogrow.com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863" y="5792848"/>
            <a:ext cx="9238624" cy="997196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/>
              <a:t>Introducing the scientific pattern of</a:t>
            </a:r>
          </a:p>
          <a:p>
            <a:pPr algn="ctr">
              <a:lnSpc>
                <a:spcPct val="80000"/>
              </a:lnSpc>
            </a:pPr>
            <a:r>
              <a:rPr lang="en-US" sz="3600" b="1"/>
              <a:t>the Improvement Kata in K-12 classrooms</a:t>
            </a:r>
          </a:p>
        </p:txBody>
      </p:sp>
    </p:spTree>
    <p:extLst>
      <p:ext uri="{BB962C8B-B14F-4D97-AF65-F5344CB8AC3E}">
        <p14:creationId xmlns:p14="http://schemas.microsoft.com/office/powerpoint/2010/main" val="37910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61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6034" y="2019899"/>
            <a:ext cx="5761666" cy="160040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i="1"/>
              <a:t>Best wishes</a:t>
            </a:r>
          </a:p>
          <a:p>
            <a:pPr>
              <a:lnSpc>
                <a:spcPct val="80000"/>
              </a:lnSpc>
            </a:pPr>
            <a:r>
              <a:rPr lang="en-US" sz="6000" b="1" i="1"/>
              <a:t>for your practice</a:t>
            </a:r>
            <a:endParaRPr lang="en-US" sz="4400" b="1" i="1"/>
          </a:p>
        </p:txBody>
      </p:sp>
      <p:sp>
        <p:nvSpPr>
          <p:cNvPr id="12" name="TextBox 11"/>
          <p:cNvSpPr txBox="1"/>
          <p:nvPr/>
        </p:nvSpPr>
        <p:spPr>
          <a:xfrm>
            <a:off x="524855" y="4542349"/>
            <a:ext cx="9038673" cy="656558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Visit the </a:t>
            </a:r>
            <a:r>
              <a:rPr lang="en-US" sz="4000" b="1">
                <a:solidFill>
                  <a:srgbClr val="0000FF"/>
                </a:solidFill>
              </a:rPr>
              <a:t>Toyota Kata Website</a:t>
            </a:r>
          </a:p>
        </p:txBody>
      </p:sp>
      <p:pic>
        <p:nvPicPr>
          <p:cNvPr id="11" name="Picture 10" descr="Black TK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6" y="1102214"/>
            <a:ext cx="3215588" cy="32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580943" y="474656"/>
            <a:ext cx="8862741" cy="4597126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7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7086" y="578391"/>
            <a:ext cx="4720537" cy="153683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800" b="1"/>
              <a:t>THE 4-STEPS OF THE</a:t>
            </a:r>
          </a:p>
          <a:p>
            <a:pPr>
              <a:lnSpc>
                <a:spcPct val="80000"/>
              </a:lnSpc>
            </a:pPr>
            <a:r>
              <a:rPr lang="en-US" sz="3800" b="1"/>
              <a:t>IMPROVEMENT KATA</a:t>
            </a:r>
          </a:p>
          <a:p>
            <a:pPr>
              <a:lnSpc>
                <a:spcPct val="80000"/>
              </a:lnSpc>
            </a:pPr>
            <a:r>
              <a:rPr lang="en-US" sz="3800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6430" y="5201674"/>
            <a:ext cx="8917878" cy="193357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600" b="1"/>
              <a:t>The model we used to explain our findings resembles</a:t>
            </a:r>
          </a:p>
          <a:p>
            <a:pPr>
              <a:lnSpc>
                <a:spcPct val="85000"/>
              </a:lnSpc>
            </a:pPr>
            <a:r>
              <a:rPr lang="en-US" sz="2600" b="1"/>
              <a:t>other creative and scientific models, such as:</a:t>
            </a:r>
            <a:endParaRPr lang="en-US" sz="1000" b="1"/>
          </a:p>
          <a:p>
            <a:pPr>
              <a:lnSpc>
                <a:spcPct val="85000"/>
              </a:lnSpc>
            </a:pPr>
            <a:endParaRPr lang="en-US" sz="1000" b="1"/>
          </a:p>
          <a:p>
            <a:pPr lvl="1">
              <a:lnSpc>
                <a:spcPct val="85000"/>
              </a:lnSpc>
            </a:pPr>
            <a:r>
              <a:rPr lang="en-US" sz="2600"/>
              <a:t>S</a:t>
            </a:r>
            <a:r>
              <a:rPr lang="en-US" sz="2600" i="1"/>
              <a:t>ystems thinking, critical thinking, learning organization, design thinking, creative thinking, solution-focused practice, preferred futuring, skills of inquiry, evidence-based learning</a:t>
            </a:r>
            <a:endParaRPr lang="en-US" sz="2600"/>
          </a:p>
        </p:txBody>
      </p:sp>
      <p:sp>
        <p:nvSpPr>
          <p:cNvPr id="39" name="Freeform 38"/>
          <p:cNvSpPr/>
          <p:nvPr/>
        </p:nvSpPr>
        <p:spPr>
          <a:xfrm>
            <a:off x="2171737" y="2137184"/>
            <a:ext cx="3495403" cy="2112573"/>
          </a:xfrm>
          <a:custGeom>
            <a:avLst/>
            <a:gdLst>
              <a:gd name="connsiteX0" fmla="*/ 0 w 3495403"/>
              <a:gd name="connsiteY0" fmla="*/ 2112573 h 2112573"/>
              <a:gd name="connsiteX1" fmla="*/ 477789 w 3495403"/>
              <a:gd name="connsiteY1" fmla="*/ 2037124 h 2112573"/>
              <a:gd name="connsiteX2" fmla="*/ 754403 w 3495403"/>
              <a:gd name="connsiteY2" fmla="*/ 1521555 h 2112573"/>
              <a:gd name="connsiteX3" fmla="*/ 1458513 w 3495403"/>
              <a:gd name="connsiteY3" fmla="*/ 1521555 h 2112573"/>
              <a:gd name="connsiteX4" fmla="*/ 1697408 w 3495403"/>
              <a:gd name="connsiteY4" fmla="*/ 917963 h 2112573"/>
              <a:gd name="connsiteX5" fmla="*/ 1207046 w 3495403"/>
              <a:gd name="connsiteY5" fmla="*/ 867664 h 2112573"/>
              <a:gd name="connsiteX6" fmla="*/ 2112330 w 3495403"/>
              <a:gd name="connsiteY6" fmla="*/ 402395 h 2112573"/>
              <a:gd name="connsiteX7" fmla="*/ 2464385 w 3495403"/>
              <a:gd name="connsiteY7" fmla="*/ 867664 h 2112573"/>
              <a:gd name="connsiteX8" fmla="*/ 2690706 w 3495403"/>
              <a:gd name="connsiteY8" fmla="*/ 264072 h 2112573"/>
              <a:gd name="connsiteX9" fmla="*/ 2979894 w 3495403"/>
              <a:gd name="connsiteY9" fmla="*/ 0 h 2112573"/>
              <a:gd name="connsiteX10" fmla="*/ 3495403 w 3495403"/>
              <a:gd name="connsiteY10" fmla="*/ 12575 h 2112573"/>
              <a:gd name="connsiteX11" fmla="*/ 3495403 w 3495403"/>
              <a:gd name="connsiteY11" fmla="*/ 12575 h 2112573"/>
              <a:gd name="connsiteX12" fmla="*/ 3495403 w 3495403"/>
              <a:gd name="connsiteY12" fmla="*/ 12575 h 211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95403" h="2112573">
                <a:moveTo>
                  <a:pt x="0" y="2112573"/>
                </a:moveTo>
                <a:lnTo>
                  <a:pt x="477789" y="2037124"/>
                </a:lnTo>
                <a:lnTo>
                  <a:pt x="754403" y="1521555"/>
                </a:lnTo>
                <a:lnTo>
                  <a:pt x="1458513" y="1521555"/>
                </a:lnTo>
                <a:lnTo>
                  <a:pt x="1697408" y="917963"/>
                </a:lnTo>
                <a:lnTo>
                  <a:pt x="1207046" y="867664"/>
                </a:lnTo>
                <a:lnTo>
                  <a:pt x="2112330" y="402395"/>
                </a:lnTo>
                <a:lnTo>
                  <a:pt x="2464385" y="867664"/>
                </a:lnTo>
                <a:lnTo>
                  <a:pt x="2690706" y="264072"/>
                </a:lnTo>
                <a:lnTo>
                  <a:pt x="2979894" y="0"/>
                </a:lnTo>
                <a:lnTo>
                  <a:pt x="3495403" y="12575"/>
                </a:lnTo>
                <a:lnTo>
                  <a:pt x="3495403" y="12575"/>
                </a:lnTo>
                <a:lnTo>
                  <a:pt x="3495403" y="12575"/>
                </a:lnTo>
              </a:path>
            </a:pathLst>
          </a:cu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98" tIns="45698" rIns="91398" bIns="45698" rtlCol="0" anchor="ctr"/>
          <a:lstStyle/>
          <a:p>
            <a:pPr algn="ctr"/>
            <a:endParaRPr lang="en-US"/>
          </a:p>
        </p:txBody>
      </p:sp>
      <p:pic>
        <p:nvPicPr>
          <p:cNvPr id="40" name="Picture 39" descr="Stick Figure Climbing Stairs.jp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" b="100000" l="0" r="100000">
                        <a14:foregroundMark x1="61465" y1="7591" x2="61465" y2="7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23" y="2821824"/>
            <a:ext cx="603330" cy="127747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Oval 40"/>
          <p:cNvSpPr>
            <a:spLocks/>
          </p:cNvSpPr>
          <p:nvPr/>
        </p:nvSpPr>
        <p:spPr>
          <a:xfrm>
            <a:off x="869652" y="3528203"/>
            <a:ext cx="1371600" cy="13716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03" tIns="40999" rIns="82003" bIns="40999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557630" y="3506796"/>
            <a:ext cx="2983800" cy="654552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Conduct </a:t>
            </a:r>
            <a:r>
              <a:rPr lang="en-US" b="1">
                <a:solidFill>
                  <a:srgbClr val="FF0000"/>
                </a:solidFill>
                <a:latin typeface="Helvetica"/>
                <a:cs typeface="Helvetica"/>
              </a:rPr>
              <a:t>Experiments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Helvetica"/>
                <a:cs typeface="Helvetica"/>
              </a:rPr>
              <a:t>to get there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8591" y="3790283"/>
            <a:ext cx="1548688" cy="863556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latin typeface="Helvetica"/>
                <a:cs typeface="Helvetica"/>
              </a:rPr>
              <a:t>Grasp the </a:t>
            </a:r>
            <a:r>
              <a:rPr lang="en-US" sz="1800" b="1">
                <a:solidFill>
                  <a:srgbClr val="FF0000"/>
                </a:solidFill>
                <a:latin typeface="Helvetica"/>
                <a:cs typeface="Helvetica"/>
              </a:rPr>
              <a:t>Current</a:t>
            </a:r>
          </a:p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FF0000"/>
                </a:solidFill>
                <a:latin typeface="Helvetica"/>
                <a:cs typeface="Helvetica"/>
              </a:rPr>
              <a:t>Condition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4138685" y="2954443"/>
            <a:ext cx="423949" cy="705212"/>
          </a:xfrm>
          <a:prstGeom prst="straightConnector1">
            <a:avLst/>
          </a:prstGeom>
          <a:ln w="50800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279127" y="1428617"/>
            <a:ext cx="1552614" cy="742729"/>
          </a:xfrm>
          <a:prstGeom prst="straightConnector1">
            <a:avLst/>
          </a:prstGeom>
          <a:ln w="63500">
            <a:solidFill>
              <a:srgbClr val="00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3863624" y="3471648"/>
            <a:ext cx="706582" cy="182880"/>
          </a:xfrm>
          <a:prstGeom prst="straightConnector1">
            <a:avLst/>
          </a:prstGeom>
          <a:ln w="47625">
            <a:solidFill>
              <a:srgbClr val="0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930448" y="1641093"/>
            <a:ext cx="288636" cy="28238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21" tIns="41010" rIns="82021" bIns="41010"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290921" y="1473148"/>
            <a:ext cx="288636" cy="28238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21" tIns="41010" rIns="82021" bIns="41010"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5480831" y="1464346"/>
            <a:ext cx="1371600" cy="13716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03" tIns="40999" rIns="82003" bIns="40999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17622" y="1678394"/>
            <a:ext cx="1488248" cy="978459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>
                <a:latin typeface="Helvetica"/>
                <a:cs typeface="Helvetica"/>
              </a:rPr>
              <a:t>Establish your </a:t>
            </a:r>
            <a:r>
              <a:rPr lang="en-US" sz="1800" b="1">
                <a:solidFill>
                  <a:srgbClr val="FF0000"/>
                </a:solidFill>
                <a:latin typeface="Helvetica"/>
                <a:cs typeface="Helvetica"/>
              </a:rPr>
              <a:t>Next</a:t>
            </a:r>
          </a:p>
          <a:p>
            <a:pPr algn="ctr">
              <a:lnSpc>
                <a:spcPct val="80000"/>
              </a:lnSpc>
            </a:pPr>
            <a:r>
              <a:rPr lang="en-US" sz="1800" b="1">
                <a:solidFill>
                  <a:srgbClr val="FF0000"/>
                </a:solidFill>
                <a:latin typeface="Helvetica"/>
                <a:cs typeface="Helvetica"/>
              </a:rPr>
              <a:t>Target</a:t>
            </a:r>
          </a:p>
          <a:p>
            <a:pPr algn="ctr">
              <a:lnSpc>
                <a:spcPct val="80000"/>
              </a:lnSpc>
            </a:pPr>
            <a:r>
              <a:rPr lang="en-US" sz="1800" b="1">
                <a:solidFill>
                  <a:srgbClr val="FF0000"/>
                </a:solidFill>
                <a:latin typeface="Helvetica"/>
                <a:cs typeface="Helvetica"/>
              </a:rPr>
              <a:t>Condition</a:t>
            </a:r>
            <a:endParaRPr lang="en-US" sz="180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7841694" y="669885"/>
            <a:ext cx="1371600" cy="1371600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03" tIns="40999" rIns="82003" bIns="40999"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57241" y="905119"/>
            <a:ext cx="1537113" cy="863556"/>
          </a:xfrm>
          <a:prstGeom prst="rect">
            <a:avLst/>
          </a:prstGeom>
          <a:noFill/>
        </p:spPr>
        <p:txBody>
          <a:bodyPr wrap="square" lIns="82003" tIns="40999" rIns="82003" bIns="4099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latin typeface="Helvetica"/>
                <a:cs typeface="Helvetica"/>
              </a:rPr>
              <a:t>Get the Direction or</a:t>
            </a:r>
          </a:p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FF0000"/>
                </a:solidFill>
                <a:latin typeface="Helvetica"/>
                <a:cs typeface="Helvetica"/>
              </a:rPr>
              <a:t>Challenge</a:t>
            </a:r>
            <a:endParaRPr lang="en-US" sz="1800" spc="-135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51641" y="512532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latin typeface="Helvetica"/>
                <a:cs typeface="Helvetica"/>
              </a:rPr>
              <a:t>1</a:t>
            </a:r>
            <a:endParaRPr lang="en-US" sz="3100" b="1">
              <a:latin typeface="Helvetica"/>
              <a:cs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52161" y="2938996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endParaRPr lang="en-US" sz="3100" b="1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36209" y="872076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100" b="1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464290" y="3002812"/>
            <a:ext cx="601372" cy="636857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Helvetica"/>
                <a:cs typeface="Helvetica"/>
              </a:rPr>
              <a:t>4</a:t>
            </a:r>
            <a:endParaRPr lang="en-US" sz="3100" b="1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938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1796" y="791829"/>
            <a:ext cx="2316092" cy="2723841"/>
            <a:chOff x="526896" y="1207958"/>
            <a:chExt cx="2316092" cy="2723841"/>
          </a:xfrm>
        </p:grpSpPr>
        <p:pic>
          <p:nvPicPr>
            <p:cNvPr id="2" name="Picture 1" descr="Scienti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6896" y="1225150"/>
              <a:ext cx="2316092" cy="270664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300000">
              <a:off x="1717735" y="1207958"/>
              <a:ext cx="1013271" cy="737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D0E6-2FA0-5D48-83CE-0941DE7BE754}" type="slidenum">
              <a:rPr lang="en-US"/>
              <a:pPr/>
              <a:t>8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4016"/>
            <a:ext cx="10058400" cy="115413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000" b="1"/>
              <a:t>CREATING CAPABILITY TO THINK</a:t>
            </a:r>
          </a:p>
          <a:p>
            <a:pPr algn="ctr">
              <a:lnSpc>
                <a:spcPct val="85000"/>
              </a:lnSpc>
            </a:pPr>
            <a:r>
              <a:rPr lang="en-US" sz="4000" b="1"/>
              <a:t>AND WORK SCIENTIFICALLY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23047" y="1644876"/>
            <a:ext cx="6565957" cy="134649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>
                <a:solidFill>
                  <a:srgbClr val="FF0000"/>
                </a:solidFill>
              </a:rPr>
              <a:t>Finding commonality between Toyota's management approach and models of human creative endeavor makes sense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784" y="3421881"/>
            <a:ext cx="8290724" cy="365225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/>
              <a:t>In their daily work, Toyota managers have people practice a universal pattern for improving, adapting and innovating along uncharted paths.</a:t>
            </a:r>
          </a:p>
          <a:p>
            <a:pPr>
              <a:lnSpc>
                <a:spcPct val="80000"/>
              </a:lnSpc>
            </a:pPr>
            <a:endParaRPr lang="en-US" sz="1800" b="1"/>
          </a:p>
          <a:p>
            <a:pPr>
              <a:lnSpc>
                <a:spcPct val="80000"/>
              </a:lnSpc>
            </a:pPr>
            <a:r>
              <a:rPr lang="en-US" sz="2800" b="1"/>
              <a:t>Toyota's management approach involves teaching everyone in the organization a </a:t>
            </a:r>
            <a:r>
              <a:rPr lang="en-US" sz="2800" b="1">
                <a:solidFill>
                  <a:srgbClr val="FF0000"/>
                </a:solidFill>
              </a:rPr>
              <a:t>scientific mindset</a:t>
            </a:r>
            <a:r>
              <a:rPr lang="en-US" sz="2800" b="1"/>
              <a:t>, which can be applied to an infinite number of challenges and objectives.</a:t>
            </a:r>
          </a:p>
          <a:p>
            <a:pPr>
              <a:lnSpc>
                <a:spcPct val="80000"/>
              </a:lnSpc>
            </a:pPr>
            <a:endParaRPr lang="en-US" sz="1800" b="1"/>
          </a:p>
          <a:p>
            <a:pPr>
              <a:lnSpc>
                <a:spcPct val="80000"/>
              </a:lnSpc>
            </a:pPr>
            <a:r>
              <a:rPr lang="en-US" sz="2800" b="1"/>
              <a:t>Toyota managers are teaching a deliberate, effective, shared way of working throughout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53818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4200" y="1452553"/>
            <a:ext cx="8877300" cy="4274486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4D1E6-34D6-5C4C-A7E3-AB2F6F87675C}" type="slidenum">
              <a:rPr lang="en-US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19810"/>
            <a:ext cx="10058399" cy="348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000" b="1">
                <a:solidFill>
                  <a:srgbClr val="FF0000"/>
                </a:solidFill>
              </a:rPr>
              <a:t>Scientific Thinking Pattern</a:t>
            </a:r>
            <a:endParaRPr lang="en-US" sz="5000" b="1"/>
          </a:p>
          <a:p>
            <a:pPr algn="ctr">
              <a:lnSpc>
                <a:spcPct val="80000"/>
              </a:lnSpc>
            </a:pPr>
            <a:r>
              <a:rPr lang="en-US" sz="5400" b="1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4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</a:rPr>
              <a:t>Deliberate Practice (Kata)</a:t>
            </a:r>
          </a:p>
          <a:p>
            <a:pPr algn="ctr">
              <a:lnSpc>
                <a:spcPct val="80000"/>
              </a:lnSpc>
            </a:pPr>
            <a:endParaRPr lang="en-US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Making Scientific Thinking a Skill</a:t>
            </a:r>
          </a:p>
          <a:p>
            <a:pPr algn="ctr">
              <a:lnSpc>
                <a:spcPct val="80000"/>
              </a:lnSpc>
            </a:pPr>
            <a:r>
              <a:rPr lang="en-US" sz="4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that Can be Learned by Anyone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4247" y="1795042"/>
            <a:ext cx="9545970" cy="915837"/>
          </a:xfrm>
          <a:prstGeom prst="roundRect">
            <a:avLst>
              <a:gd name="adj" fmla="val 50000"/>
            </a:avLst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1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12436</TotalTime>
  <Words>2400</Words>
  <Application>Microsoft Macintosh PowerPoint</Application>
  <PresentationFormat>Custom</PresentationFormat>
  <Paragraphs>498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/>
  <cp:revision>689</cp:revision>
  <cp:lastPrinted>2015-05-03T16:52:41Z</cp:lastPrinted>
  <dcterms:created xsi:type="dcterms:W3CDTF">2015-05-28T02:19:01Z</dcterms:created>
  <dcterms:modified xsi:type="dcterms:W3CDTF">2015-06-24T02:22:07Z</dcterms:modified>
</cp:coreProperties>
</file>