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  <p:sldMasterId id="2147484304" r:id="rId3"/>
  </p:sldMasterIdLst>
  <p:notesMasterIdLst>
    <p:notesMasterId r:id="rId27"/>
  </p:notesMasterIdLst>
  <p:handoutMasterIdLst>
    <p:handoutMasterId r:id="rId28"/>
  </p:handoutMasterIdLst>
  <p:sldIdLst>
    <p:sldId id="684" r:id="rId4"/>
    <p:sldId id="610" r:id="rId5"/>
    <p:sldId id="661" r:id="rId6"/>
    <p:sldId id="659" r:id="rId7"/>
    <p:sldId id="676" r:id="rId8"/>
    <p:sldId id="674" r:id="rId9"/>
    <p:sldId id="675" r:id="rId10"/>
    <p:sldId id="677" r:id="rId11"/>
    <p:sldId id="624" r:id="rId12"/>
    <p:sldId id="678" r:id="rId13"/>
    <p:sldId id="593" r:id="rId14"/>
    <p:sldId id="626" r:id="rId15"/>
    <p:sldId id="640" r:id="rId16"/>
    <p:sldId id="608" r:id="rId17"/>
    <p:sldId id="681" r:id="rId18"/>
    <p:sldId id="609" r:id="rId19"/>
    <p:sldId id="603" r:id="rId20"/>
    <p:sldId id="683" r:id="rId21"/>
    <p:sldId id="679" r:id="rId22"/>
    <p:sldId id="680" r:id="rId23"/>
    <p:sldId id="686" r:id="rId24"/>
    <p:sldId id="462" r:id="rId25"/>
    <p:sldId id="682" r:id="rId26"/>
  </p:sldIdLst>
  <p:sldSz cx="9144000" cy="6858000" type="screen4x3"/>
  <p:notesSz cx="6934200" cy="9220200"/>
  <p:embeddedFontLs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新細明體" panose="02020500000000000000" pitchFamily="18" charset="-120"/>
      <p:regular r:id="rId37"/>
    </p:embeddedFont>
    <p:embeddedFont>
      <p:font typeface="Euclid Symbol" panose="05050102010706020507" pitchFamily="18" charset="2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ＭＳ Ｐゴシック" panose="020B0600070205080204" pitchFamily="34" charset="-128"/>
      <p:regular r:id="rId4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E Reimer" initials="PE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90EFF"/>
    <a:srgbClr val="006600"/>
    <a:srgbClr val="009E47"/>
    <a:srgbClr val="1C11FD"/>
    <a:srgbClr val="007E39"/>
    <a:srgbClr val="CC3399"/>
    <a:srgbClr val="000090"/>
    <a:srgbClr val="FAF0F8"/>
    <a:srgbClr val="F1D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9" autoAdjust="0"/>
    <p:restoredTop sz="87472" autoAdjust="0"/>
  </p:normalViewPr>
  <p:slideViewPr>
    <p:cSldViewPr>
      <p:cViewPr>
        <p:scale>
          <a:sx n="100" d="100"/>
          <a:sy n="100" d="100"/>
        </p:scale>
        <p:origin x="-270" y="1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37D05D3D-AC2B-4159-94B7-18F81C9F1CB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D18D7D70-509E-4484-8177-F32E0CC63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56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5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The parametrization of H^{~} in "GK2013" is determined by the HERMES's experiment result on the cross sections and the target asymmetries for pi^+ electro-production.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 The pion distribution amplitudes for the parametrization of E^{~} in "GK2013" has the term to match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sharp rise of the pi gamma transition form factor with Q^2 observed in the Babar experiment. This term doesn't exist in "BMP2001".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References for "BMP2001":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ER Berger, M Diehl, B Pire</a:t>
            </a:r>
            <a:endParaRPr lang="en-US" sz="120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E.R.Berger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et al. Phys.Lett.B523,265(2001)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E.R.Berger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et al. Eur.Phys.J.C23,675(2002)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Reference for "GK2013":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 P Kroll, H Moutarde, F Sabatie</a:t>
            </a:r>
            <a:endParaRPr lang="en-US" sz="120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P.Kroll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et al. Eur.Phys.J.C73,2278(2013)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52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connection b/w </a:t>
            </a:r>
            <a:r>
              <a:rPr lang="en-US" baseline="0" dirty="0" err="1" smtClean="0"/>
              <a:t>Sivers</a:t>
            </a:r>
            <a:r>
              <a:rPr lang="en-US" baseline="0" dirty="0" smtClean="0"/>
              <a:t> function and OAM is yet model-dependent, but what is clear is that the existence of the </a:t>
            </a:r>
            <a:r>
              <a:rPr lang="en-US" baseline="0" dirty="0" err="1" smtClean="0"/>
              <a:t>Sivers</a:t>
            </a:r>
            <a:r>
              <a:rPr lang="en-US" baseline="0" dirty="0" smtClean="0"/>
              <a:t> function requires non-zero quark OAM in the proton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Combinatorial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bkg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 by random event mixing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Remarks of top plot: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• Very tight event multiplicity cuts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• Very tight analysis cuts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6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Note: BS15 PDF were calculated using the QCD evolution program which evolves PDFs in the moment space, not in x-space. It is required that the initial PDF must be "analytically" </a:t>
            </a:r>
            <a:r>
              <a:rPr lang="en-US" sz="1000" b="0" i="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Mellin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transformed. It is satisfied at least for the BS15 </a:t>
            </a:r>
            <a:r>
              <a:rPr lang="en-US" sz="1000" b="0" i="0" kern="1200" dirty="0" err="1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unpolarized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sector. </a:t>
            </a:r>
            <a:endParaRPr lang="en-US" sz="1000" b="0" i="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endParaRPr lang="en-US" sz="1000" b="0" i="0" kern="1200" dirty="0" smtClean="0">
              <a:solidFill>
                <a:schemeClr val="tx1"/>
              </a:solidFill>
              <a:effectLst/>
              <a:latin typeface="Helvetica" charset="0"/>
              <a:ea typeface="+mn-ea"/>
              <a:cs typeface="+mn-cs"/>
            </a:endParaRPr>
          </a:p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BS15 at Q=1,29,100 GeV^2 are compared in the attachment GS15.png, as done in NPA948(2916)63. The calculated pdfs seem to be consistent with one in NPA948(2016)63.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475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9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95% C.I.</a:t>
            </a:r>
            <a:r>
              <a:rPr lang="en-US" baseline="0" dirty="0" smtClean="0"/>
              <a:t> assuming 10 events during a 200 day search (@ 30% efficiency), and no decays of the A’ to the invisible sector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Changing either the p beam energy or the length of the iron beam dump can extend the sensitivity of </a:t>
            </a:r>
            <a:r>
              <a:rPr lang="en-US" baseline="0" dirty="0" err="1" smtClean="0"/>
              <a:t>SeaQuest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9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vector and tensor polarization of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8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COMPASS</a:t>
            </a:r>
            <a:r>
              <a:rPr lang="en-US" baseline="0" dirty="0" smtClean="0"/>
              <a:t> scheduled to run in 2018 not confirmed yet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SSA  A_N</a:t>
            </a:r>
            <a:r>
              <a:rPr lang="en-US" baseline="0" dirty="0" smtClean="0"/>
              <a:t> </a:t>
            </a:r>
            <a:r>
              <a:rPr lang="en-US" dirty="0" smtClean="0"/>
              <a:t> (measured</a:t>
            </a:r>
            <a:r>
              <a:rPr lang="en-US" baseline="0" dirty="0" smtClean="0"/>
              <a:t> </a:t>
            </a:r>
            <a:r>
              <a:rPr lang="en-US" dirty="0" smtClean="0"/>
              <a:t>left-right asymmetry) is</a:t>
            </a:r>
            <a:r>
              <a:rPr lang="en-US" baseline="0" dirty="0" smtClean="0"/>
              <a:t> related to </a:t>
            </a:r>
            <a:r>
              <a:rPr lang="en-US" baseline="0" dirty="0" err="1" smtClean="0"/>
              <a:t>Sivers</a:t>
            </a:r>
            <a:r>
              <a:rPr lang="en-US" baseline="0" dirty="0" smtClean="0"/>
              <a:t> SSA amplitude (provided in the TMD predictions) </a:t>
            </a:r>
            <a:r>
              <a:rPr lang="en-US" dirty="0" smtClean="0"/>
              <a:t>by 2/pi. So the red curve is scaled</a:t>
            </a:r>
            <a:r>
              <a:rPr lang="en-US" baseline="0" dirty="0" smtClean="0"/>
              <a:t> down by factor 2/pi relative to the prediction of </a:t>
            </a:r>
            <a:r>
              <a:rPr lang="en-US" baseline="0" dirty="0" err="1" smtClean="0"/>
              <a:t>Anselmino’s</a:t>
            </a:r>
            <a:r>
              <a:rPr lang="en-US" baseline="0" dirty="0" smtClean="0"/>
              <a:t> groups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1.3 Mio DY events, error&lt;1% for all points except lowest </a:t>
            </a:r>
            <a:r>
              <a:rPr lang="en-US" baseline="0" dirty="0" err="1" smtClean="0"/>
              <a:t>xf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926F-4BEB-4613-8E58-5ED9E20E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29A-21DC-4102-8975-20FB2D21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FA57-C119-4E06-AE4F-B0421F69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 Workshop, Santa Fe 2010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/>
              <a:pPr/>
              <a:t>7/13/2016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51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97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9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86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8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4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CA5-7B95-450D-94E6-5EB225C55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8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9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B54-CD89-4175-86CE-29B78974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7966-0576-4F50-9EF8-221CBD74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13A-AE74-4FD0-A1D1-3E874C77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B824-5B94-4A83-B508-84430CBA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D615-8471-43BE-97A7-428F0D97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B32-8DA3-4537-8A66-CD2BD49E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4"/>
            <a:r>
              <a:rPr lang="en-US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B0D9C6B8-7D3E-4921-B20D-F8A1D493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EB2F51-495A-4B77-8DD6-DD3851BACA6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7/13/2016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577460-FF3B-4E1E-9849-A99E320B10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89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wmf"/><Relationship Id="rId5" Type="http://schemas.openxmlformats.org/officeDocument/2006/relationships/image" Target="../media/image49.png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51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emf"/><Relationship Id="rId11" Type="http://schemas.openxmlformats.org/officeDocument/2006/relationships/image" Target="../media/image49.emf"/><Relationship Id="rId5" Type="http://schemas.openxmlformats.org/officeDocument/2006/relationships/image" Target="../media/image45.emf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8.emf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lorenzon.UMROOT\Desktop\dbarUbarRele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81" y="990600"/>
            <a:ext cx="34277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Documents and Settings\lorenzon\My Documents\Michigan\UM Seals\word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143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8973681" cy="673100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/>
              <a:t>E-906 </a:t>
            </a:r>
            <a:r>
              <a:rPr lang="en-US" sz="2800" dirty="0" smtClean="0"/>
              <a:t>and </a:t>
            </a:r>
            <a:r>
              <a:rPr lang="en-US" sz="2800" dirty="0"/>
              <a:t>future fixed-target </a:t>
            </a:r>
            <a:r>
              <a:rPr lang="en-US" sz="2800" dirty="0" err="1"/>
              <a:t>Drell</a:t>
            </a:r>
            <a:r>
              <a:rPr lang="en-US" sz="2800" dirty="0"/>
              <a:t> Yan</a:t>
            </a:r>
            <a:endParaRPr lang="en-US" sz="24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3" name="Rectangle 1"/>
          <p:cNvSpPr>
            <a:spLocks/>
          </p:cNvSpPr>
          <p:nvPr/>
        </p:nvSpPr>
        <p:spPr bwMode="auto">
          <a:xfrm>
            <a:off x="1905000" y="990600"/>
            <a:ext cx="3429000" cy="1046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Wolfgang Lorenzon</a:t>
            </a:r>
          </a:p>
          <a:p>
            <a:pPr>
              <a:tabLst>
                <a:tab pos="749300" algn="l"/>
              </a:tabLs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tabLst>
                <a:tab pos="749300" algn="l"/>
              </a:tabLst>
            </a:pP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QCD-N 2016 Workshop, Trento, Italy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>
              <a:tabLst>
                <a:tab pos="749300" algn="l"/>
              </a:tabLst>
            </a:pP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(15-July-2016)</a:t>
            </a:r>
            <a:endParaRPr lang="en-US" sz="11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6276201"/>
            <a:ext cx="2362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7030A0"/>
                </a:solidFill>
                <a:latin typeface="+mn-lt"/>
              </a:rPr>
              <a:t>This work is supported by </a:t>
            </a:r>
          </a:p>
        </p:txBody>
      </p:sp>
      <p:pic>
        <p:nvPicPr>
          <p:cNvPr id="39" name="Picture 35" descr="C:\Documents and Settings\lorenzon\My Documents\Personal-web\ns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900" y="6096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238313"/>
            <a:ext cx="4881918" cy="17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6" descr="C:\Documents and Settings\lorenzon\Desktop\doe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6060948"/>
            <a:ext cx="651510" cy="6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825" name="Picture 417" descr="https://upload.wikimedia.org/wikipedia/en/0/0e/Compass_experiment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5" y="2277443"/>
            <a:ext cx="1740725" cy="17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827" name="Picture 419" descr="rogo.gif (231×9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37" y="5263213"/>
            <a:ext cx="2923001" cy="115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6960" y="4215210"/>
            <a:ext cx="1361499" cy="136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176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8" y="90889"/>
            <a:ext cx="8826282" cy="518711"/>
          </a:xfrm>
        </p:spPr>
        <p:txBody>
          <a:bodyPr/>
          <a:lstStyle/>
          <a:p>
            <a:r>
              <a:rPr lang="en-US" sz="2800" dirty="0" err="1" smtClean="0"/>
              <a:t>SeaQuest</a:t>
            </a:r>
            <a:r>
              <a:rPr lang="en-US" sz="2800" dirty="0" smtClean="0"/>
              <a:t> </a:t>
            </a:r>
            <a:r>
              <a:rPr lang="en-US" sz="2800" dirty="0"/>
              <a:t>Quark Energy Loss (</a:t>
            </a:r>
            <a:r>
              <a:rPr lang="en-US" sz="2800" dirty="0" smtClean="0"/>
              <a:t>Preview)</a:t>
            </a:r>
            <a:endParaRPr lang="en-US" sz="2800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13346" name="Picture 2" descr="F:\misc\talks\E906\Quark-energy-lo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7" y="1676400"/>
            <a:ext cx="7774963" cy="51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85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Pre-interaction </a:t>
            </a:r>
            <a:r>
              <a:rPr lang="en-US" dirty="0" smtClean="0"/>
              <a:t>quark moves </a:t>
            </a:r>
            <a:r>
              <a:rPr lang="en-US" dirty="0"/>
              <a:t>through cold nuclear matter and looses </a:t>
            </a:r>
            <a:r>
              <a:rPr lang="en-US" dirty="0" smtClean="0"/>
              <a:t>energy.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Expect </a:t>
            </a:r>
            <a:r>
              <a:rPr lang="en-US" dirty="0"/>
              <a:t>suppression of the per-nucleon cross section </a:t>
            </a:r>
            <a:r>
              <a:rPr lang="en-US" dirty="0" smtClean="0"/>
              <a:t>ratio to </a:t>
            </a:r>
            <a:r>
              <a:rPr lang="en-US" dirty="0"/>
              <a:t>be significant at high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Beam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422484"/>
            <a:ext cx="3886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</a:rPr>
              <a:t>R.B</a:t>
            </a:r>
            <a:r>
              <a:rPr lang="en-US" sz="1050" dirty="0">
                <a:solidFill>
                  <a:srgbClr val="C00000"/>
                </a:solidFill>
              </a:rPr>
              <a:t>. </a:t>
            </a:r>
            <a:r>
              <a:rPr lang="en-US" sz="1050" dirty="0" smtClean="0">
                <a:solidFill>
                  <a:srgbClr val="C00000"/>
                </a:solidFill>
              </a:rPr>
              <a:t>Neufeld</a:t>
            </a:r>
            <a:r>
              <a:rPr lang="en-US" sz="1050" dirty="0">
                <a:solidFill>
                  <a:srgbClr val="C00000"/>
                </a:solidFill>
              </a:rPr>
              <a:t>, I. </a:t>
            </a:r>
            <a:r>
              <a:rPr lang="en-US" sz="1050" dirty="0" err="1">
                <a:solidFill>
                  <a:srgbClr val="C00000"/>
                </a:solidFill>
              </a:rPr>
              <a:t>Vitev</a:t>
            </a:r>
            <a:r>
              <a:rPr lang="en-US" sz="1050" dirty="0">
                <a:solidFill>
                  <a:srgbClr val="C00000"/>
                </a:solidFill>
              </a:rPr>
              <a:t> and B. W. </a:t>
            </a:r>
            <a:r>
              <a:rPr lang="en-US" sz="1050" dirty="0" err="1" smtClean="0">
                <a:solidFill>
                  <a:srgbClr val="C00000"/>
                </a:solidFill>
              </a:rPr>
              <a:t>Zhang,PLB</a:t>
            </a:r>
            <a:r>
              <a:rPr lang="en-US" sz="1050" dirty="0" smtClean="0">
                <a:solidFill>
                  <a:srgbClr val="C00000"/>
                </a:solidFill>
              </a:rPr>
              <a:t> </a:t>
            </a:r>
            <a:r>
              <a:rPr lang="en-US" sz="1050" dirty="0">
                <a:solidFill>
                  <a:srgbClr val="C00000"/>
                </a:solidFill>
              </a:rPr>
              <a:t>704, 590 (2011) </a:t>
            </a:r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23" y="6311995"/>
            <a:ext cx="826021" cy="4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75516"/>
            <a:ext cx="668944" cy="53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6434223" y="6043756"/>
            <a:ext cx="499977" cy="159759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477000" y="6477000"/>
            <a:ext cx="457200" cy="1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620000" y="591059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collisional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0" y="636779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radiative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77070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8"/>
          <p:cNvSpPr txBox="1">
            <a:spLocks/>
          </p:cNvSpPr>
          <p:nvPr/>
        </p:nvSpPr>
        <p:spPr>
          <a:xfrm>
            <a:off x="457200" y="1524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800" b="1" dirty="0" smtClean="0">
                <a:solidFill>
                  <a:srgbClr val="190EFF"/>
                </a:solidFill>
                <a:latin typeface="+mj-lt"/>
              </a:rPr>
              <a:t>Search for Dark Photons at </a:t>
            </a:r>
            <a:r>
              <a:rPr lang="en-US" sz="2800" b="1" dirty="0" err="1" smtClean="0">
                <a:solidFill>
                  <a:srgbClr val="190EFF"/>
                </a:solidFill>
                <a:latin typeface="+mj-lt"/>
              </a:rPr>
              <a:t>SeaQuest</a:t>
            </a:r>
            <a:endParaRPr lang="en-US" sz="28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11</a:t>
            </a:fld>
            <a:endParaRPr lang="en-US"/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152400" y="1066800"/>
            <a:ext cx="4373774" cy="3562435"/>
          </a:xfrm>
          <a:prstGeom prst="rect">
            <a:avLst/>
          </a:prstGeom>
        </p:spPr>
        <p:txBody>
          <a:bodyPr>
            <a:noAutofit/>
          </a:bodyPr>
          <a:lstStyle>
            <a:lvl1pPr marL="334963" indent="-334963" algn="l" rtl="0" eaLnBrk="0" fontAlgn="base" hangingPunct="0">
              <a:spcBef>
                <a:spcPts val="1800"/>
              </a:spcBef>
              <a:spcAft>
                <a:spcPct val="0"/>
              </a:spcAft>
              <a:buSzPct val="2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03263" indent="-3349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300163" indent="-3984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3A9D33"/>
              </a:buClr>
              <a:buSzPct val="150000"/>
              <a:buFont typeface="Lucida Grande" charset="0"/>
              <a:buChar char="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643063" indent="-3984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1251E"/>
              </a:buClr>
              <a:buSzPct val="150000"/>
              <a:buFont typeface="Arial" pitchFamily="34" charset="0"/>
              <a:buChar char="?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998663" indent="-398463" algn="l" rtl="0" eaLnBrk="0" fontAlgn="base" hangingPunct="0">
              <a:spcBef>
                <a:spcPts val="1800"/>
              </a:spcBef>
              <a:spcAft>
                <a:spcPct val="0"/>
              </a:spcAft>
              <a:buSzPct val="2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4558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130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702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274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kern="0" dirty="0" smtClean="0">
                <a:solidFill>
                  <a:srgbClr val="190EFF"/>
                </a:solidFill>
              </a:rPr>
              <a:t>Classic Beam Dump Experiment</a:t>
            </a:r>
          </a:p>
          <a:p>
            <a:pPr lvl="1"/>
            <a:endParaRPr lang="en-US" sz="1600" kern="0" dirty="0" smtClean="0"/>
          </a:p>
          <a:p>
            <a:endParaRPr lang="en-US" sz="1600" kern="0" dirty="0">
              <a:solidFill>
                <a:srgbClr val="190EFF"/>
              </a:solidFill>
            </a:endParaRPr>
          </a:p>
          <a:p>
            <a:pPr marL="0" indent="0">
              <a:buNone/>
            </a:pPr>
            <a:endParaRPr lang="en-US" sz="1600" kern="0" dirty="0" smtClean="0">
              <a:solidFill>
                <a:srgbClr val="190EFF"/>
              </a:solidFill>
            </a:endParaRPr>
          </a:p>
          <a:p>
            <a:endParaRPr lang="en-US" sz="1600" kern="0" dirty="0">
              <a:solidFill>
                <a:srgbClr val="190EFF"/>
              </a:solidFill>
            </a:endParaRPr>
          </a:p>
          <a:p>
            <a:endParaRPr lang="en-US" kern="0" dirty="0" smtClean="0">
              <a:solidFill>
                <a:srgbClr val="190EFF"/>
              </a:solidFill>
            </a:endParaRPr>
          </a:p>
          <a:p>
            <a:r>
              <a:rPr lang="en-US" kern="0" dirty="0" smtClean="0">
                <a:solidFill>
                  <a:srgbClr val="190EFF"/>
                </a:solidFill>
              </a:rPr>
              <a:t>Minimal </a:t>
            </a:r>
            <a:r>
              <a:rPr lang="en-US" kern="0" dirty="0">
                <a:solidFill>
                  <a:srgbClr val="190EFF"/>
                </a:solidFill>
              </a:rPr>
              <a:t>impact on </a:t>
            </a:r>
            <a:r>
              <a:rPr lang="en-US" kern="0" dirty="0" err="1">
                <a:solidFill>
                  <a:srgbClr val="190EFF"/>
                </a:solidFill>
              </a:rPr>
              <a:t>Drell</a:t>
            </a:r>
            <a:r>
              <a:rPr lang="en-US" kern="0" dirty="0">
                <a:solidFill>
                  <a:srgbClr val="190EFF"/>
                </a:solidFill>
              </a:rPr>
              <a:t>-Yan </a:t>
            </a:r>
            <a:r>
              <a:rPr lang="en-US" kern="0" dirty="0" smtClean="0">
                <a:solidFill>
                  <a:srgbClr val="190EFF"/>
                </a:solidFill>
              </a:rPr>
              <a:t>program</a:t>
            </a:r>
          </a:p>
          <a:p>
            <a:pPr lvl="1"/>
            <a:r>
              <a:rPr lang="en-US" sz="1600" kern="0" dirty="0"/>
              <a:t>r</a:t>
            </a:r>
            <a:r>
              <a:rPr lang="en-US" sz="1600" kern="0" dirty="0" smtClean="0"/>
              <a:t>un parasitically  during E906</a:t>
            </a:r>
            <a:endParaRPr lang="en-US" sz="1600" kern="0" dirty="0"/>
          </a:p>
          <a:p>
            <a:pPr marL="0" indent="0">
              <a:buNone/>
            </a:pPr>
            <a:endParaRPr lang="en-US" kern="0" dirty="0" smtClean="0"/>
          </a:p>
        </p:txBody>
      </p:sp>
      <p:pic>
        <p:nvPicPr>
          <p:cNvPr id="8" name="Picture 7" descr="Screen Shot 2014-07-30 at 2.49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946"/>
            <a:ext cx="4214450" cy="2209518"/>
          </a:xfrm>
          <a:prstGeom prst="rect">
            <a:avLst/>
          </a:prstGeom>
        </p:spPr>
      </p:pic>
      <p:pic>
        <p:nvPicPr>
          <p:cNvPr id="314370" name="Picture 2" descr="F:\misc\talks\pol-DY\dark photon\SeaQuest-dark-photon-sensitiv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87204"/>
            <a:ext cx="3711725" cy="38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927860"/>
              </p:ext>
            </p:extLst>
          </p:nvPr>
        </p:nvGraphicFramePr>
        <p:xfrm>
          <a:off x="381000" y="5361853"/>
          <a:ext cx="3803784" cy="74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1" name="Equation" r:id="rId6" imgW="5689600" imgH="1117600" progId="Equation.3">
                  <p:embed/>
                </p:oleObj>
              </mc:Choice>
              <mc:Fallback>
                <p:oleObj name="Equation" r:id="rId6" imgW="56896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5361853"/>
                        <a:ext cx="3803784" cy="747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81000" y="6245423"/>
            <a:ext cx="33506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/>
              <a:t>J</a:t>
            </a:r>
            <a:r>
              <a:rPr lang="en-US" sz="1400" dirty="0"/>
              <a:t>. D. </a:t>
            </a:r>
            <a:r>
              <a:rPr lang="en-US" sz="1400" dirty="0" err="1"/>
              <a:t>Bjorken</a:t>
            </a:r>
            <a:r>
              <a:rPr lang="en-US" sz="1400" dirty="0"/>
              <a:t> et al, PRD </a:t>
            </a:r>
            <a:r>
              <a:rPr lang="en-US" sz="1400" b="1" dirty="0"/>
              <a:t>80</a:t>
            </a:r>
            <a:r>
              <a:rPr lang="en-US" sz="1400" dirty="0"/>
              <a:t> (2009) 075018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257800" y="5083037"/>
            <a:ext cx="3581399" cy="1622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34963" indent="-334963" algn="l" rtl="0" eaLnBrk="0" fontAlgn="base" hangingPunct="0">
              <a:spcBef>
                <a:spcPts val="1800"/>
              </a:spcBef>
              <a:spcAft>
                <a:spcPct val="0"/>
              </a:spcAft>
              <a:buSzPct val="2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03263" indent="-3349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300163" indent="-3984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3A9D33"/>
              </a:buClr>
              <a:buSzPct val="150000"/>
              <a:buFont typeface="Lucida Grande" charset="0"/>
              <a:buChar char="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643063" indent="-3984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1251E"/>
              </a:buClr>
              <a:buSzPct val="150000"/>
              <a:buFont typeface="Arial" pitchFamily="34" charset="0"/>
              <a:buChar char="?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998663" indent="-398463" algn="l" rtl="0" eaLnBrk="0" fontAlgn="base" hangingPunct="0">
              <a:spcBef>
                <a:spcPts val="1800"/>
              </a:spcBef>
              <a:spcAft>
                <a:spcPct val="0"/>
              </a:spcAft>
              <a:buSzPct val="2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4558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130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702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274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da-DK" sz="1600" b="1" kern="0" dirty="0" smtClean="0">
                <a:solidFill>
                  <a:srgbClr val="190EFF"/>
                </a:solidFill>
              </a:rPr>
              <a:t>SeaQuest experimental parameters:</a:t>
            </a:r>
          </a:p>
          <a:p>
            <a:pPr lvl="1">
              <a:spcBef>
                <a:spcPts val="600"/>
              </a:spcBef>
            </a:pPr>
            <a:r>
              <a:rPr lang="da-DK" sz="1600" kern="0" dirty="0" smtClean="0"/>
              <a:t>E</a:t>
            </a:r>
            <a:r>
              <a:rPr lang="da-DK" sz="1600" kern="0" baseline="-25000" dirty="0" smtClean="0"/>
              <a:t>0</a:t>
            </a:r>
            <a:r>
              <a:rPr lang="da-DK" sz="1600" kern="0" dirty="0" smtClean="0"/>
              <a:t> = 5 - 110 GeV for Proton Bremsstrahlung</a:t>
            </a:r>
            <a:endParaRPr lang="en-US" sz="1600" kern="0" dirty="0" smtClean="0"/>
          </a:p>
          <a:p>
            <a:pPr lvl="1">
              <a:spcBef>
                <a:spcPts val="600"/>
              </a:spcBef>
            </a:pPr>
            <a:r>
              <a:rPr lang="en-US" sz="1600" kern="0" dirty="0" smtClean="0"/>
              <a:t>N</a:t>
            </a:r>
            <a:r>
              <a:rPr lang="en-US" sz="1600" kern="0" baseline="-25000" dirty="0" smtClean="0"/>
              <a:t>eff</a:t>
            </a:r>
            <a:r>
              <a:rPr lang="en-US" sz="1600" kern="0" dirty="0" smtClean="0"/>
              <a:t> = 2</a:t>
            </a:r>
          </a:p>
          <a:p>
            <a:pPr lvl="1">
              <a:spcBef>
                <a:spcPts val="600"/>
              </a:spcBef>
            </a:pPr>
            <a:r>
              <a:rPr lang="en-US" sz="1600" kern="0" dirty="0" smtClean="0"/>
              <a:t>l</a:t>
            </a:r>
            <a:r>
              <a:rPr lang="en-US" sz="1600" kern="0" baseline="-25000" dirty="0" smtClean="0"/>
              <a:t>0</a:t>
            </a:r>
            <a:r>
              <a:rPr lang="en-US" sz="1600" kern="0" dirty="0" smtClean="0"/>
              <a:t> = 0.17m – 5.95m</a:t>
            </a:r>
          </a:p>
        </p:txBody>
      </p:sp>
    </p:spTree>
    <p:extLst>
      <p:ext uri="{BB962C8B-B14F-4D97-AF65-F5344CB8AC3E}">
        <p14:creationId xmlns:p14="http://schemas.microsoft.com/office/powerpoint/2010/main" val="5602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4800600" y="2057400"/>
            <a:ext cx="4191000" cy="2286000"/>
          </a:xfrm>
          <a:prstGeom prst="rect">
            <a:avLst/>
          </a:prstGeom>
          <a:solidFill>
            <a:srgbClr val="CCFFCC"/>
          </a:solidFill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existing SIDIS data poorly constrain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sea-quark </a:t>
            </a:r>
            <a:r>
              <a:rPr lang="en-US" sz="1600" dirty="0" err="1" smtClean="0">
                <a:latin typeface="+mn-lt"/>
              </a:rPr>
              <a:t>Sivers</a:t>
            </a:r>
            <a:r>
              <a:rPr lang="en-US" sz="1600" dirty="0" smtClean="0">
                <a:latin typeface="+mn-lt"/>
              </a:rPr>
              <a:t> function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dirty="0" err="1" smtClean="0">
                <a:latin typeface="+mn-lt"/>
              </a:rPr>
              <a:t>Anselmino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significant Sivers asymmetry expected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from meson-cloud model </a:t>
            </a:r>
            <a:r>
              <a:rPr lang="en-US" sz="1400" dirty="0" smtClean="0">
                <a:latin typeface="+mn-lt"/>
              </a:rPr>
              <a:t>(Sun &amp; Yuan)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800" dirty="0" smtClean="0">
                <a:latin typeface="+mn-lt"/>
              </a:rPr>
              <a:t>   </a:t>
            </a:r>
            <a:endParaRPr lang="en-US" sz="800" b="1" dirty="0" smtClean="0">
              <a:latin typeface="+mn-lt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b="1" dirty="0" smtClean="0">
                <a:solidFill>
                  <a:srgbClr val="C00000"/>
                </a:solidFill>
              </a:rPr>
              <a:t>first Sea Quark Sivers Measurement</a:t>
            </a: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b="1" dirty="0" smtClean="0">
                <a:solidFill>
                  <a:srgbClr val="C00000"/>
                </a:solidFill>
              </a:rPr>
              <a:t>determine sign and value of u Sivers distribution</a:t>
            </a: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89063" marR="0" lvl="2" indent="-3984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152400" y="609600"/>
            <a:ext cx="8763000" cy="1371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Probe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Sea-quark Sivers Asymmetry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with a polarized proton target at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SeaQuest</a:t>
            </a:r>
            <a:endParaRPr lang="en-US" dirty="0" smtClean="0">
              <a:solidFill>
                <a:srgbClr val="C00000"/>
              </a:solidFill>
              <a:latin typeface="+mn-lt"/>
            </a:endParaRPr>
          </a:p>
          <a:p>
            <a:pPr marL="334963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/>
              <a:t>Projected Statistical Precision with a Polarized Target at (E-1039)</a:t>
            </a:r>
          </a:p>
          <a:p>
            <a:pPr lvl="0" algn="l" eaLnBrk="0" hangingPunct="0">
              <a:spcBef>
                <a:spcPts val="600"/>
              </a:spcBef>
              <a:spcAft>
                <a:spcPts val="600"/>
              </a:spcAft>
              <a:buSzPct val="200000"/>
              <a:tabLst>
                <a:tab pos="815975" algn="l"/>
                <a:tab pos="1192213" algn="l"/>
              </a:tabLst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985760" y="3837432"/>
            <a:ext cx="9144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572000" y="5007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/>
            <a:r>
              <a:rPr lang="en-US" sz="2000" dirty="0" smtClean="0">
                <a:solidFill>
                  <a:srgbClr val="008000"/>
                </a:solidFill>
              </a:rPr>
              <a:t>    If </a:t>
            </a:r>
            <a:r>
              <a:rPr lang="en-US" sz="2000" dirty="0">
                <a:solidFill>
                  <a:srgbClr val="008000"/>
                </a:solidFill>
              </a:rPr>
              <a:t>A</a:t>
            </a:r>
            <a:r>
              <a:rPr lang="en-US" sz="2000" baseline="-25000" dirty="0">
                <a:solidFill>
                  <a:srgbClr val="008000"/>
                </a:solidFill>
              </a:rPr>
              <a:t>N</a:t>
            </a:r>
            <a:r>
              <a:rPr lang="en-US" sz="2000" dirty="0">
                <a:solidFill>
                  <a:srgbClr val="008000"/>
                </a:solidFill>
              </a:rPr>
              <a:t>≠0, </a:t>
            </a:r>
            <a:r>
              <a:rPr lang="en-US" sz="2000" b="1" dirty="0">
                <a:solidFill>
                  <a:srgbClr val="008000"/>
                </a:solidFill>
              </a:rPr>
              <a:t>major discovery</a:t>
            </a:r>
            <a:r>
              <a:rPr lang="en-US" sz="2000" dirty="0" smtClean="0">
                <a:solidFill>
                  <a:srgbClr val="008000"/>
                </a:solidFill>
              </a:rPr>
              <a:t>: “Smoking Gun</a:t>
            </a:r>
            <a:r>
              <a:rPr lang="en-US" sz="2000" dirty="0">
                <a:solidFill>
                  <a:srgbClr val="008000"/>
                </a:solidFill>
              </a:rPr>
              <a:t>” evidence for 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5518507"/>
            <a:ext cx="43053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Statistics shown for two calendar years of running: </a:t>
            </a: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latin typeface="Apple Chancery"/>
                <a:cs typeface="Apple Chancery"/>
              </a:rPr>
              <a:t>L </a:t>
            </a:r>
            <a:r>
              <a:rPr lang="en-US" sz="1400" dirty="0">
                <a:cs typeface="Apple Chancery"/>
              </a:rPr>
              <a:t>= </a:t>
            </a:r>
            <a:r>
              <a:rPr lang="en-US" sz="1400" dirty="0" smtClean="0">
                <a:cs typeface="Apple Chancery"/>
              </a:rPr>
              <a:t>7.2 </a:t>
            </a:r>
            <a:r>
              <a:rPr lang="en-US" sz="1400" dirty="0">
                <a:cs typeface="Apple Chancery"/>
              </a:rPr>
              <a:t>*</a:t>
            </a:r>
            <a:r>
              <a:rPr lang="en-US" sz="1400" dirty="0" smtClean="0">
                <a:cs typeface="Apple Chancery"/>
              </a:rPr>
              <a:t>10</a:t>
            </a:r>
            <a:r>
              <a:rPr lang="en-US" sz="1400" baseline="30000" dirty="0" smtClean="0">
                <a:cs typeface="Apple Chancery"/>
              </a:rPr>
              <a:t>42 </a:t>
            </a:r>
            <a:r>
              <a:rPr lang="en-US" sz="1400" dirty="0">
                <a:cs typeface="Apple Chancery"/>
              </a:rPr>
              <a:t>/</a:t>
            </a:r>
            <a:r>
              <a:rPr lang="en-US" sz="1400" dirty="0" smtClean="0">
                <a:cs typeface="Apple Chancery"/>
              </a:rPr>
              <a:t>cm</a:t>
            </a:r>
            <a:r>
              <a:rPr lang="en-US" sz="1400" baseline="30000" dirty="0" smtClean="0">
                <a:cs typeface="Apple Chancery"/>
              </a:rPr>
              <a:t>2</a:t>
            </a:r>
            <a:r>
              <a:rPr lang="en-US" sz="1400" dirty="0" smtClean="0">
                <a:cs typeface="Apple Chancery"/>
              </a:rPr>
              <a:t> ↔ POT = 2.8*10</a:t>
            </a:r>
            <a:r>
              <a:rPr lang="en-US" sz="1400" baseline="30000" dirty="0" smtClean="0">
                <a:cs typeface="Apple Chancery"/>
              </a:rPr>
              <a:t> 18  </a:t>
            </a:r>
            <a:endParaRPr lang="en-US" sz="1400" dirty="0" smtClean="0">
              <a:cs typeface="Apple Chancery"/>
            </a:endParaRP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cs typeface="Apple Chancery"/>
              </a:rPr>
              <a:t>P = 85%</a:t>
            </a:r>
            <a:r>
              <a:rPr lang="en-US" sz="1400" baseline="30000" dirty="0" smtClean="0">
                <a:cs typeface="Apple Chancery"/>
              </a:rPr>
              <a:t>     </a:t>
            </a:r>
          </a:p>
          <a:p>
            <a:pPr marL="285750" indent="-285750" algn="l">
              <a:buFontTx/>
              <a:buChar char="-"/>
            </a:pPr>
            <a:endParaRPr lang="en-US" sz="1400" baseline="30000" dirty="0">
              <a:cs typeface="Apple Chancery"/>
            </a:endParaRPr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81418" y="1676400"/>
            <a:ext cx="4490582" cy="3710222"/>
            <a:chOff x="1447800" y="0"/>
            <a:chExt cx="6231548" cy="6858000"/>
          </a:xfrm>
        </p:grpSpPr>
        <p:pic>
          <p:nvPicPr>
            <p:cNvPr id="61" name="Picture 60" descr="DY_AN_FYuan_nopoints051314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0"/>
              <a:ext cx="6231548" cy="6858000"/>
            </a:xfrm>
            <a:prstGeom prst="rect">
              <a:avLst/>
            </a:prstGeom>
          </p:spPr>
        </p:pic>
        <p:grpSp>
          <p:nvGrpSpPr>
            <p:cNvPr id="62" name="Group 13"/>
            <p:cNvGrpSpPr/>
            <p:nvPr/>
          </p:nvGrpSpPr>
          <p:grpSpPr>
            <a:xfrm>
              <a:off x="2557992" y="4022555"/>
              <a:ext cx="2332567" cy="300737"/>
              <a:chOff x="2557992" y="4022555"/>
              <a:chExt cx="2332567" cy="300737"/>
            </a:xfrm>
          </p:grpSpPr>
          <p:grpSp>
            <p:nvGrpSpPr>
              <p:cNvPr id="63" name="Group 14"/>
              <p:cNvGrpSpPr/>
              <p:nvPr/>
            </p:nvGrpSpPr>
            <p:grpSpPr>
              <a:xfrm>
                <a:off x="2557992" y="4026626"/>
                <a:ext cx="120650" cy="273050"/>
                <a:chOff x="2162175" y="4004733"/>
                <a:chExt cx="120650" cy="302684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7" name="Straight Connector 76"/>
                <p:cNvCxnSpPr>
                  <a:stCxn id="76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15"/>
              <p:cNvGrpSpPr/>
              <p:nvPr/>
            </p:nvGrpSpPr>
            <p:grpSpPr>
              <a:xfrm>
                <a:off x="4769909" y="4049628"/>
                <a:ext cx="120650" cy="273050"/>
                <a:chOff x="2162175" y="4004733"/>
                <a:chExt cx="120650" cy="30268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4" name="Straight Connector 73"/>
                <p:cNvCxnSpPr>
                  <a:stCxn id="73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16"/>
              <p:cNvGrpSpPr/>
              <p:nvPr/>
            </p:nvGrpSpPr>
            <p:grpSpPr>
              <a:xfrm>
                <a:off x="3704167" y="4050242"/>
                <a:ext cx="120650" cy="273050"/>
                <a:chOff x="2162175" y="4004733"/>
                <a:chExt cx="120650" cy="302684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1" name="Straight Connector 70"/>
                <p:cNvCxnSpPr>
                  <a:stCxn id="70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17"/>
              <p:cNvGrpSpPr/>
              <p:nvPr/>
            </p:nvGrpSpPr>
            <p:grpSpPr>
              <a:xfrm>
                <a:off x="3068108" y="4022555"/>
                <a:ext cx="120650" cy="273050"/>
                <a:chOff x="2162175" y="4004733"/>
                <a:chExt cx="120650" cy="302684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8" name="Straight Connector 67"/>
                <p:cNvCxnSpPr>
                  <a:stCxn id="67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12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160494"/>
              </p:ext>
            </p:extLst>
          </p:nvPr>
        </p:nvGraphicFramePr>
        <p:xfrm>
          <a:off x="8153400" y="5334000"/>
          <a:ext cx="762000" cy="42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21" name="Equation" r:id="rId4" imgW="444240" imgH="228600" progId="Equation.DSMT4">
                  <p:embed/>
                </p:oleObj>
              </mc:Choice>
              <mc:Fallback>
                <p:oleObj name="Equation" r:id="rId4" imgW="4442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334000"/>
                        <a:ext cx="762000" cy="424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2743199" y="66117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Andi Klein (LANL)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  <p:sp>
        <p:nvSpPr>
          <p:cNvPr id="32" name="Title 28"/>
          <p:cNvSpPr txBox="1">
            <a:spLocks/>
          </p:cNvSpPr>
          <p:nvPr/>
        </p:nvSpPr>
        <p:spPr>
          <a:xfrm>
            <a:off x="457200" y="762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8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Let’s Add a Polarized Target (E-1039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2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609600" y="1219200"/>
            <a:ext cx="5562600" cy="2286000"/>
          </a:xfrm>
          <a:prstGeom prst="rect">
            <a:avLst/>
          </a:prstGeom>
          <a:noFill/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285750" lvl="0" indent="-285750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sz="1600" dirty="0" err="1" smtClean="0">
                <a:latin typeface="+mn-lt"/>
              </a:rPr>
              <a:t>SeaQuest</a:t>
            </a:r>
            <a:r>
              <a:rPr lang="en-US" sz="1600" dirty="0" smtClean="0">
                <a:latin typeface="+mn-lt"/>
              </a:rPr>
              <a:t> only place to measure d-bar (explore during E1039)</a:t>
            </a:r>
          </a:p>
          <a:p>
            <a:pPr marL="285750" lvl="0" indent="-285750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measure Sivers asymmetry for pp and </a:t>
            </a:r>
            <a:r>
              <a:rPr lang="en-US" sz="1600" dirty="0" err="1" smtClean="0">
                <a:latin typeface="+mn-lt"/>
              </a:rPr>
              <a:t>pD</a:t>
            </a:r>
            <a:r>
              <a:rPr lang="en-US" sz="1600" dirty="0" smtClean="0">
                <a:latin typeface="+mn-lt"/>
              </a:rPr>
              <a:t> and take ratio</a:t>
            </a:r>
          </a:p>
          <a:p>
            <a:pPr marL="792163" lvl="1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>
                <a:latin typeface="+mn-lt"/>
              </a:rPr>
              <a:t>r</a:t>
            </a:r>
            <a:r>
              <a:rPr lang="en-US" sz="1600" dirty="0" smtClean="0">
                <a:latin typeface="+mn-lt"/>
              </a:rPr>
              <a:t>equires </a:t>
            </a:r>
            <a:r>
              <a:rPr lang="en-US" sz="1600" dirty="0">
                <a:latin typeface="+mn-lt"/>
              </a:rPr>
              <a:t>measuring p and “n” in parallel to control </a:t>
            </a:r>
            <a:r>
              <a:rPr lang="en-US" sz="1600" dirty="0" smtClean="0">
                <a:latin typeface="+mn-lt"/>
              </a:rPr>
              <a:t>systematic errors</a:t>
            </a:r>
            <a:endParaRPr lang="en-US" sz="1600" dirty="0">
              <a:latin typeface="+mn-lt"/>
            </a:endParaRPr>
          </a:p>
          <a:p>
            <a:pPr marL="792163" lvl="1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>
                <a:latin typeface="+mn-lt"/>
              </a:rPr>
              <a:t>m</a:t>
            </a:r>
            <a:r>
              <a:rPr lang="en-US" sz="1600" dirty="0" smtClean="0">
                <a:latin typeface="+mn-lt"/>
              </a:rPr>
              <a:t>icrowave </a:t>
            </a:r>
            <a:r>
              <a:rPr lang="en-US" sz="1600" dirty="0">
                <a:latin typeface="+mn-lt"/>
              </a:rPr>
              <a:t>irradiates both targets at the same time</a:t>
            </a:r>
          </a:p>
          <a:p>
            <a:pPr marL="792163" lvl="1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one </a:t>
            </a:r>
            <a:r>
              <a:rPr lang="en-US" sz="1600" dirty="0">
                <a:latin typeface="+mn-lt"/>
              </a:rPr>
              <a:t>cell NH</a:t>
            </a:r>
            <a:r>
              <a:rPr lang="en-US" sz="1600" baseline="-25000" dirty="0">
                <a:latin typeface="+mn-lt"/>
              </a:rPr>
              <a:t>3</a:t>
            </a:r>
            <a:r>
              <a:rPr lang="en-US" sz="1600" dirty="0">
                <a:latin typeface="+mn-lt"/>
              </a:rPr>
              <a:t>, the other </a:t>
            </a:r>
            <a:r>
              <a:rPr lang="en-US" sz="1600" dirty="0" smtClean="0">
                <a:latin typeface="+mn-lt"/>
              </a:rPr>
              <a:t>ND</a:t>
            </a:r>
            <a:r>
              <a:rPr lang="en-US" sz="1600" baseline="-25000" dirty="0" smtClean="0"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800" dirty="0" smtClean="0">
                <a:latin typeface="+mn-lt"/>
              </a:rPr>
              <a:t>   </a:t>
            </a:r>
            <a:endParaRPr lang="en-US" sz="800" b="1" dirty="0" smtClean="0">
              <a:latin typeface="+mn-lt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89063" marR="0" lvl="2" indent="-3984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152400" y="533400"/>
            <a:ext cx="5867400" cy="8382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Probe </a:t>
            </a:r>
            <a:r>
              <a:rPr lang="en-US" b="1" dirty="0" smtClean="0">
                <a:solidFill>
                  <a:srgbClr val="C00000"/>
                </a:solidFill>
              </a:rPr>
              <a:t>d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Sivers Asymmetry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with a polarized ND</a:t>
            </a:r>
            <a:r>
              <a:rPr lang="en-US" baseline="-25000" dirty="0" smtClean="0">
                <a:solidFill>
                  <a:srgbClr val="C00000"/>
                </a:solidFill>
                <a:latin typeface="+mn-lt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br>
              <a:rPr lang="en-US" dirty="0" smtClean="0">
                <a:solidFill>
                  <a:srgbClr val="C00000"/>
                </a:solidFill>
                <a:latin typeface="+mn-lt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</a:rPr>
              <a:t>target at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SeaQuest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20" name="Title 28"/>
          <p:cNvSpPr txBox="1">
            <a:spLocks/>
          </p:cNvSpPr>
          <p:nvPr/>
        </p:nvSpPr>
        <p:spPr>
          <a:xfrm>
            <a:off x="228600" y="76200"/>
            <a:ext cx="8458200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8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Further Plans with Polarized Targets (E-1039’)</a:t>
            </a:r>
            <a:endParaRPr lang="en-US" sz="28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13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280160" y="762000"/>
            <a:ext cx="9144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32" descr="targ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1070921"/>
            <a:ext cx="1851025" cy="246803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429730" y="1781750"/>
            <a:ext cx="791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NH</a:t>
            </a:r>
            <a:r>
              <a:rPr lang="en-US" sz="1400" baseline="-250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826" y="2089527"/>
            <a:ext cx="509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ND</a:t>
            </a:r>
            <a:r>
              <a:rPr lang="en-US" sz="1400" baseline="-25000" dirty="0" smtClean="0">
                <a:solidFill>
                  <a:srgbClr val="FFFFFF"/>
                </a:solidFill>
              </a:rPr>
              <a:t>3</a:t>
            </a:r>
            <a:endParaRPr lang="en-US" sz="1400" baseline="-250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5600" y="6858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C3399"/>
                </a:solidFill>
              </a:rPr>
              <a:t>Target holder</a:t>
            </a:r>
            <a:endParaRPr lang="en-US" sz="1600" dirty="0">
              <a:solidFill>
                <a:srgbClr val="CC3399"/>
              </a:solidFill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52400" y="3429000"/>
            <a:ext cx="8250936" cy="8382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Probe </a:t>
            </a:r>
            <a:r>
              <a:rPr lang="en-US" b="1" dirty="0" smtClean="0">
                <a:solidFill>
                  <a:srgbClr val="C00000"/>
                </a:solidFill>
              </a:rPr>
              <a:t>Tensor </a:t>
            </a:r>
            <a:r>
              <a:rPr lang="en-US" dirty="0" smtClean="0">
                <a:solidFill>
                  <a:srgbClr val="C00000"/>
                </a:solidFill>
              </a:rPr>
              <a:t>Polarization Deuteron  (40% - 50%)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14800"/>
            <a:ext cx="6771640" cy="2543539"/>
          </a:xfrm>
          <a:prstGeom prst="rect">
            <a:avLst/>
          </a:prstGeom>
        </p:spPr>
      </p:pic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2743199" y="66117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Andi Klein (LANL)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95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8720"/>
            <a:ext cx="6392962" cy="293468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3024" y="658473"/>
            <a:ext cx="7761776" cy="581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b="1" kern="0" dirty="0" smtClean="0">
                <a:solidFill>
                  <a:srgbClr val="800000"/>
                </a:solidFill>
              </a:rPr>
              <a:t>The Plan</a:t>
            </a:r>
            <a:r>
              <a:rPr lang="en-US" kern="0" dirty="0" smtClean="0">
                <a:solidFill>
                  <a:srgbClr val="800000"/>
                </a:solidFill>
              </a:rPr>
              <a:t>:</a:t>
            </a:r>
          </a:p>
          <a:p>
            <a:pPr>
              <a:defRPr/>
            </a:pPr>
            <a:r>
              <a:rPr lang="en-US" sz="1600" kern="0" dirty="0" smtClean="0"/>
              <a:t>Use fully understood </a:t>
            </a:r>
            <a:r>
              <a:rPr lang="en-US" sz="1600" kern="0" dirty="0" err="1" smtClean="0"/>
              <a:t>SeaQuest</a:t>
            </a:r>
            <a:r>
              <a:rPr lang="en-US" sz="1600" kern="0" dirty="0" smtClean="0"/>
              <a:t> Spectrometer</a:t>
            </a:r>
          </a:p>
          <a:p>
            <a:pPr>
              <a:defRPr/>
            </a:pPr>
            <a:r>
              <a:rPr lang="en-US" sz="1600" kern="0" dirty="0" smtClean="0"/>
              <a:t>Add polarized beam</a:t>
            </a: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877">
            <a:off x="6902186" y="3110668"/>
            <a:ext cx="1660627" cy="81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4490989"/>
            <a:ext cx="7570381" cy="19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kern="0" dirty="0" smtClean="0">
                <a:solidFill>
                  <a:srgbClr val="800000"/>
                </a:solidFill>
              </a:rPr>
              <a:t>Measure sign-change in Sivers Function:</a:t>
            </a:r>
            <a:endParaRPr lang="en-US" sz="1600" kern="0" dirty="0">
              <a:sym typeface="Arial" pitchFamily="34" charset="0"/>
            </a:endParaRPr>
          </a:p>
          <a:p>
            <a:pPr marL="703263" lvl="1" indent="-334963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  <a:defRPr/>
            </a:pPr>
            <a:r>
              <a:rPr lang="en-US" kern="0" dirty="0">
                <a:ea typeface="+mn-ea"/>
                <a:cs typeface="+mn-cs"/>
                <a:sym typeface="Arial" pitchFamily="34" charset="0"/>
              </a:rPr>
              <a:t>QCD (and factorization) require sign change</a:t>
            </a:r>
          </a:p>
          <a:p>
            <a:pPr marL="703263" lvl="1" indent="-334963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  <a:defRPr/>
            </a:pPr>
            <a:r>
              <a:rPr lang="en-US" kern="0" dirty="0">
                <a:ea typeface="+mn-ea"/>
                <a:cs typeface="+mn-cs"/>
              </a:rPr>
              <a:t>major milestone in hadronic physics (HP13</a:t>
            </a:r>
            <a:r>
              <a:rPr lang="en-US" kern="0" dirty="0" smtClean="0">
                <a:ea typeface="+mn-ea"/>
                <a:cs typeface="+mn-cs"/>
              </a:rPr>
              <a:t>)</a:t>
            </a:r>
            <a:endParaRPr lang="en-US" b="1" kern="0" dirty="0" smtClean="0">
              <a:solidFill>
                <a:srgbClr val="80000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b="1" kern="0" dirty="0">
                <a:solidFill>
                  <a:srgbClr val="800000"/>
                </a:solidFill>
              </a:rPr>
              <a:t>Fermilab (best place for polarized DY</a:t>
            </a:r>
            <a:r>
              <a:rPr lang="en-US" b="1" kern="0" dirty="0" smtClean="0">
                <a:solidFill>
                  <a:srgbClr val="800000"/>
                </a:solidFill>
              </a:rPr>
              <a:t>): </a:t>
            </a:r>
            <a:endParaRPr lang="en-US" kern="0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marL="703263" lvl="1" indent="-334963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solidFill>
                  <a:srgbClr val="002060"/>
                </a:solidFill>
                <a:ea typeface="+mn-ea"/>
                <a:cs typeface="+mn-cs"/>
              </a:rPr>
              <a:t>very high </a:t>
            </a:r>
            <a:r>
              <a:rPr lang="en-US" kern="0" dirty="0">
                <a:solidFill>
                  <a:srgbClr val="002060"/>
                </a:solidFill>
                <a:ea typeface="+mn-ea"/>
                <a:cs typeface="+mn-cs"/>
              </a:rPr>
              <a:t>luminosity, large </a:t>
            </a:r>
            <a:r>
              <a:rPr lang="en-US" kern="0" dirty="0" smtClean="0">
                <a:solidFill>
                  <a:srgbClr val="002060"/>
                </a:solidFill>
                <a:ea typeface="+mn-ea"/>
                <a:cs typeface="+mn-cs"/>
              </a:rPr>
              <a:t>x-coverage (primary beam, fixed target)</a:t>
            </a:r>
            <a:endParaRPr lang="en-US" b="1" kern="0" dirty="0" smtClean="0">
              <a:solidFill>
                <a:srgbClr val="80000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b="1" kern="0" dirty="0" smtClean="0">
                <a:solidFill>
                  <a:srgbClr val="800000"/>
                </a:solidFill>
              </a:rPr>
              <a:t>Cost Est.:  $6M +$4M Contingency &amp; Management = $10M </a:t>
            </a:r>
            <a:r>
              <a:rPr lang="en-US" kern="0" dirty="0" smtClean="0">
                <a:solidFill>
                  <a:srgbClr val="0D2139"/>
                </a:solidFill>
              </a:rPr>
              <a:t>(in 2013)</a:t>
            </a:r>
            <a:endParaRPr lang="en-US" kern="0" dirty="0"/>
          </a:p>
        </p:txBody>
      </p:sp>
      <p:sp>
        <p:nvSpPr>
          <p:cNvPr id="8" name="Title 28"/>
          <p:cNvSpPr txBox="1">
            <a:spLocks/>
          </p:cNvSpPr>
          <p:nvPr/>
        </p:nvSpPr>
        <p:spPr>
          <a:xfrm>
            <a:off x="457200" y="762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8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Let’s Polarize the Beam at Fermilab (E-1027)</a:t>
            </a:r>
            <a:endParaRPr lang="en-US" sz="28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2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837612" y="6618288"/>
            <a:ext cx="382588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05000" y="1828800"/>
            <a:ext cx="914400" cy="97106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791200" y="1752600"/>
            <a:ext cx="990600" cy="9144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28293"/>
              </p:ext>
            </p:extLst>
          </p:nvPr>
        </p:nvGraphicFramePr>
        <p:xfrm>
          <a:off x="5018088" y="4724400"/>
          <a:ext cx="299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6" name="Equation" r:id="rId5" imgW="1155600" imgH="291960" progId="Equation.DSMT4">
                  <p:embed/>
                </p:oleObj>
              </mc:Choice>
              <mc:Fallback>
                <p:oleObj name="Equation" r:id="rId5" imgW="115560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4724400"/>
                        <a:ext cx="2997200" cy="838200"/>
                      </a:xfrm>
                      <a:prstGeom prst="rect">
                        <a:avLst/>
                      </a:prstGeom>
                      <a:solidFill>
                        <a:srgbClr val="F1D1EC">
                          <a:alpha val="65881"/>
                        </a:srgbClr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7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228600"/>
            <a:ext cx="861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(Un)Polarized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-Yan Experiments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" y="3733800"/>
            <a:ext cx="8686800" cy="1066800"/>
          </a:xfrm>
          <a:prstGeom prst="rect">
            <a:avLst/>
          </a:pr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749300" algn="l"/>
              </a:tabLst>
            </a:pPr>
            <a:endParaRPr lang="en-US" smtClean="0">
              <a:solidFill>
                <a:prstClr val="black"/>
              </a:solidFill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334000" y="1219202"/>
          <a:ext cx="393700" cy="32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22" name="Equation" r:id="rId4" imgW="368140" imgH="253890" progId="Equation.DSMT4">
                  <p:embed/>
                </p:oleObj>
              </mc:Choice>
              <mc:Fallback>
                <p:oleObj name="Equation" r:id="rId4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19202"/>
                        <a:ext cx="393700" cy="32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534150" y="3743327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23" name="Equation" r:id="rId6" imgW="114102" imgH="177492" progId="Equation.BREE4">
                  <p:embed/>
                </p:oleObj>
              </mc:Choice>
              <mc:Fallback>
                <p:oleObj name="Equation" r:id="rId6" imgW="114102" imgH="177492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743327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255459"/>
              </p:ext>
            </p:extLst>
          </p:nvPr>
        </p:nvGraphicFramePr>
        <p:xfrm>
          <a:off x="228600" y="820579"/>
          <a:ext cx="8686800" cy="563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762000"/>
                <a:gridCol w="914400"/>
                <a:gridCol w="1219200"/>
                <a:gridCol w="914400"/>
                <a:gridCol w="609600"/>
                <a:gridCol w="1066800"/>
                <a:gridCol w="914400"/>
                <a:gridCol w="1066800"/>
              </a:tblGrid>
              <a:tr h="35492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Experiment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Particles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  <a:br>
                        <a:rPr lang="en-US" sz="1000" b="1" dirty="0" smtClean="0"/>
                      </a:br>
                      <a:r>
                        <a:rPr lang="en-US" sz="1000" b="1" dirty="0" smtClean="0">
                          <a:latin typeface="Calibri" pitchFamily="34" charset="0"/>
                        </a:rPr>
                        <a:t>(</a:t>
                      </a:r>
                      <a:r>
                        <a:rPr lang="en-US" sz="1000" b="1" dirty="0" err="1" smtClean="0">
                          <a:latin typeface="Calibri" pitchFamily="34" charset="0"/>
                        </a:rPr>
                        <a:t>GeV</a:t>
                      </a:r>
                      <a:r>
                        <a:rPr lang="en-US" sz="1000" b="1" dirty="0" smtClean="0">
                          <a:latin typeface="Calibri" pitchFamily="34" charset="0"/>
                        </a:rPr>
                        <a:t>)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</a:t>
                      </a: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t</a:t>
                      </a:r>
                      <a:r>
                        <a:rPr lang="en-US" sz="1000" b="1" baseline="0" dirty="0" smtClean="0"/>
                        <a:t>  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Luminosity</a:t>
                      </a:r>
                      <a:br>
                        <a:rPr lang="en-US" sz="1000" b="1" dirty="0" smtClean="0"/>
                      </a:br>
                      <a:r>
                        <a:rPr lang="en-US" sz="1000" b="1" dirty="0" smtClean="0"/>
                        <a:t>(</a:t>
                      </a:r>
                      <a:r>
                        <a:rPr lang="en-US" sz="1000" b="1" baseline="0" dirty="0" smtClean="0">
                          <a:latin typeface="Calibri" pitchFamily="34" charset="0"/>
                          <a:cs typeface="Calibri" pitchFamily="34" charset="0"/>
                        </a:rPr>
                        <a:t>cm</a:t>
                      </a:r>
                      <a:r>
                        <a:rPr lang="en-US" sz="10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0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0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r>
                        <a:rPr lang="en-US" sz="1000" b="1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err="1" smtClean="0"/>
                        <a:t>P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P</a:t>
                      </a:r>
                      <a:r>
                        <a:rPr lang="en-US" sz="1000" b="1" baseline="-25000" dirty="0" smtClean="0"/>
                        <a:t>t</a:t>
                      </a:r>
                      <a:r>
                        <a:rPr lang="en-US" sz="1000" b="1" baseline="0" dirty="0" smtClean="0"/>
                        <a:t> (f)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>
                          <a:latin typeface="+mn-lt"/>
                          <a:cs typeface="Calibri" pitchFamily="34" charset="0"/>
                        </a:rPr>
                        <a:t>rFOM</a:t>
                      </a:r>
                      <a:r>
                        <a:rPr lang="en-US" sz="10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#</a:t>
                      </a:r>
                      <a:endParaRPr lang="en-US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Timeline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COMPASS</a:t>
                      </a:r>
                      <a:b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CERN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r>
                        <a:rPr lang="en-US" sz="1400" b="1" baseline="5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50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160 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0.1 – 0.3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endParaRPr lang="en-US" sz="1400" b="1" baseline="3000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0.14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= 90%</a:t>
                      </a:r>
                    </a:p>
                    <a:p>
                      <a:pPr algn="ctr"/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f = 0.22</a:t>
                      </a:r>
                      <a:endParaRPr lang="en-US" sz="1100" b="1" baseline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1.1 x 10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en-US" sz="1400" b="1" baseline="3000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2015-2016,  2018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PANDA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GSI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 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5.5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0.07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 90%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 = 0.22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1.1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-4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PAX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GSI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 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0.06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 </a:t>
                      </a:r>
                      <a:r>
                        <a:rPr lang="en-US" sz="1400" b="1" baseline="0" smtClean="0">
                          <a:latin typeface="Calibri" pitchFamily="34" charset="0"/>
                          <a:cs typeface="Calibri" pitchFamily="34" charset="0"/>
                        </a:rPr>
                        <a:t>90%</a:t>
                      </a:r>
                      <a:endParaRPr lang="en-US" sz="1400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2.3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-5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&gt;2020?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NICA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JINR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0.04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 70%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6.8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-5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&gt;2020?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J-PARC</a:t>
                      </a:r>
                    </a:p>
                    <a:p>
                      <a:r>
                        <a:rPr lang="en-US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(high-p</a:t>
                      </a:r>
                      <a:r>
                        <a:rPr lang="en-US" sz="105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beam line)</a:t>
                      </a:r>
                      <a:endParaRPr lang="en-US" sz="1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10-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 GeV</a:t>
                      </a:r>
                      <a:b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4.4-6.2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= 0.2 – 0.97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= 0.06 – 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en-US" sz="1400" b="1" baseline="30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---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---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&gt;2019?</a:t>
                      </a:r>
                      <a:b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en-US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under</a:t>
                      </a:r>
                      <a:r>
                        <a:rPr lang="en-US" sz="1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discussion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fsPHENIX</a:t>
                      </a:r>
                      <a:endParaRPr lang="en-US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RHIC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200</a:t>
                      </a:r>
                      <a:endParaRPr lang="en-US" sz="1400" b="1" dirty="0" smtClean="0">
                        <a:latin typeface="Calibri" pitchFamily="34" charset="0"/>
                        <a:cs typeface="Calibri" pitchFamily="34" charset="0"/>
                        <a:sym typeface="Symbol"/>
                      </a:endParaRPr>
                    </a:p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510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0.5</a:t>
                      </a:r>
                      <a:b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8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b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6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0.08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60%</a:t>
                      </a:r>
                      <a:b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50% 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4.0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-4</a:t>
                      </a:r>
                      <a:b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2.1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&gt;2021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FNAL: E-906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= 0.35 – 0.9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400" b="1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1400" b="1" baseline="30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---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2012 - 2017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‡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FNAL: E-1039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latin typeface="Calibri" pitchFamily="34" charset="0"/>
                          <a:cs typeface="Calibri" pitchFamily="34" charset="0"/>
                        </a:rPr>
                        <a:t>4.4 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0 – </a:t>
                      </a:r>
                      <a:br>
                        <a:rPr lang="en-US" sz="14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0.2*</a:t>
                      </a:r>
                      <a:endParaRPr lang="en-US" sz="1400" b="1" dirty="0">
                        <a:solidFill>
                          <a:srgbClr val="1C11FD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85%</a:t>
                      </a:r>
                      <a:b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 = 0.176</a:t>
                      </a:r>
                      <a:endParaRPr lang="en-US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33"/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beam 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FNAL: 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E-1027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0.04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60% 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&gt;2020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C525"/>
                    </a:solidFill>
                  </a:tcPr>
                </a:tc>
              </a:tr>
              <a:tr h="573334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‡ </a:t>
                      </a:r>
                      <a:r>
                        <a:rPr lang="en-US" sz="1200" b="1" i="1" baseline="0" dirty="0" smtClean="0">
                          <a:latin typeface="Calibri" pitchFamily="34" charset="0"/>
                          <a:cs typeface="Calibri" pitchFamily="34" charset="0"/>
                        </a:rPr>
                        <a:t>8 cm NH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1200" b="1" i="1" baseline="0" dirty="0" smtClean="0">
                          <a:latin typeface="Calibri" pitchFamily="34" charset="0"/>
                          <a:cs typeface="Calibri" pitchFamily="34" charset="0"/>
                        </a:rPr>
                        <a:t> target 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sz="1200" b="1" i="1" baseline="0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/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L= 1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(LH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limited)   /  L= 2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(10% of MI beam limited)   </a:t>
                      </a:r>
                      <a:b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*</a:t>
                      </a:r>
                      <a:r>
                        <a:rPr lang="en-US" sz="1200" b="1" i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not</a:t>
                      </a:r>
                      <a:r>
                        <a:rPr lang="en-US" sz="1200" b="1" i="1" baseline="0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 constrained by SIDIS data    /   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#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rFOM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= relative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lumi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* P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2 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* f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wrt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E-1027 (f=1 for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p beams, f=0.22 for </a:t>
                      </a:r>
                      <a:r>
                        <a:rPr lang="en-US" sz="1200" b="1" baseline="0" dirty="0" smtClean="0"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200" b="1" baseline="30000" dirty="0" smtClean="0">
                          <a:latin typeface="Symbol" pitchFamily="18" charset="2"/>
                          <a:cs typeface="Calibri" pitchFamily="34" charset="0"/>
                        </a:rPr>
                        <a:t>-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beam on NH</a:t>
                      </a:r>
                      <a:r>
                        <a:rPr lang="en-US" sz="12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8CFE8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5410200" y="896779"/>
          <a:ext cx="393700" cy="32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24" name="Equation" r:id="rId8" imgW="368140" imgH="253890" progId="Equation.DSMT4">
                  <p:embed/>
                </p:oleObj>
              </mc:Choice>
              <mc:Fallback>
                <p:oleObj name="Equation" r:id="rId8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896779"/>
                        <a:ext cx="393700" cy="32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>
            <a:off x="1941576" y="2439067"/>
            <a:ext cx="762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610350" y="3420904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25" name="Equation" r:id="rId9" imgW="114102" imgH="177492" progId="Equation.BREE4">
                  <p:embed/>
                </p:oleObj>
              </mc:Choice>
              <mc:Fallback>
                <p:oleObj name="Equation" r:id="rId9" imgW="114102" imgH="177492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420904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53200" y="6459379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C00000"/>
                </a:solidFill>
              </a:rPr>
              <a:t>W. Lorenzon (U-Michigan)  7/2016</a:t>
            </a:r>
            <a:endParaRPr lang="en-US" sz="1000" b="1" dirty="0">
              <a:solidFill>
                <a:srgbClr val="C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630680" y="1917859"/>
            <a:ext cx="762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21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36992" y="1066800"/>
            <a:ext cx="5651475" cy="3733800"/>
            <a:chOff x="1636992" y="1066800"/>
            <a:chExt cx="5651475" cy="3733800"/>
          </a:xfrm>
        </p:grpSpPr>
        <p:pic>
          <p:nvPicPr>
            <p:cNvPr id="13" name="Picture 3" descr="C:\Users\lorenzon\Documents\PAW\poldy-pp-plo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992" y="1066800"/>
              <a:ext cx="5651475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 bwMode="auto">
            <a:xfrm flipH="1">
              <a:off x="5701312" y="1447800"/>
              <a:ext cx="623288" cy="1295400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rgbClr val="190E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Subtitle 2"/>
          <p:cNvSpPr txBox="1">
            <a:spLocks/>
          </p:cNvSpPr>
          <p:nvPr/>
        </p:nvSpPr>
        <p:spPr bwMode="auto">
          <a:xfrm>
            <a:off x="0" y="44958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b="1" kern="0" dirty="0" smtClean="0"/>
              <a:t>Experimental Conditions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800" kern="0" dirty="0">
                <a:ea typeface="+mn-ea"/>
                <a:cs typeface="+mn-cs"/>
              </a:rPr>
              <a:t> s</a:t>
            </a:r>
            <a:r>
              <a:rPr lang="en-US" sz="1800" kern="0" dirty="0" smtClean="0">
                <a:ea typeface="+mn-ea"/>
                <a:cs typeface="+mn-cs"/>
              </a:rPr>
              <a:t>ame as </a:t>
            </a:r>
            <a:r>
              <a:rPr lang="en-US" sz="1800" kern="0" dirty="0" err="1" smtClean="0">
                <a:ea typeface="+mn-ea"/>
                <a:cs typeface="+mn-cs"/>
              </a:rPr>
              <a:t>SeaQuest</a:t>
            </a:r>
            <a:endParaRPr lang="en-US" sz="1800" kern="0" dirty="0" smtClean="0">
              <a:ea typeface="+mn-ea"/>
              <a:cs typeface="+mn-cs"/>
            </a:endParaRP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800" kern="0" dirty="0" smtClean="0">
                <a:ea typeface="+mn-ea"/>
                <a:cs typeface="+mn-cs"/>
              </a:rPr>
              <a:t> luminosity: </a:t>
            </a:r>
            <a:r>
              <a:rPr lang="en-US" sz="1800" kern="0" dirty="0" err="1" smtClean="0">
                <a:ea typeface="+mn-ea"/>
                <a:cs typeface="+mn-cs"/>
              </a:rPr>
              <a:t>L</a:t>
            </a:r>
            <a:r>
              <a:rPr lang="en-US" sz="1800" kern="0" baseline="-25000" dirty="0" err="1" smtClean="0">
                <a:ea typeface="+mn-ea"/>
                <a:cs typeface="+mn-cs"/>
              </a:rPr>
              <a:t>av</a:t>
            </a:r>
            <a:r>
              <a:rPr lang="en-US" sz="1800" kern="0" dirty="0" smtClean="0">
                <a:ea typeface="+mn-ea"/>
                <a:cs typeface="+mn-cs"/>
              </a:rPr>
              <a:t> = 2 x 10</a:t>
            </a:r>
            <a:r>
              <a:rPr lang="en-US" sz="1800" kern="0" baseline="30000" dirty="0" smtClean="0">
                <a:ea typeface="+mn-ea"/>
                <a:cs typeface="+mn-cs"/>
              </a:rPr>
              <a:t>35 </a:t>
            </a:r>
            <a:r>
              <a:rPr lang="en-US" sz="1800" kern="0" dirty="0" smtClean="0">
                <a:ea typeface="+mn-ea"/>
                <a:cs typeface="+mn-cs"/>
              </a:rPr>
              <a:t>(</a:t>
            </a:r>
            <a:r>
              <a:rPr lang="en-US" kern="0" dirty="0" smtClean="0">
                <a:ea typeface="+mn-ea"/>
                <a:cs typeface="+mn-cs"/>
              </a:rPr>
              <a:t>10% of available beam time: </a:t>
            </a:r>
            <a:r>
              <a:rPr lang="en-US" kern="0" dirty="0" err="1" smtClean="0">
                <a:ea typeface="+mn-ea"/>
                <a:cs typeface="+mn-cs"/>
              </a:rPr>
              <a:t>I</a:t>
            </a:r>
            <a:r>
              <a:rPr lang="en-US" kern="0" baseline="-25000" dirty="0" err="1" smtClean="0">
                <a:ea typeface="+mn-ea"/>
                <a:cs typeface="+mn-cs"/>
              </a:rPr>
              <a:t>av</a:t>
            </a:r>
            <a:r>
              <a:rPr lang="en-US" kern="0" baseline="-25000" dirty="0" smtClean="0">
                <a:ea typeface="+mn-ea"/>
                <a:cs typeface="+mn-cs"/>
              </a:rPr>
              <a:t> </a:t>
            </a:r>
            <a:r>
              <a:rPr lang="en-US" kern="0" dirty="0" smtClean="0">
                <a:ea typeface="+mn-ea"/>
                <a:cs typeface="+mn-cs"/>
              </a:rPr>
              <a:t>= 15 </a:t>
            </a:r>
            <a:r>
              <a:rPr lang="en-US" kern="0" dirty="0" err="1" smtClean="0">
                <a:ea typeface="+mn-ea"/>
                <a:cs typeface="+mn-cs"/>
              </a:rPr>
              <a:t>nA</a:t>
            </a:r>
            <a:r>
              <a:rPr lang="en-US" sz="1800" kern="0" dirty="0" smtClean="0">
                <a:ea typeface="+mn-ea"/>
                <a:cs typeface="+mn-cs"/>
              </a:rPr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800" kern="0" dirty="0" smtClean="0">
                <a:ea typeface="+mn-ea"/>
                <a:cs typeface="+mn-cs"/>
              </a:rPr>
              <a:t>  </a:t>
            </a:r>
            <a:r>
              <a:rPr lang="en-US" sz="1800" kern="0" dirty="0" smtClean="0">
                <a:solidFill>
                  <a:srgbClr val="0000FF"/>
                </a:solidFill>
                <a:ea typeface="+mn-ea"/>
                <a:cs typeface="+mn-cs"/>
              </a:rPr>
              <a:t>3.2 X 10</a:t>
            </a:r>
            <a:r>
              <a:rPr lang="en-US" sz="1800" kern="0" baseline="30000" dirty="0" smtClean="0">
                <a:solidFill>
                  <a:srgbClr val="0000FF"/>
                </a:solidFill>
                <a:ea typeface="+mn-ea"/>
                <a:cs typeface="+mn-cs"/>
              </a:rPr>
              <a:t>18</a:t>
            </a:r>
            <a:r>
              <a:rPr lang="en-US" sz="1800" kern="0" dirty="0" smtClean="0">
                <a:solidFill>
                  <a:srgbClr val="0000FF"/>
                </a:solidFill>
                <a:ea typeface="+mn-ea"/>
                <a:cs typeface="+mn-cs"/>
              </a:rPr>
              <a:t> total protons</a:t>
            </a:r>
            <a:r>
              <a:rPr lang="en-US" sz="1800" kern="0" baseline="30000" dirty="0" smtClean="0">
                <a:ea typeface="+mn-ea"/>
                <a:cs typeface="+mn-cs"/>
              </a:rPr>
              <a:t> </a:t>
            </a:r>
            <a:r>
              <a:rPr lang="en-US" sz="1800" kern="0" dirty="0" smtClean="0">
                <a:ea typeface="+mn-ea"/>
                <a:cs typeface="+mn-cs"/>
              </a:rPr>
              <a:t>for 5 x 10</a:t>
            </a:r>
            <a:r>
              <a:rPr lang="en-US" sz="1800" kern="0" baseline="30000" dirty="0" smtClean="0">
                <a:ea typeface="+mn-ea"/>
                <a:cs typeface="+mn-cs"/>
              </a:rPr>
              <a:t>5 </a:t>
            </a:r>
            <a:r>
              <a:rPr lang="en-US" sz="1800" kern="0" dirty="0" smtClean="0">
                <a:ea typeface="+mn-ea"/>
                <a:cs typeface="+mn-cs"/>
              </a:rPr>
              <a:t>min:  (= 2 </a:t>
            </a:r>
            <a:r>
              <a:rPr lang="en-US" sz="1800" kern="0" dirty="0" err="1" smtClean="0">
                <a:ea typeface="+mn-ea"/>
                <a:cs typeface="+mn-cs"/>
              </a:rPr>
              <a:t>yrs</a:t>
            </a:r>
            <a:r>
              <a:rPr lang="en-US" sz="1800" kern="0" dirty="0" smtClean="0">
                <a:ea typeface="+mn-ea"/>
                <a:cs typeface="+mn-cs"/>
              </a:rPr>
              <a:t> at 50% efficiency) with </a:t>
            </a:r>
            <a:r>
              <a:rPr lang="en-US" sz="1800" kern="0" dirty="0" err="1" smtClean="0">
                <a:ea typeface="+mn-ea"/>
                <a:cs typeface="+mn-cs"/>
              </a:rPr>
              <a:t>P</a:t>
            </a:r>
            <a:r>
              <a:rPr lang="en-US" sz="1800" kern="0" baseline="-25000" dirty="0" err="1" smtClean="0">
                <a:ea typeface="+mn-ea"/>
                <a:cs typeface="+mn-cs"/>
              </a:rPr>
              <a:t>b</a:t>
            </a:r>
            <a:r>
              <a:rPr lang="en-US" sz="1800" kern="0" dirty="0" smtClean="0">
                <a:ea typeface="+mn-ea"/>
                <a:cs typeface="+mn-cs"/>
              </a:rPr>
              <a:t> = 60%</a:t>
            </a:r>
            <a:br>
              <a:rPr lang="en-US" sz="1800" kern="0" dirty="0" smtClean="0">
                <a:ea typeface="+mn-ea"/>
                <a:cs typeface="+mn-cs"/>
              </a:rPr>
            </a:br>
            <a:r>
              <a:rPr lang="en-US" sz="700" kern="0" dirty="0" smtClean="0">
                <a:ea typeface="+mn-ea"/>
                <a:cs typeface="+mn-cs"/>
              </a:rPr>
              <a:t>   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815975" algn="l"/>
                <a:tab pos="1192213" algn="l"/>
              </a:tabLst>
              <a:defRPr/>
            </a:pPr>
            <a:r>
              <a:rPr lang="en-US" sz="1900" b="1" kern="0" dirty="0" smtClean="0">
                <a:solidFill>
                  <a:srgbClr val="000090"/>
                </a:solidFill>
              </a:rPr>
              <a:t>Can measure not only </a:t>
            </a:r>
            <a:r>
              <a:rPr lang="en-US" sz="1900" b="1" kern="0" dirty="0" smtClean="0">
                <a:solidFill>
                  <a:srgbClr val="800000"/>
                </a:solidFill>
              </a:rPr>
              <a:t>sign</a:t>
            </a:r>
            <a:r>
              <a:rPr lang="en-US" sz="1900" b="1" kern="0" dirty="0" smtClean="0">
                <a:solidFill>
                  <a:srgbClr val="000090"/>
                </a:solidFill>
              </a:rPr>
              <a:t>, but also the </a:t>
            </a:r>
            <a:r>
              <a:rPr lang="en-US" sz="1900" b="1" kern="0" dirty="0" smtClean="0">
                <a:solidFill>
                  <a:srgbClr val="800000"/>
                </a:solidFill>
              </a:rPr>
              <a:t>size &amp; </a:t>
            </a:r>
            <a:r>
              <a:rPr lang="en-US" sz="1900" b="1" kern="0" dirty="0" smtClean="0">
                <a:solidFill>
                  <a:srgbClr val="000090"/>
                </a:solidFill>
              </a:rPr>
              <a:t>probably</a:t>
            </a:r>
            <a:r>
              <a:rPr lang="en-US" sz="1900" b="1" kern="0" dirty="0" smtClean="0">
                <a:solidFill>
                  <a:srgbClr val="800000"/>
                </a:solidFill>
              </a:rPr>
              <a:t> shape </a:t>
            </a:r>
            <a:r>
              <a:rPr lang="en-US" sz="1900" b="1" kern="0" dirty="0" smtClean="0">
                <a:solidFill>
                  <a:srgbClr val="000090"/>
                </a:solidFill>
              </a:rPr>
              <a:t>of the Sivers function!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815975" algn="l"/>
                <a:tab pos="1192213" algn="l"/>
              </a:tabLst>
              <a:defRPr/>
            </a:pPr>
            <a:r>
              <a:rPr lang="en-US" sz="1900" b="1" kern="0" dirty="0">
                <a:solidFill>
                  <a:srgbClr val="000090"/>
                </a:solidFill>
              </a:rPr>
              <a:t>a</a:t>
            </a:r>
            <a:r>
              <a:rPr lang="en-US" sz="1900" b="1" kern="0" dirty="0" smtClean="0">
                <a:solidFill>
                  <a:srgbClr val="000090"/>
                </a:solidFill>
              </a:rPr>
              <a:t>s well as </a:t>
            </a:r>
            <a:r>
              <a:rPr lang="en-US" sz="1900" b="1" kern="0" dirty="0" smtClean="0">
                <a:solidFill>
                  <a:srgbClr val="800000"/>
                </a:solidFill>
              </a:rPr>
              <a:t>TMD evolution</a:t>
            </a:r>
            <a:r>
              <a:rPr lang="en-US" sz="1900" b="1" kern="0" dirty="0" smtClean="0">
                <a:solidFill>
                  <a:srgbClr val="000090"/>
                </a:solidFill>
              </a:rPr>
              <a:t>!</a:t>
            </a:r>
            <a:br>
              <a:rPr lang="en-US" sz="1900" b="1" kern="0" dirty="0" smtClean="0">
                <a:solidFill>
                  <a:srgbClr val="000090"/>
                </a:solidFill>
              </a:rPr>
            </a:br>
            <a:r>
              <a:rPr lang="en-US" sz="1000" b="1" kern="0" dirty="0" smtClean="0">
                <a:solidFill>
                  <a:srgbClr val="000090"/>
                </a:solidFill>
              </a:rPr>
              <a:t> </a:t>
            </a:r>
            <a:endParaRPr lang="en-US" b="1" kern="0" dirty="0" smtClean="0">
              <a:solidFill>
                <a:srgbClr val="000090"/>
              </a:solidFill>
            </a:endParaRPr>
          </a:p>
        </p:txBody>
      </p:sp>
      <p:sp>
        <p:nvSpPr>
          <p:cNvPr id="9" name="Title 28"/>
          <p:cNvSpPr txBox="1">
            <a:spLocks/>
          </p:cNvSpPr>
          <p:nvPr/>
        </p:nvSpPr>
        <p:spPr>
          <a:xfrm>
            <a:off x="457200" y="101988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8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Expected Precision from E-1027 at Fermilab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42874" y="457200"/>
            <a:ext cx="8620126" cy="6858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Probe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Valence-quark Sivers Asymmetry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with a polarized proton beam at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SeaQuest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0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837612" y="6618288"/>
            <a:ext cx="382588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3030921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1.3 Mio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DY events </a:t>
            </a:r>
            <a:r>
              <a:rPr lang="en-US" sz="1600" dirty="0" smtClean="0">
                <a:solidFill>
                  <a:srgbClr val="FF0000"/>
                </a:solidFill>
              </a:rPr>
              <a:t>with no dilution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17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76200" y="228600"/>
            <a:ext cx="89154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Simulation of final </a:t>
            </a:r>
            <a:r>
              <a:rPr lang="en-US" sz="2400" b="1" dirty="0">
                <a:solidFill>
                  <a:srgbClr val="190EFF"/>
                </a:solidFill>
                <a:latin typeface="+mj-lt"/>
              </a:rPr>
              <a:t>polarization as function of </a:t>
            </a: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Energy in MI</a:t>
            </a:r>
          </a:p>
          <a:p>
            <a:pPr eaLnBrk="0" hangingPunct="0">
              <a:spcBef>
                <a:spcPts val="200"/>
              </a:spcBef>
              <a:defRPr/>
            </a:pP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1299150"/>
            <a:ext cx="1905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Point-like snake in correct location, actual ramp rate for acceleration.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1600" dirty="0"/>
              <a:t>Polarizations with magnet field </a:t>
            </a:r>
            <a:r>
              <a:rPr lang="en-US" sz="1600" dirty="0" smtClean="0"/>
              <a:t>error </a:t>
            </a:r>
            <a:r>
              <a:rPr lang="en-US" sz="1600" dirty="0"/>
              <a:t>and </a:t>
            </a:r>
            <a:r>
              <a:rPr lang="en-US" sz="1600" dirty="0" smtClean="0"/>
              <a:t>misalignment</a:t>
            </a:r>
          </a:p>
          <a:p>
            <a:pPr algn="l"/>
            <a:r>
              <a:rPr lang="en-US" sz="1600" dirty="0"/>
              <a:t>(from magnet </a:t>
            </a:r>
            <a:r>
              <a:rPr lang="en-US" sz="1600" dirty="0" smtClean="0"/>
              <a:t>database </a:t>
            </a:r>
            <a:r>
              <a:rPr lang="en-US" sz="1600" dirty="0"/>
              <a:t>and </a:t>
            </a:r>
            <a:r>
              <a:rPr lang="en-US" sz="1600" dirty="0" smtClean="0"/>
              <a:t>survey group</a:t>
            </a:r>
            <a:r>
              <a:rPr lang="en-US" sz="1600" dirty="0"/>
              <a:t>), </a:t>
            </a:r>
            <a:r>
              <a:rPr lang="en-US" sz="1600" dirty="0">
                <a:solidFill>
                  <a:srgbClr val="190EFF"/>
                </a:solidFill>
              </a:rPr>
              <a:t>corrected</a:t>
            </a:r>
          </a:p>
          <a:p>
            <a:pPr algn="l"/>
            <a:r>
              <a:rPr lang="en-US" sz="1600" dirty="0">
                <a:solidFill>
                  <a:srgbClr val="190EFF"/>
                </a:solidFill>
              </a:rPr>
              <a:t>(for </a:t>
            </a:r>
            <a:r>
              <a:rPr lang="en-US" sz="1600" dirty="0" err="1">
                <a:solidFill>
                  <a:srgbClr val="190EFF"/>
                </a:solidFill>
              </a:rPr>
              <a:t>SeaQuest</a:t>
            </a:r>
            <a:endParaRPr lang="en-US" sz="1600" dirty="0">
              <a:solidFill>
                <a:srgbClr val="190EFF"/>
              </a:solidFill>
            </a:endParaRPr>
          </a:p>
          <a:p>
            <a:pPr algn="l"/>
            <a:r>
              <a:rPr lang="en-US" sz="1600" dirty="0">
                <a:solidFill>
                  <a:srgbClr val="190EFF"/>
                </a:solidFill>
              </a:rPr>
              <a:t>running conditions)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Final polarization: ~ 90%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6725" y="594359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Euclid Symbol" panose="05050102010706020507" pitchFamily="18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= 20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mm.mrad</a:t>
            </a:r>
            <a:r>
              <a:rPr lang="en-US" dirty="0">
                <a:solidFill>
                  <a:srgbClr val="FF0000"/>
                </a:solidFill>
              </a:rPr>
              <a:t>  in y plane and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=1.25*10</a:t>
            </a:r>
            <a:r>
              <a:rPr lang="en-US" baseline="30000" dirty="0" smtClean="0">
                <a:solidFill>
                  <a:srgbClr val="FF0000"/>
                </a:solidFill>
              </a:rPr>
              <a:t>-3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 longitudinal plane </a:t>
            </a:r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0543"/>
            <a:ext cx="62484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105400"/>
            <a:ext cx="16383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gamma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60461" y="3227694"/>
            <a:ext cx="16383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</a:t>
            </a:r>
            <a:r>
              <a:rPr lang="en-US" sz="1400" baseline="-25000" dirty="0" err="1" smtClean="0"/>
              <a:t>y</a:t>
            </a:r>
            <a:endParaRPr lang="en-US" sz="1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962400"/>
            <a:ext cx="990600" cy="461665"/>
          </a:xfrm>
          <a:prstGeom prst="rect">
            <a:avLst/>
          </a:prstGeom>
          <a:noFill/>
          <a:ln>
            <a:solidFill>
              <a:srgbClr val="190E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190EFF"/>
                </a:solidFill>
              </a:rPr>
              <a:t>b</a:t>
            </a:r>
            <a:r>
              <a:rPr lang="en-US" sz="1200" dirty="0" smtClean="0">
                <a:solidFill>
                  <a:srgbClr val="190EFF"/>
                </a:solidFill>
              </a:rPr>
              <a:t>eam: flat distribution</a:t>
            </a:r>
            <a:endParaRPr lang="en-US" sz="1200" dirty="0">
              <a:solidFill>
                <a:srgbClr val="190E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62200" y="3657600"/>
            <a:ext cx="609600" cy="304800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rgbClr val="190E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867400" y="3150749"/>
            <a:ext cx="9906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eam: Gaussian distribution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5638800" y="2845949"/>
            <a:ext cx="238125" cy="304800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2743199" y="6629400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</a:t>
            </a:r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Meiqin Xiao</a:t>
            </a:r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 (</a:t>
            </a:r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FNAL)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3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Most significant difference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Ramp time of </a:t>
            </a:r>
            <a:r>
              <a:rPr lang="en-US" b="1" dirty="0" smtClean="0">
                <a:solidFill>
                  <a:srgbClr val="007E39"/>
                </a:solidFill>
              </a:rPr>
              <a:t>Main Injector &lt; 0.7 s</a:t>
            </a:r>
            <a:r>
              <a:rPr lang="en-US" dirty="0" smtClean="0"/>
              <a:t>, at </a:t>
            </a:r>
            <a:r>
              <a:rPr lang="en-US" b="1" dirty="0" smtClean="0">
                <a:solidFill>
                  <a:srgbClr val="7030A0"/>
                </a:solidFill>
              </a:rPr>
              <a:t>RHIC 1-2 min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E39"/>
                </a:solidFill>
              </a:rPr>
              <a:t>warm magnets </a:t>
            </a:r>
            <a:r>
              <a:rPr lang="en-US" dirty="0" smtClean="0"/>
              <a:t>at MI vs. superconducting at RHIC</a:t>
            </a:r>
          </a:p>
          <a:p>
            <a:pPr marL="368300" lvl="1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1C11FD"/>
                </a:solidFill>
              </a:rPr>
              <a:t>       → </a:t>
            </a:r>
            <a:r>
              <a:rPr lang="en-US" dirty="0" smtClean="0"/>
              <a:t>pass through all depolarizing resonances much more quickly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Beam remains in </a:t>
            </a:r>
            <a:r>
              <a:rPr lang="en-US" b="1" dirty="0" smtClean="0">
                <a:solidFill>
                  <a:srgbClr val="009E47"/>
                </a:solidFill>
              </a:rPr>
              <a:t>MI ~2 s</a:t>
            </a:r>
            <a:r>
              <a:rPr lang="en-US" dirty="0" smtClean="0"/>
              <a:t>, in </a:t>
            </a:r>
            <a:r>
              <a:rPr lang="en-US" b="1" dirty="0" smtClean="0">
                <a:solidFill>
                  <a:srgbClr val="7030A0"/>
                </a:solidFill>
              </a:rPr>
              <a:t>RHIC ~8 hours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E39"/>
                </a:solidFill>
              </a:rPr>
              <a:t>extracted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E39"/>
                </a:solidFill>
              </a:rPr>
              <a:t>beam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rgbClr val="7030A0"/>
                </a:solidFill>
              </a:rPr>
              <a:t>storage ring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 much </a:t>
            </a:r>
            <a:r>
              <a:rPr lang="en-US" b="1" dirty="0" smtClean="0">
                <a:solidFill>
                  <a:srgbClr val="007E39"/>
                </a:solidFill>
              </a:rPr>
              <a:t>less</a:t>
            </a:r>
            <a:r>
              <a:rPr lang="en-US" dirty="0" smtClean="0"/>
              <a:t> time for </a:t>
            </a:r>
            <a:r>
              <a:rPr lang="en-US" b="1" dirty="0" smtClean="0">
                <a:solidFill>
                  <a:srgbClr val="7030A0"/>
                </a:solidFill>
              </a:rPr>
              <a:t>cumulative depolarization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7E39"/>
                </a:solidFill>
              </a:rPr>
              <a:t>Disadvantage</a:t>
            </a:r>
            <a:r>
              <a:rPr lang="en-US" dirty="0" smtClean="0"/>
              <a:t> </a:t>
            </a:r>
            <a:r>
              <a:rPr lang="en-US" dirty="0"/>
              <a:t>compared to </a:t>
            </a:r>
            <a:r>
              <a:rPr lang="en-US" dirty="0" smtClean="0"/>
              <a:t>RHIC — no </a:t>
            </a:r>
            <a:r>
              <a:rPr lang="en-US" b="1" dirty="0">
                <a:solidFill>
                  <a:srgbClr val="7030A0"/>
                </a:solidFill>
              </a:rPr>
              <a:t>institutional history </a:t>
            </a:r>
            <a:r>
              <a:rPr lang="en-US" dirty="0"/>
              <a:t>of accelerating polarized proton beams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/>
              <a:t>E704 had polarized beams through hyperon decays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  <p:pic>
        <p:nvPicPr>
          <p:cNvPr id="6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4105353" cy="18845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69754"/>
            <a:ext cx="3048000" cy="2312236"/>
          </a:xfrm>
          <a:prstGeom prst="rect">
            <a:avLst/>
          </a:prstGeom>
        </p:spPr>
      </p:pic>
      <p:sp>
        <p:nvSpPr>
          <p:cNvPr id="9" name="Title 28"/>
          <p:cNvSpPr txBox="1">
            <a:spLocks/>
          </p:cNvSpPr>
          <p:nvPr/>
        </p:nvSpPr>
        <p:spPr>
          <a:xfrm>
            <a:off x="457200" y="228600"/>
            <a:ext cx="82296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Differences compared to RHIC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294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8"/>
          <p:cNvSpPr txBox="1">
            <a:spLocks/>
          </p:cNvSpPr>
          <p:nvPr/>
        </p:nvSpPr>
        <p:spPr>
          <a:xfrm>
            <a:off x="457200" y="1397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8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COMPASS Projection &amp; Plans</a:t>
            </a:r>
            <a:endParaRPr lang="en-US" sz="28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0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837612" y="6618288"/>
            <a:ext cx="382588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3" descr="C:\Users\lorenzon\Documents\talks\pol-DY\pics\COMPASS-sivers-p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120" y="1066800"/>
            <a:ext cx="3487346" cy="3733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638800" y="141330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COMPASS statistical significance after two years of running for </a:t>
            </a:r>
            <a:r>
              <a:rPr lang="en-US" sz="1200" dirty="0" smtClean="0"/>
              <a:t>M</a:t>
            </a:r>
            <a:r>
              <a:rPr lang="en-US" sz="1200" baseline="-25000" dirty="0" smtClean="0">
                <a:latin typeface="Symbol" pitchFamily="18" charset="2"/>
              </a:rPr>
              <a:t>g</a:t>
            </a:r>
            <a:r>
              <a:rPr lang="en-US" sz="1200" dirty="0" smtClean="0"/>
              <a:t> &gt; M</a:t>
            </a:r>
            <a:r>
              <a:rPr lang="en-US" sz="1200" baseline="-25000" dirty="0" smtClean="0"/>
              <a:t>J/</a:t>
            </a:r>
            <a:r>
              <a:rPr lang="en-US" sz="1200" baseline="-25000" dirty="0" smtClean="0">
                <a:latin typeface="Symbol" pitchFamily="18" charset="2"/>
              </a:rPr>
              <a:t>Y</a:t>
            </a:r>
            <a:r>
              <a:rPr lang="en-US" sz="1200" dirty="0" smtClean="0"/>
              <a:t> </a:t>
            </a:r>
            <a:endParaRPr lang="el-GR" sz="1200" dirty="0" smtClean="0">
              <a:latin typeface="+mn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idx="1"/>
          </p:nvPr>
        </p:nvSpPr>
        <p:spPr>
          <a:xfrm>
            <a:off x="228600" y="990600"/>
            <a:ext cx="5105400" cy="4114800"/>
          </a:xfrm>
        </p:spPr>
        <p:txBody>
          <a:bodyPr/>
          <a:lstStyle/>
          <a:p>
            <a:pPr marL="334963" lvl="1">
              <a:spcBef>
                <a:spcPts val="1200"/>
              </a:spcBef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/>
              <a:t>COMPASS: 190 </a:t>
            </a:r>
            <a:r>
              <a:rPr lang="en-US" dirty="0"/>
              <a:t>GeV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-</a:t>
            </a:r>
            <a:r>
              <a:rPr lang="en-US" dirty="0"/>
              <a:t> beam on t</a:t>
            </a:r>
            <a:r>
              <a:rPr lang="en-US" dirty="0" smtClean="0"/>
              <a:t>ransverse polarized </a:t>
            </a:r>
            <a:r>
              <a:rPr lang="en-US" dirty="0"/>
              <a:t>H target </a:t>
            </a:r>
            <a:r>
              <a:rPr lang="en-US" dirty="0" smtClean="0"/>
              <a:t>(NH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/>
              <a:t>first year of polarized running </a:t>
            </a:r>
            <a:r>
              <a:rPr lang="en-US" sz="1600" dirty="0" smtClean="0"/>
              <a:t>completed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2015 data ~120 days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Transverse target polarization ~80%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/>
              <a:t>e</a:t>
            </a:r>
            <a:r>
              <a:rPr lang="en-US" dirty="0" smtClean="0"/>
              <a:t>stimated Statistics</a:t>
            </a:r>
            <a:endParaRPr lang="en-US" dirty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DY events [M(</a:t>
            </a:r>
            <a:r>
              <a:rPr lang="en-US" sz="1600" dirty="0" err="1" smtClean="0">
                <a:latin typeface="Symbol" panose="05050102010706020507" pitchFamily="18" charset="2"/>
              </a:rPr>
              <a:t>m</a:t>
            </a:r>
            <a:r>
              <a:rPr lang="en-US" sz="1600" baseline="30000" dirty="0" err="1" smtClean="0"/>
              <a:t>+</a:t>
            </a:r>
            <a:r>
              <a:rPr lang="en-US" sz="1600" dirty="0" err="1" smtClean="0">
                <a:latin typeface="Symbol" panose="05050102010706020507" pitchFamily="18" charset="2"/>
              </a:rPr>
              <a:t>m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) &gt; 4 GeV/c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): ~80,000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J/</a:t>
            </a:r>
            <a:r>
              <a:rPr lang="en-US" sz="1600" dirty="0" smtClean="0">
                <a:latin typeface="Symbol" panose="05050102010706020507" pitchFamily="18" charset="2"/>
              </a:rPr>
              <a:t>y</a:t>
            </a:r>
            <a:r>
              <a:rPr lang="en-US" sz="1600" dirty="0" smtClean="0"/>
              <a:t> events: ~2,000,000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/>
              <a:t>a</a:t>
            </a:r>
            <a:r>
              <a:rPr lang="en-US" dirty="0" smtClean="0"/>
              <a:t>nalysis on 2015 DY data underway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b="1" dirty="0">
                <a:solidFill>
                  <a:srgbClr val="007E39"/>
                </a:solidFill>
              </a:rPr>
              <a:t>First physics</a:t>
            </a:r>
            <a:r>
              <a:rPr lang="en-US" dirty="0">
                <a:solidFill>
                  <a:srgbClr val="007E39"/>
                </a:solidFill>
              </a:rPr>
              <a:t> </a:t>
            </a:r>
            <a:r>
              <a:rPr lang="en-US" b="1" dirty="0" smtClean="0">
                <a:solidFill>
                  <a:srgbClr val="007E39"/>
                </a:solidFill>
              </a:rPr>
              <a:t>results</a:t>
            </a:r>
            <a:r>
              <a:rPr lang="en-US" dirty="0" smtClean="0">
                <a:solidFill>
                  <a:srgbClr val="007E39"/>
                </a:solidFill>
              </a:rPr>
              <a:t>: </a:t>
            </a:r>
            <a:r>
              <a:rPr lang="en-US" b="1" dirty="0" smtClean="0">
                <a:solidFill>
                  <a:srgbClr val="007E39"/>
                </a:solidFill>
              </a:rPr>
              <a:t>SPIN 2016 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007E39"/>
                </a:solidFill>
              </a:rPr>
              <a:t>may </a:t>
            </a:r>
            <a:r>
              <a:rPr lang="en-US" sz="1600" dirty="0">
                <a:solidFill>
                  <a:srgbClr val="007E39"/>
                </a:solidFill>
              </a:rPr>
              <a:t>be not yet full statistics</a:t>
            </a:r>
            <a:endParaRPr lang="en-US" sz="1600" dirty="0" smtClean="0">
              <a:solidFill>
                <a:srgbClr val="007E39"/>
              </a:solidFill>
            </a:endParaRP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2018: second year of polarized DY scheduled</a:t>
            </a:r>
            <a:endParaRPr lang="en-US" sz="1600" baseline="30000" dirty="0" smtClean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228600" y="5105400"/>
            <a:ext cx="88392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334963" indent="-334963" algn="l" rtl="0" eaLnBrk="0" fontAlgn="base" hangingPunct="0">
              <a:spcBef>
                <a:spcPts val="1800"/>
              </a:spcBef>
              <a:spcAft>
                <a:spcPct val="0"/>
              </a:spcAft>
              <a:buSzPct val="2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03263" indent="-3349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300163" indent="-3984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3A9D33"/>
              </a:buClr>
              <a:buSzPct val="150000"/>
              <a:buFont typeface="Lucida Grande" charset="0"/>
              <a:buChar char="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643063" indent="-3984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C1251E"/>
              </a:buClr>
              <a:buSzPct val="150000"/>
              <a:buFont typeface="Arial" pitchFamily="34" charset="0"/>
              <a:buChar char="?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998663" indent="-398463" algn="l" rtl="0" eaLnBrk="0" fontAlgn="base" hangingPunct="0">
              <a:spcBef>
                <a:spcPts val="1800"/>
              </a:spcBef>
              <a:spcAft>
                <a:spcPct val="0"/>
              </a:spcAft>
              <a:buSzPct val="2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4558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130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3702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27463" indent="-398463" algn="l" rtl="0" fontAlgn="base">
              <a:spcBef>
                <a:spcPts val="1800"/>
              </a:spcBef>
              <a:spcAft>
                <a:spcPct val="0"/>
              </a:spcAft>
              <a:buSzPct val="2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kern="0" dirty="0" smtClean="0">
                <a:solidFill>
                  <a:srgbClr val="CC3399"/>
                </a:solidFill>
              </a:rPr>
              <a:t>COMPASS Beyond 2020 </a:t>
            </a:r>
            <a:r>
              <a:rPr lang="en-US" kern="0" dirty="0" smtClean="0"/>
              <a:t>(</a:t>
            </a:r>
            <a:r>
              <a:rPr lang="en-US" sz="1600" kern="0" dirty="0" smtClean="0">
                <a:solidFill>
                  <a:srgbClr val="C00000"/>
                </a:solidFill>
              </a:rPr>
              <a:t>under study: https</a:t>
            </a:r>
            <a:r>
              <a:rPr lang="en-US" sz="1600" kern="0" dirty="0">
                <a:solidFill>
                  <a:srgbClr val="C00000"/>
                </a:solidFill>
              </a:rPr>
              <a:t>://indico.cern.ch/event/502879</a:t>
            </a:r>
            <a:r>
              <a:rPr lang="en-US" kern="0" dirty="0" smtClean="0"/>
              <a:t>/)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kern="0" dirty="0" smtClean="0"/>
              <a:t>consider running with </a:t>
            </a:r>
            <a:r>
              <a:rPr lang="en-US" sz="1600" kern="0" dirty="0" smtClean="0">
                <a:solidFill>
                  <a:srgbClr val="CC3399"/>
                </a:solidFill>
              </a:rPr>
              <a:t>radio separated </a:t>
            </a:r>
            <a:r>
              <a:rPr lang="en-US" sz="1600" kern="0" dirty="0"/>
              <a:t>kaon/anti-proton </a:t>
            </a:r>
            <a:r>
              <a:rPr lang="en-US" sz="1600" kern="0" dirty="0">
                <a:solidFill>
                  <a:srgbClr val="CC3399"/>
                </a:solidFill>
              </a:rPr>
              <a:t>beam</a:t>
            </a:r>
            <a:r>
              <a:rPr lang="en-US" sz="1600" kern="0" dirty="0"/>
              <a:t> for DY and spectroscopy</a:t>
            </a:r>
            <a:endParaRPr lang="en-US" sz="1600" kern="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kern="0" dirty="0" smtClean="0"/>
              <a:t>improve </a:t>
            </a:r>
            <a:r>
              <a:rPr lang="en-US" sz="1600" kern="0" dirty="0"/>
              <a:t>significantly our knowledge of pion and kaon </a:t>
            </a:r>
            <a:r>
              <a:rPr lang="en-US" sz="1600" kern="0" dirty="0" smtClean="0"/>
              <a:t>PDFs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kern="0" dirty="0"/>
              <a:t>detailed study of the fundamental </a:t>
            </a:r>
            <a:r>
              <a:rPr lang="en-US" sz="1600" kern="0" dirty="0" smtClean="0"/>
              <a:t>Lam-Tung relation violation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kern="0" dirty="0" smtClean="0"/>
              <a:t>Gluon TMDs ?</a:t>
            </a:r>
          </a:p>
        </p:txBody>
      </p:sp>
      <p:pic>
        <p:nvPicPr>
          <p:cNvPr id="18" name="Picture 417" descr="https://upload.wikimedia.org/wikipedia/en/0/0e/Compass_experimen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725" cy="97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2209800" y="6611779"/>
            <a:ext cx="3886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</a:t>
            </a:r>
            <a:r>
              <a:rPr lang="en-US" sz="1000" b="1" dirty="0">
                <a:solidFill>
                  <a:srgbClr val="CC3399"/>
                </a:solidFill>
                <a:latin typeface="+mn-lt"/>
              </a:rPr>
              <a:t>M</a:t>
            </a:r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. </a:t>
            </a:r>
            <a:r>
              <a:rPr lang="en-US" sz="1000" b="1" dirty="0" err="1" smtClean="0">
                <a:solidFill>
                  <a:srgbClr val="CC3399"/>
                </a:solidFill>
                <a:latin typeface="+mn-lt"/>
              </a:rPr>
              <a:t>Chiosso</a:t>
            </a:r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 &amp; Oleg Denisov</a:t>
            </a:r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 (Torino)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1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67000" y="457200"/>
            <a:ext cx="3639682" cy="1335184"/>
            <a:chOff x="4876800" y="1893603"/>
            <a:chExt cx="3639682" cy="1335184"/>
          </a:xfrm>
        </p:grpSpPr>
        <p:pic>
          <p:nvPicPr>
            <p:cNvPr id="20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1893603"/>
              <a:ext cx="3639682" cy="133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7048500" y="2037040"/>
              <a:ext cx="79057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en-US" b="1" dirty="0"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7848600" cy="457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smtClean="0"/>
              <a:t>Current and Future D-Y </a:t>
            </a:r>
            <a:r>
              <a:rPr lang="en-US" sz="2800" dirty="0" smtClean="0">
                <a:solidFill>
                  <a:srgbClr val="1C11FD"/>
                </a:solidFill>
              </a:rPr>
              <a:t>Program at FNAL </a:t>
            </a:r>
            <a:endParaRPr lang="en-US" sz="2400" dirty="0" smtClean="0"/>
          </a:p>
        </p:txBody>
      </p:sp>
      <p:sp>
        <p:nvSpPr>
          <p:cNvPr id="44" name="Rectangle 7"/>
          <p:cNvSpPr txBox="1">
            <a:spLocks noChangeArrowheads="1"/>
          </p:cNvSpPr>
          <p:nvPr/>
        </p:nvSpPr>
        <p:spPr bwMode="auto">
          <a:xfrm>
            <a:off x="381000" y="3962400"/>
            <a:ext cx="8525933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l">
              <a:spcBef>
                <a:spcPts val="6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>
                <a:solidFill>
                  <a:srgbClr val="C00000"/>
                </a:solidFill>
              </a:rPr>
              <a:t>Polarized Beam and/or Target w/ </a:t>
            </a:r>
            <a:r>
              <a:rPr lang="en-US" b="1" dirty="0" err="1">
                <a:solidFill>
                  <a:srgbClr val="C00000"/>
                </a:solidFill>
              </a:rPr>
              <a:t>SeaQuest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detector</a:t>
            </a:r>
            <a:endParaRPr lang="en-US" sz="1600" b="1" kern="0" dirty="0">
              <a:solidFill>
                <a:srgbClr val="C00000"/>
              </a:solidFill>
              <a:sym typeface="Arial" pitchFamily="34" charset="0"/>
            </a:endParaRPr>
          </a:p>
          <a:p>
            <a:pPr marL="368300" lvl="1" algn="l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  <a:defRPr/>
            </a:pPr>
            <a:r>
              <a:rPr lang="en-US" kern="0" dirty="0">
                <a:solidFill>
                  <a:srgbClr val="1C11FD"/>
                </a:solidFill>
                <a:sym typeface="Arial" pitchFamily="34" charset="0"/>
              </a:rPr>
              <a:t>→ </a:t>
            </a:r>
            <a:r>
              <a:rPr lang="en-US" kern="0" dirty="0" smtClean="0">
                <a:solidFill>
                  <a:srgbClr val="1C11FD"/>
                </a:solidFill>
                <a:sym typeface="Arial" pitchFamily="34" charset="0"/>
              </a:rPr>
              <a:t>development of </a:t>
            </a:r>
            <a:r>
              <a:rPr lang="en-US" b="1" kern="0" dirty="0" smtClean="0">
                <a:solidFill>
                  <a:srgbClr val="1C11FD"/>
                </a:solidFill>
                <a:sym typeface="Arial" pitchFamily="34" charset="0"/>
              </a:rPr>
              <a:t>high-luminosity</a:t>
            </a:r>
            <a:r>
              <a:rPr lang="en-US" kern="0" dirty="0" smtClean="0">
                <a:solidFill>
                  <a:srgbClr val="1C11FD"/>
                </a:solidFill>
                <a:sym typeface="Arial" pitchFamily="34" charset="0"/>
              </a:rPr>
              <a:t> facility for </a:t>
            </a:r>
            <a:r>
              <a:rPr lang="en-US" b="1" kern="0" dirty="0" smtClean="0">
                <a:solidFill>
                  <a:srgbClr val="1C11FD"/>
                </a:solidFill>
                <a:sym typeface="Arial" pitchFamily="34" charset="0"/>
              </a:rPr>
              <a:t>polarized </a:t>
            </a:r>
            <a:r>
              <a:rPr lang="en-US" b="1" kern="0" dirty="0" err="1" smtClean="0">
                <a:solidFill>
                  <a:srgbClr val="1C11FD"/>
                </a:solidFill>
                <a:sym typeface="Arial" pitchFamily="34" charset="0"/>
              </a:rPr>
              <a:t>Drell</a:t>
            </a:r>
            <a:r>
              <a:rPr lang="en-US" b="1" kern="0" dirty="0" smtClean="0">
                <a:solidFill>
                  <a:srgbClr val="1C11FD"/>
                </a:solidFill>
                <a:sym typeface="Arial" pitchFamily="34" charset="0"/>
              </a:rPr>
              <a:t>-Yan</a:t>
            </a:r>
            <a:br>
              <a:rPr lang="en-US" b="1" kern="0" dirty="0" smtClean="0">
                <a:solidFill>
                  <a:srgbClr val="1C11FD"/>
                </a:solidFill>
                <a:sym typeface="Arial" pitchFamily="34" charset="0"/>
              </a:rPr>
            </a:br>
            <a:r>
              <a:rPr lang="en-US" sz="1000" b="1" kern="0" dirty="0" smtClean="0">
                <a:solidFill>
                  <a:srgbClr val="1C11FD"/>
                </a:solidFill>
                <a:sym typeface="Arial" pitchFamily="34" charset="0"/>
              </a:rPr>
              <a:t>  </a:t>
            </a:r>
            <a:endParaRPr lang="en-US" sz="1000" b="1" dirty="0" smtClean="0">
              <a:latin typeface="+mn-lt"/>
            </a:endParaRPr>
          </a:p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b="1" kern="0" dirty="0" smtClean="0">
                <a:sym typeface="Arial" pitchFamily="34" charset="0"/>
              </a:rPr>
              <a:t>E-1039</a:t>
            </a:r>
            <a:r>
              <a:rPr lang="en-US" kern="0" dirty="0" smtClean="0">
                <a:sym typeface="Arial" pitchFamily="34" charset="0"/>
              </a:rPr>
              <a:t>: </a:t>
            </a:r>
            <a:r>
              <a:rPr lang="en-US" kern="0" dirty="0" err="1" smtClean="0">
                <a:sym typeface="Arial" pitchFamily="34" charset="0"/>
              </a:rPr>
              <a:t>SeaQuest</a:t>
            </a:r>
            <a:r>
              <a:rPr lang="en-US" kern="0" dirty="0" smtClean="0">
                <a:sym typeface="Arial" pitchFamily="34" charset="0"/>
              </a:rPr>
              <a:t> w/ pol NH</a:t>
            </a:r>
            <a:r>
              <a:rPr lang="en-US" kern="0" baseline="-25000" dirty="0" smtClean="0">
                <a:sym typeface="Arial" pitchFamily="34" charset="0"/>
              </a:rPr>
              <a:t>3 </a:t>
            </a:r>
            <a:r>
              <a:rPr lang="en-US" kern="0" dirty="0" smtClean="0">
                <a:sym typeface="Arial" pitchFamily="34" charset="0"/>
              </a:rPr>
              <a:t>target </a:t>
            </a:r>
            <a:r>
              <a:rPr lang="en-US" sz="1100" kern="0" dirty="0">
                <a:sym typeface="Arial" pitchFamily="34" charset="0"/>
              </a:rPr>
              <a:t>(</a:t>
            </a:r>
            <a:r>
              <a:rPr lang="en-US" sz="1100" kern="0" dirty="0" smtClean="0">
                <a:sym typeface="Arial" pitchFamily="34" charset="0"/>
              </a:rPr>
              <a:t>2018-2019?) </a:t>
            </a:r>
            <a:endParaRPr lang="en-US" sz="1100" b="1" kern="0" dirty="0" smtClean="0">
              <a:solidFill>
                <a:srgbClr val="1C11FD"/>
              </a:solidFill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600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probe sea quark distributions</a:t>
            </a:r>
            <a:br>
              <a:rPr lang="en-US" sz="1600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000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</a:t>
            </a:r>
            <a:endParaRPr lang="en-US" sz="10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b="1" dirty="0" smtClean="0"/>
              <a:t>E-1027</a:t>
            </a:r>
            <a:r>
              <a:rPr lang="en-US" dirty="0" smtClean="0"/>
              <a:t>: pol p beam on (un)pol </a:t>
            </a:r>
            <a:r>
              <a:rPr lang="en-US" dirty="0" err="1" smtClean="0"/>
              <a:t>tgt</a:t>
            </a:r>
            <a:r>
              <a:rPr lang="en-US" kern="0" dirty="0" smtClean="0">
                <a:sym typeface="Arial" pitchFamily="34" charset="0"/>
              </a:rPr>
              <a:t> </a:t>
            </a:r>
            <a:r>
              <a:rPr lang="en-US" sz="1100" kern="0" dirty="0" smtClean="0">
                <a:sym typeface="Arial" pitchFamily="34" charset="0"/>
              </a:rPr>
              <a:t>(2020-2021?) </a:t>
            </a:r>
            <a:endParaRPr lang="en-US" sz="1100" b="1" kern="0" dirty="0" smtClean="0">
              <a:solidFill>
                <a:srgbClr val="1C11FD"/>
              </a:solidFill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b="1" kern="0" dirty="0" smtClean="0">
                <a:solidFill>
                  <a:srgbClr val="1C11FD"/>
                </a:solidFill>
                <a:sym typeface="Arial" pitchFamily="34" charset="0"/>
              </a:rPr>
              <a:t>Sivers </a:t>
            </a:r>
            <a:r>
              <a:rPr lang="en-US" sz="1600" b="1" kern="0" dirty="0">
                <a:solidFill>
                  <a:srgbClr val="1C11FD"/>
                </a:solidFill>
                <a:sym typeface="Arial" pitchFamily="34" charset="0"/>
              </a:rPr>
              <a:t>sign change </a:t>
            </a:r>
            <a:r>
              <a:rPr lang="en-US" sz="1600" kern="0" dirty="0">
                <a:solidFill>
                  <a:srgbClr val="1C11FD"/>
                </a:solidFill>
                <a:sym typeface="Arial" pitchFamily="34" charset="0"/>
              </a:rPr>
              <a:t>(valence quark</a:t>
            </a:r>
            <a:r>
              <a:rPr lang="en-US" sz="1600" kern="0" dirty="0" smtClean="0">
                <a:solidFill>
                  <a:srgbClr val="1C11FD"/>
                </a:solidFill>
                <a:sym typeface="Arial" pitchFamily="34" charset="0"/>
              </a:rPr>
              <a:t>)</a:t>
            </a:r>
            <a:r>
              <a:rPr lang="en-US" sz="1600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390525" y="1676400"/>
            <a:ext cx="8220075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l">
              <a:spcBef>
                <a:spcPts val="6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Unpolarized</a:t>
            </a:r>
            <a:r>
              <a:rPr lang="en-US" b="1" dirty="0" smtClean="0">
                <a:solidFill>
                  <a:srgbClr val="C00000"/>
                </a:solidFill>
              </a:rPr>
              <a:t> Beam and Target w/ </a:t>
            </a:r>
            <a:r>
              <a:rPr lang="en-US" b="1" dirty="0" err="1" smtClean="0">
                <a:solidFill>
                  <a:srgbClr val="C00000"/>
                </a:solidFill>
              </a:rPr>
              <a:t>SeaQuest</a:t>
            </a:r>
            <a:r>
              <a:rPr lang="en-US" b="1" dirty="0" smtClean="0">
                <a:solidFill>
                  <a:srgbClr val="C00000"/>
                </a:solidFill>
              </a:rPr>
              <a:t> detector</a:t>
            </a:r>
            <a:endParaRPr lang="en-US" b="1" dirty="0" smtClean="0">
              <a:latin typeface="+mn-lt"/>
            </a:endParaRPr>
          </a:p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b="1" dirty="0" smtClean="0"/>
              <a:t>E-906</a:t>
            </a:r>
            <a:r>
              <a:rPr lang="en-US" dirty="0" smtClean="0"/>
              <a:t>: 120 GeV p from Main Injector on LH</a:t>
            </a:r>
            <a:r>
              <a:rPr lang="en-US" baseline="-25000" dirty="0" smtClean="0"/>
              <a:t>2</a:t>
            </a:r>
            <a:r>
              <a:rPr lang="en-US" dirty="0" smtClean="0"/>
              <a:t>,LD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C,Fe,W</a:t>
            </a:r>
            <a:r>
              <a:rPr lang="en-US" dirty="0" smtClean="0"/>
              <a:t> targets </a:t>
            </a:r>
            <a:r>
              <a:rPr lang="en-US" kern="0" dirty="0" smtClean="0">
                <a:solidFill>
                  <a:srgbClr val="1C11FD"/>
                </a:solidFill>
                <a:sym typeface="Arial" pitchFamily="34" charset="0"/>
              </a:rPr>
              <a:t>→ </a:t>
            </a:r>
            <a:r>
              <a:rPr lang="en-US" b="1" kern="0" dirty="0" smtClean="0">
                <a:solidFill>
                  <a:srgbClr val="1C11FD"/>
                </a:solidFill>
                <a:sym typeface="Arial" pitchFamily="34" charset="0"/>
              </a:rPr>
              <a:t>high-x </a:t>
            </a:r>
            <a:r>
              <a:rPr lang="en-US" b="1" kern="0" dirty="0" err="1" smtClean="0">
                <a:solidFill>
                  <a:srgbClr val="1C11FD"/>
                </a:solidFill>
                <a:sym typeface="Arial" pitchFamily="34" charset="0"/>
              </a:rPr>
              <a:t>Drell</a:t>
            </a:r>
            <a:r>
              <a:rPr lang="en-US" b="1" kern="0" dirty="0" smtClean="0">
                <a:solidFill>
                  <a:srgbClr val="1C11FD"/>
                </a:solidFill>
                <a:sym typeface="Arial" pitchFamily="34" charset="0"/>
              </a:rPr>
              <a:t>-Yan</a:t>
            </a:r>
            <a:endParaRPr lang="en-US" b="1" kern="0" dirty="0" smtClean="0">
              <a:sym typeface="Arial" pitchFamily="34" charset="0"/>
            </a:endParaRPr>
          </a:p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sym typeface="Arial" pitchFamily="34" charset="0"/>
              </a:rPr>
              <a:t>Science run: March 2014   -  July 2017</a:t>
            </a:r>
            <a:endParaRPr lang="en-US" b="1" kern="0" dirty="0">
              <a:solidFill>
                <a:srgbClr val="1C11FD"/>
              </a:solidFill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ym typeface="Arial" pitchFamily="34" charset="0"/>
              </a:rPr>
              <a:t>2015 data set: </a:t>
            </a:r>
            <a:r>
              <a:rPr lang="en-US" sz="1600" kern="0" smtClean="0">
                <a:sym typeface="Arial" pitchFamily="34" charset="0"/>
              </a:rPr>
              <a:t>preliminary results</a:t>
            </a:r>
            <a:endParaRPr lang="en-US" kern="0" dirty="0">
              <a:sym typeface="Arial" pitchFamily="34" charset="0"/>
            </a:endParaRPr>
          </a:p>
        </p:txBody>
      </p:sp>
      <p:sp>
        <p:nvSpPr>
          <p:cNvPr id="9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69969" cy="96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097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8"/>
          <p:cNvSpPr txBox="1">
            <a:spLocks/>
          </p:cNvSpPr>
          <p:nvPr/>
        </p:nvSpPr>
        <p:spPr>
          <a:xfrm>
            <a:off x="457200" y="1397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8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J-PARC Projection &amp; Plans</a:t>
            </a:r>
            <a:endParaRPr lang="en-US" sz="28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0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837612" y="6618288"/>
            <a:ext cx="382588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idx="1"/>
          </p:nvPr>
        </p:nvSpPr>
        <p:spPr>
          <a:xfrm>
            <a:off x="228600" y="1143000"/>
            <a:ext cx="4229100" cy="1828800"/>
          </a:xfrm>
        </p:spPr>
        <p:txBody>
          <a:bodyPr/>
          <a:lstStyle/>
          <a:p>
            <a:pPr marL="334963" lvl="1">
              <a:spcBef>
                <a:spcPts val="1200"/>
              </a:spcBef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altLang="ja-JP" sz="1600" dirty="0"/>
              <a:t>Accessing GPD of </a:t>
            </a:r>
            <a:r>
              <a:rPr lang="en-US" altLang="ja-JP" sz="1600" dirty="0" smtClean="0"/>
              <a:t>nucleon via e</a:t>
            </a:r>
            <a:r>
              <a:rPr lang="en-US" altLang="zh-TW" sz="1600" dirty="0" smtClean="0"/>
              <a:t>xclusive </a:t>
            </a:r>
            <a:r>
              <a:rPr lang="en-US" altLang="zh-TW" sz="1600" dirty="0"/>
              <a:t>meson-induced </a:t>
            </a:r>
            <a:r>
              <a:rPr lang="en-US" altLang="zh-TW" sz="1600" dirty="0" err="1" smtClean="0"/>
              <a:t>Drell</a:t>
            </a:r>
            <a:r>
              <a:rPr lang="en-US" altLang="zh-TW" sz="1600" dirty="0" smtClean="0"/>
              <a:t>-Yan</a:t>
            </a: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Test </a:t>
            </a:r>
            <a:r>
              <a:rPr lang="en-US" sz="1400" dirty="0"/>
              <a:t>of factorization of exclusive </a:t>
            </a:r>
            <a:r>
              <a:rPr lang="en-US" sz="1400" dirty="0" err="1"/>
              <a:t>Drell</a:t>
            </a:r>
            <a:r>
              <a:rPr lang="en-US" sz="1400" dirty="0"/>
              <a:t>-Yan process</a:t>
            </a:r>
            <a:endParaRPr lang="en-US" sz="14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Test </a:t>
            </a:r>
            <a:r>
              <a:rPr lang="en-US" sz="1400" dirty="0"/>
              <a:t>of universality of GPD in space-like </a:t>
            </a:r>
            <a:r>
              <a:rPr lang="en-US" sz="1400" dirty="0" smtClean="0"/>
              <a:t>(DVMP) and </a:t>
            </a:r>
            <a:r>
              <a:rPr lang="en-US" sz="1400" dirty="0"/>
              <a:t>time-like </a:t>
            </a:r>
            <a:r>
              <a:rPr lang="en-US" sz="1400" dirty="0" smtClean="0"/>
              <a:t>processes (D-Y).</a:t>
            </a:r>
            <a:endParaRPr lang="en-US" sz="1400" dirty="0"/>
          </a:p>
        </p:txBody>
      </p:sp>
      <p:pic>
        <p:nvPicPr>
          <p:cNvPr id="8" name="Picture 419" descr="rogo.gif (231×9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0564" cy="7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AA\Desktop\edy_PRD_resubmitted\eps\gpd_kine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36" y="657051"/>
            <a:ext cx="4680793" cy="31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5"/>
          <p:cNvSpPr txBox="1"/>
          <p:nvPr/>
        </p:nvSpPr>
        <p:spPr>
          <a:xfrm>
            <a:off x="5410200" y="1191399"/>
            <a:ext cx="3407296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200" kern="0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新細明體"/>
                <a:cs typeface="+mn-cs"/>
              </a:rPr>
              <a:t>Space-like approach: </a:t>
            </a:r>
            <a:r>
              <a:rPr lang="en-US" altLang="zh-TW" sz="1200" kern="0" dirty="0">
                <a:solidFill>
                  <a:srgbClr val="4472C4">
                    <a:lumMod val="50000"/>
                  </a:srgbClr>
                </a:solidFill>
                <a:latin typeface="Calibri"/>
                <a:ea typeface="新細明體"/>
                <a:cs typeface="+mn-cs"/>
              </a:rPr>
              <a:t>JLAB, HERMES, </a:t>
            </a:r>
            <a:r>
              <a:rPr lang="en-US" altLang="zh-TW" sz="1200" kern="0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新細明體"/>
                <a:cs typeface="+mn-cs"/>
              </a:rPr>
              <a:t>COMPASS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200" b="1" kern="0" dirty="0" smtClean="0">
                <a:solidFill>
                  <a:srgbClr val="FF0000"/>
                </a:solidFill>
                <a:latin typeface="Calibri"/>
                <a:ea typeface="新細明體"/>
                <a:cs typeface="+mn-cs"/>
              </a:rPr>
              <a:t>Time-like</a:t>
            </a:r>
            <a:r>
              <a:rPr lang="en-US" altLang="zh-TW" sz="1200" kern="0" dirty="0" smtClean="0">
                <a:solidFill>
                  <a:srgbClr val="FF0000"/>
                </a:solidFill>
                <a:latin typeface="Calibri"/>
                <a:ea typeface="新細明體"/>
                <a:cs typeface="+mn-cs"/>
              </a:rPr>
              <a:t> </a:t>
            </a:r>
            <a:r>
              <a:rPr lang="en-US" altLang="zh-TW" sz="1200" kern="0" dirty="0">
                <a:solidFill>
                  <a:srgbClr val="FF0000"/>
                </a:solidFill>
                <a:latin typeface="Calibri"/>
                <a:ea typeface="新細明體"/>
                <a:cs typeface="+mn-cs"/>
              </a:rPr>
              <a:t>approach: </a:t>
            </a:r>
            <a:r>
              <a:rPr lang="en-US" altLang="zh-TW" sz="1200" kern="0" dirty="0" smtClean="0">
                <a:solidFill>
                  <a:srgbClr val="FF0000"/>
                </a:solidFill>
                <a:latin typeface="Calibri"/>
                <a:ea typeface="新細明體"/>
                <a:cs typeface="+mn-cs"/>
              </a:rPr>
              <a:t>J-PARC</a:t>
            </a:r>
          </a:p>
        </p:txBody>
      </p:sp>
      <p:sp>
        <p:nvSpPr>
          <p:cNvPr id="13" name="正方形/長方形 71"/>
          <p:cNvSpPr/>
          <p:nvPr/>
        </p:nvSpPr>
        <p:spPr>
          <a:xfrm>
            <a:off x="6019800" y="609600"/>
            <a:ext cx="2975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i="1" dirty="0"/>
              <a:t>T</a:t>
            </a:r>
            <a:r>
              <a:rPr lang="en-US" altLang="ja-JP" sz="1200" i="1" dirty="0" smtClean="0"/>
              <a:t>. Sawada </a:t>
            </a:r>
            <a:r>
              <a:rPr lang="en-US" altLang="ja-JP" sz="1200" i="1" dirty="0"/>
              <a:t>et al., PRD </a:t>
            </a:r>
            <a:r>
              <a:rPr lang="en-US" altLang="ja-JP" sz="1200" b="1" i="1" dirty="0"/>
              <a:t>93</a:t>
            </a:r>
            <a:r>
              <a:rPr lang="en-US" altLang="ja-JP" sz="1200" i="1" dirty="0"/>
              <a:t>, 114034 (2016)</a:t>
            </a:r>
          </a:p>
        </p:txBody>
      </p:sp>
      <p:sp>
        <p:nvSpPr>
          <p:cNvPr id="14" name="テキスト ボックス 43"/>
          <p:cNvSpPr txBox="1"/>
          <p:nvPr/>
        </p:nvSpPr>
        <p:spPr>
          <a:xfrm>
            <a:off x="5743365" y="601618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 dirty="0">
              <a:solidFill>
                <a:prstClr val="black"/>
              </a:solidFill>
              <a:latin typeface="+mn-lt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2"/>
              <p:cNvSpPr txBox="1">
                <a:spLocks/>
              </p:cNvSpPr>
              <p:nvPr/>
            </p:nvSpPr>
            <p:spPr bwMode="auto">
              <a:xfrm>
                <a:off x="228599" y="3733800"/>
                <a:ext cx="7620001" cy="2133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50800" tIns="50800" rIns="50800" bIns="50800" numCol="1" anchor="t" anchorCtr="0" compatLnSpc="1">
                <a:prstTxWarp prst="textNoShape">
                  <a:avLst/>
                </a:prstTxWarp>
              </a:bodyPr>
              <a:lstStyle>
                <a:lvl1pPr marL="334963" indent="-334963" algn="l" rtl="0" eaLnBrk="0" fontAlgn="base" hangingPunct="0">
                  <a:spcBef>
                    <a:spcPts val="1800"/>
                  </a:spcBef>
                  <a:spcAft>
                    <a:spcPct val="0"/>
                  </a:spcAft>
                  <a:buSzPct val="20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itchFamily="34" charset="0"/>
                  </a:defRPr>
                </a:lvl1pPr>
                <a:lvl2pPr marL="703263" indent="-334963" algn="l" rtl="0" eaLnBrk="0" fontAlgn="base" hangingPunct="0">
                  <a:spcBef>
                    <a:spcPts val="18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Font typeface="Zapf Dingbats" charset="0"/>
                  <a:buChar char="➡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itchFamily="34" charset="0"/>
                  </a:defRPr>
                </a:lvl2pPr>
                <a:lvl3pPr marL="1300163" indent="-398463" algn="l" rtl="0" eaLnBrk="0" fontAlgn="base" hangingPunct="0">
                  <a:spcBef>
                    <a:spcPts val="1800"/>
                  </a:spcBef>
                  <a:spcAft>
                    <a:spcPct val="0"/>
                  </a:spcAft>
                  <a:buClr>
                    <a:srgbClr val="3A9D33"/>
                  </a:buClr>
                  <a:buSzPct val="150000"/>
                  <a:buFont typeface="Lucida Grande" charset="0"/>
                  <a:buChar char="✓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itchFamily="34" charset="0"/>
                  </a:defRPr>
                </a:lvl3pPr>
                <a:lvl4pPr marL="1643063" indent="-398463" algn="l" rtl="0" eaLnBrk="0" fontAlgn="base" hangingPunct="0">
                  <a:spcBef>
                    <a:spcPts val="1800"/>
                  </a:spcBef>
                  <a:spcAft>
                    <a:spcPct val="0"/>
                  </a:spcAft>
                  <a:buClr>
                    <a:srgbClr val="C1251E"/>
                  </a:buClr>
                  <a:buSzPct val="150000"/>
                  <a:buFont typeface="Arial" pitchFamily="34" charset="0"/>
                  <a:buChar char="?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itchFamily="34" charset="0"/>
                  </a:defRPr>
                </a:lvl4pPr>
                <a:lvl5pPr marL="1998663" indent="-398463" algn="l" rtl="0" eaLnBrk="0" fontAlgn="base" hangingPunct="0">
                  <a:spcBef>
                    <a:spcPts val="1800"/>
                  </a:spcBef>
                  <a:spcAft>
                    <a:spcPct val="0"/>
                  </a:spcAft>
                  <a:buSzPct val="200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itchFamily="34" charset="0"/>
                  </a:defRPr>
                </a:lvl5pPr>
                <a:lvl6pPr marL="2455863" indent="-398463" algn="l" rtl="0" fontAlgn="base">
                  <a:spcBef>
                    <a:spcPts val="1800"/>
                  </a:spcBef>
                  <a:spcAft>
                    <a:spcPct val="0"/>
                  </a:spcAft>
                  <a:buSzPct val="20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charset="0"/>
                  </a:defRPr>
                </a:lvl6pPr>
                <a:lvl7pPr marL="2913063" indent="-398463" algn="l" rtl="0" fontAlgn="base">
                  <a:spcBef>
                    <a:spcPts val="1800"/>
                  </a:spcBef>
                  <a:spcAft>
                    <a:spcPct val="0"/>
                  </a:spcAft>
                  <a:buSzPct val="20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charset="0"/>
                  </a:defRPr>
                </a:lvl7pPr>
                <a:lvl8pPr marL="3370263" indent="-398463" algn="l" rtl="0" fontAlgn="base">
                  <a:spcBef>
                    <a:spcPts val="1800"/>
                  </a:spcBef>
                  <a:spcAft>
                    <a:spcPct val="0"/>
                  </a:spcAft>
                  <a:buSzPct val="20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charset="0"/>
                  </a:defRPr>
                </a:lvl8pPr>
                <a:lvl9pPr marL="3827463" indent="-398463" algn="l" rtl="0" fontAlgn="base">
                  <a:spcBef>
                    <a:spcPts val="1800"/>
                  </a:spcBef>
                  <a:spcAft>
                    <a:spcPct val="0"/>
                  </a:spcAft>
                  <a:buSzPct val="20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sz="1600" dirty="0" smtClean="0">
                    <a:solidFill>
                      <a:prstClr val="black"/>
                    </a:solidFill>
                    <a:ea typeface="ＭＳ Ｐゴシック"/>
                  </a:rPr>
                  <a:t>E50 </a:t>
                </a:r>
                <a:r>
                  <a:rPr kumimoji="1" lang="en-US" altLang="ja-JP" sz="1600" dirty="0">
                    <a:solidFill>
                      <a:prstClr val="black"/>
                    </a:solidFill>
                    <a:ea typeface="ＭＳ Ｐゴシック"/>
                  </a:rPr>
                  <a:t>experiment (Stage-1 approved by  </a:t>
                </a:r>
                <a:r>
                  <a:rPr kumimoji="1" lang="en-US" altLang="ja-JP" sz="1600" dirty="0" smtClean="0">
                    <a:solidFill>
                      <a:prstClr val="black"/>
                    </a:solidFill>
                    <a:ea typeface="ＭＳ Ｐゴシック"/>
                  </a:rPr>
                  <a:t>J-PARC) +</a:t>
                </a:r>
                <a:r>
                  <a:rPr kumimoji="1" lang="ja-JP" altLang="en-US" sz="1600" dirty="0" smtClean="0">
                    <a:solidFill>
                      <a:prstClr val="black"/>
                    </a:solidFill>
                    <a:ea typeface="ＭＳ Ｐゴシック"/>
                  </a:rPr>
                  <a:t> </a:t>
                </a:r>
                <a:r>
                  <a:rPr kumimoji="1" lang="en-US" altLang="ja-JP" sz="1600" i="1" dirty="0">
                    <a:solidFill>
                      <a:prstClr val="black"/>
                    </a:solidFill>
                    <a:ea typeface="ＭＳ Ｐゴシック"/>
                  </a:rPr>
                  <a:t>μ</a:t>
                </a:r>
                <a:r>
                  <a:rPr kumimoji="1" lang="en-US" altLang="ja-JP" sz="1600" dirty="0">
                    <a:solidFill>
                      <a:prstClr val="black"/>
                    </a:solidFill>
                    <a:ea typeface="ＭＳ Ｐゴシック"/>
                  </a:rPr>
                  <a:t>-ID </a:t>
                </a:r>
                <a:r>
                  <a:rPr kumimoji="1" lang="en-US" altLang="ja-JP" sz="1600" dirty="0" smtClean="0">
                    <a:solidFill>
                      <a:prstClr val="black"/>
                    </a:solidFill>
                    <a:ea typeface="ＭＳ Ｐゴシック"/>
                  </a:rPr>
                  <a:t>extension</a:t>
                </a:r>
                <a:endParaRPr lang="en-US" sz="1600" kern="0" dirty="0" smtClean="0"/>
              </a:p>
              <a:p>
                <a:pPr lvl="1">
                  <a:spcBef>
                    <a:spcPts val="600"/>
                  </a:spcBef>
                  <a:tabLst>
                    <a:tab pos="815975" algn="l"/>
                    <a:tab pos="1192213" algn="l"/>
                  </a:tabLst>
                </a:pPr>
                <a:r>
                  <a:rPr lang="en-US" sz="1400" b="1" kern="0" dirty="0" smtClean="0">
                    <a:solidFill>
                      <a:srgbClr val="006600"/>
                    </a:solidFill>
                  </a:rPr>
                  <a:t>10-20 GeV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600" b="1" i="1" smtClean="0">
                            <a:solidFill>
                              <a:srgbClr val="006600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1" lang="en-US" altLang="zh-TW" sz="1600" b="1">
                            <a:solidFill>
                              <a:srgbClr val="006600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kumimoji="1" lang="zh-TW" altLang="en-US" sz="16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𝛑</m:t>
                        </m:r>
                      </m:e>
                      <m:sup>
                        <m:r>
                          <a:rPr kumimoji="1" lang="en-US" altLang="zh-TW" sz="1600" b="1">
                            <a:solidFill>
                              <a:srgbClr val="006600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  <m:r>
                      <a:rPr kumimoji="1" lang="en-US" altLang="zh-TW" sz="1600" b="1" i="1">
                        <a:solidFill>
                          <a:srgbClr val="006600"/>
                        </a:solidFill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400" kern="0" dirty="0"/>
                  <a:t>beam on high momentum </a:t>
                </a:r>
                <a:r>
                  <a:rPr lang="en-US" sz="1400" kern="0" dirty="0" smtClean="0"/>
                  <a:t/>
                </a:r>
                <a:br>
                  <a:rPr lang="en-US" sz="1400" kern="0" dirty="0" smtClean="0"/>
                </a:br>
                <a:r>
                  <a:rPr lang="en-US" sz="1400" kern="0" dirty="0" smtClean="0"/>
                  <a:t>beam </a:t>
                </a:r>
                <a:r>
                  <a:rPr lang="en-US" sz="1400" kern="0" dirty="0"/>
                  <a:t>line at </a:t>
                </a:r>
                <a:r>
                  <a:rPr lang="en-US" sz="1400" kern="0" dirty="0" smtClean="0"/>
                  <a:t>J-PARC</a:t>
                </a:r>
              </a:p>
              <a:p>
                <a:pPr lvl="1">
                  <a:spcBef>
                    <a:spcPts val="600"/>
                  </a:spcBef>
                  <a:tabLst>
                    <a:tab pos="815975" algn="l"/>
                    <a:tab pos="1192213" algn="l"/>
                  </a:tabLst>
                </a:pPr>
                <a:r>
                  <a:rPr lang="en-US" sz="1400" kern="0" dirty="0"/>
                  <a:t>g</a:t>
                </a:r>
                <a:r>
                  <a:rPr lang="en-US" sz="1400" kern="0" dirty="0" smtClean="0"/>
                  <a:t>ood missing mass resolution in exclusive D-Y events  </a:t>
                </a:r>
                <a:r>
                  <a:rPr kumimoji="1" lang="en-US" altLang="ja-JP" sz="1400" dirty="0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400" i="1">
                            <a:solidFill>
                              <a:prstClr val="black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1" lang="zh-TW" altLang="en-US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p>
                        <m:r>
                          <a:rPr kumimoji="1" lang="en-US" altLang="zh-TW" sz="1400">
                            <a:solidFill>
                              <a:prstClr val="black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  <m:r>
                      <a:rPr kumimoji="1" lang="en-US" altLang="zh-TW" sz="1400" i="1">
                        <a:solidFill>
                          <a:prstClr val="black"/>
                        </a:solidFill>
                        <a:latin typeface="Cambria Math"/>
                        <a:sym typeface="Symbol" panose="05050102010706020507" pitchFamily="18" charset="2"/>
                      </a:rPr>
                      <m:t>𝑝</m:t>
                    </m:r>
                    <m:r>
                      <a:rPr kumimoji="1" lang="en-US" altLang="zh-TW" sz="14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sSup>
                      <m:sSupPr>
                        <m:ctrlPr>
                          <a:rPr kumimoji="1" lang="en-US" altLang="zh-TW" sz="1400" i="1">
                            <a:solidFill>
                              <a:prstClr val="black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1" lang="zh-TW" altLang="en-US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p>
                        <m:r>
                          <a:rPr kumimoji="1" lang="en-US" altLang="zh-TW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TW" sz="1400" i="1">
                            <a:solidFill>
                              <a:prstClr val="black"/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kumimoji="1" lang="zh-TW" altLang="en-US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p>
                        <m:r>
                          <a:rPr kumimoji="1" lang="en-US" altLang="zh-TW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  <m:r>
                      <a:rPr kumimoji="1" lang="en-US" altLang="zh-TW" sz="1400" i="1">
                        <a:solidFill>
                          <a:prstClr val="black"/>
                        </a:solidFill>
                        <a:latin typeface="Cambria Math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kumimoji="1" lang="en-US" altLang="ja-JP" sz="1400" dirty="0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 ) </a:t>
                </a:r>
                <a:endParaRPr kumimoji="1" lang="en-US" altLang="ja-JP" sz="1400" dirty="0" smtClean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  <a:p>
                <a:pPr lvl="1">
                  <a:spcBef>
                    <a:spcPts val="600"/>
                  </a:spcBef>
                  <a:tabLst>
                    <a:tab pos="815975" algn="l"/>
                    <a:tab pos="1192213" algn="l"/>
                  </a:tabLst>
                </a:pPr>
                <a:r>
                  <a:rPr lang="en-US" sz="1400" kern="0" dirty="0" smtClean="0"/>
                  <a:t>Statistical accuracy adequate </a:t>
                </a:r>
                <a:br>
                  <a:rPr lang="en-US" sz="1400" kern="0" dirty="0" smtClean="0"/>
                </a:br>
                <a:r>
                  <a:rPr lang="en-US" sz="1400" kern="0" dirty="0" smtClean="0"/>
                  <a:t>for </a:t>
                </a:r>
                <a:r>
                  <a:rPr lang="en-US" sz="1400" kern="0" dirty="0"/>
                  <a:t> </a:t>
                </a:r>
                <a:r>
                  <a:rPr lang="en-US" sz="1400" kern="0" dirty="0" smtClean="0"/>
                  <a:t>discriminating  between</a:t>
                </a:r>
                <a:r>
                  <a:rPr lang="en-US" sz="1400" kern="0" dirty="0"/>
                  <a:t/>
                </a:r>
                <a:br>
                  <a:rPr lang="en-US" sz="1400" kern="0" dirty="0"/>
                </a:br>
                <a:r>
                  <a:rPr lang="en-US" sz="1400" kern="0" dirty="0" smtClean="0"/>
                  <a:t>predictions from </a:t>
                </a:r>
                <a:r>
                  <a:rPr lang="en-US" sz="1400" kern="0" dirty="0"/>
                  <a:t>two current </a:t>
                </a:r>
                <a:r>
                  <a:rPr lang="en-US" sz="1400" kern="0" dirty="0" smtClean="0"/>
                  <a:t/>
                </a:r>
                <a:br>
                  <a:rPr lang="en-US" sz="1400" kern="0" dirty="0" smtClean="0"/>
                </a:br>
                <a:r>
                  <a:rPr lang="en-US" sz="1400" kern="0" dirty="0" smtClean="0"/>
                  <a:t>GPD models</a:t>
                </a:r>
                <a:r>
                  <a:rPr lang="en-US" sz="1400" kern="0" dirty="0"/>
                  <a:t>.</a:t>
                </a:r>
              </a:p>
              <a:p>
                <a:pPr lvl="1">
                  <a:spcBef>
                    <a:spcPts val="600"/>
                  </a:spcBef>
                  <a:tabLst>
                    <a:tab pos="815975" algn="l"/>
                    <a:tab pos="1192213" algn="l"/>
                  </a:tabLst>
                </a:pPr>
                <a:endParaRPr lang="en-US" sz="1100" kern="0" dirty="0"/>
              </a:p>
            </p:txBody>
          </p:sp>
        </mc:Choice>
        <mc:Fallback xmlns="">
          <p:sp>
            <p:nvSpPr>
              <p:cNvPr id="1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3733800"/>
                <a:ext cx="7620001" cy="2133600"/>
              </a:xfrm>
              <a:prstGeom prst="rect">
                <a:avLst/>
              </a:prstGeom>
              <a:blipFill rotWithShape="1">
                <a:blip r:embed="rId5"/>
                <a:stretch>
                  <a:fillRect l="-2318" t="-11429" b="-57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5" descr="C:\Users\AAA\Desktop\1605.00364v1\mc_mm_p10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9" y="4042911"/>
            <a:ext cx="1828681" cy="18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矢印コネクタ 41"/>
          <p:cNvCxnSpPr/>
          <p:nvPr/>
        </p:nvCxnSpPr>
        <p:spPr>
          <a:xfrm>
            <a:off x="6540936" y="4800600"/>
            <a:ext cx="679088" cy="246044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6" name="テキスト ボックス 16"/>
          <p:cNvSpPr txBox="1"/>
          <p:nvPr/>
        </p:nvSpPr>
        <p:spPr>
          <a:xfrm>
            <a:off x="5562600" y="4193824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400" b="1" i="1" dirty="0" smtClean="0">
                <a:solidFill>
                  <a:srgbClr val="190EFF"/>
                </a:solidFill>
                <a:latin typeface="Calibri"/>
                <a:ea typeface="ＭＳ Ｐゴシック"/>
                <a:cs typeface="+mn-cs"/>
              </a:rPr>
              <a:t>P</a:t>
            </a:r>
            <a:r>
              <a:rPr kumimoji="1" lang="en-US" altLang="ja-JP" sz="1400" b="1" i="1" baseline="-25000" dirty="0" smtClean="0">
                <a:solidFill>
                  <a:srgbClr val="190EFF"/>
                </a:solidFill>
                <a:latin typeface="Calibri"/>
                <a:ea typeface="ＭＳ Ｐゴシック"/>
                <a:cs typeface="+mn-cs"/>
              </a:rPr>
              <a:t>π</a:t>
            </a:r>
            <a:r>
              <a:rPr kumimoji="1" lang="en-US" altLang="ja-JP" sz="1400" b="1" dirty="0" smtClean="0">
                <a:solidFill>
                  <a:srgbClr val="190EFF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1400" b="1" dirty="0">
                <a:solidFill>
                  <a:srgbClr val="190EFF"/>
                </a:solidFill>
                <a:latin typeface="Calibri"/>
                <a:ea typeface="ＭＳ Ｐゴシック"/>
                <a:cs typeface="+mn-cs"/>
              </a:rPr>
              <a:t>= </a:t>
            </a:r>
            <a:r>
              <a:rPr kumimoji="1" lang="en-US" altLang="ja-JP" sz="1400" b="1" dirty="0" smtClean="0">
                <a:solidFill>
                  <a:srgbClr val="190EFF"/>
                </a:solidFill>
                <a:latin typeface="Calibri"/>
                <a:ea typeface="ＭＳ Ｐゴシック"/>
                <a:cs typeface="+mn-cs"/>
              </a:rPr>
              <a:t>10 GeV</a:t>
            </a:r>
          </a:p>
        </p:txBody>
      </p:sp>
      <p:sp>
        <p:nvSpPr>
          <p:cNvPr id="27" name="文字方塊 2"/>
          <p:cNvSpPr txBox="1"/>
          <p:nvPr/>
        </p:nvSpPr>
        <p:spPr>
          <a:xfrm>
            <a:off x="7261508" y="5605046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TW" sz="1600" i="1" dirty="0" smtClean="0">
                <a:solidFill>
                  <a:prstClr val="black"/>
                </a:solidFill>
                <a:latin typeface="Calibri"/>
                <a:ea typeface="新細明體"/>
                <a:cs typeface="+mn-cs"/>
              </a:rPr>
              <a:t>M</a:t>
            </a:r>
            <a:r>
              <a:rPr kumimoji="1" lang="en-US" altLang="zh-TW" sz="1600" i="1" baseline="-25000" dirty="0" smtClean="0">
                <a:solidFill>
                  <a:prstClr val="black"/>
                </a:solidFill>
                <a:latin typeface="Calibri"/>
                <a:ea typeface="新細明體"/>
                <a:cs typeface="+mn-cs"/>
              </a:rPr>
              <a:t>X</a:t>
            </a:r>
            <a:r>
              <a:rPr kumimoji="1" lang="en-US" altLang="zh-TW" sz="1600" dirty="0" smtClean="0">
                <a:solidFill>
                  <a:prstClr val="black"/>
                </a:solidFill>
                <a:latin typeface="Calibri"/>
                <a:ea typeface="新細明體"/>
                <a:cs typeface="+mn-cs"/>
              </a:rPr>
              <a:t> (GeV)</a:t>
            </a:r>
            <a:endParaRPr kumimoji="1" lang="zh-TW" altLang="en-US" sz="1600" dirty="0">
              <a:solidFill>
                <a:prstClr val="black"/>
              </a:solidFill>
              <a:latin typeface="Calibri"/>
              <a:ea typeface="新細明體"/>
              <a:cs typeface="+mn-cs"/>
            </a:endParaRPr>
          </a:p>
        </p:txBody>
      </p:sp>
      <p:pic>
        <p:nvPicPr>
          <p:cNvPr id="33" name="Picture 2" descr="C:\Users\AAA\Desktop\edy_PRD_resubmitted\eps\edy_stat_p10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704765" cy="17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正方形/長方形 4"/>
          <p:cNvSpPr/>
          <p:nvPr/>
        </p:nvSpPr>
        <p:spPr>
          <a:xfrm>
            <a:off x="4689923" y="6462917"/>
            <a:ext cx="1053442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|</a:t>
            </a:r>
            <a:r>
              <a:rPr lang="en-US" altLang="ja-JP" sz="1100" i="1" dirty="0" smtClean="0"/>
              <a:t>t - t</a:t>
            </a:r>
            <a:r>
              <a:rPr lang="en-US" altLang="ja-JP" sz="1100" i="1" baseline="-25000" dirty="0" smtClean="0"/>
              <a:t>0</a:t>
            </a:r>
            <a:r>
              <a:rPr lang="en-US" altLang="ja-JP" sz="1100" dirty="0" smtClean="0"/>
              <a:t>|  (GeV</a:t>
            </a:r>
            <a:r>
              <a:rPr lang="en-US" altLang="ja-JP" sz="1100" baseline="30000" dirty="0" smtClean="0"/>
              <a:t>2</a:t>
            </a:r>
            <a:r>
              <a:rPr lang="en-US" altLang="ja-JP" sz="1100" dirty="0" smtClean="0"/>
              <a:t>)</a:t>
            </a:r>
            <a:endParaRPr lang="ja-JP" altLang="en-US" sz="1100" dirty="0"/>
          </a:p>
        </p:txBody>
      </p:sp>
      <p:sp>
        <p:nvSpPr>
          <p:cNvPr id="35" name="正方形/長方形 23"/>
          <p:cNvSpPr/>
          <p:nvPr/>
        </p:nvSpPr>
        <p:spPr>
          <a:xfrm>
            <a:off x="4479449" y="5052368"/>
            <a:ext cx="1287772" cy="15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1"/>
          <p:cNvSpPr/>
          <p:nvPr/>
        </p:nvSpPr>
        <p:spPr>
          <a:xfrm>
            <a:off x="4508332" y="5001949"/>
            <a:ext cx="123503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</a:rPr>
              <a:t>GK2013 (red</a:t>
            </a:r>
            <a:r>
              <a:rPr lang="en-US" altLang="ja-JP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ja-JP" sz="1000" dirty="0" smtClean="0"/>
              <a:t>BMP2001 </a:t>
            </a:r>
            <a:r>
              <a:rPr lang="en-US" altLang="ja-JP" sz="1000" dirty="0"/>
              <a:t>(black)</a:t>
            </a:r>
            <a:endParaRPr lang="ja-JP" altLang="en-US" sz="1000" dirty="0"/>
          </a:p>
        </p:txBody>
      </p:sp>
      <p:cxnSp>
        <p:nvCxnSpPr>
          <p:cNvPr id="37" name="直線矢印コネクタ 41"/>
          <p:cNvCxnSpPr/>
          <p:nvPr/>
        </p:nvCxnSpPr>
        <p:spPr>
          <a:xfrm>
            <a:off x="3352800" y="5240356"/>
            <a:ext cx="679088" cy="246044"/>
          </a:xfrm>
          <a:prstGeom prst="straightConnector1">
            <a:avLst/>
          </a:prstGeom>
          <a:noFill/>
          <a:ln w="31750" cap="flat" cmpd="sng" algn="ctr">
            <a:solidFill>
              <a:srgbClr val="190EFF"/>
            </a:solidFill>
            <a:prstDash val="soli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152400" y="6122313"/>
            <a:ext cx="3360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GK2013: P. Kroll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</a:rPr>
              <a:t>et al. </a:t>
            </a:r>
            <a:r>
              <a:rPr lang="en-US" sz="1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Eur.Phys.J.C73, 2278 (2013)</a:t>
            </a:r>
          </a:p>
          <a:p>
            <a:pPr algn="l"/>
            <a:r>
              <a:rPr lang="en-US" sz="1100" b="1" dirty="0" smtClean="0">
                <a:latin typeface="Calibri" panose="020F0502020204030204" pitchFamily="34" charset="0"/>
              </a:rPr>
              <a:t>BMP2001: E.R. Berger et </a:t>
            </a:r>
            <a:r>
              <a:rPr lang="en-US" sz="1100" b="1" dirty="0">
                <a:latin typeface="Calibri" panose="020F0502020204030204" pitchFamily="34" charset="0"/>
              </a:rPr>
              <a:t>al. Phys.Lett.B523</a:t>
            </a:r>
            <a:r>
              <a:rPr lang="en-US" sz="1100" b="1" dirty="0" smtClean="0">
                <a:latin typeface="Calibri" panose="020F0502020204030204" pitchFamily="34" charset="0"/>
              </a:rPr>
              <a:t>, 265 (2001)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2743199" y="66117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</a:t>
            </a:r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T. Sawada (Acad. </a:t>
            </a:r>
            <a:r>
              <a:rPr lang="en-US" sz="1000" b="1" dirty="0" err="1" smtClean="0">
                <a:solidFill>
                  <a:srgbClr val="CC3399"/>
                </a:solidFill>
                <a:latin typeface="+mn-lt"/>
              </a:rPr>
              <a:t>Sinica</a:t>
            </a:r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7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28"/>
          <p:cNvSpPr txBox="1">
            <a:spLocks/>
          </p:cNvSpPr>
          <p:nvPr/>
        </p:nvSpPr>
        <p:spPr>
          <a:xfrm>
            <a:off x="228600" y="762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800" b="1" dirty="0" smtClean="0">
                <a:solidFill>
                  <a:srgbClr val="190EFF"/>
                </a:solidFill>
                <a:latin typeface="+mj-lt"/>
              </a:rPr>
              <a:t>Conclusions</a:t>
            </a:r>
            <a:endParaRPr lang="en-US" sz="28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63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837612" y="6618288"/>
            <a:ext cx="382588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Subtitle 2"/>
          <p:cNvSpPr txBox="1">
            <a:spLocks/>
          </p:cNvSpPr>
          <p:nvPr/>
        </p:nvSpPr>
        <p:spPr>
          <a:xfrm>
            <a:off x="413520" y="1346390"/>
            <a:ext cx="8495865" cy="436861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2000" kern="0" dirty="0" smtClean="0">
                <a:latin typeface="+mn-lt"/>
                <a:sym typeface="Arial" pitchFamily="34" charset="0"/>
              </a:rPr>
              <a:t>There </a:t>
            </a:r>
            <a:r>
              <a:rPr lang="en-US" sz="2000" kern="0" dirty="0" smtClean="0">
                <a:latin typeface="+mn-lt"/>
                <a:sym typeface="Arial" pitchFamily="34" charset="0"/>
              </a:rPr>
              <a:t>is an </a:t>
            </a:r>
            <a:r>
              <a:rPr lang="en-US" sz="2000" kern="0" dirty="0" smtClean="0">
                <a:latin typeface="+mn-lt"/>
                <a:sym typeface="Arial" pitchFamily="34" charset="0"/>
              </a:rPr>
              <a:t>exiting </a:t>
            </a:r>
            <a:r>
              <a:rPr lang="en-US" sz="2000" kern="0" dirty="0" err="1" smtClean="0">
                <a:latin typeface="+mn-lt"/>
                <a:sym typeface="Arial" pitchFamily="34" charset="0"/>
              </a:rPr>
              <a:t>Drell</a:t>
            </a:r>
            <a:r>
              <a:rPr lang="en-US" sz="2000" kern="0" dirty="0" smtClean="0">
                <a:latin typeface="+mn-lt"/>
                <a:sym typeface="Arial" pitchFamily="34" charset="0"/>
              </a:rPr>
              <a:t>-Yan program with polarized/</a:t>
            </a:r>
            <a:r>
              <a:rPr lang="en-US" sz="2000" kern="0" dirty="0" err="1" smtClean="0">
                <a:latin typeface="+mn-lt"/>
                <a:sym typeface="Arial" pitchFamily="34" charset="0"/>
              </a:rPr>
              <a:t>unpolarized</a:t>
            </a:r>
            <a:r>
              <a:rPr lang="en-US" sz="2000" kern="0" dirty="0" smtClean="0">
                <a:latin typeface="+mn-lt"/>
                <a:sym typeface="Arial" pitchFamily="34" charset="0"/>
              </a:rPr>
              <a:t> beams and targets underway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2000" kern="0" dirty="0" smtClean="0">
                <a:latin typeface="+mn-lt"/>
                <a:sym typeface="Arial" pitchFamily="34" charset="0"/>
              </a:rPr>
              <a:t>Future opportunities look very promising</a:t>
            </a:r>
            <a:endParaRPr lang="en-US" sz="2000" kern="0" dirty="0" smtClean="0">
              <a:latin typeface="+mn-lt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2000" kern="0" dirty="0" smtClean="0">
                <a:latin typeface="+mn-lt"/>
                <a:sym typeface="Arial" pitchFamily="34" charset="0"/>
              </a:rPr>
              <a:t>We are eagerly awaiting results from COMPASS on the sign-change </a:t>
            </a:r>
            <a:endParaRPr lang="en-US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2000" kern="0" dirty="0" smtClean="0">
                <a:ea typeface="+mn-ea"/>
                <a:cs typeface="+mn-cs"/>
                <a:sym typeface="Arial" pitchFamily="34" charset="0"/>
              </a:rPr>
              <a:t>Hope to answer some of the </a:t>
            </a:r>
            <a:r>
              <a:rPr lang="en-US" sz="2000" kern="0" dirty="0" smtClean="0">
                <a:ea typeface="+mn-ea"/>
                <a:cs typeface="+mn-cs"/>
                <a:sym typeface="Arial" pitchFamily="34" charset="0"/>
              </a:rPr>
              <a:t>questions:</a:t>
            </a:r>
            <a:endParaRPr lang="en-US" sz="2000" kern="0" dirty="0">
              <a:sym typeface="Arial" pitchFamily="34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/>
              <a:t>How </a:t>
            </a:r>
            <a:r>
              <a:rPr lang="en-US" sz="2000" dirty="0"/>
              <a:t>much do the quarks and gluons contribute to the </a:t>
            </a:r>
            <a:r>
              <a:rPr lang="en-US" sz="2000" dirty="0" smtClean="0"/>
              <a:t>nucleon spin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703263" lvl="1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there significant orbital angular momentum</a:t>
            </a:r>
            <a:r>
              <a:rPr lang="en-US" sz="2000" dirty="0" smtClean="0"/>
              <a:t>?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Does TMD formalism work? Does </a:t>
            </a:r>
            <a:r>
              <a:rPr lang="en-US" sz="2000" dirty="0" err="1" smtClean="0"/>
              <a:t>Sivers</a:t>
            </a:r>
            <a:r>
              <a:rPr lang="en-US" sz="2000" dirty="0" smtClean="0"/>
              <a:t> function change sign?</a:t>
            </a:r>
            <a:endParaRPr lang="en-US" sz="2000" dirty="0"/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</a:br>
            <a:endParaRPr lang="en-US" kern="0" dirty="0" smtClean="0">
              <a:latin typeface="+mn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/>
              <a:t>Thank You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137345" y="1371600"/>
            <a:ext cx="8640710" cy="4724400"/>
          </a:xfrm>
        </p:spPr>
        <p:txBody>
          <a:bodyPr/>
          <a:lstStyle/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describes transverse-momentum distribution of </a:t>
            </a:r>
            <a:r>
              <a:rPr lang="en-US" dirty="0" err="1" smtClean="0">
                <a:solidFill>
                  <a:srgbClr val="C00000"/>
                </a:solidFill>
              </a:rPr>
              <a:t>unpolarized</a:t>
            </a:r>
            <a:r>
              <a:rPr lang="en-US" dirty="0" smtClean="0">
                <a:solidFill>
                  <a:srgbClr val="C00000"/>
                </a:solidFill>
              </a:rPr>
              <a:t> quarks </a:t>
            </a:r>
            <a:r>
              <a:rPr lang="en-US" dirty="0" smtClean="0"/>
              <a:t>inside transversely </a:t>
            </a:r>
            <a:r>
              <a:rPr lang="en-US" dirty="0" smtClean="0">
                <a:solidFill>
                  <a:srgbClr val="C00000"/>
                </a:solidFill>
              </a:rPr>
              <a:t>polarized proton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captures </a:t>
            </a:r>
            <a:r>
              <a:rPr lang="en-US" dirty="0" smtClean="0">
                <a:solidFill>
                  <a:srgbClr val="C00000"/>
                </a:solidFill>
              </a:rPr>
              <a:t>non-perturbative</a:t>
            </a:r>
            <a:r>
              <a:rPr lang="en-US" dirty="0" smtClean="0"/>
              <a:t> spin-orbit  coupling effects inside a polarized proton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</a:t>
            </a:r>
            <a:r>
              <a:rPr lang="en-US" dirty="0" smtClean="0">
                <a:solidFill>
                  <a:srgbClr val="190EFF"/>
                </a:solidFill>
              </a:rPr>
              <a:t> </a:t>
            </a:r>
            <a:endParaRPr lang="en-US" baseline="30000" dirty="0">
              <a:solidFill>
                <a:srgbClr val="190EFF"/>
              </a:solidFill>
            </a:endParaRPr>
          </a:p>
          <a:p>
            <a:pPr marL="0" indent="0">
              <a:buNone/>
            </a:pPr>
            <a:r>
              <a:rPr lang="en-US" dirty="0"/>
              <a:t>	    </a:t>
            </a:r>
            <a:r>
              <a:rPr lang="en-US" dirty="0" smtClean="0"/>
              <a:t>                                                              </a:t>
            </a:r>
            <a:br>
              <a:rPr lang="en-US" dirty="0" smtClean="0"/>
            </a:br>
            <a:endParaRPr lang="en-US" dirty="0" smtClean="0"/>
          </a:p>
          <a:p>
            <a:pPr marL="0" indent="0">
              <a:spcBef>
                <a:spcPts val="800"/>
              </a:spcBef>
              <a:buNone/>
              <a:tabLst>
                <a:tab pos="815975" algn="l"/>
                <a:tab pos="1192213" algn="l"/>
              </a:tabLst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How  measure quark OAM ? </a:t>
            </a:r>
            <a:endParaRPr lang="en-US" dirty="0" smtClean="0"/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GPD</a:t>
            </a:r>
            <a:r>
              <a:rPr lang="en-US" dirty="0"/>
              <a:t>: Generalized Parton Distribution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TMD: </a:t>
            </a:r>
            <a:r>
              <a:rPr lang="en-US" dirty="0"/>
              <a:t>Transverse Momentum Distribution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87EA9-4A7D-41F0-9184-D2DF1A3992E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78530" name="Picture 2" descr="D:\misc\Pol-DY\proposal\polDY-proposal\mulders-green-Siv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5544"/>
            <a:ext cx="2319037" cy="10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76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</a:t>
            </a:r>
            <a:r>
              <a:rPr lang="en-US" dirty="0" smtClean="0"/>
              <a:t>annot exist w/o quark </a:t>
            </a:r>
            <a:r>
              <a:rPr lang="en-US" b="1" dirty="0" smtClean="0"/>
              <a:t>OAM</a:t>
            </a:r>
            <a:endParaRPr lang="en-US" b="1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6" y="5029200"/>
            <a:ext cx="2810064" cy="747549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2" y="5853971"/>
            <a:ext cx="3642226" cy="92782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87933" y="2830806"/>
            <a:ext cx="3341755" cy="3736683"/>
            <a:chOff x="4884070" y="800656"/>
            <a:chExt cx="4265266" cy="4401147"/>
          </a:xfrm>
        </p:grpSpPr>
        <p:graphicFrame>
          <p:nvGraphicFramePr>
            <p:cNvPr id="1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971877"/>
                </p:ext>
              </p:extLst>
            </p:nvPr>
          </p:nvGraphicFramePr>
          <p:xfrm>
            <a:off x="4944942" y="3913515"/>
            <a:ext cx="4204394" cy="128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460" name="Equation" r:id="rId7" imgW="2400120" imgH="736560" progId="Equation.DSMT4">
                    <p:embed/>
                  </p:oleObj>
                </mc:Choice>
                <mc:Fallback>
                  <p:oleObj name="Equation" r:id="rId7" imgW="240012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942" y="3913515"/>
                          <a:ext cx="4204394" cy="1288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5532543" y="800656"/>
              <a:ext cx="1706087" cy="435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Lattice QCD: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4884070" y="1235663"/>
              <a:ext cx="4107662" cy="2625200"/>
              <a:chOff x="415785" y="1632657"/>
              <a:chExt cx="5030228" cy="3214811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785" y="1632657"/>
                <a:ext cx="3966099" cy="3214811"/>
              </a:xfrm>
              <a:prstGeom prst="rect">
                <a:avLst/>
              </a:prstGeom>
            </p:spPr>
          </p:pic>
          <p:pic>
            <p:nvPicPr>
              <p:cNvPr id="28" name="Picture 27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6750" y="2070100"/>
                <a:ext cx="746760" cy="320040"/>
              </a:xfrm>
              <a:prstGeom prst="rect">
                <a:avLst/>
              </a:prstGeom>
            </p:spPr>
          </p:pic>
          <p:pic>
            <p:nvPicPr>
              <p:cNvPr id="29" name="Picture 28" descr="latex-image-1.pd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6750" y="2415540"/>
                <a:ext cx="866273" cy="411480"/>
              </a:xfrm>
              <a:prstGeom prst="rect">
                <a:avLst/>
              </a:prstGeom>
            </p:spPr>
          </p:pic>
          <p:pic>
            <p:nvPicPr>
              <p:cNvPr id="30" name="Picture 29" descr="latex-image-1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4051" y="2921000"/>
                <a:ext cx="689045" cy="292608"/>
              </a:xfrm>
              <a:prstGeom prst="rect">
                <a:avLst/>
              </a:prstGeom>
            </p:spPr>
          </p:pic>
          <p:pic>
            <p:nvPicPr>
              <p:cNvPr id="31" name="Picture 30" descr="latex-image-1.pdf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6750" y="3377692"/>
                <a:ext cx="342900" cy="274320"/>
              </a:xfrm>
              <a:prstGeom prst="rect">
                <a:avLst/>
              </a:prstGeom>
            </p:spPr>
          </p:pic>
          <p:pic>
            <p:nvPicPr>
              <p:cNvPr id="32" name="Picture 31" descr="latex-image-1.pdf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6750" y="3714750"/>
                <a:ext cx="969263" cy="457200"/>
              </a:xfrm>
              <a:prstGeom prst="rect">
                <a:avLst/>
              </a:pr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6532595" y="6474023"/>
            <a:ext cx="234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K.-F. Liu </a:t>
            </a:r>
            <a:r>
              <a:rPr lang="en-US" sz="1400" i="1" dirty="0" smtClean="0">
                <a:solidFill>
                  <a:srgbClr val="000000"/>
                </a:solidFill>
              </a:rPr>
              <a:t>et al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arXiv:1203.6388</a:t>
            </a:r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625101"/>
              </p:ext>
            </p:extLst>
          </p:nvPr>
        </p:nvGraphicFramePr>
        <p:xfrm>
          <a:off x="403224" y="2514600"/>
          <a:ext cx="4625976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61" name="Equation" r:id="rId15" imgW="2958840" imgH="583920" progId="Equation.DSMT4">
                  <p:embed/>
                </p:oleObj>
              </mc:Choice>
              <mc:Fallback>
                <p:oleObj name="Equation" r:id="rId15" imgW="29588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4" y="2514600"/>
                        <a:ext cx="4625976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381000" y="2514600"/>
            <a:ext cx="1934465" cy="988822"/>
          </a:xfrm>
          <a:prstGeom prst="rect">
            <a:avLst/>
          </a:prstGeom>
          <a:noFill/>
          <a:ln w="25400" cap="flat" cmpd="sng" algn="ctr">
            <a:solidFill>
              <a:srgbClr val="190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2438400" y="76200"/>
            <a:ext cx="6019799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8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Function and Spin Crisis</a:t>
            </a:r>
            <a:endParaRPr lang="en-US" sz="28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70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92734" y="1219200"/>
            <a:ext cx="9045919" cy="5087938"/>
            <a:chOff x="92734" y="1219200"/>
            <a:chExt cx="9045919" cy="5087938"/>
          </a:xfrm>
        </p:grpSpPr>
        <p:pic>
          <p:nvPicPr>
            <p:cNvPr id="6" name="Picture 11" descr="fermilab_03-0390-22D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34" y="1219200"/>
              <a:ext cx="9045919" cy="5087938"/>
            </a:xfrm>
            <a:prstGeom prst="rect">
              <a:avLst/>
            </a:prstGeom>
            <a:noFill/>
          </p:spPr>
        </p:pic>
        <p:sp>
          <p:nvSpPr>
            <p:cNvPr id="7" name="Text Box 12"/>
            <p:cNvSpPr txBox="1">
              <a:spLocks noChangeAspect="1" noChangeArrowheads="1"/>
            </p:cNvSpPr>
            <p:nvPr/>
          </p:nvSpPr>
          <p:spPr bwMode="auto">
            <a:xfrm rot="20073686">
              <a:off x="5471364" y="1830708"/>
              <a:ext cx="2922189" cy="6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dirty="0">
                  <a:solidFill>
                    <a:srgbClr val="FFCCCC"/>
                  </a:solidFill>
                  <a:effectLst>
                    <a:outerShdw blurRad="50800" dist="38100" dir="2700000" algn="tl" rotWithShape="0">
                      <a:srgbClr val="000000"/>
                    </a:outerShdw>
                  </a:effectLst>
                  <a:latin typeface="Calibri" panose="020F0502020204030204" pitchFamily="34" charset="0"/>
                </a:rPr>
                <a:t>Fixed Target Beam lines</a:t>
              </a: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5143007" y="1740235"/>
              <a:ext cx="3964258" cy="2975549"/>
              <a:chOff x="4489" y="2468"/>
              <a:chExt cx="1263" cy="948"/>
            </a:xfrm>
          </p:grpSpPr>
          <p:sp>
            <p:nvSpPr>
              <p:cNvPr id="9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4965" y="2823"/>
                <a:ext cx="635" cy="1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err="1">
                    <a:solidFill>
                      <a:srgbClr val="FF00FF"/>
                    </a:solidFill>
                    <a:effectLst>
                      <a:outerShdw blurRad="50800" dist="38100" dir="2700000" algn="tl" rotWithShape="0">
                        <a:srgbClr val="000000"/>
                      </a:outerShdw>
                    </a:effectLst>
                    <a:latin typeface="Calibri" panose="020F0502020204030204" pitchFamily="34" charset="0"/>
                  </a:rPr>
                  <a:t>Tevatron</a:t>
                </a:r>
                <a:r>
                  <a:rPr lang="en-US" dirty="0">
                    <a:solidFill>
                      <a:srgbClr val="FF00FF"/>
                    </a:solidFill>
                    <a:effectLst>
                      <a:outerShdw blurRad="50800" dist="38100" dir="2700000" algn="tl" rotWithShape="0">
                        <a:srgbClr val="000000"/>
                      </a:outerShdw>
                    </a:effectLst>
                    <a:latin typeface="Calibri" panose="020F0502020204030204" pitchFamily="34" charset="0"/>
                  </a:rPr>
                  <a:t> 800 GeV</a:t>
                </a:r>
              </a:p>
            </p:txBody>
          </p:sp>
          <p:sp>
            <p:nvSpPr>
              <p:cNvPr id="10" name="Freeform 15"/>
              <p:cNvSpPr>
                <a:spLocks noChangeAspect="1"/>
              </p:cNvSpPr>
              <p:nvPr/>
            </p:nvSpPr>
            <p:spPr bwMode="auto">
              <a:xfrm>
                <a:off x="4489" y="2740"/>
                <a:ext cx="1263" cy="676"/>
              </a:xfrm>
              <a:custGeom>
                <a:avLst/>
                <a:gdLst/>
                <a:ahLst/>
                <a:cxnLst>
                  <a:cxn ang="0">
                    <a:pos x="2392" y="3"/>
                  </a:cxn>
                  <a:cxn ang="0">
                    <a:pos x="1931" y="3"/>
                  </a:cxn>
                  <a:cxn ang="0">
                    <a:pos x="1413" y="3"/>
                  </a:cxn>
                  <a:cxn ang="0">
                    <a:pos x="872" y="22"/>
                  </a:cxn>
                  <a:cxn ang="0">
                    <a:pos x="479" y="92"/>
                  </a:cxn>
                  <a:cxn ang="0">
                    <a:pos x="235" y="188"/>
                  </a:cxn>
                  <a:cxn ang="0">
                    <a:pos x="34" y="353"/>
                  </a:cxn>
                  <a:cxn ang="0">
                    <a:pos x="31" y="579"/>
                  </a:cxn>
                  <a:cxn ang="0">
                    <a:pos x="146" y="695"/>
                  </a:cxn>
                  <a:cxn ang="0">
                    <a:pos x="434" y="867"/>
                  </a:cxn>
                  <a:cxn ang="0">
                    <a:pos x="722" y="983"/>
                  </a:cxn>
                  <a:cxn ang="0">
                    <a:pos x="1125" y="1098"/>
                  </a:cxn>
                  <a:cxn ang="0">
                    <a:pos x="1692" y="1217"/>
                  </a:cxn>
                  <a:cxn ang="0">
                    <a:pos x="2162" y="1271"/>
                  </a:cxn>
                  <a:cxn ang="0">
                    <a:pos x="2392" y="1271"/>
                  </a:cxn>
                </a:cxnLst>
                <a:rect l="0" t="0" r="r" b="b"/>
                <a:pathLst>
                  <a:path w="2392" h="1280">
                    <a:moveTo>
                      <a:pt x="2392" y="3"/>
                    </a:moveTo>
                    <a:cubicBezTo>
                      <a:pt x="2243" y="3"/>
                      <a:pt x="2094" y="3"/>
                      <a:pt x="1931" y="3"/>
                    </a:cubicBezTo>
                    <a:cubicBezTo>
                      <a:pt x="1768" y="3"/>
                      <a:pt x="1589" y="0"/>
                      <a:pt x="1413" y="3"/>
                    </a:cubicBezTo>
                    <a:cubicBezTo>
                      <a:pt x="1237" y="6"/>
                      <a:pt x="1028" y="7"/>
                      <a:pt x="872" y="22"/>
                    </a:cubicBezTo>
                    <a:cubicBezTo>
                      <a:pt x="716" y="37"/>
                      <a:pt x="585" y="64"/>
                      <a:pt x="479" y="92"/>
                    </a:cubicBezTo>
                    <a:cubicBezTo>
                      <a:pt x="373" y="120"/>
                      <a:pt x="309" y="145"/>
                      <a:pt x="235" y="188"/>
                    </a:cubicBezTo>
                    <a:cubicBezTo>
                      <a:pt x="161" y="231"/>
                      <a:pt x="68" y="288"/>
                      <a:pt x="34" y="353"/>
                    </a:cubicBezTo>
                    <a:cubicBezTo>
                      <a:pt x="0" y="418"/>
                      <a:pt x="12" y="522"/>
                      <a:pt x="31" y="579"/>
                    </a:cubicBezTo>
                    <a:cubicBezTo>
                      <a:pt x="50" y="636"/>
                      <a:pt x="79" y="647"/>
                      <a:pt x="146" y="695"/>
                    </a:cubicBezTo>
                    <a:cubicBezTo>
                      <a:pt x="213" y="743"/>
                      <a:pt x="338" y="819"/>
                      <a:pt x="434" y="867"/>
                    </a:cubicBezTo>
                    <a:cubicBezTo>
                      <a:pt x="530" y="915"/>
                      <a:pt x="607" y="945"/>
                      <a:pt x="722" y="983"/>
                    </a:cubicBezTo>
                    <a:cubicBezTo>
                      <a:pt x="837" y="1021"/>
                      <a:pt x="963" y="1059"/>
                      <a:pt x="1125" y="1098"/>
                    </a:cubicBezTo>
                    <a:cubicBezTo>
                      <a:pt x="1287" y="1137"/>
                      <a:pt x="1519" y="1188"/>
                      <a:pt x="1692" y="1217"/>
                    </a:cubicBezTo>
                    <a:cubicBezTo>
                      <a:pt x="1865" y="1246"/>
                      <a:pt x="2045" y="1262"/>
                      <a:pt x="2162" y="1271"/>
                    </a:cubicBezTo>
                    <a:cubicBezTo>
                      <a:pt x="2279" y="1280"/>
                      <a:pt x="2354" y="1271"/>
                      <a:pt x="2392" y="1271"/>
                    </a:cubicBezTo>
                  </a:path>
                </a:pathLst>
              </a:custGeom>
              <a:noFill/>
              <a:ln w="5715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532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642" y="2468"/>
                <a:ext cx="928" cy="355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928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Text Box 20"/>
            <p:cNvSpPr txBox="1">
              <a:spLocks noChangeAspect="1" noChangeArrowheads="1"/>
            </p:cNvSpPr>
            <p:nvPr/>
          </p:nvSpPr>
          <p:spPr bwMode="auto">
            <a:xfrm>
              <a:off x="2039511" y="3874151"/>
              <a:ext cx="1999089" cy="5950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/>
                    </a:outerShdw>
                  </a:effectLst>
                  <a:latin typeface="Calibri" panose="020F0502020204030204" pitchFamily="34" charset="0"/>
                </a:rPr>
                <a:t>Main Injector 120 GeV</a:t>
              </a:r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 rot="244712">
              <a:off x="325003" y="3441625"/>
              <a:ext cx="5730502" cy="2099655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3"/>
            <p:cNvSpPr>
              <a:spLocks noChangeAspect="1"/>
            </p:cNvSpPr>
            <p:nvPr/>
          </p:nvSpPr>
          <p:spPr bwMode="auto">
            <a:xfrm>
              <a:off x="5140217" y="2806923"/>
              <a:ext cx="654962" cy="1426837"/>
            </a:xfrm>
            <a:custGeom>
              <a:avLst/>
              <a:gdLst/>
              <a:ahLst/>
              <a:cxnLst>
                <a:cxn ang="0">
                  <a:pos x="395" y="861"/>
                </a:cxn>
                <a:cxn ang="0">
                  <a:pos x="249" y="692"/>
                </a:cxn>
                <a:cxn ang="0">
                  <a:pos x="56" y="474"/>
                </a:cxn>
                <a:cxn ang="0">
                  <a:pos x="8" y="280"/>
                </a:cxn>
                <a:cxn ang="0">
                  <a:pos x="104" y="135"/>
                </a:cxn>
                <a:cxn ang="0">
                  <a:pos x="333" y="0"/>
                </a:cxn>
              </a:cxnLst>
              <a:rect l="0" t="0" r="r" b="b"/>
              <a:pathLst>
                <a:path w="395" h="861">
                  <a:moveTo>
                    <a:pt x="395" y="861"/>
                  </a:moveTo>
                  <a:cubicBezTo>
                    <a:pt x="350" y="808"/>
                    <a:pt x="305" y="756"/>
                    <a:pt x="249" y="692"/>
                  </a:cubicBezTo>
                  <a:cubicBezTo>
                    <a:pt x="193" y="628"/>
                    <a:pt x="96" y="543"/>
                    <a:pt x="56" y="474"/>
                  </a:cubicBezTo>
                  <a:cubicBezTo>
                    <a:pt x="16" y="405"/>
                    <a:pt x="0" y="336"/>
                    <a:pt x="8" y="280"/>
                  </a:cubicBezTo>
                  <a:cubicBezTo>
                    <a:pt x="16" y="224"/>
                    <a:pt x="50" y="182"/>
                    <a:pt x="104" y="135"/>
                  </a:cubicBezTo>
                  <a:cubicBezTo>
                    <a:pt x="158" y="88"/>
                    <a:pt x="285" y="28"/>
                    <a:pt x="333" y="0"/>
                  </a:cubicBez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5683250" y="2197100"/>
              <a:ext cx="2209800" cy="6223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" name="Picture 19" descr="dbub_e866_cteq6_slide.png"/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58" y="170797"/>
            <a:ext cx="1883944" cy="1880176"/>
          </a:xfrm>
          <a:prstGeom prst="rect">
            <a:avLst/>
          </a:prstGeom>
        </p:spPr>
      </p:pic>
      <p:sp>
        <p:nvSpPr>
          <p:cNvPr id="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4114800" cy="53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err="1" smtClean="0"/>
              <a:t>SeaQuest</a:t>
            </a:r>
            <a:r>
              <a:rPr lang="en-US" sz="2800" dirty="0" smtClean="0"/>
              <a:t> Experiment</a:t>
            </a:r>
            <a:endParaRPr lang="en-US" sz="2400" dirty="0" smtClean="0"/>
          </a:p>
        </p:txBody>
      </p:sp>
      <p:cxnSp>
        <p:nvCxnSpPr>
          <p:cNvPr id="14" name="Straight Arrow Connector 13"/>
          <p:cNvCxnSpPr>
            <a:endCxn id="19" idx="1"/>
          </p:cNvCxnSpPr>
          <p:nvPr/>
        </p:nvCxnSpPr>
        <p:spPr bwMode="auto">
          <a:xfrm>
            <a:off x="2286000" y="533400"/>
            <a:ext cx="5607050" cy="1663700"/>
          </a:xfrm>
          <a:prstGeom prst="straightConnector1">
            <a:avLst/>
          </a:prstGeom>
          <a:noFill/>
          <a:ln w="57150" cap="flat" cmpd="sng" algn="ctr">
            <a:solidFill>
              <a:srgbClr val="190E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002" y="64124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of available beam to </a:t>
            </a:r>
            <a:r>
              <a:rPr lang="en-US" b="1" dirty="0" err="1" smtClean="0">
                <a:solidFill>
                  <a:srgbClr val="FF0000"/>
                </a:solidFill>
              </a:rPr>
              <a:t>SeaQuest</a:t>
            </a:r>
            <a:r>
              <a:rPr lang="en-US" b="1" dirty="0" smtClean="0">
                <a:solidFill>
                  <a:srgbClr val="FF0000"/>
                </a:solidFill>
              </a:rPr>
              <a:t>   /   90% to neutrino program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94383"/>
            <a:ext cx="9201011" cy="5950503"/>
            <a:chOff x="0" y="494383"/>
            <a:chExt cx="9201011" cy="595050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9706"/>
              <a:ext cx="9130093" cy="44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 rot="20752618">
              <a:off x="5386462" y="5149469"/>
              <a:ext cx="3814549" cy="522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20760000">
              <a:off x="4909284" y="5538544"/>
              <a:ext cx="528638" cy="304800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25m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20784971">
              <a:off x="110201" y="2062609"/>
              <a:ext cx="1851025" cy="1158875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999999">
                      <a:lumMod val="10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</a:rPr>
                <a:t>Solid Iron</a:t>
              </a:r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 Focusing Magnet, Hadron absorber and beam dump</a:t>
              </a: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 rot="412618">
              <a:off x="766449" y="3712671"/>
              <a:ext cx="1569035" cy="399655"/>
              <a:chOff x="819" y="1516"/>
              <a:chExt cx="915" cy="208"/>
            </a:xfrm>
          </p:grpSpPr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 rot="20340000">
                <a:off x="1117" y="1531"/>
                <a:ext cx="354" cy="1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999999">
                        <a:lumMod val="10000"/>
                      </a:srgbClr>
                    </a:solidFill>
                    <a:latin typeface="Calibri" panose="020F0502020204030204" pitchFamily="34" charset="0"/>
                  </a:rPr>
                  <a:t>4.9m</a:t>
                </a: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rot="20340000">
                <a:off x="1391" y="1516"/>
                <a:ext cx="343" cy="7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1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rot="20340000">
                <a:off x="819" y="1721"/>
                <a:ext cx="294" cy="3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10000"/>
                  </a:schemeClr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 rot="20770983">
              <a:off x="2911731" y="2170925"/>
              <a:ext cx="141089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Mom. Meas.</a:t>
              </a:r>
            </a:p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(KTeV Magnet)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 rot="20760000">
              <a:off x="6811878" y="4808618"/>
              <a:ext cx="1618200" cy="58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Hadron </a:t>
              </a:r>
              <a:r>
                <a:rPr lang="en-US" sz="1600" dirty="0" smtClean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Absorber</a:t>
              </a:r>
            </a:p>
            <a:p>
              <a:r>
                <a:rPr lang="en-US" sz="1600" dirty="0" smtClean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(Iron Wall)</a:t>
              </a:r>
              <a:endParaRPr lang="en-US" sz="1600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2649414" y="1922585"/>
              <a:ext cx="508000" cy="1695937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5234476" y="1688123"/>
              <a:ext cx="95615" cy="841131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5345723" y="1688124"/>
              <a:ext cx="1445846" cy="63304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 rot="20760000">
              <a:off x="6563006" y="494383"/>
              <a:ext cx="1719189" cy="830997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Station 4:</a:t>
              </a:r>
            </a:p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Hodoscope array</a:t>
              </a:r>
            </a:p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Prop tube tracking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20760000">
              <a:off x="1903125" y="5543700"/>
              <a:ext cx="2098949" cy="584776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Liquid H</a:t>
              </a:r>
              <a:r>
                <a:rPr lang="en-US" sz="1600" baseline="-250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2</a:t>
              </a:r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1600" dirty="0" smtClean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D</a:t>
              </a:r>
              <a:r>
                <a:rPr lang="en-US" sz="1600" baseline="-25000" dirty="0" smtClean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2</a:t>
              </a:r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, and solid </a:t>
              </a:r>
              <a:r>
                <a:rPr lang="en-US" sz="1600" dirty="0" smtClean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targets (Fe, C, W)</a:t>
              </a:r>
              <a:endParaRPr lang="en-US" sz="1600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 flipV="1">
              <a:off x="190012" y="4624753"/>
              <a:ext cx="1662234" cy="1189892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 rot="20760000">
              <a:off x="4167866" y="876239"/>
              <a:ext cx="2078389" cy="830997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Station 2 and 3:</a:t>
              </a:r>
            </a:p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Hodoscope array</a:t>
              </a:r>
            </a:p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Drift Chamber tracking</a:t>
              </a: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7518398" y="1320800"/>
              <a:ext cx="156309" cy="63304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 flipV="1">
              <a:off x="7463690" y="3938953"/>
              <a:ext cx="70340" cy="875324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rot="20752618">
              <a:off x="1120756" y="6163530"/>
              <a:ext cx="3851866" cy="118655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4755" y="5860111"/>
              <a:ext cx="219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Drawing:  T. O’Connor and K. Bailey</a:t>
              </a:r>
              <a:endParaRPr lang="en-US" sz="1600" dirty="0">
                <a:solidFill>
                  <a:srgbClr val="999999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 rot="20760000">
              <a:off x="2265499" y="1098977"/>
              <a:ext cx="1593577" cy="830997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Station 1:</a:t>
              </a:r>
            </a:p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Hodoscope array</a:t>
              </a:r>
            </a:p>
            <a:p>
              <a:r>
                <a:rPr lang="en-US" sz="1600" dirty="0">
                  <a:solidFill>
                    <a:srgbClr val="999999">
                      <a:lumMod val="10000"/>
                    </a:srgbClr>
                  </a:solidFill>
                  <a:latin typeface="Calibri" panose="020F0502020204030204" pitchFamily="34" charset="0"/>
                </a:rPr>
                <a:t>MWPC tracking</a:t>
              </a:r>
            </a:p>
          </p:txBody>
        </p:sp>
      </p:grpSp>
      <p:sp>
        <p:nvSpPr>
          <p:cNvPr id="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4495800" cy="53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err="1" smtClean="0"/>
              <a:t>SeaQuest</a:t>
            </a:r>
            <a:r>
              <a:rPr lang="en-US" sz="2800" dirty="0" smtClean="0"/>
              <a:t> Spectrometer</a:t>
            </a:r>
            <a:endParaRPr lang="en-US" sz="2400" dirty="0" smtClean="0"/>
          </a:p>
        </p:txBody>
      </p:sp>
      <p:sp>
        <p:nvSpPr>
          <p:cNvPr id="31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46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70" y="76200"/>
            <a:ext cx="8695430" cy="609600"/>
          </a:xfrm>
        </p:spPr>
        <p:txBody>
          <a:bodyPr/>
          <a:lstStyle/>
          <a:p>
            <a:r>
              <a:rPr lang="en-US" sz="2800" dirty="0" smtClean="0"/>
              <a:t>Event Selection &amp; Reconstruction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011104" y="1142999"/>
            <a:ext cx="3828096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Monte Carlo describe data well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Resolution better than expected</a:t>
            </a:r>
          </a:p>
          <a:p>
            <a:pPr marL="360363" lvl="1" indent="-187325">
              <a:defRPr/>
            </a:pP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en-US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kern="0" baseline="-25000" dirty="0" err="1" smtClean="0">
                <a:solidFill>
                  <a:schemeClr val="tx1"/>
                </a:solidFill>
                <a:latin typeface="Calibri"/>
              </a:rPr>
              <a:t>M</a:t>
            </a: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(J/</a:t>
            </a:r>
            <a:r>
              <a:rPr lang="en-US" kern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y ) </a:t>
            </a: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~180 MeV </a:t>
            </a:r>
          </a:p>
          <a:p>
            <a:pPr marL="360363" lvl="1" indent="-187325">
              <a:defRPr/>
            </a:pP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  </a:t>
            </a:r>
            <a:r>
              <a:rPr lang="en-US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kern="0" baseline="-25000" dirty="0" err="1" smtClean="0">
                <a:solidFill>
                  <a:schemeClr val="tx1"/>
                </a:solidFill>
                <a:latin typeface="Calibri"/>
              </a:rPr>
              <a:t>M</a:t>
            </a: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(D-Y</a:t>
            </a:r>
            <a:r>
              <a:rPr lang="en-US" kern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 )</a:t>
            </a: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 ~220 MeV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  <a:p>
            <a:pPr marL="360363" marR="0" lvl="1" indent="-187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J/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cs typeface="Symbol" charset="2"/>
              </a:rPr>
              <a:t>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to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cs typeface="Symbol" charset="2"/>
              </a:rPr>
              <a:t>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’ separation</a:t>
            </a:r>
          </a:p>
          <a:p>
            <a:pPr marL="360363" marR="0" lvl="1" indent="-187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lower J/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cs typeface="Symbol" charset="2"/>
              </a:rPr>
              <a:t>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mass cut (more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Drell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-Yan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events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Shape 13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16" y="1042144"/>
            <a:ext cx="4115906" cy="276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320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74" y="3962400"/>
            <a:ext cx="4782818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86852" y="4152900"/>
            <a:ext cx="3276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noProof="0" dirty="0" smtClean="0">
                <a:solidFill>
                  <a:schemeClr val="tx1"/>
                </a:solidFill>
                <a:latin typeface="Calibri"/>
              </a:rPr>
              <a:t>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ood Target/Dump separation</a:t>
            </a:r>
            <a:endParaRPr lang="en-US" kern="0" dirty="0" smtClean="0">
              <a:solidFill>
                <a:schemeClr val="tx1"/>
              </a:solidFill>
              <a:latin typeface="Calibri"/>
            </a:endParaRP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pointing resolution </a:t>
            </a: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poor </a:t>
            </a: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along beam axis</a:t>
            </a:r>
            <a:endParaRPr lang="en-US" kern="0" dirty="0">
              <a:solidFill>
                <a:schemeClr val="tx1"/>
              </a:solidFill>
              <a:latin typeface="Calibri"/>
            </a:endParaRP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>
                <a:solidFill>
                  <a:schemeClr val="tx1"/>
                </a:solidFill>
                <a:latin typeface="Calibri"/>
              </a:rPr>
              <a:t>d</a:t>
            </a:r>
            <a:r>
              <a:rPr lang="en-US" kern="0" dirty="0" smtClean="0">
                <a:solidFill>
                  <a:schemeClr val="tx1"/>
                </a:solidFill>
                <a:latin typeface="Calibri"/>
              </a:rPr>
              <a:t>ominated by random coincidences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757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AFA57-C119-4E06-AE4F-B0421F69E4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2423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74" name="Picture 2" descr="F:\misc\talks\pol-DY\release-rsigma-oth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74" y="685800"/>
            <a:ext cx="6799726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5181600"/>
            <a:ext cx="85344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ifferent kinematics and Q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for E866 &amp; </a:t>
            </a:r>
            <a:r>
              <a:rPr lang="en-US" dirty="0" err="1" smtClean="0">
                <a:solidFill>
                  <a:srgbClr val="000000"/>
                </a:solidFill>
              </a:rPr>
              <a:t>SeaQuest</a:t>
            </a:r>
            <a:r>
              <a:rPr lang="en-US" dirty="0" smtClean="0">
                <a:solidFill>
                  <a:srgbClr val="000000"/>
                </a:solidFill>
              </a:rPr>
              <a:t> data sets</a:t>
            </a:r>
            <a:endParaRPr lang="en-US" baseline="30000" dirty="0" smtClean="0">
              <a:solidFill>
                <a:srgbClr val="000000"/>
              </a:solidFill>
            </a:endParaRPr>
          </a:p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/>
              <a:t>n</a:t>
            </a:r>
            <a:r>
              <a:rPr lang="en-US" dirty="0" smtClean="0"/>
              <a:t>ew chambers installed in </a:t>
            </a:r>
            <a:r>
              <a:rPr lang="en-US" dirty="0"/>
              <a:t>M</a:t>
            </a:r>
            <a:r>
              <a:rPr lang="en-US" dirty="0" smtClean="0"/>
              <a:t>arch </a:t>
            </a:r>
            <a:r>
              <a:rPr lang="en-US" dirty="0" smtClean="0"/>
              <a:t>2016: improve </a:t>
            </a:r>
            <a:r>
              <a:rPr lang="en-US" dirty="0" smtClean="0"/>
              <a:t>acceptance in high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region</a:t>
            </a:r>
          </a:p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 smtClean="0"/>
              <a:t>30% of anticipated data  (~</a:t>
            </a:r>
            <a:r>
              <a:rPr lang="en-US" dirty="0" smtClean="0">
                <a:solidFill>
                  <a:srgbClr val="190EFF"/>
                </a:solidFill>
              </a:rPr>
              <a:t>1.2 </a:t>
            </a:r>
            <a:r>
              <a:rPr lang="en-US" dirty="0">
                <a:solidFill>
                  <a:srgbClr val="190EFF"/>
                </a:solidFill>
              </a:rPr>
              <a:t>× 10</a:t>
            </a:r>
            <a:r>
              <a:rPr lang="en-US" baseline="30000" dirty="0">
                <a:solidFill>
                  <a:srgbClr val="190EFF"/>
                </a:solidFill>
              </a:rPr>
              <a:t>18</a:t>
            </a:r>
            <a:r>
              <a:rPr lang="en-US" dirty="0">
                <a:solidFill>
                  <a:srgbClr val="190EFF"/>
                </a:solidFill>
              </a:rPr>
              <a:t> </a:t>
            </a:r>
            <a:r>
              <a:rPr lang="en-US" dirty="0" smtClean="0">
                <a:solidFill>
                  <a:srgbClr val="190EFF"/>
                </a:solidFill>
              </a:rPr>
              <a:t>pot)</a:t>
            </a:r>
          </a:p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 smtClean="0">
                <a:solidFill>
                  <a:srgbClr val="190EFF"/>
                </a:solidFill>
              </a:rPr>
              <a:t>approved for  </a:t>
            </a:r>
            <a:r>
              <a:rPr lang="en-US" dirty="0" smtClean="0">
                <a:solidFill>
                  <a:srgbClr val="190EFF"/>
                </a:solidFill>
              </a:rPr>
              <a:t>5 × </a:t>
            </a:r>
            <a:r>
              <a:rPr lang="en-US" dirty="0">
                <a:solidFill>
                  <a:srgbClr val="190EFF"/>
                </a:solidFill>
              </a:rPr>
              <a:t>10</a:t>
            </a:r>
            <a:r>
              <a:rPr lang="en-US" baseline="30000" dirty="0">
                <a:solidFill>
                  <a:srgbClr val="190EFF"/>
                </a:solidFill>
              </a:rPr>
              <a:t>18</a:t>
            </a:r>
            <a:r>
              <a:rPr lang="en-US" dirty="0">
                <a:solidFill>
                  <a:srgbClr val="190EFF"/>
                </a:solidFill>
              </a:rPr>
              <a:t> </a:t>
            </a:r>
            <a:r>
              <a:rPr lang="en-US" dirty="0" smtClean="0">
                <a:solidFill>
                  <a:srgbClr val="190EFF"/>
                </a:solidFill>
              </a:rPr>
              <a:t>pot</a:t>
            </a:r>
            <a:endParaRPr lang="en-US" dirty="0">
              <a:solidFill>
                <a:srgbClr val="190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9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AFA57-C119-4E06-AE4F-B0421F69E4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942" y="76200"/>
            <a:ext cx="8892058" cy="51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itchFamily="34" charset="0"/>
              </a:defRPr>
            </a:lvl2pPr>
            <a:lvl3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itchFamily="34" charset="0"/>
              </a:defRPr>
            </a:lvl3pPr>
            <a:lvl4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itchFamily="34" charset="0"/>
              </a:defRPr>
            </a:lvl4pPr>
            <a:lvl5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itchFamily="34" charset="0"/>
              </a:defRPr>
            </a:lvl5pPr>
            <a:lvl6pPr marL="457200" algn="ctr" rtl="0" fontAlgn="base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ctr" rtl="0" fontAlgn="base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ctr" rtl="0" fontAlgn="base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ctr" rtl="0" fontAlgn="base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en-US" sz="2800" kern="0" dirty="0" err="1" smtClean="0"/>
              <a:t>SeaQuest</a:t>
            </a:r>
            <a:r>
              <a:rPr lang="en-US" sz="2800" kern="0" dirty="0" smtClean="0"/>
              <a:t> Leading Order extraction (2015 Data Set)</a:t>
            </a:r>
            <a:endParaRPr lang="en-US" sz="2800" kern="0" dirty="0"/>
          </a:p>
        </p:txBody>
      </p:sp>
      <p:pic>
        <p:nvPicPr>
          <p:cNvPr id="311298" name="Picture 2" descr="F:\misc\talks\pol-DY\release-rpdf-oth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685800"/>
            <a:ext cx="6835140" cy="4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4968240"/>
            <a:ext cx="8458200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00"/>
                </a:solidFill>
              </a:rPr>
              <a:t>E866 data is for Q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= 54 GeV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 while </a:t>
            </a:r>
            <a:r>
              <a:rPr lang="en-US" dirty="0" err="1" smtClean="0">
                <a:solidFill>
                  <a:srgbClr val="000000"/>
                </a:solidFill>
              </a:rPr>
              <a:t>SeaQuest</a:t>
            </a:r>
            <a:r>
              <a:rPr lang="en-US" dirty="0" smtClean="0">
                <a:solidFill>
                  <a:srgbClr val="000000"/>
                </a:solidFill>
              </a:rPr>
              <a:t> data has </a:t>
            </a:r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≈ 29 </a:t>
            </a:r>
            <a:r>
              <a:rPr lang="en-US" dirty="0">
                <a:solidFill>
                  <a:srgbClr val="000000"/>
                </a:solidFill>
              </a:rPr>
              <a:t>GeV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742950" lvl="1" indent="-285750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d</a:t>
            </a:r>
            <a:r>
              <a:rPr lang="en-US" sz="1600" dirty="0" smtClean="0">
                <a:solidFill>
                  <a:srgbClr val="000000"/>
                </a:solidFill>
              </a:rPr>
              <a:t>ifference should be insignificant</a:t>
            </a:r>
          </a:p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o nuclear correction for deuterium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</a:rPr>
              <a:t>expected larger at higher x, but still small compared to error bars</a:t>
            </a:r>
            <a:endParaRPr lang="en-US" sz="1600" dirty="0">
              <a:solidFill>
                <a:srgbClr val="000000"/>
              </a:solidFill>
            </a:endParaRPr>
          </a:p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there disagreement at high x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hape 1444"/>
          <p:cNvSpPr/>
          <p:nvPr/>
        </p:nvSpPr>
        <p:spPr>
          <a:xfrm rot="-5400000">
            <a:off x="4495800" y="2910840"/>
            <a:ext cx="762000" cy="304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98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misc\talks\pol-DY\release-rpdf-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685800"/>
            <a:ext cx="6835140" cy="4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AFA57-C119-4E06-AE4F-B0421F69E4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942" y="76200"/>
            <a:ext cx="8892058" cy="51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itchFamily="34" charset="0"/>
              </a:defRPr>
            </a:lvl2pPr>
            <a:lvl3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itchFamily="34" charset="0"/>
              </a:defRPr>
            </a:lvl3pPr>
            <a:lvl4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itchFamily="34" charset="0"/>
              </a:defRPr>
            </a:lvl4pPr>
            <a:lvl5pPr algn="ctr" rtl="0" eaLnBrk="0" fontAlgn="base" hangingPunct="0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pitchFamily="34" charset="0"/>
              </a:defRPr>
            </a:lvl5pPr>
            <a:lvl6pPr marL="457200" algn="ctr" rtl="0" fontAlgn="base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ctr" rtl="0" fontAlgn="base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ctr" rtl="0" fontAlgn="base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ctr" rtl="0" fontAlgn="base">
              <a:spcBef>
                <a:spcPts val="200"/>
              </a:spcBef>
              <a:spcAft>
                <a:spcPct val="0"/>
              </a:spcAft>
              <a:defRPr sz="2000" b="1">
                <a:solidFill>
                  <a:srgbClr val="190E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r>
              <a:rPr lang="en-US" sz="2800" kern="0" dirty="0" err="1" smtClean="0"/>
              <a:t>SeaQuest</a:t>
            </a:r>
            <a:r>
              <a:rPr lang="en-US" sz="2800" kern="0" dirty="0" smtClean="0"/>
              <a:t> Leading Order extraction (2015 Data Set)</a:t>
            </a:r>
            <a:endParaRPr lang="en-US" sz="2800" kern="0" dirty="0"/>
          </a:p>
        </p:txBody>
      </p:sp>
      <p:sp>
        <p:nvSpPr>
          <p:cNvPr id="10" name="Rectangle 9"/>
          <p:cNvSpPr/>
          <p:nvPr/>
        </p:nvSpPr>
        <p:spPr>
          <a:xfrm>
            <a:off x="381000" y="5153311"/>
            <a:ext cx="84582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/>
              <a:t>BS15 (statistical model) calculated using parameters from </a:t>
            </a:r>
            <a:r>
              <a:rPr lang="en-US" dirty="0" smtClean="0"/>
              <a:t>NPA941(2015)307</a:t>
            </a:r>
            <a:endParaRPr lang="en-US" dirty="0" smtClean="0"/>
          </a:p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 smtClean="0"/>
              <a:t>CT14 </a:t>
            </a:r>
            <a:r>
              <a:rPr lang="en-US" dirty="0"/>
              <a:t>and MMHT2014 </a:t>
            </a:r>
            <a:r>
              <a:rPr lang="en-US" dirty="0" smtClean="0"/>
              <a:t>calculated </a:t>
            </a:r>
            <a:r>
              <a:rPr lang="en-US" dirty="0"/>
              <a:t>with the LHAPDF library</a:t>
            </a:r>
            <a:endParaRPr lang="en-US" dirty="0" smtClean="0">
              <a:solidFill>
                <a:srgbClr val="000000"/>
              </a:solidFill>
            </a:endParaRPr>
          </a:p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00"/>
                </a:solidFill>
              </a:rPr>
              <a:t>PDF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 smtClean="0"/>
              <a:t>cales taken </a:t>
            </a:r>
            <a:r>
              <a:rPr lang="en-US" dirty="0"/>
              <a:t>as 29 </a:t>
            </a:r>
            <a:r>
              <a:rPr lang="en-US" dirty="0" smtClean="0">
                <a:solidFill>
                  <a:srgbClr val="000000"/>
                </a:solidFill>
              </a:rPr>
              <a:t>GeV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53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8" y="90889"/>
            <a:ext cx="8826282" cy="518711"/>
          </a:xfrm>
        </p:spPr>
        <p:txBody>
          <a:bodyPr/>
          <a:lstStyle/>
          <a:p>
            <a:r>
              <a:rPr lang="en-US" sz="2800" dirty="0" err="1" smtClean="0"/>
              <a:t>SeaQuest</a:t>
            </a:r>
            <a:r>
              <a:rPr lang="en-US" sz="2800" dirty="0" smtClean="0"/>
              <a:t> Nuclear Dependence (Preview)</a:t>
            </a:r>
            <a:endParaRPr lang="en-US" sz="2800" dirty="0"/>
          </a:p>
        </p:txBody>
      </p:sp>
      <p:pic>
        <p:nvPicPr>
          <p:cNvPr id="6" name="Picture 5" descr="Apr-APS-EMC-Rati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286000"/>
            <a:ext cx="3329265" cy="31496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761298"/>
            <a:ext cx="82296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00"/>
                </a:solidFill>
              </a:rPr>
              <a:t>n</a:t>
            </a:r>
            <a:r>
              <a:rPr lang="en-US" u="none" dirty="0" smtClean="0">
                <a:solidFill>
                  <a:srgbClr val="000000"/>
                </a:solidFill>
              </a:rPr>
              <a:t>o </a:t>
            </a:r>
            <a:r>
              <a:rPr lang="en-US" u="none" dirty="0">
                <a:solidFill>
                  <a:srgbClr val="000000"/>
                </a:solidFill>
              </a:rPr>
              <a:t>antiquark enhancement </a:t>
            </a:r>
            <a:r>
              <a:rPr lang="en-US" dirty="0" smtClean="0">
                <a:solidFill>
                  <a:srgbClr val="000000"/>
                </a:solidFill>
              </a:rPr>
              <a:t>apparent</a:t>
            </a:r>
          </a:p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u="none" dirty="0" smtClean="0">
                <a:solidFill>
                  <a:srgbClr val="000000"/>
                </a:solidFill>
              </a:rPr>
              <a:t>10% of anticipated statistical precision</a:t>
            </a:r>
          </a:p>
          <a:p>
            <a:pPr marL="282575" indent="-282575" algn="l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66000"/>
              <a:buFont typeface="Wingdings" pitchFamily="2" charset="2"/>
              <a:buChar char="n"/>
            </a:pPr>
            <a:r>
              <a:rPr lang="en-US" dirty="0">
                <a:solidFill>
                  <a:srgbClr val="190EFF"/>
                </a:solidFill>
              </a:rPr>
              <a:t>i</a:t>
            </a:r>
            <a:r>
              <a:rPr lang="en-US" dirty="0" smtClean="0">
                <a:solidFill>
                  <a:srgbClr val="190EFF"/>
                </a:solidFill>
              </a:rPr>
              <a:t>ncreased detector acceptance at large-</a:t>
            </a:r>
            <a:r>
              <a:rPr lang="en-US" dirty="0" err="1" smtClean="0">
                <a:solidFill>
                  <a:srgbClr val="190EFF"/>
                </a:solidFill>
              </a:rPr>
              <a:t>x</a:t>
            </a:r>
            <a:r>
              <a:rPr lang="en-US" baseline="-25000" dirty="0" err="1" smtClean="0">
                <a:solidFill>
                  <a:srgbClr val="190EFF"/>
                </a:solidFill>
              </a:rPr>
              <a:t>T</a:t>
            </a:r>
            <a:r>
              <a:rPr lang="en-US" dirty="0" smtClean="0">
                <a:solidFill>
                  <a:srgbClr val="190EFF"/>
                </a:solidFill>
              </a:rPr>
              <a:t> to come (new D1 chamber)</a:t>
            </a:r>
            <a:endParaRPr lang="en-US" u="none" dirty="0">
              <a:solidFill>
                <a:srgbClr val="190E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9" descr="Apr-APS-EMC-Ratio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341" y="2286000"/>
            <a:ext cx="5335235" cy="3149600"/>
          </a:xfrm>
          <a:prstGeom prst="rect">
            <a:avLst/>
          </a:prstGeom>
        </p:spPr>
      </p:pic>
      <p:sp>
        <p:nvSpPr>
          <p:cNvPr id="7" name="Slide Number Placeholder 17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906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906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E906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39331</TotalTime>
  <Pages>0</Pages>
  <Words>2019</Words>
  <Characters>0</Characters>
  <Application>Microsoft Office PowerPoint</Application>
  <PresentationFormat>On-screen Show (4:3)</PresentationFormat>
  <Lines>0</Lines>
  <Paragraphs>376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Arial</vt:lpstr>
      <vt:lpstr>Helvetica</vt:lpstr>
      <vt:lpstr>Symbol</vt:lpstr>
      <vt:lpstr>Wingdings</vt:lpstr>
      <vt:lpstr>Times New Roman</vt:lpstr>
      <vt:lpstr>Zapf Dingbats</vt:lpstr>
      <vt:lpstr>Lucida Grande</vt:lpstr>
      <vt:lpstr>Adobe Heiti Std R</vt:lpstr>
      <vt:lpstr>Calibri</vt:lpstr>
      <vt:lpstr>新細明體</vt:lpstr>
      <vt:lpstr>Euclid Symbol</vt:lpstr>
      <vt:lpstr>Cambria Math</vt:lpstr>
      <vt:lpstr>Apple Chancery</vt:lpstr>
      <vt:lpstr>ＭＳ Ｐゴシック</vt:lpstr>
      <vt:lpstr>ヒラギノ角ゴ ProN W3</vt:lpstr>
      <vt:lpstr>Courier New</vt:lpstr>
      <vt:lpstr>ヒラギノ角ゴ ProN W6</vt:lpstr>
      <vt:lpstr>E906 Title &amp; Box</vt:lpstr>
      <vt:lpstr>Reg Title &amp; Box</vt:lpstr>
      <vt:lpstr>Office Theme</vt:lpstr>
      <vt:lpstr>Equation</vt:lpstr>
      <vt:lpstr>E-906 and future fixed-target Drell Yan</vt:lpstr>
      <vt:lpstr>Current and Future D-Y Program at FNAL </vt:lpstr>
      <vt:lpstr>SeaQuest Experiment</vt:lpstr>
      <vt:lpstr>SeaQuest Spectrometer</vt:lpstr>
      <vt:lpstr>Event Selection &amp; Reconstruction</vt:lpstr>
      <vt:lpstr>PowerPoint Presentation</vt:lpstr>
      <vt:lpstr>PowerPoint Presentation</vt:lpstr>
      <vt:lpstr>PowerPoint Presentation</vt:lpstr>
      <vt:lpstr>SeaQuest Nuclear Dependence (Preview)</vt:lpstr>
      <vt:lpstr>SeaQuest Quark Energy Loss (Preview)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Fermilab E906:   Drell-Yan Measurements of Nucleon and Nuclear Structure with the Fermilab Main Injector</dc:title>
  <dc:creator>Lorenzon, Wolfgang</dc:creator>
  <cp:lastModifiedBy>Lorenzon, Wolfgang</cp:lastModifiedBy>
  <cp:revision>954</cp:revision>
  <dcterms:modified xsi:type="dcterms:W3CDTF">2016-07-15T08:56:39Z</dcterms:modified>
</cp:coreProperties>
</file>