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49" r:id="rId2"/>
    <p:sldMasterId id="2147484304" r:id="rId3"/>
    <p:sldMasterId id="2147484316" r:id="rId4"/>
    <p:sldMasterId id="2147484328" r:id="rId5"/>
    <p:sldMasterId id="2147484340" r:id="rId6"/>
    <p:sldMasterId id="2147484352" r:id="rId7"/>
    <p:sldMasterId id="2147484376" r:id="rId8"/>
  </p:sldMasterIdLst>
  <p:notesMasterIdLst>
    <p:notesMasterId r:id="rId50"/>
  </p:notesMasterIdLst>
  <p:handoutMasterIdLst>
    <p:handoutMasterId r:id="rId51"/>
  </p:handoutMasterIdLst>
  <p:sldIdLst>
    <p:sldId id="684" r:id="rId9"/>
    <p:sldId id="688" r:id="rId10"/>
    <p:sldId id="689" r:id="rId11"/>
    <p:sldId id="703" r:id="rId12"/>
    <p:sldId id="690" r:id="rId13"/>
    <p:sldId id="692" r:id="rId14"/>
    <p:sldId id="704" r:id="rId15"/>
    <p:sldId id="681" r:id="rId16"/>
    <p:sldId id="707" r:id="rId17"/>
    <p:sldId id="708" r:id="rId18"/>
    <p:sldId id="705" r:id="rId19"/>
    <p:sldId id="711" r:id="rId20"/>
    <p:sldId id="712" r:id="rId21"/>
    <p:sldId id="610" r:id="rId22"/>
    <p:sldId id="661" r:id="rId23"/>
    <p:sldId id="713" r:id="rId24"/>
    <p:sldId id="676" r:id="rId25"/>
    <p:sldId id="715" r:id="rId26"/>
    <p:sldId id="674" r:id="rId27"/>
    <p:sldId id="697" r:id="rId28"/>
    <p:sldId id="719" r:id="rId29"/>
    <p:sldId id="682" r:id="rId30"/>
    <p:sldId id="626" r:id="rId31"/>
    <p:sldId id="699" r:id="rId32"/>
    <p:sldId id="702" r:id="rId33"/>
    <p:sldId id="716" r:id="rId34"/>
    <p:sldId id="717" r:id="rId35"/>
    <p:sldId id="721" r:id="rId36"/>
    <p:sldId id="609" r:id="rId37"/>
    <p:sldId id="680" r:id="rId38"/>
    <p:sldId id="593" r:id="rId39"/>
    <p:sldId id="709" r:id="rId40"/>
    <p:sldId id="722" r:id="rId41"/>
    <p:sldId id="724" r:id="rId42"/>
    <p:sldId id="462" r:id="rId43"/>
    <p:sldId id="686" r:id="rId44"/>
    <p:sldId id="714" r:id="rId45"/>
    <p:sldId id="694" r:id="rId46"/>
    <p:sldId id="700" r:id="rId47"/>
    <p:sldId id="710" r:id="rId48"/>
    <p:sldId id="720" r:id="rId49"/>
  </p:sldIdLst>
  <p:sldSz cx="9144000" cy="6858000" type="screen4x3"/>
  <p:notesSz cx="7026275" cy="9312275"/>
  <p:embeddedFontLst>
    <p:embeddedFont>
      <p:font typeface="ＭＳ Ｐゴシック" panose="020B0600070205080204" pitchFamily="34" charset="-128"/>
      <p:regular r:id="rId52"/>
    </p:embeddedFont>
    <p:embeddedFont>
      <p:font typeface="Arial Rounded MT Bold" panose="020F0704030504030204" pitchFamily="34" charset="0"/>
      <p:regular r:id="rId53"/>
    </p:embeddedFont>
    <p:embeddedFont>
      <p:font typeface="Calibri" panose="020F0502020204030204" pitchFamily="34" charset="0"/>
      <p:regular r:id="rId54"/>
      <p:bold r:id="rId55"/>
      <p:italic r:id="rId56"/>
      <p:boldItalic r:id="rId57"/>
    </p:embeddedFont>
    <p:embeddedFont>
      <p:font typeface="Helvetica" panose="020B0604020202020204" pitchFamily="34" charset="0"/>
      <p:regular r:id="rId58"/>
      <p:bold r:id="rId59"/>
      <p:italic r:id="rId60"/>
      <p:boldItalic r:id="rId61"/>
    </p:embeddedFont>
    <p:embeddedFont>
      <p:font typeface="Cambria Math" panose="02040503050406030204" pitchFamily="18" charset="0"/>
      <p:regular r:id="rId62"/>
    </p:embeddedFont>
    <p:embeddedFont>
      <p:font typeface="新細明體" panose="02020500000000000000" pitchFamily="18" charset="-120"/>
      <p:regular r:id="rId63"/>
    </p:embeddedFont>
  </p:embeddedFontLst>
  <p:defaultTextStyle>
    <a:defPPr>
      <a:defRPr lang="en-US"/>
    </a:defPPr>
    <a:lvl1pPr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E Reimer" initials="PER"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90EFF"/>
    <a:srgbClr val="008000"/>
    <a:srgbClr val="800080"/>
    <a:srgbClr val="F43ADE"/>
    <a:srgbClr val="CC00CC"/>
    <a:srgbClr val="CCFFCC"/>
    <a:srgbClr val="D0D8E8"/>
    <a:srgbClr val="66FF33"/>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17" autoAdjust="0"/>
    <p:restoredTop sz="84672" autoAdjust="0"/>
  </p:normalViewPr>
  <p:slideViewPr>
    <p:cSldViewPr>
      <p:cViewPr varScale="1">
        <p:scale>
          <a:sx n="91" d="100"/>
          <a:sy n="91" d="100"/>
        </p:scale>
        <p:origin x="-138" y="-102"/>
      </p:cViewPr>
      <p:guideLst>
        <p:guide orient="horz" pos="2160"/>
        <p:guide pos="2880"/>
      </p:guideLst>
    </p:cSldViewPr>
  </p:slideViewPr>
  <p:outlineViewPr>
    <p:cViewPr>
      <p:scale>
        <a:sx n="33" d="100"/>
        <a:sy n="33" d="100"/>
      </p:scale>
      <p:origin x="0" y="1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5.fntdata"/><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8.fntdata"/><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3.fntdata"/><Relationship Id="rId62" Type="http://schemas.openxmlformats.org/officeDocument/2006/relationships/font" Target="fonts/font11.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24.wmf"/><Relationship Id="rId2" Type="http://schemas.openxmlformats.org/officeDocument/2006/relationships/image" Target="../media/image20.wmf"/><Relationship Id="rId1" Type="http://schemas.openxmlformats.org/officeDocument/2006/relationships/image" Target="../media/image27.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5024" cy="464998"/>
          </a:xfrm>
          <a:prstGeom prst="rect">
            <a:avLst/>
          </a:prstGeom>
        </p:spPr>
        <p:txBody>
          <a:bodyPr vert="horz" lIns="88503" tIns="44252" rIns="88503" bIns="44252" rtlCol="0"/>
          <a:lstStyle>
            <a:lvl1pPr algn="l">
              <a:defRPr sz="1100"/>
            </a:lvl1pPr>
          </a:lstStyle>
          <a:p>
            <a:endParaRPr lang="en-US"/>
          </a:p>
        </p:txBody>
      </p:sp>
      <p:sp>
        <p:nvSpPr>
          <p:cNvPr id="3" name="Date Placeholder 2"/>
          <p:cNvSpPr>
            <a:spLocks noGrp="1"/>
          </p:cNvSpPr>
          <p:nvPr>
            <p:ph type="dt" sz="quarter" idx="1"/>
          </p:nvPr>
        </p:nvSpPr>
        <p:spPr>
          <a:xfrm>
            <a:off x="3979727" y="2"/>
            <a:ext cx="3045024" cy="464998"/>
          </a:xfrm>
          <a:prstGeom prst="rect">
            <a:avLst/>
          </a:prstGeom>
        </p:spPr>
        <p:txBody>
          <a:bodyPr vert="horz" lIns="88503" tIns="44252" rIns="88503" bIns="44252" rtlCol="0"/>
          <a:lstStyle>
            <a:lvl1pPr algn="r">
              <a:defRPr sz="1100"/>
            </a:lvl1pPr>
          </a:lstStyle>
          <a:p>
            <a:fld id="{37D05D3D-AC2B-4159-94B7-18F81C9F1CBD}" type="datetimeFigureOut">
              <a:rPr lang="en-US" smtClean="0"/>
              <a:pPr/>
              <a:t>8/15/2019</a:t>
            </a:fld>
            <a:endParaRPr lang="en-US"/>
          </a:p>
        </p:txBody>
      </p:sp>
      <p:sp>
        <p:nvSpPr>
          <p:cNvPr id="4" name="Footer Placeholder 3"/>
          <p:cNvSpPr>
            <a:spLocks noGrp="1"/>
          </p:cNvSpPr>
          <p:nvPr>
            <p:ph type="ftr" sz="quarter" idx="2"/>
          </p:nvPr>
        </p:nvSpPr>
        <p:spPr>
          <a:xfrm>
            <a:off x="2" y="8845739"/>
            <a:ext cx="3045024" cy="464998"/>
          </a:xfrm>
          <a:prstGeom prst="rect">
            <a:avLst/>
          </a:prstGeom>
        </p:spPr>
        <p:txBody>
          <a:bodyPr vert="horz" lIns="88503" tIns="44252" rIns="88503" bIns="44252" rtlCol="0" anchor="b"/>
          <a:lstStyle>
            <a:lvl1pPr algn="l">
              <a:defRPr sz="1100"/>
            </a:lvl1pPr>
          </a:lstStyle>
          <a:p>
            <a:endParaRPr lang="en-US"/>
          </a:p>
        </p:txBody>
      </p:sp>
      <p:sp>
        <p:nvSpPr>
          <p:cNvPr id="5" name="Slide Number Placeholder 4"/>
          <p:cNvSpPr>
            <a:spLocks noGrp="1"/>
          </p:cNvSpPr>
          <p:nvPr>
            <p:ph type="sldNum" sz="quarter" idx="3"/>
          </p:nvPr>
        </p:nvSpPr>
        <p:spPr>
          <a:xfrm>
            <a:off x="3979727" y="8845739"/>
            <a:ext cx="3045024" cy="464998"/>
          </a:xfrm>
          <a:prstGeom prst="rect">
            <a:avLst/>
          </a:prstGeom>
        </p:spPr>
        <p:txBody>
          <a:bodyPr vert="horz" lIns="88503" tIns="44252" rIns="88503" bIns="44252" rtlCol="0" anchor="b"/>
          <a:lstStyle>
            <a:lvl1pPr algn="r">
              <a:defRPr sz="1100"/>
            </a:lvl1pPr>
          </a:lstStyle>
          <a:p>
            <a:fld id="{D18D7D70-509E-4484-8177-F32E0CC63978}" type="slidenum">
              <a:rPr lang="en-US" smtClean="0"/>
              <a:pPr/>
              <a:t>‹#›</a:t>
            </a:fld>
            <a:endParaRPr lang="en-US"/>
          </a:p>
        </p:txBody>
      </p:sp>
    </p:spTree>
    <p:extLst>
      <p:ext uri="{BB962C8B-B14F-4D97-AF65-F5344CB8AC3E}">
        <p14:creationId xmlns:p14="http://schemas.microsoft.com/office/powerpoint/2010/main" val="4176545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bwMode="auto">
          <a:xfrm>
            <a:off x="1185863" y="700088"/>
            <a:ext cx="4654550" cy="3490912"/>
          </a:xfrm>
          <a:prstGeom prst="rect">
            <a:avLst/>
          </a:prstGeom>
          <a:noFill/>
          <a:ln w="9525">
            <a:solidFill>
              <a:srgbClr val="000000"/>
            </a:solidFill>
            <a:miter lim="800000"/>
            <a:headEnd/>
            <a:tailEnd/>
          </a:ln>
        </p:spPr>
      </p:sp>
      <p:sp>
        <p:nvSpPr>
          <p:cNvPr id="7170" name="Rectangle 2"/>
          <p:cNvSpPr>
            <a:spLocks noGrp="1" noChangeArrowheads="1"/>
          </p:cNvSpPr>
          <p:nvPr>
            <p:ph type="body" sz="quarter" idx="1"/>
          </p:nvPr>
        </p:nvSpPr>
        <p:spPr bwMode="auto">
          <a:xfrm>
            <a:off x="702951" y="4423654"/>
            <a:ext cx="5620377" cy="4189561"/>
          </a:xfrm>
          <a:prstGeom prst="rect">
            <a:avLst/>
          </a:prstGeom>
          <a:noFill/>
          <a:ln w="9525">
            <a:noFill/>
            <a:miter lim="800000"/>
            <a:headEnd/>
            <a:tailEnd/>
          </a:ln>
          <a:effectLst/>
        </p:spPr>
        <p:txBody>
          <a:bodyPr vert="horz" wrap="square" lIns="93553" tIns="46776" rIns="93553" bIns="467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83056051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charset="0"/>
        <a:ea typeface="+mn-ea"/>
        <a:cs typeface="+mn-cs"/>
      </a:defRPr>
    </a:lvl1pPr>
    <a:lvl2pPr marL="457200" algn="l" rtl="0" eaLnBrk="0" fontAlgn="base" hangingPunct="0">
      <a:spcBef>
        <a:spcPct val="0"/>
      </a:spcBef>
      <a:spcAft>
        <a:spcPct val="0"/>
      </a:spcAft>
      <a:defRPr sz="1200" kern="1200">
        <a:solidFill>
          <a:schemeClr val="tx1"/>
        </a:solidFill>
        <a:latin typeface="Helvetica" charset="0"/>
        <a:ea typeface="+mn-ea"/>
        <a:cs typeface="+mn-cs"/>
      </a:defRPr>
    </a:lvl2pPr>
    <a:lvl3pPr marL="914400" algn="l" rtl="0" eaLnBrk="0" fontAlgn="base" hangingPunct="0">
      <a:spcBef>
        <a:spcPct val="0"/>
      </a:spcBef>
      <a:spcAft>
        <a:spcPct val="0"/>
      </a:spcAft>
      <a:defRPr sz="1200" kern="1200">
        <a:solidFill>
          <a:schemeClr val="tx1"/>
        </a:solidFill>
        <a:latin typeface="Helvetica" charset="0"/>
        <a:ea typeface="+mn-ea"/>
        <a:cs typeface="+mn-cs"/>
      </a:defRPr>
    </a:lvl3pPr>
    <a:lvl4pPr marL="1371600" algn="l" rtl="0" eaLnBrk="0" fontAlgn="base" hangingPunct="0">
      <a:spcBef>
        <a:spcPct val="0"/>
      </a:spcBef>
      <a:spcAft>
        <a:spcPct val="0"/>
      </a:spcAft>
      <a:defRPr sz="1200" kern="1200">
        <a:solidFill>
          <a:schemeClr val="tx1"/>
        </a:solidFill>
        <a:latin typeface="Helvetica" charset="0"/>
        <a:ea typeface="+mn-ea"/>
        <a:cs typeface="+mn-cs"/>
      </a:defRPr>
    </a:lvl4pPr>
    <a:lvl5pPr marL="1828800" algn="l" rtl="0" eaLnBrk="0" fontAlgn="base" hangingPunct="0">
      <a:spcBef>
        <a:spcPct val="0"/>
      </a:spcBef>
      <a:spcAft>
        <a:spcPct val="0"/>
      </a:spcAft>
      <a:defRPr sz="1200" kern="1200">
        <a:solidFill>
          <a:schemeClr val="tx1"/>
        </a:solidFill>
        <a:latin typeface="Helvetic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I have been asked by the organizers to give an overview on fixed-target </a:t>
            </a:r>
            <a:r>
              <a:rPr lang="en-US" dirty="0" err="1"/>
              <a:t>Drell</a:t>
            </a:r>
            <a:r>
              <a:rPr lang="en-US" dirty="0"/>
              <a:t>-Yan experiments and their importance</a:t>
            </a:r>
          </a:p>
          <a:p>
            <a:r>
              <a:rPr lang="en-US" dirty="0"/>
              <a:t>for unraveling the flavor structure of the nucleon. In order to put DY into the right perspective, I want to start contrasting DY and SIDIS and highlight some of the advantages that DY has over SIDIS. I then want to discuss existing results from fixed-</a:t>
            </a:r>
            <a:r>
              <a:rPr lang="en-US" dirty="0" err="1"/>
              <a:t>tgt</a:t>
            </a:r>
            <a:r>
              <a:rPr lang="en-US" dirty="0"/>
              <a:t> DY programs at </a:t>
            </a:r>
            <a:r>
              <a:rPr lang="en-US" dirty="0" err="1"/>
              <a:t>SeaQuest</a:t>
            </a:r>
            <a:r>
              <a:rPr lang="en-US" dirty="0"/>
              <a:t> and COMPASS and then focus on near and longer term plans for the fixed-</a:t>
            </a:r>
            <a:r>
              <a:rPr lang="en-US" dirty="0" err="1"/>
              <a:t>tgt</a:t>
            </a:r>
            <a:r>
              <a:rPr lang="en-US" dirty="0"/>
              <a:t> DY at a number of facilities.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795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chemeClr val="tx1"/>
                </a:solidFill>
                <a:latin typeface="Helvetica" charset="0"/>
                <a:ea typeface="+mn-ea"/>
                <a:cs typeface="+mn-cs"/>
              </a:rPr>
              <a:t>qT</a:t>
            </a:r>
            <a:r>
              <a:rPr lang="en-US" sz="1200" b="1" i="0" u="none" strike="noStrike" kern="1200" baseline="0" dirty="0" smtClean="0">
                <a:solidFill>
                  <a:schemeClr val="tx1"/>
                </a:solidFill>
                <a:latin typeface="Helvetica" charset="0"/>
                <a:ea typeface="+mn-ea"/>
                <a:cs typeface="+mn-cs"/>
              </a:rPr>
              <a:t> weighted transverse spin asymmetries in </a:t>
            </a:r>
            <a:r>
              <a:rPr lang="en-US" sz="1200" b="1" i="0" u="none" strike="noStrike" kern="1200" baseline="0" dirty="0" err="1" smtClean="0">
                <a:solidFill>
                  <a:schemeClr val="tx1"/>
                </a:solidFill>
                <a:latin typeface="Helvetica" charset="0"/>
                <a:ea typeface="+mn-ea"/>
                <a:cs typeface="+mn-cs"/>
              </a:rPr>
              <a:t>Drell</a:t>
            </a:r>
            <a:r>
              <a:rPr lang="en-US" sz="1200" b="1" i="0" u="none" strike="noStrike" kern="1200" baseline="0" dirty="0" smtClean="0">
                <a:solidFill>
                  <a:schemeClr val="tx1"/>
                </a:solidFill>
                <a:latin typeface="Helvetica" charset="0"/>
                <a:ea typeface="+mn-ea"/>
                <a:cs typeface="+mn-cs"/>
              </a:rPr>
              <a:t>-Yan:</a:t>
            </a:r>
          </a:p>
          <a:p>
            <a:r>
              <a:rPr lang="nb-NO" sz="1200" b="0" i="0" u="none" strike="noStrike" kern="1200" baseline="0" dirty="0" smtClean="0">
                <a:solidFill>
                  <a:schemeClr val="tx1"/>
                </a:solidFill>
                <a:latin typeface="Helvetica" charset="0"/>
                <a:ea typeface="+mn-ea"/>
                <a:cs typeface="+mn-cs"/>
              </a:rPr>
              <a:t>A. Efremov et al., Phys.Lett. B612 (2005) 233</a:t>
            </a:r>
          </a:p>
          <a:p>
            <a:r>
              <a:rPr lang="fi-FI" sz="1200" b="0" i="0" u="none" strike="noStrike" kern="1200" baseline="0" dirty="0" smtClean="0">
                <a:solidFill>
                  <a:schemeClr val="tx1"/>
                </a:solidFill>
                <a:latin typeface="Helvetica" charset="0"/>
                <a:ea typeface="+mn-ea"/>
                <a:cs typeface="+mn-cs"/>
              </a:rPr>
              <a:t>A. Sissakian et al., Phys.Rev. D72 (2005) 054027</a:t>
            </a:r>
            <a:endParaRPr lang="en-US" dirty="0" smtClean="0"/>
          </a:p>
          <a:p>
            <a:endParaRPr lang="en-US" dirty="0" smtClean="0"/>
          </a:p>
          <a:p>
            <a:r>
              <a:rPr lang="en-US" dirty="0" smtClean="0"/>
              <a:t>SIDIS projections (3 assumptions):</a:t>
            </a:r>
          </a:p>
          <a:p>
            <a:pPr marL="228600" indent="-228600">
              <a:buAutoNum type="arabicParenR"/>
            </a:pPr>
            <a:r>
              <a:rPr lang="en-US" dirty="0" err="1" smtClean="0"/>
              <a:t>A_T^sin</a:t>
            </a:r>
            <a:r>
              <a:rPr lang="en-US" dirty="0" smtClean="0"/>
              <a:t> </a:t>
            </a:r>
            <a:r>
              <a:rPr lang="en-US" dirty="0" err="1" smtClean="0"/>
              <a:t>Phi_s</a:t>
            </a:r>
            <a:r>
              <a:rPr lang="en-US" dirty="0" smtClean="0"/>
              <a:t>  prop</a:t>
            </a:r>
            <a:r>
              <a:rPr lang="en-US" baseline="0" dirty="0" smtClean="0"/>
              <a:t> to </a:t>
            </a:r>
            <a:r>
              <a:rPr lang="en-US" baseline="0" dirty="0" err="1" smtClean="0"/>
              <a:t>Sivers</a:t>
            </a:r>
            <a:r>
              <a:rPr lang="en-US" baseline="0" dirty="0" smtClean="0"/>
              <a:t> </a:t>
            </a:r>
            <a:r>
              <a:rPr lang="en-US" baseline="0" dirty="0" err="1" smtClean="0"/>
              <a:t>fct</a:t>
            </a:r>
            <a:endParaRPr lang="en-US" baseline="0" dirty="0" smtClean="0"/>
          </a:p>
          <a:p>
            <a:pPr marL="228600" indent="-228600">
              <a:buAutoNum type="arabicParenR"/>
            </a:pPr>
            <a:r>
              <a:rPr lang="en-US" baseline="0" dirty="0" smtClean="0"/>
              <a:t>No Q^2 evolution for </a:t>
            </a:r>
            <a:r>
              <a:rPr lang="en-US" baseline="0" dirty="0" err="1" smtClean="0"/>
              <a:t>Sivers</a:t>
            </a:r>
            <a:r>
              <a:rPr lang="en-US" baseline="0" dirty="0" smtClean="0"/>
              <a:t>  </a:t>
            </a:r>
            <a:r>
              <a:rPr lang="en-US" baseline="0" dirty="0" err="1" smtClean="0"/>
              <a:t>fct</a:t>
            </a:r>
            <a:endParaRPr lang="en-US" baseline="0" dirty="0" smtClean="0"/>
          </a:p>
          <a:p>
            <a:pPr marL="228600" indent="-228600">
              <a:buAutoNum type="arabicParenR"/>
            </a:pPr>
            <a:r>
              <a:rPr lang="en-US" baseline="0" dirty="0" smtClean="0"/>
              <a:t>Assume sign change for </a:t>
            </a:r>
            <a:r>
              <a:rPr lang="en-US" baseline="0" dirty="0" err="1" smtClean="0"/>
              <a:t>Sivers</a:t>
            </a:r>
            <a:r>
              <a:rPr lang="en-US" baseline="0" dirty="0" smtClean="0"/>
              <a:t> </a:t>
            </a:r>
            <a:r>
              <a:rPr lang="en-US" baseline="0" dirty="0" err="1" smtClean="0"/>
              <a:t>fct</a:t>
            </a:r>
            <a:endParaRPr lang="en-US" dirty="0"/>
          </a:p>
        </p:txBody>
      </p:sp>
    </p:spTree>
    <p:extLst>
      <p:ext uri="{BB962C8B-B14F-4D97-AF65-F5344CB8AC3E}">
        <p14:creationId xmlns:p14="http://schemas.microsoft.com/office/powerpoint/2010/main" val="396795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 check</a:t>
            </a:r>
            <a:r>
              <a:rPr lang="en-US" baseline="0" dirty="0" smtClean="0"/>
              <a:t> w/ </a:t>
            </a:r>
            <a:r>
              <a:rPr lang="en-US" baseline="0" smtClean="0"/>
              <a:t>AMBER proposal</a:t>
            </a:r>
            <a:endParaRPr lang="en-US" dirty="0"/>
          </a:p>
        </p:txBody>
      </p:sp>
    </p:spTree>
    <p:extLst>
      <p:ext uri="{BB962C8B-B14F-4D97-AF65-F5344CB8AC3E}">
        <p14:creationId xmlns:p14="http://schemas.microsoft.com/office/powerpoint/2010/main" val="1372467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Helvetica" charset="0"/>
                <a:ea typeface="+mn-ea"/>
                <a:cs typeface="+mn-cs"/>
              </a:rPr>
              <a:t>Theoretical curves include no evolution effects. Z.-B. Kang and J. -W. </a:t>
            </a:r>
            <a:r>
              <a:rPr lang="en-US" sz="1200" b="0" i="0" u="none" strike="noStrike" kern="1200" baseline="0" dirty="0" err="1" smtClean="0">
                <a:solidFill>
                  <a:schemeClr val="tx1"/>
                </a:solidFill>
                <a:latin typeface="Helvetica" charset="0"/>
                <a:ea typeface="+mn-ea"/>
                <a:cs typeface="+mn-cs"/>
              </a:rPr>
              <a:t>Qiu</a:t>
            </a:r>
            <a:r>
              <a:rPr lang="en-US" sz="1200" b="0" i="0" u="none" strike="noStrike" kern="1200" baseline="0" dirty="0" smtClean="0">
                <a:solidFill>
                  <a:schemeClr val="tx1"/>
                </a:solidFill>
                <a:latin typeface="Helvetica" charset="0"/>
                <a:ea typeface="+mn-ea"/>
                <a:cs typeface="+mn-cs"/>
              </a:rPr>
              <a:t>, Phys. Rev. Lett. 103, 172001.</a:t>
            </a:r>
          </a:p>
          <a:p>
            <a:endParaRPr lang="en-US" sz="1200" b="0" i="0" u="none" strike="noStrike" kern="1200" baseline="0" dirty="0" smtClean="0">
              <a:solidFill>
                <a:schemeClr val="tx1"/>
              </a:solidFill>
              <a:latin typeface="Helvetica" charset="0"/>
              <a:ea typeface="+mn-ea"/>
              <a:cs typeface="+mn-cs"/>
            </a:endParaRPr>
          </a:p>
          <a:p>
            <a:r>
              <a:rPr lang="en-US" sz="1200" b="0" i="0" u="none" strike="noStrike" kern="1200" baseline="0" dirty="0" smtClean="0">
                <a:solidFill>
                  <a:schemeClr val="tx1"/>
                </a:solidFill>
                <a:latin typeface="Helvetica" charset="0"/>
                <a:ea typeface="+mn-ea"/>
                <a:cs typeface="+mn-cs"/>
              </a:rPr>
              <a:t>Note: W^- = d </a:t>
            </a:r>
            <a:r>
              <a:rPr lang="en-US" sz="1200" b="0" i="0" u="none" strike="noStrike" kern="1200" baseline="0" dirty="0" err="1" smtClean="0">
                <a:solidFill>
                  <a:schemeClr val="tx1"/>
                </a:solidFill>
                <a:latin typeface="Helvetica" charset="0"/>
                <a:ea typeface="+mn-ea"/>
                <a:cs typeface="+mn-cs"/>
              </a:rPr>
              <a:t>u_bar</a:t>
            </a:r>
            <a:r>
              <a:rPr lang="en-US" sz="1200" b="0" i="0" u="none" strike="noStrike" kern="1200" baseline="0" dirty="0" smtClean="0">
                <a:solidFill>
                  <a:schemeClr val="tx1"/>
                </a:solidFill>
                <a:latin typeface="Helvetica" charset="0"/>
                <a:ea typeface="+mn-ea"/>
                <a:cs typeface="+mn-cs"/>
              </a:rPr>
              <a:t>   / W^+  = u </a:t>
            </a:r>
            <a:r>
              <a:rPr lang="en-US" sz="1200" b="0" i="0" u="none" strike="noStrike" kern="1200" baseline="0" dirty="0" err="1" smtClean="0">
                <a:solidFill>
                  <a:schemeClr val="tx1"/>
                </a:solidFill>
                <a:latin typeface="Helvetica" charset="0"/>
                <a:ea typeface="+mn-ea"/>
                <a:cs typeface="+mn-cs"/>
              </a:rPr>
              <a:t>d_bar</a:t>
            </a:r>
            <a:endParaRPr lang="en-US" sz="1200" b="0" i="0" u="none" strike="noStrike" kern="1200" baseline="0" dirty="0" smtClean="0">
              <a:solidFill>
                <a:schemeClr val="tx1"/>
              </a:solidFill>
              <a:latin typeface="Helvetica" charset="0"/>
              <a:ea typeface="+mn-ea"/>
              <a:cs typeface="+mn-cs"/>
            </a:endParaRPr>
          </a:p>
          <a:p>
            <a:endParaRPr lang="en-US" dirty="0"/>
          </a:p>
        </p:txBody>
      </p:sp>
    </p:spTree>
    <p:extLst>
      <p:ext uri="{BB962C8B-B14F-4D97-AF65-F5344CB8AC3E}">
        <p14:creationId xmlns:p14="http://schemas.microsoft.com/office/powerpoint/2010/main" val="114524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5227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701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Combinatorial </a:t>
            </a:r>
            <a:r>
              <a:rPr lang="en-US" dirty="0" err="1"/>
              <a:t>bkg</a:t>
            </a:r>
            <a:r>
              <a:rPr lang="en-US" dirty="0"/>
              <a:t> by random event mixing</a:t>
            </a:r>
          </a:p>
          <a:p>
            <a:endParaRPr lang="en-US" dirty="0"/>
          </a:p>
          <a:p>
            <a:r>
              <a:rPr lang="en-US" b="1" dirty="0"/>
              <a:t>Remarks of top plot:</a:t>
            </a:r>
          </a:p>
          <a:p>
            <a:r>
              <a:rPr lang="en-US" dirty="0"/>
              <a:t>• Very tight event multiplicity cuts</a:t>
            </a:r>
          </a:p>
          <a:p>
            <a:r>
              <a:rPr lang="en-US" dirty="0"/>
              <a:t>• Very tight analysis cuts too</a:t>
            </a:r>
          </a:p>
        </p:txBody>
      </p:sp>
    </p:spTree>
    <p:extLst>
      <p:ext uri="{BB962C8B-B14F-4D97-AF65-F5344CB8AC3E}">
        <p14:creationId xmlns:p14="http://schemas.microsoft.com/office/powerpoint/2010/main" val="107916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Sensitivity of D-Y process to anti-quark distribution of target or beam become clear from examining diff. cross section</a:t>
            </a:r>
          </a:p>
          <a:p>
            <a:r>
              <a:rPr lang="en-US" dirty="0" smtClean="0"/>
              <a:t>At large x, </a:t>
            </a:r>
            <a:r>
              <a:rPr lang="en-US" dirty="0" err="1" smtClean="0"/>
              <a:t>parton</a:t>
            </a:r>
            <a:r>
              <a:rPr lang="en-US" dirty="0" smtClean="0"/>
              <a:t> distributions are dominated by valence quarks, at small x by sea quarks.</a:t>
            </a:r>
          </a:p>
          <a:p>
            <a:r>
              <a:rPr lang="en-US" dirty="0" smtClean="0"/>
              <a:t>So in limit of large </a:t>
            </a:r>
            <a:r>
              <a:rPr lang="en-US" dirty="0" err="1" smtClean="0"/>
              <a:t>x_b</a:t>
            </a:r>
            <a:r>
              <a:rPr lang="en-US" dirty="0" smtClean="0"/>
              <a:t> and small </a:t>
            </a:r>
            <a:r>
              <a:rPr lang="en-US" dirty="0" err="1" smtClean="0"/>
              <a:t>x_t</a:t>
            </a:r>
            <a:r>
              <a:rPr lang="en-US" dirty="0" smtClean="0"/>
              <a:t>, cross section is dominated by first term -&gt; providing direct sensitivity to antiquark sea of target nuclei</a:t>
            </a:r>
          </a:p>
          <a:p>
            <a:endParaRPr lang="en-US" dirty="0" smtClean="0"/>
          </a:p>
          <a:p>
            <a:endParaRPr lang="en-US" dirty="0" smtClean="0"/>
          </a:p>
        </p:txBody>
      </p:sp>
    </p:spTree>
    <p:extLst>
      <p:ext uri="{BB962C8B-B14F-4D97-AF65-F5344CB8AC3E}">
        <p14:creationId xmlns:p14="http://schemas.microsoft.com/office/powerpoint/2010/main" val="386077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579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dirty="0" smtClean="0"/>
              <a:t>DY is an interesting process. As you can see in the</a:t>
            </a:r>
            <a:r>
              <a:rPr lang="en-US" baseline="0" dirty="0" smtClean="0"/>
              <a:t> </a:t>
            </a:r>
            <a:r>
              <a:rPr lang="en-US" dirty="0" smtClean="0"/>
              <a:t>diagrams for</a:t>
            </a:r>
            <a:r>
              <a:rPr lang="en-US" baseline="0" dirty="0" smtClean="0"/>
              <a:t> SIDIS and </a:t>
            </a:r>
            <a:r>
              <a:rPr lang="en-US" dirty="0" smtClean="0"/>
              <a:t>DY, both of these processes are purely </a:t>
            </a:r>
            <a:r>
              <a:rPr lang="en-US" dirty="0" err="1" smtClean="0"/>
              <a:t>leptonic</a:t>
            </a:r>
            <a:r>
              <a:rPr lang="en-US" baseline="0" dirty="0" smtClean="0"/>
              <a:t> </a:t>
            </a:r>
            <a:r>
              <a:rPr lang="en-US" dirty="0" smtClean="0"/>
              <a:t>in one half of their hard scattering diagrams</a:t>
            </a:r>
            <a:r>
              <a:rPr lang="en-US" baseline="0" dirty="0" smtClean="0"/>
              <a:t>. </a:t>
            </a:r>
            <a:r>
              <a:rPr lang="en-US" dirty="0" smtClean="0"/>
              <a:t>DY has therefore</a:t>
            </a:r>
            <a:r>
              <a:rPr lang="en-US" baseline="0" dirty="0" smtClean="0"/>
              <a:t> a similar physics reach as SIDIS – which is quite interesting considering that DY is a p-p scattering process. SIDIS has been the principal tool to probe hadron structure, because ……</a:t>
            </a:r>
          </a:p>
          <a:p>
            <a:pPr marL="0" lvl="1">
              <a:defRPr/>
            </a:pPr>
            <a:r>
              <a:rPr lang="en-US" baseline="0" dirty="0" smtClean="0"/>
              <a:t>In fact, DY may be the cleanest probe to study hadron structure:  …</a:t>
            </a:r>
            <a:endParaRPr lang="en-US" dirty="0" smtClean="0"/>
          </a:p>
          <a:p>
            <a:pPr>
              <a:defRPr/>
            </a:pPr>
            <a:endParaRPr lang="en-US" dirty="0" smtClean="0"/>
          </a:p>
          <a:p>
            <a:pPr>
              <a:defRPr/>
            </a:pPr>
            <a:r>
              <a:rPr lang="en-US" dirty="0" smtClean="0"/>
              <a:t>The price</a:t>
            </a:r>
            <a:r>
              <a:rPr lang="en-US" baseline="0" dirty="0" smtClean="0"/>
              <a:t> you have to pay</a:t>
            </a:r>
            <a:r>
              <a:rPr lang="en-US" dirty="0" smtClean="0"/>
              <a:t>, however,</a:t>
            </a:r>
            <a:r>
              <a:rPr lang="en-US" baseline="0" dirty="0" smtClean="0"/>
              <a:t> is that</a:t>
            </a:r>
            <a:r>
              <a:rPr lang="en-US" dirty="0" smtClean="0"/>
              <a:t> </a:t>
            </a:r>
            <a:r>
              <a:rPr lang="en-US" baseline="0" dirty="0" smtClean="0"/>
              <a:t>the DY cross section is strongly suppressed </a:t>
            </a:r>
            <a:r>
              <a:rPr lang="en-US" baseline="0" dirty="0" err="1" smtClean="0"/>
              <a:t>wrt</a:t>
            </a:r>
            <a:r>
              <a:rPr lang="en-US" baseline="0" dirty="0" smtClean="0"/>
              <a:t> the hadronic cross section. Special experiments have to be designed, therefore, that can isolate DY events from the vast hadronic background</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9930" y="8845045"/>
            <a:ext cx="3044719" cy="465614"/>
          </a:xfrm>
          <a:prstGeom prst="rect">
            <a:avLst/>
          </a:prstGeom>
        </p:spPr>
        <p:txBody>
          <a:bodyPr lIns="93564" tIns="46782" rIns="93564" bIns="46782"/>
          <a:lstStyle/>
          <a:p>
            <a:fld id="{EAB39BF9-25AD-6D45-9E74-ECE743D787D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19193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pol curve maxes out at ~71% b/c microwave horn irradiated only portion of </a:t>
            </a:r>
            <a:r>
              <a:rPr lang="en-US" dirty="0" err="1"/>
              <a:t>tgt</a:t>
            </a:r>
            <a:r>
              <a:rPr lang="en-US" dirty="0"/>
              <a:t>, while NMR coil sampled entire tgt. </a:t>
            </a:r>
          </a:p>
          <a:p>
            <a:r>
              <a:rPr lang="en-US" dirty="0"/>
              <a:t>71% is average polarization of entire </a:t>
            </a:r>
            <a:r>
              <a:rPr lang="en-US" dirty="0" err="1"/>
              <a:t>tgt</a:t>
            </a:r>
            <a:r>
              <a:rPr lang="en-US" dirty="0"/>
              <a:t>, but irradiated region is &gt;90%  </a:t>
            </a:r>
            <a:br>
              <a:rPr lang="en-US" dirty="0"/>
            </a:br>
            <a:endParaRPr lang="en-US" dirty="0"/>
          </a:p>
        </p:txBody>
      </p:sp>
    </p:spTree>
    <p:extLst>
      <p:ext uri="{BB962C8B-B14F-4D97-AF65-F5344CB8AC3E}">
        <p14:creationId xmlns:p14="http://schemas.microsoft.com/office/powerpoint/2010/main" val="236647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defTabSz="926836">
              <a:defRPr/>
            </a:pPr>
            <a:r>
              <a:rPr lang="en-US" baseline="0" dirty="0" smtClean="0"/>
              <a:t>The connection b/w </a:t>
            </a:r>
            <a:r>
              <a:rPr lang="en-US" baseline="0" dirty="0" err="1" smtClean="0"/>
              <a:t>Sivers</a:t>
            </a:r>
            <a:r>
              <a:rPr lang="en-US" baseline="0" dirty="0" smtClean="0"/>
              <a:t> function and OAM is yet model-dependent, but what is clear is that the existence of the </a:t>
            </a:r>
            <a:r>
              <a:rPr lang="en-US" baseline="0" dirty="0" err="1" smtClean="0"/>
              <a:t>Sivers</a:t>
            </a:r>
            <a:r>
              <a:rPr lang="en-US" baseline="0" dirty="0" smtClean="0"/>
              <a:t> function requires non-zero quark OAM in the proton</a:t>
            </a:r>
            <a:endParaRPr lang="en-US" dirty="0" smtClean="0"/>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5073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8576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297686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4082619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3931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SSA  A_N</a:t>
            </a:r>
            <a:r>
              <a:rPr lang="en-US" baseline="0" dirty="0" smtClean="0"/>
              <a:t> </a:t>
            </a:r>
            <a:r>
              <a:rPr lang="en-US" dirty="0" smtClean="0"/>
              <a:t> (measured</a:t>
            </a:r>
            <a:r>
              <a:rPr lang="en-US" baseline="0" dirty="0" smtClean="0"/>
              <a:t> </a:t>
            </a:r>
            <a:r>
              <a:rPr lang="en-US" dirty="0" smtClean="0"/>
              <a:t>left-right asymmetry) is</a:t>
            </a:r>
            <a:r>
              <a:rPr lang="en-US" baseline="0" dirty="0" smtClean="0"/>
              <a:t> related to </a:t>
            </a:r>
            <a:r>
              <a:rPr lang="en-US" baseline="0" dirty="0" err="1" smtClean="0"/>
              <a:t>Sivers</a:t>
            </a:r>
            <a:r>
              <a:rPr lang="en-US" baseline="0" dirty="0" smtClean="0"/>
              <a:t> SSA amplitude (provided in the TMD predictions) </a:t>
            </a:r>
            <a:r>
              <a:rPr lang="en-US" dirty="0" smtClean="0"/>
              <a:t>by 2/pi. So the red curve is scaled</a:t>
            </a:r>
            <a:r>
              <a:rPr lang="en-US" baseline="0" dirty="0" smtClean="0"/>
              <a:t> down by factor 2/pi relative to the prediction of </a:t>
            </a:r>
            <a:r>
              <a:rPr lang="en-US" baseline="0" dirty="0" err="1" smtClean="0"/>
              <a:t>Anselmino’s</a:t>
            </a:r>
            <a:r>
              <a:rPr lang="en-US" baseline="0" dirty="0" smtClean="0"/>
              <a:t> groups</a:t>
            </a:r>
          </a:p>
          <a:p>
            <a:endParaRPr lang="en-US" baseline="0" dirty="0" smtClean="0"/>
          </a:p>
          <a:p>
            <a:r>
              <a:rPr lang="en-US" baseline="0" dirty="0" smtClean="0"/>
              <a:t>1.3 Mio DY events, error&lt;1% for all points except lowest </a:t>
            </a:r>
            <a:r>
              <a:rPr lang="en-US" baseline="0" dirty="0" err="1" smtClean="0"/>
              <a:t>xf</a:t>
            </a:r>
            <a:r>
              <a:rPr lang="en-US" baseline="0" dirty="0" smtClean="0"/>
              <a:t> </a:t>
            </a:r>
            <a:endParaRPr lang="en-US" dirty="0" smtClean="0"/>
          </a:p>
          <a:p>
            <a:endParaRPr lang="en-US" dirty="0"/>
          </a:p>
        </p:txBody>
      </p:sp>
    </p:spTree>
    <p:extLst>
      <p:ext uri="{BB962C8B-B14F-4D97-AF65-F5344CB8AC3E}">
        <p14:creationId xmlns:p14="http://schemas.microsoft.com/office/powerpoint/2010/main" val="396795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dirty="0"/>
              <a:t>Assuming factorization is valid in QCD, </a:t>
            </a:r>
            <a:r>
              <a:rPr lang="en-US" dirty="0" err="1"/>
              <a:t>Drell</a:t>
            </a:r>
            <a:r>
              <a:rPr lang="en-US" dirty="0"/>
              <a:t>-Yan can be written as a hard scattering process, and the direct production of two transverse momentum-dependent (TMD) distribution functions (Sivers, Boer-Mulders, etc); and SIDIS allows to measure convolution of DF with FF.</a:t>
            </a:r>
          </a:p>
          <a:p>
            <a:pPr marL="0" lvl="1">
              <a:defRPr/>
            </a:pPr>
            <a:endParaRPr lang="en-US" dirty="0">
              <a:sym typeface="Arial" pitchFamily="34" charset="0"/>
            </a:endParaRPr>
          </a:p>
          <a:p>
            <a:pPr marL="0" lvl="1">
              <a:defRPr/>
            </a:pPr>
            <a:r>
              <a:rPr lang="en-US" dirty="0">
                <a:sym typeface="Arial" pitchFamily="34" charset="0"/>
              </a:rPr>
              <a:t>A central question is whether TMDs in SIDIS are the same as TMDs in DY. While there are good theoretical arguments why this should be true in some cases, but not in others, ultimately, experiment will have to tell.</a:t>
            </a:r>
          </a:p>
          <a:p>
            <a:pPr marL="0" lvl="1">
              <a:defRPr/>
            </a:pPr>
            <a:endParaRPr lang="en-US" sz="1600" kern="0" dirty="0">
              <a:sym typeface="Arial" pitchFamily="34" charset="0"/>
            </a:endParaRPr>
          </a:p>
          <a:p>
            <a:pPr marL="0" lvl="1">
              <a:defRPr/>
            </a:pPr>
            <a:endParaRPr lang="en-US" sz="1600" kern="0" dirty="0">
              <a:sym typeface="Arial" pitchFamily="34" charset="0"/>
            </a:endParaRPr>
          </a:p>
          <a:p>
            <a:pPr>
              <a:defRP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parametrization of H^{~} in "GK2013" is determined by the HERMES's experiment result on the cross sections and the target asymmetries for pi^+ electro-production.</a:t>
            </a:r>
          </a:p>
          <a:p>
            <a:r>
              <a:rPr lang="en-US" dirty="0"/>
              <a:t>  The pion distribution amplitudes for the parametrization of E^{~} in "GK2013" has the term to match the sharp rise of the pi gamma transition form factor with Q^2 observed in the Babar experiment. This term doesn't exist in "BMP2001".</a:t>
            </a:r>
          </a:p>
          <a:p>
            <a:endParaRPr lang="en-US" dirty="0" smtClean="0"/>
          </a:p>
          <a:p>
            <a:r>
              <a:rPr lang="en-US" dirty="0"/>
              <a:t>References for "BMP2001":</a:t>
            </a:r>
          </a:p>
          <a:p>
            <a:r>
              <a:rPr lang="en-US" dirty="0"/>
              <a:t>  </a:t>
            </a:r>
            <a:r>
              <a:rPr lang="de-DE" dirty="0"/>
              <a:t>ER Berger, M Diehl, B Pire</a:t>
            </a:r>
            <a:endParaRPr lang="en-US" dirty="0"/>
          </a:p>
          <a:p>
            <a:r>
              <a:rPr lang="en-US" dirty="0"/>
              <a:t>  </a:t>
            </a:r>
            <a:r>
              <a:rPr lang="en-US" dirty="0" err="1"/>
              <a:t>E.R.Berger</a:t>
            </a:r>
            <a:r>
              <a:rPr lang="en-US" dirty="0"/>
              <a:t> et al. Phys.Lett.B523,265(2001)</a:t>
            </a:r>
          </a:p>
          <a:p>
            <a:r>
              <a:rPr lang="en-US" dirty="0"/>
              <a:t>  </a:t>
            </a:r>
            <a:r>
              <a:rPr lang="en-US" dirty="0" err="1"/>
              <a:t>E.R.Berger</a:t>
            </a:r>
            <a:r>
              <a:rPr lang="en-US" dirty="0"/>
              <a:t> et al. Eur.Phys.J.C23,675(2002)</a:t>
            </a:r>
          </a:p>
          <a:p>
            <a:r>
              <a:rPr lang="en-US" dirty="0"/>
              <a:t> </a:t>
            </a:r>
          </a:p>
          <a:p>
            <a:r>
              <a:rPr lang="en-US" dirty="0"/>
              <a:t>Reference for "GK2013":</a:t>
            </a:r>
          </a:p>
          <a:p>
            <a:r>
              <a:rPr lang="pt-BR" dirty="0"/>
              <a:t>  P Kroll, H Moutarde, F Sabatie</a:t>
            </a:r>
            <a:endParaRPr lang="en-US" dirty="0"/>
          </a:p>
          <a:p>
            <a:r>
              <a:rPr lang="en-US" dirty="0"/>
              <a:t>  </a:t>
            </a:r>
            <a:r>
              <a:rPr lang="en-US" dirty="0" err="1"/>
              <a:t>P.Kroll</a:t>
            </a:r>
            <a:r>
              <a:rPr lang="en-US" dirty="0"/>
              <a:t> et al. Eur.Phys.J.C73,2278(2013)</a:t>
            </a:r>
          </a:p>
          <a:p>
            <a:endParaRPr lang="en-US" dirty="0"/>
          </a:p>
        </p:txBody>
      </p:sp>
    </p:spTree>
    <p:extLst>
      <p:ext uri="{BB962C8B-B14F-4D97-AF65-F5344CB8AC3E}">
        <p14:creationId xmlns:p14="http://schemas.microsoft.com/office/powerpoint/2010/main" val="3967952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836">
              <a:defRPr/>
            </a:pPr>
            <a:r>
              <a:rPr lang="en-US" dirty="0" smtClean="0"/>
              <a:t>95% C.I.</a:t>
            </a:r>
            <a:r>
              <a:rPr lang="en-US" baseline="0" dirty="0" smtClean="0"/>
              <a:t> assuming 10 events during a 200 day search (@ 30% efficiency), and no decays of the A’ to the invisible sector</a:t>
            </a:r>
          </a:p>
          <a:p>
            <a:pPr defTabSz="926836">
              <a:defRPr/>
            </a:pPr>
            <a:endParaRPr lang="en-US" baseline="0" dirty="0" smtClean="0"/>
          </a:p>
          <a:p>
            <a:pPr defTabSz="926836">
              <a:defRPr/>
            </a:pPr>
            <a:r>
              <a:rPr lang="en-US" baseline="0" dirty="0" smtClean="0"/>
              <a:t>Changing either the p beam energy or the length of the iron beam dump can extend the sensitivity of </a:t>
            </a:r>
            <a:r>
              <a:rPr lang="en-US" baseline="0" dirty="0" err="1" smtClean="0"/>
              <a:t>SeaQuest</a:t>
            </a:r>
            <a:r>
              <a:rPr lang="en-US" baseline="0" dirty="0" smtClean="0"/>
              <a:t> </a:t>
            </a:r>
            <a:endParaRPr lang="en-US" dirty="0" smtClean="0"/>
          </a:p>
          <a:p>
            <a:endParaRPr lang="en-US" dirty="0"/>
          </a:p>
        </p:txBody>
      </p:sp>
    </p:spTree>
    <p:extLst>
      <p:ext uri="{BB962C8B-B14F-4D97-AF65-F5344CB8AC3E}">
        <p14:creationId xmlns:p14="http://schemas.microsoft.com/office/powerpoint/2010/main" val="3418797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polarization could result in sensitivity</a:t>
            </a:r>
            <a:r>
              <a:rPr lang="en-US" baseline="0" dirty="0" smtClean="0"/>
              <a:t> to a parity violating dark Z. Specifically, the dark Z can be produced via either vector or axial-vector coupling. These processes can interfere to give different di-lepton yields vs beam helicity</a:t>
            </a:r>
            <a:endParaRPr lang="en-US" dirty="0"/>
          </a:p>
        </p:txBody>
      </p:sp>
    </p:spTree>
    <p:extLst>
      <p:ext uri="{BB962C8B-B14F-4D97-AF65-F5344CB8AC3E}">
        <p14:creationId xmlns:p14="http://schemas.microsoft.com/office/powerpoint/2010/main" val="3702974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6291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6291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6291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377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Sensitivity of D-Y process to anti-quark distribution of target or beam become clear from examining diff. cross section</a:t>
            </a:r>
          </a:p>
          <a:p>
            <a:r>
              <a:rPr lang="en-US" dirty="0" smtClean="0"/>
              <a:t>At large x, </a:t>
            </a:r>
            <a:r>
              <a:rPr lang="en-US" dirty="0" err="1" smtClean="0"/>
              <a:t>parton</a:t>
            </a:r>
            <a:r>
              <a:rPr lang="en-US" dirty="0" smtClean="0"/>
              <a:t> distributions are dominated by valence quarks, at small x by sea quarks.</a:t>
            </a:r>
          </a:p>
          <a:p>
            <a:r>
              <a:rPr lang="en-US" dirty="0" smtClean="0"/>
              <a:t>So in limit of large </a:t>
            </a:r>
            <a:r>
              <a:rPr lang="en-US" dirty="0" err="1" smtClean="0"/>
              <a:t>x_b</a:t>
            </a:r>
            <a:r>
              <a:rPr lang="en-US" dirty="0" smtClean="0"/>
              <a:t> and small </a:t>
            </a:r>
            <a:r>
              <a:rPr lang="en-US" dirty="0" err="1" smtClean="0"/>
              <a:t>x_t</a:t>
            </a:r>
            <a:r>
              <a:rPr lang="en-US" dirty="0" smtClean="0"/>
              <a:t>, cross section is dominated by first term -&gt; providing direct sensitivity to antiquark sea of target nuclei</a:t>
            </a:r>
          </a:p>
          <a:p>
            <a:endParaRPr lang="en-US" dirty="0" smtClean="0"/>
          </a:p>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Tensor-polarization asymmetries A_Q.</a:t>
            </a:r>
          </a:p>
          <a:p>
            <a:endParaRPr lang="en-US" dirty="0"/>
          </a:p>
          <a:p>
            <a:r>
              <a:rPr lang="en-US" dirty="0"/>
              <a:t>Very interesting since it means that b1 not only depends on the </a:t>
            </a:r>
            <a:r>
              <a:rPr lang="en-US" dirty="0" err="1"/>
              <a:t>parton</a:t>
            </a:r>
            <a:r>
              <a:rPr lang="en-US" dirty="0"/>
              <a:t> distributions but also on the relative alignment of the two nucleons. Bridge between nuclear and particle physics. Why should there be an asymmetry on the quark level depending on the spin of the nucleons they are embedded in. Why should the quarks be concerned about the coupling of the spin of the two nucleons.</a:t>
            </a:r>
          </a:p>
          <a:p>
            <a:endParaRPr lang="en-US" dirty="0"/>
          </a:p>
          <a:p>
            <a:r>
              <a:rPr lang="en-US" dirty="0"/>
              <a:t>The dashed curves are for the set-1 without antiquark tensor polarization at the initial scale (Q 2 = 2.5 GeV2 ), the solid curves indicate the set-2 results</a:t>
            </a:r>
          </a:p>
          <a:p>
            <a:endParaRPr lang="en-US" dirty="0"/>
          </a:p>
          <a:p>
            <a:r>
              <a:rPr lang="en-US" dirty="0"/>
              <a:t>Set 1: There is no antiquark tensor polarization at the scale Q^2_0 (alpha_ q¯ = 0). </a:t>
            </a:r>
          </a:p>
          <a:p>
            <a:r>
              <a:rPr lang="en-US" dirty="0"/>
              <a:t>Set 2: There could be finite antiquark tensor polarization at the scale Q^2_0 (alpha_ q¯  is a free parameter).</a:t>
            </a:r>
          </a:p>
        </p:txBody>
      </p:sp>
      <p:sp>
        <p:nvSpPr>
          <p:cNvPr id="4" name="Slide Number Placeholder 3"/>
          <p:cNvSpPr>
            <a:spLocks noGrp="1"/>
          </p:cNvSpPr>
          <p:nvPr>
            <p:ph type="sldNum" sz="quarter" idx="10"/>
          </p:nvPr>
        </p:nvSpPr>
        <p:spPr>
          <a:xfrm>
            <a:off x="3979930" y="8845045"/>
            <a:ext cx="3044719" cy="465614"/>
          </a:xfrm>
          <a:prstGeom prst="rect">
            <a:avLst/>
          </a:prstGeom>
        </p:spPr>
        <p:txBody>
          <a:bodyPr lIns="93564" tIns="46782" rIns="93564" bIns="46782"/>
          <a:lstStyle/>
          <a:p>
            <a:fld id="{EAB39BF9-25AD-6D45-9E74-ECE743D787DB}"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80083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dirty="0">
                <a:sym typeface="Arial" pitchFamily="34" charset="0"/>
              </a:rPr>
              <a:t>It turns out that TMDs are most cleanly accessed via the azimuthal distributions of the final state products of the SIDIS and DY processes with polarized beams and/or targets. Shown here are the LO SIDIS and single pol DY x-sections.</a:t>
            </a:r>
          </a:p>
          <a:p>
            <a:pPr marL="0" lvl="1">
              <a:defRPr/>
            </a:pPr>
            <a:endParaRPr lang="en-US" dirty="0">
              <a:sym typeface="Arial" pitchFamily="34" charset="0"/>
            </a:endParaRPr>
          </a:p>
          <a:p>
            <a:pPr marL="0" lvl="1">
              <a:defRPr/>
            </a:pPr>
            <a:r>
              <a:rPr lang="en-US" dirty="0">
                <a:sym typeface="Arial" pitchFamily="34" charset="0"/>
              </a:rPr>
              <a:t>In SIDIS there are two angles of relevance </a:t>
            </a:r>
            <a:r>
              <a:rPr lang="en-US" dirty="0" err="1">
                <a:sym typeface="Arial" pitchFamily="34" charset="0"/>
              </a:rPr>
              <a:t>Phi_S</a:t>
            </a:r>
            <a:r>
              <a:rPr lang="en-US" dirty="0">
                <a:sym typeface="Arial" pitchFamily="34" charset="0"/>
              </a:rPr>
              <a:t> and </a:t>
            </a:r>
            <a:r>
              <a:rPr lang="en-US" dirty="0" err="1">
                <a:sym typeface="Arial" pitchFamily="34" charset="0"/>
              </a:rPr>
              <a:t>Phi_h</a:t>
            </a:r>
            <a:r>
              <a:rPr lang="en-US" dirty="0">
                <a:sym typeface="Arial" pitchFamily="34" charset="0"/>
              </a:rPr>
              <a:t>, and </a:t>
            </a:r>
          </a:p>
          <a:p>
            <a:pPr marL="0" lvl="1">
              <a:defRPr/>
            </a:pPr>
            <a:r>
              <a:rPr lang="en-US" dirty="0">
                <a:sym typeface="Arial" pitchFamily="34" charset="0"/>
              </a:rPr>
              <a:t>for DY there are three: the </a:t>
            </a:r>
            <a:r>
              <a:rPr lang="en-US" dirty="0"/>
              <a:t>azimuthal angle </a:t>
            </a:r>
            <a:r>
              <a:rPr lang="en-US" dirty="0" err="1">
                <a:sym typeface="Arial" pitchFamily="34" charset="0"/>
              </a:rPr>
              <a:t>Phi_s</a:t>
            </a:r>
            <a:r>
              <a:rPr lang="en-US" dirty="0"/>
              <a:t> of the transverse spin orientation of beam </a:t>
            </a:r>
            <a:r>
              <a:rPr lang="en-US" dirty="0">
                <a:sym typeface="Arial" pitchFamily="34" charset="0"/>
              </a:rPr>
              <a:t>(determined in </a:t>
            </a:r>
            <a:r>
              <a:rPr lang="en-US" dirty="0" err="1">
                <a:sym typeface="Arial" pitchFamily="34" charset="0"/>
              </a:rPr>
              <a:t>tgt</a:t>
            </a:r>
            <a:r>
              <a:rPr lang="en-US" dirty="0">
                <a:sym typeface="Arial" pitchFamily="34" charset="0"/>
              </a:rPr>
              <a:t> rest frame), and </a:t>
            </a:r>
          </a:p>
          <a:p>
            <a:pPr marL="0" lvl="1">
              <a:defRPr/>
            </a:pPr>
            <a:r>
              <a:rPr lang="en-US" dirty="0"/>
              <a:t>the polar and azimuthal angles theta and </a:t>
            </a:r>
            <a:r>
              <a:rPr lang="en-US" dirty="0" err="1"/>
              <a:t>phi_CS</a:t>
            </a:r>
            <a:r>
              <a:rPr lang="en-US" dirty="0"/>
              <a:t> of the </a:t>
            </a:r>
            <a:r>
              <a:rPr lang="en-US" dirty="0" err="1"/>
              <a:t>dimuon</a:t>
            </a:r>
            <a:r>
              <a:rPr lang="en-US" dirty="0"/>
              <a:t> pair </a:t>
            </a:r>
            <a:r>
              <a:rPr lang="en-US" dirty="0">
                <a:sym typeface="Arial" pitchFamily="34" charset="0"/>
              </a:rPr>
              <a:t>(determined in C-S frame, </a:t>
            </a:r>
            <a:r>
              <a:rPr lang="en-US" dirty="0" err="1">
                <a:sym typeface="Arial" pitchFamily="34" charset="0"/>
              </a:rPr>
              <a:t>ie</a:t>
            </a:r>
            <a:r>
              <a:rPr lang="en-US" dirty="0">
                <a:sym typeface="Arial" pitchFamily="34" charset="0"/>
              </a:rPr>
              <a:t>. </a:t>
            </a:r>
            <a:r>
              <a:rPr lang="en-US" dirty="0" err="1"/>
              <a:t>dimuon</a:t>
            </a:r>
            <a:r>
              <a:rPr lang="en-US" dirty="0"/>
              <a:t> </a:t>
            </a:r>
            <a:r>
              <a:rPr lang="en-US" dirty="0" err="1"/>
              <a:t>c.m</a:t>
            </a:r>
            <a:r>
              <a:rPr lang="en-US" dirty="0"/>
              <a:t>. frame</a:t>
            </a:r>
            <a:r>
              <a:rPr lang="en-US" dirty="0">
                <a:sym typeface="Arial" pitchFamily="34" charset="0"/>
              </a:rPr>
              <a:t>)</a:t>
            </a:r>
          </a:p>
          <a:p>
            <a:pPr marL="0" lvl="1">
              <a:defRPr/>
            </a:pPr>
            <a:endParaRPr lang="en-US" dirty="0">
              <a:sym typeface="Arial" pitchFamily="34" charset="0"/>
            </a:endParaRPr>
          </a:p>
          <a:p>
            <a:pPr marL="0" lvl="1">
              <a:defRPr/>
            </a:pPr>
            <a:r>
              <a:rPr lang="en-US" dirty="0">
                <a:sym typeface="Arial" pitchFamily="34" charset="0"/>
              </a:rPr>
              <a:t>So what you do is, you measure the magnitude of azimuthal modulations in the cross section to obtain the asymmetry amplitudes</a:t>
            </a:r>
          </a:p>
          <a:p>
            <a:pPr marL="0" lvl="1">
              <a:defRPr/>
            </a:pPr>
            <a:endParaRPr lang="en-US" dirty="0">
              <a:sym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8493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9930" y="8845045"/>
            <a:ext cx="3044719" cy="465614"/>
          </a:xfrm>
          <a:prstGeom prst="rect">
            <a:avLst/>
          </a:prstGeom>
        </p:spPr>
        <p:txBody>
          <a:bodyPr lIns="93564" tIns="46782" rIns="93564" bIns="46782"/>
          <a:lstStyle/>
          <a:p>
            <a:fld id="{EAB39BF9-25AD-6D45-9E74-ECE743D787DB}"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61919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dirty="0">
                <a:sym typeface="Arial" pitchFamily="34" charset="0"/>
              </a:rPr>
              <a:t>It is the asymmetry amplitudes which contain the information regarding the TMDs. They are proportional to convolutions of PDFs &amp; FFs in SIDIS and of two PDFs in DY.  Shown here are 4 asymmetry amplitudes  and their relation to 4 leading twist TMDs. So, again, a central question is whether the PDFs in SIDIS and DY are the same.</a:t>
            </a:r>
          </a:p>
          <a:p>
            <a:pPr marL="0" lvl="1">
              <a:defRPr/>
            </a:pPr>
            <a:endParaRPr lang="en-US" dirty="0">
              <a:sym typeface="Arial" pitchFamily="34" charset="0"/>
            </a:endParaRPr>
          </a:p>
          <a:p>
            <a:pPr marL="0" lvl="1">
              <a:defRPr/>
            </a:pPr>
            <a:r>
              <a:rPr lang="en-US" dirty="0">
                <a:sym typeface="Arial" pitchFamily="34" charset="0"/>
              </a:rPr>
              <a:t>Well, w/in the QCD TMD framework, it is predicted that the first two (BM and </a:t>
            </a:r>
            <a:r>
              <a:rPr lang="en-US" dirty="0" err="1">
                <a:sym typeface="Arial" pitchFamily="34" charset="0"/>
              </a:rPr>
              <a:t>Sivers</a:t>
            </a:r>
            <a:r>
              <a:rPr lang="en-US" dirty="0">
                <a:sym typeface="Arial" pitchFamily="34" charset="0"/>
              </a:rPr>
              <a:t>) change sign, while the last two (</a:t>
            </a:r>
            <a:r>
              <a:rPr lang="en-US" dirty="0" err="1">
                <a:sym typeface="Arial" pitchFamily="34" charset="0"/>
              </a:rPr>
              <a:t>Transv</a:t>
            </a:r>
            <a:r>
              <a:rPr lang="en-US" dirty="0">
                <a:sym typeface="Arial" pitchFamily="34" charset="0"/>
              </a:rPr>
              <a:t> and </a:t>
            </a:r>
            <a:r>
              <a:rPr lang="en-US" dirty="0" err="1">
                <a:sym typeface="Arial" pitchFamily="34" charset="0"/>
              </a:rPr>
              <a:t>Pretz</a:t>
            </a:r>
            <a:r>
              <a:rPr lang="en-US" dirty="0">
                <a:sym typeface="Arial" pitchFamily="34" charset="0"/>
              </a:rPr>
              <a:t>) do not.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dirty="0">
                <a:sym typeface="Arial" pitchFamily="34" charset="0"/>
              </a:rPr>
              <a:t>Complementarity is emphasized by the fact in SIDIS there is, at leading twist, one structure function per TMD, while in DY, there are at least two structure functions per TMD. This means that the same TMDs can be measured in different structure functions, allowing to perform cross checks of the TMD extraction and even the underlying formalism.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dirty="0">
                <a:sym typeface="Arial" pitchFamily="34" charset="0"/>
              </a:rPr>
              <a:t>A systematic study of quark TMDs in DY requires double polarization. Only in that case can all 8 leading twist TMDs be measured. </a:t>
            </a:r>
          </a:p>
          <a:p>
            <a:pPr marL="0" lvl="1">
              <a:defRPr/>
            </a:pPr>
            <a:endParaRPr lang="en-US" dirty="0">
              <a:sym typeface="Arial" pitchFamily="34" charset="0"/>
            </a:endParaRPr>
          </a:p>
          <a:p>
            <a:pPr marL="0" lvl="1">
              <a:defRPr/>
            </a:pPr>
            <a:r>
              <a:rPr lang="en-US" dirty="0">
                <a:sym typeface="Arial" pitchFamily="34" charset="0"/>
              </a:rPr>
              <a:t>Having both a polarized beam and a polarized target would allow measurement of a variety of double-spin observables, thus opening up opportunities for a very rich spin physics program, which would be complementary to those at RHIC and </a:t>
            </a:r>
            <a:r>
              <a:rPr lang="en-US" dirty="0" err="1">
                <a:sym typeface="Arial" pitchFamily="34" charset="0"/>
              </a:rPr>
              <a:t>Jlab</a:t>
            </a:r>
            <a:r>
              <a:rPr lang="en-US" dirty="0">
                <a:sym typeface="Arial" pitchFamily="34" charset="0"/>
              </a:rPr>
              <a:t>.</a:t>
            </a:r>
          </a:p>
          <a:p>
            <a:pPr marL="0" lvl="1">
              <a:defRPr/>
            </a:pPr>
            <a:endParaRPr lang="en-US" dirty="0">
              <a:sym typeface="Arial" pitchFamily="34" charset="0"/>
            </a:endParaRPr>
          </a:p>
          <a:p>
            <a:pPr marL="0" lvl="1">
              <a:defRPr/>
            </a:pPr>
            <a:endParaRPr lang="en-US" sz="1600" dirty="0">
              <a:sym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interest in DY</a:t>
            </a:r>
            <a:r>
              <a:rPr lang="en-US" baseline="0" dirty="0" smtClean="0"/>
              <a:t> at a number of laboratories. </a:t>
            </a:r>
            <a:r>
              <a:rPr lang="en-US" dirty="0" smtClean="0"/>
              <a:t>Here is a list of experiments</a:t>
            </a:r>
            <a:r>
              <a:rPr lang="en-US" baseline="0" dirty="0" smtClean="0"/>
              <a:t> either being conducted or planned to measure pol or </a:t>
            </a:r>
            <a:r>
              <a:rPr lang="en-US" baseline="0" dirty="0" err="1" smtClean="0"/>
              <a:t>unpol</a:t>
            </a:r>
            <a:r>
              <a:rPr lang="en-US" baseline="0" dirty="0" smtClean="0"/>
              <a:t> DY with a variety of beams and targets. At present only COMPASS has collected pol DY data, and we are eagerly awaiting the results from COMPASS on the sign change. Although a lot of information is provided on this list, let me focus on two points:</a:t>
            </a:r>
          </a:p>
          <a:p>
            <a:pPr marL="173782" indent="-173782">
              <a:buFontTx/>
              <a:buChar char="-"/>
            </a:pPr>
            <a:r>
              <a:rPr lang="en-US" baseline="0" dirty="0" smtClean="0"/>
              <a:t>Running DY w/ a primary beam in fixed </a:t>
            </a:r>
            <a:r>
              <a:rPr lang="en-US" baseline="0" dirty="0" err="1" smtClean="0"/>
              <a:t>tgt</a:t>
            </a:r>
            <a:r>
              <a:rPr lang="en-US" baseline="0" dirty="0" smtClean="0"/>
              <a:t> mode (</a:t>
            </a:r>
            <a:r>
              <a:rPr lang="en-US" baseline="0" dirty="0" err="1" smtClean="0"/>
              <a:t>SeaQuest</a:t>
            </a:r>
            <a:r>
              <a:rPr lang="en-US" baseline="0" dirty="0" smtClean="0"/>
              <a:t>) has a huge advantage over running with a secondary beam in fixed </a:t>
            </a:r>
            <a:r>
              <a:rPr lang="en-US" baseline="0" dirty="0" err="1" smtClean="0"/>
              <a:t>tgt</a:t>
            </a:r>
            <a:r>
              <a:rPr lang="en-US" baseline="0" dirty="0" smtClean="0"/>
              <a:t> mode (COMPASS)  or with a primary beam in collider mode (RHIC-</a:t>
            </a:r>
            <a:r>
              <a:rPr lang="en-US" baseline="0" dirty="0" err="1" smtClean="0"/>
              <a:t>fsPHENIX</a:t>
            </a:r>
            <a:r>
              <a:rPr lang="en-US" baseline="0" dirty="0" smtClean="0"/>
              <a:t>), where you get a penalty of a factor of ~1000 in </a:t>
            </a:r>
            <a:r>
              <a:rPr lang="en-US" baseline="0" dirty="0" err="1" smtClean="0"/>
              <a:t>rFOM</a:t>
            </a:r>
            <a:r>
              <a:rPr lang="en-US" baseline="0" dirty="0" smtClean="0"/>
              <a:t>. 1 day at FNAL corresponds to 3 years at COMPASS or RHIC</a:t>
            </a:r>
          </a:p>
          <a:p>
            <a:pPr marL="173782" indent="-173782">
              <a:buFontTx/>
              <a:buChar char="-"/>
            </a:pPr>
            <a:r>
              <a:rPr lang="en-US" baseline="0" dirty="0" err="1" smtClean="0"/>
              <a:t>SeaQuest</a:t>
            </a:r>
            <a:r>
              <a:rPr lang="en-US" baseline="0" dirty="0" smtClean="0"/>
              <a:t> is sensitive to the interaction of valence quarks and sea anti-quarks, while COMPASS measures interaction of valence quarks and valence antiquarks, and is not sensitive to sea anti-quarks. Thus we have to go beyond COMPASS to do pol DY to learn about sea (anti)quarks</a:t>
            </a:r>
          </a:p>
          <a:p>
            <a:pPr marL="173782" indent="-173782">
              <a:buFontTx/>
              <a:buChar char="-"/>
            </a:pPr>
            <a:endParaRPr lang="en-US" baseline="0" dirty="0" smtClean="0"/>
          </a:p>
          <a:p>
            <a:pPr defTabSz="926836">
              <a:defRPr/>
            </a:pPr>
            <a:r>
              <a:rPr lang="en-US" baseline="0" dirty="0" smtClean="0"/>
              <a:t>These points highlight specific strengths of Fermilab, making </a:t>
            </a:r>
            <a:r>
              <a:rPr lang="en-US" baseline="0" dirty="0" err="1" smtClean="0"/>
              <a:t>SeaQuest</a:t>
            </a:r>
            <a:r>
              <a:rPr lang="en-US" baseline="0" dirty="0" smtClean="0"/>
              <a:t> is the natural place to measure (pol) DY. It is also the only place that  is collecting DY data right now. So let’s discuss the program at </a:t>
            </a:r>
            <a:r>
              <a:rPr lang="en-US" baseline="0" dirty="0" err="1" smtClean="0"/>
              <a:t>SeaQuest</a:t>
            </a:r>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Helvetica" charset="0"/>
                <a:ea typeface="+mn-ea"/>
                <a:cs typeface="+mn-cs"/>
              </a:rPr>
              <a:t>Recent theoretical predictions :</a:t>
            </a:r>
          </a:p>
          <a:p>
            <a:r>
              <a:rPr lang="en-US" sz="1200" b="0" i="0" u="none" strike="noStrike" kern="1200" baseline="0" dirty="0" smtClean="0">
                <a:solidFill>
                  <a:schemeClr val="tx1"/>
                </a:solidFill>
                <a:latin typeface="Helvetica" charset="0"/>
                <a:ea typeface="+mn-ea"/>
                <a:cs typeface="+mn-cs"/>
              </a:rPr>
              <a:t>— Based on different Q2-evolution approaches.</a:t>
            </a:r>
          </a:p>
          <a:p>
            <a:r>
              <a:rPr lang="en-US" sz="1200" b="0" i="0" u="none" strike="noStrike" kern="1200" baseline="0" dirty="0" smtClean="0">
                <a:solidFill>
                  <a:schemeClr val="tx1"/>
                </a:solidFill>
                <a:latin typeface="Helvetica" charset="0"/>
                <a:ea typeface="+mn-ea"/>
                <a:cs typeface="+mn-cs"/>
              </a:rPr>
              <a:t>— Positive sign of these theoretical predictions,</a:t>
            </a:r>
          </a:p>
          <a:p>
            <a:r>
              <a:rPr lang="en-US" sz="1200" b="0" i="0" u="none" strike="noStrike" kern="1200" baseline="0" dirty="0" smtClean="0">
                <a:solidFill>
                  <a:schemeClr val="tx1"/>
                </a:solidFill>
                <a:latin typeface="Helvetica" charset="0"/>
                <a:ea typeface="+mn-ea"/>
                <a:cs typeface="+mn-cs"/>
              </a:rPr>
              <a:t>obtained using the sign-change</a:t>
            </a:r>
          </a:p>
          <a:p>
            <a:r>
              <a:rPr lang="en-US" sz="1200" b="0" i="0" u="none" strike="noStrike" kern="1200" baseline="0" dirty="0" smtClean="0">
                <a:solidFill>
                  <a:schemeClr val="tx1"/>
                </a:solidFill>
                <a:latin typeface="Helvetica" charset="0"/>
                <a:ea typeface="+mn-ea"/>
                <a:cs typeface="+mn-cs"/>
              </a:rPr>
              <a:t>hypothesis for </a:t>
            </a:r>
            <a:r>
              <a:rPr lang="en-US" sz="1200" b="0" i="0" u="none" strike="noStrike" kern="1200" baseline="0" dirty="0" err="1" smtClean="0">
                <a:solidFill>
                  <a:schemeClr val="tx1"/>
                </a:solidFill>
                <a:latin typeface="Helvetica" charset="0"/>
                <a:ea typeface="+mn-ea"/>
                <a:cs typeface="+mn-cs"/>
              </a:rPr>
              <a:t>Sivers</a:t>
            </a:r>
            <a:r>
              <a:rPr lang="en-US" sz="1200" b="0" i="0" u="none" strike="noStrike" kern="1200" baseline="0" dirty="0" smtClean="0">
                <a:solidFill>
                  <a:schemeClr val="tx1"/>
                </a:solidFill>
                <a:latin typeface="Helvetica" charset="0"/>
                <a:ea typeface="+mn-ea"/>
                <a:cs typeface="+mn-cs"/>
              </a:rPr>
              <a:t> TMD PDFs</a:t>
            </a:r>
            <a:endParaRPr lang="en-US" dirty="0"/>
          </a:p>
        </p:txBody>
      </p:sp>
    </p:spTree>
    <p:extLst>
      <p:ext uri="{BB962C8B-B14F-4D97-AF65-F5344CB8AC3E}">
        <p14:creationId xmlns:p14="http://schemas.microsoft.com/office/powerpoint/2010/main" val="396795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a:solidFill>
            <a:schemeClr val="bg1"/>
          </a:solidFill>
          <a:ln>
            <a:solidFill>
              <a:schemeClr val="bg1"/>
            </a:solid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stStyle>
          <a:p>
            <a:pPr lvl="0"/>
            <a:r>
              <a:rPr lang="en-US" dirty="0" smtClean="0"/>
              <a:t>Click to edit Master text styles</a:t>
            </a:r>
          </a:p>
          <a:p>
            <a:pPr lvl="1"/>
            <a:r>
              <a:rPr lang="en-US" dirty="0" smtClean="0"/>
              <a:t> Second level</a:t>
            </a:r>
          </a:p>
          <a:p>
            <a:pPr lvl="2"/>
            <a:r>
              <a:rPr lang="en-US" dirty="0" smtClean="0"/>
              <a:t>Third level</a:t>
            </a:r>
          </a:p>
          <a:p>
            <a:pPr lvl="4"/>
            <a:r>
              <a:rPr lang="en-US" dirty="0" smtClean="0"/>
              <a:t>Fourth level</a:t>
            </a: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A9F6926F-4BEB-4613-8E58-5ED9E20E4B2B}"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241300"/>
            <a:ext cx="1841500" cy="5384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5372100"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0BEE29A-21DC-4102-8975-20FB2D211A77}"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D6C0444-1986-421D-94A0-EDC0B2666491}"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D75D179-CBDD-4D79-9274-13165AB1922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0A8074F-B110-4AA1-8C87-DE1E060A1503}"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79C12C0F-0E52-43E8-A430-E0A60A0541FE}"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828EE67-E18A-4120-B7DB-BB237C1ED85F}"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F717BFF-4111-4877-B8B6-AC5E132AEA8A}"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1A59953-D453-4AA4-B867-7EA257486EF8}"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A25B544-FF5C-4DDD-A626-0F1B331CF0D5}"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B94A811-6BCE-40AF-897B-27753D60ED6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AFFAFA57-C119-4E06-AE4F-B0421F69E418}"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241300"/>
            <a:ext cx="1841500" cy="538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5372100"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BA5E1A1-019D-4FB0-9B11-92B951D9521F}"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p:txBody>
          <a:bodyPr/>
          <a:lstStyle>
            <a:lvl1pPr>
              <a:defRPr/>
            </a:lvl1pPr>
          </a:lstStyle>
          <a:p>
            <a:pPr>
              <a:defRPr/>
            </a:pPr>
            <a:fld id="{435D52B3-0DE6-4093-A944-B21B197099F0}" type="slidenum">
              <a:rPr lang="en-US"/>
              <a:pPr>
                <a:defRPr/>
              </a:pPr>
              <a:t>‹#›</a:t>
            </a:fld>
            <a:endParaRPr lang="en-US"/>
          </a:p>
        </p:txBody>
      </p:sp>
      <p:sp>
        <p:nvSpPr>
          <p:cNvPr id="5" name="Rectangle 28"/>
          <p:cNvSpPr>
            <a:spLocks noGrp="1" noChangeArrowheads="1"/>
          </p:cNvSpPr>
          <p:nvPr>
            <p:ph type="dt" sz="half" idx="11"/>
          </p:nvPr>
        </p:nvSpPr>
        <p:spPr>
          <a:xfrm>
            <a:off x="1284288" y="6381750"/>
            <a:ext cx="1306512" cy="476250"/>
          </a:xfrm>
          <a:prstGeom prst="rect">
            <a:avLst/>
          </a:prstGeom>
        </p:spPr>
        <p:txBody>
          <a:bodyPr/>
          <a:lstStyle>
            <a:lvl1pPr>
              <a:defRPr/>
            </a:lvl1pPr>
          </a:lstStyle>
          <a:p>
            <a:pPr>
              <a:defRPr/>
            </a:pPr>
            <a:endParaRPr lang="en-US"/>
          </a:p>
        </p:txBody>
      </p:sp>
      <p:sp>
        <p:nvSpPr>
          <p:cNvPr id="6" name="Rectangle 29"/>
          <p:cNvSpPr>
            <a:spLocks noGrp="1" noChangeArrowheads="1"/>
          </p:cNvSpPr>
          <p:nvPr>
            <p:ph type="ftr" sz="quarter" idx="12"/>
          </p:nvPr>
        </p:nvSpPr>
        <p:spPr>
          <a:xfrm>
            <a:off x="2590800" y="6381750"/>
            <a:ext cx="6196013" cy="476250"/>
          </a:xfrm>
          <a:prstGeom prst="rect">
            <a:avLst/>
          </a:prstGeom>
        </p:spPr>
        <p:txBody>
          <a:bodyPr/>
          <a:lstStyle>
            <a:lvl1pPr>
              <a:defRPr/>
            </a:lvl1pPr>
          </a:lstStyle>
          <a:p>
            <a:pPr>
              <a:defRPr/>
            </a:pPr>
            <a:r>
              <a:rPr lang="en-US"/>
              <a:t>DY Workshop, Santa Fe 2010</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36AF4380-7BD2-4176-9D35-FAE448E6DABB}" type="datetime1">
              <a:rPr lang="en-US"/>
              <a:pPr/>
              <a:t>8/15/2019</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59B3E84-C9F1-4836-B987-2B5ECC8AD6BA}"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EB2F51-495A-4B77-8DD6-DD3851BACA6C}"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151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B2F51-495A-4B77-8DD6-DD3851BACA6C}"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997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B2F51-495A-4B77-8DD6-DD3851BACA6C}"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149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EB2F51-495A-4B77-8DD6-DD3851BACA6C}"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486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EB2F51-495A-4B77-8DD6-DD3851BACA6C}"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558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B2F51-495A-4B77-8DD6-DD3851BACA6C}"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254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B2F51-495A-4B77-8DD6-DD3851BACA6C}"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088FCCA5-7B95-450D-94E6-5EB225C5520C}"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B2F51-495A-4B77-8DD6-DD3851BACA6C}"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228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B2F51-495A-4B77-8DD6-DD3851BACA6C}"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2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B2F51-495A-4B77-8DD6-DD3851BACA6C}"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99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B2F51-495A-4B77-8DD6-DD3851BACA6C}"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77460-FF3B-4E1E-9849-A99E320B1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98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034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090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306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935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101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73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9BCA8B54-CD89-4175-86CE-29B7897482B3}"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078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757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000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081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785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35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274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556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854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96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5327966-0576-4F50-9EF8-221CBD7461AA}"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749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526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588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423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41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1508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579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7513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4469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18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149B13A-AE74-4FD0-A1D1-3E874C772D30}"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633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853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0682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838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154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41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30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59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0563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44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161B824-5B94-4A83-B508-84430CBA61DA}"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10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2489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0168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418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338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1182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154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7ED8E-CF7F-DC4C-913F-12BA67857796}"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318960-0C3D-8247-B672-7EE8C2119E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5956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a:solidFill>
            <a:schemeClr val="bg1"/>
          </a:solidFill>
          <a:ln>
            <a:solidFill>
              <a:schemeClr val="bg1"/>
            </a:solid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stStyle>
          <a:p>
            <a:pPr lvl="0"/>
            <a:r>
              <a:rPr lang="en-US" dirty="0" smtClean="0"/>
              <a:t>Click to edit Master text styles</a:t>
            </a:r>
          </a:p>
          <a:p>
            <a:pPr lvl="1"/>
            <a:r>
              <a:rPr lang="en-US" dirty="0" smtClean="0"/>
              <a:t> Second level</a:t>
            </a:r>
          </a:p>
          <a:p>
            <a:pPr lvl="2"/>
            <a:r>
              <a:rPr lang="en-US" dirty="0" smtClean="0"/>
              <a:t>Third level</a:t>
            </a:r>
          </a:p>
          <a:p>
            <a:pPr lvl="4"/>
            <a:r>
              <a:rPr lang="en-US" dirty="0" smtClean="0"/>
              <a:t>Fourth level</a:t>
            </a: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A9F6926F-4BEB-4613-8E58-5ED9E20E4B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595938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AFFAFA57-C119-4E06-AE4F-B0421F69E4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305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4CED615-8471-43BE-97A7-428F0D97169F}" type="slidenum">
              <a:rPr lang="en-US"/>
              <a:pPr>
                <a:defRPr/>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088FCCA5-7B95-450D-94E6-5EB225C552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254093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9BCA8B54-CD89-4175-86CE-29B7897482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52567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5327966-0576-4F50-9EF8-221CBD7461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22988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149B13A-AE74-4FD0-A1D1-3E874C772D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508993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161B824-5B94-4A83-B508-84430CBA61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175638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4CED615-8471-43BE-97A7-428F0D9716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047371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8A15B32-8DA3-4537-8A66-CD2BD49EB1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597782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241300"/>
            <a:ext cx="1841500" cy="5384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5372100"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0BEE29A-21DC-4102-8975-20FB2D211A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95373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8A15B32-8DA3-4537-8A66-CD2BD49EB1B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bwMode="auto">
          <a:xfrm>
            <a:off x="749300" y="1600200"/>
            <a:ext cx="7366000" cy="40259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4"/>
            <a:r>
              <a:rPr lang="en-US" smtClean="0">
                <a:sym typeface="Arial" pitchFamily="34" charset="0"/>
              </a:rPr>
              <a:t>Fourth level</a:t>
            </a:r>
          </a:p>
        </p:txBody>
      </p:sp>
      <p:sp>
        <p:nvSpPr>
          <p:cNvPr id="2" name="Text Box 3"/>
          <p:cNvSpPr txBox="1">
            <a:spLocks noGrp="1" noChangeArrowheads="1"/>
          </p:cNvSpPr>
          <p:nvPr>
            <p:ph type="sldNum" sz="quarter" idx="4"/>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tabLst>
                <a:tab pos="749300" algn="l"/>
              </a:tabLst>
              <a:defRPr sz="1100">
                <a:ea typeface="+mn-ea"/>
                <a:cs typeface="Helvetica" charset="0"/>
              </a:defRPr>
            </a:lvl1pPr>
          </a:lstStyle>
          <a:p>
            <a:pPr>
              <a:defRPr/>
            </a:pPr>
            <a:fld id="{B0D9C6B8-7D3E-4921-B20D-F8A1D493E2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Lst>
  <p:transition/>
  <p:hf hdr="0" ftr="0" dt="0"/>
  <p:txStyles>
    <p:title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p:titleStyle>
    <p:body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841500" y="241300"/>
            <a:ext cx="5445125" cy="469900"/>
          </a:xfrm>
          <a:prstGeom prst="rect">
            <a:avLst/>
          </a:prstGeom>
          <a:solidFill>
            <a:schemeClr val="accent1"/>
          </a:solidFill>
          <a:ln w="12700">
            <a:solidFill>
              <a:srgbClr val="999999"/>
            </a:solidFill>
            <a:prstDash val="solid"/>
            <a:miter lim="800000"/>
            <a:headEnd/>
            <a:tailEnd/>
          </a:ln>
          <a:effectLst>
            <a:outerShdw dist="76199" dir="27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smtClean="0">
                <a:sym typeface="Arial" charset="0"/>
              </a:rPr>
              <a:t>Click to edit Master title style</a:t>
            </a:r>
          </a:p>
        </p:txBody>
      </p:sp>
      <p:sp>
        <p:nvSpPr>
          <p:cNvPr id="13315" name="Rectangle 2"/>
          <p:cNvSpPr>
            <a:spLocks noGrp="1" noChangeArrowheads="1"/>
          </p:cNvSpPr>
          <p:nvPr>
            <p:ph type="body" idx="1"/>
          </p:nvPr>
        </p:nvSpPr>
        <p:spPr bwMode="auto">
          <a:xfrm>
            <a:off x="749300" y="1600200"/>
            <a:ext cx="7366000" cy="40259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2" name="Text Box 3"/>
          <p:cNvSpPr txBox="1">
            <a:spLocks noGrp="1" noChangeArrowheads="1"/>
          </p:cNvSpPr>
          <p:nvPr>
            <p:ph type="sldNum" sz="quarter" idx="4"/>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tabLst>
                <a:tab pos="749300" algn="l"/>
              </a:tabLst>
              <a:defRPr sz="1100">
                <a:ea typeface="+mn-ea"/>
                <a:cs typeface="Helvetica" charset="0"/>
              </a:defRPr>
            </a:lvl1pPr>
          </a:lstStyle>
          <a:p>
            <a:pPr>
              <a:defRPr/>
            </a:pPr>
            <a:fld id="{2BB66582-31F0-4181-B0B8-B4BBA174A3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Lst>
  <p:transition/>
  <p:hf hdr="0" ftr="0" dt="0"/>
  <p:txStyles>
    <p:title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p:titleStyle>
    <p:body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9EB2F51-495A-4B77-8DD6-DD3851BACA6C}" type="datetimeFigureOut">
              <a:rPr lang="en-US" smtClean="0">
                <a:solidFill>
                  <a:prstClr val="black">
                    <a:tint val="75000"/>
                  </a:prstClr>
                </a:solidFill>
                <a:latin typeface="Calibri"/>
                <a:ea typeface="+mn-ea"/>
                <a:cs typeface="+mn-cs"/>
              </a:rPr>
              <a:pPr fontAlgn="auto">
                <a:spcBef>
                  <a:spcPts val="0"/>
                </a:spcBef>
                <a:spcAft>
                  <a:spcPts val="0"/>
                </a:spcAft>
              </a:pPr>
              <a:t>8/15/2019</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1577460-FF3B-4E1E-9849-A99E320B1038}"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77893200"/>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599" cy="5654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0066"/>
            <a:ext cx="8229600" cy="52160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E77ED8E-CF7F-DC4C-913F-12BA67857796}" type="datetimeFigureOut">
              <a:rPr lang="en-US" smtClean="0">
                <a:solidFill>
                  <a:prstClr val="black">
                    <a:tint val="75000"/>
                  </a:prstClr>
                </a:solidFill>
                <a:latin typeface="Arial"/>
                <a:ea typeface="+mn-ea"/>
                <a:cs typeface="+mn-cs"/>
              </a:rPr>
              <a:pPr defTabSz="457200" fontAlgn="auto">
                <a:spcBef>
                  <a:spcPts val="0"/>
                </a:spcBef>
                <a:spcAft>
                  <a:spcPts val="0"/>
                </a:spcAft>
              </a:pPr>
              <a:t>8/15/2019</a:t>
            </a:fld>
            <a:endParaRPr lang="en-US">
              <a:solidFill>
                <a:prstClr val="black">
                  <a:tint val="75000"/>
                </a:prstClr>
              </a:solidFill>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dirty="0" err="1" smtClean="0">
                <a:solidFill>
                  <a:prstClr val="black">
                    <a:tint val="75000"/>
                  </a:prstClr>
                </a:solidFill>
                <a:latin typeface="Arial"/>
                <a:ea typeface="+mn-ea"/>
                <a:cs typeface="+mn-cs"/>
              </a:rPr>
              <a:t>Andi</a:t>
            </a:r>
            <a:r>
              <a:rPr lang="en-US" dirty="0" smtClean="0">
                <a:solidFill>
                  <a:prstClr val="black">
                    <a:tint val="75000"/>
                  </a:prstClr>
                </a:solidFill>
                <a:latin typeface="Arial"/>
                <a:ea typeface="+mn-ea"/>
                <a:cs typeface="+mn-cs"/>
              </a:rPr>
              <a:t> Klein</a:t>
            </a:r>
            <a:endParaRPr lang="en-US" dirty="0">
              <a:solidFill>
                <a:prstClr val="black">
                  <a:tint val="75000"/>
                </a:prstClr>
              </a:solidFill>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8318960-0C3D-8247-B672-7EE8C2119EC1}" type="slidenum">
              <a:rPr lang="en-US" smtClean="0">
                <a:solidFill>
                  <a:prstClr val="black">
                    <a:tint val="75000"/>
                  </a:prstClr>
                </a:solidFill>
                <a:latin typeface="Arial"/>
                <a:ea typeface="+mn-ea"/>
                <a:cs typeface="+mn-cs"/>
              </a:rPr>
              <a:pPr defTabSz="457200" fontAlgn="auto">
                <a:spcBef>
                  <a:spcPts val="0"/>
                </a:spcBef>
                <a:spcAft>
                  <a:spcPts val="0"/>
                </a:spcAft>
              </a:pPr>
              <a:t>‹#›</a:t>
            </a:fld>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733387529"/>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ctr" defTabSz="457200" rtl="0" eaLnBrk="1" latinLnBrk="0" hangingPunct="1">
        <a:spcBef>
          <a:spcPct val="0"/>
        </a:spcBef>
        <a:buNone/>
        <a:defRPr sz="2800" b="0" i="1" kern="1200">
          <a:solidFill>
            <a:srgbClr val="0000FF"/>
          </a:solidFill>
          <a:latin typeface="Arial Rounded MT Bold"/>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599" cy="5654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0066"/>
            <a:ext cx="8229600" cy="52160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E77ED8E-CF7F-DC4C-913F-12BA67857796}" type="datetimeFigureOut">
              <a:rPr lang="en-US" smtClean="0">
                <a:solidFill>
                  <a:prstClr val="black">
                    <a:tint val="75000"/>
                  </a:prstClr>
                </a:solidFill>
                <a:latin typeface="Arial"/>
                <a:ea typeface="+mn-ea"/>
                <a:cs typeface="+mn-cs"/>
              </a:rPr>
              <a:pPr defTabSz="457200" fontAlgn="auto">
                <a:spcBef>
                  <a:spcPts val="0"/>
                </a:spcBef>
                <a:spcAft>
                  <a:spcPts val="0"/>
                </a:spcAft>
              </a:pPr>
              <a:t>8/15/2019</a:t>
            </a:fld>
            <a:endParaRPr lang="en-US">
              <a:solidFill>
                <a:prstClr val="black">
                  <a:tint val="75000"/>
                </a:prstClr>
              </a:solidFill>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dirty="0" err="1" smtClean="0">
                <a:solidFill>
                  <a:prstClr val="black">
                    <a:tint val="75000"/>
                  </a:prstClr>
                </a:solidFill>
                <a:latin typeface="Arial"/>
                <a:ea typeface="+mn-ea"/>
                <a:cs typeface="+mn-cs"/>
              </a:rPr>
              <a:t>Andi</a:t>
            </a:r>
            <a:r>
              <a:rPr lang="en-US" dirty="0" smtClean="0">
                <a:solidFill>
                  <a:prstClr val="black">
                    <a:tint val="75000"/>
                  </a:prstClr>
                </a:solidFill>
                <a:latin typeface="Arial"/>
                <a:ea typeface="+mn-ea"/>
                <a:cs typeface="+mn-cs"/>
              </a:rPr>
              <a:t> Klein</a:t>
            </a:r>
            <a:endParaRPr lang="en-US" dirty="0">
              <a:solidFill>
                <a:prstClr val="black">
                  <a:tint val="75000"/>
                </a:prstClr>
              </a:solidFill>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8318960-0C3D-8247-B672-7EE8C2119EC1}" type="slidenum">
              <a:rPr lang="en-US" smtClean="0">
                <a:solidFill>
                  <a:prstClr val="black">
                    <a:tint val="75000"/>
                  </a:prstClr>
                </a:solidFill>
                <a:latin typeface="Arial"/>
                <a:ea typeface="+mn-ea"/>
                <a:cs typeface="+mn-cs"/>
              </a:rPr>
              <a:pPr defTabSz="457200" fontAlgn="auto">
                <a:spcBef>
                  <a:spcPts val="0"/>
                </a:spcBef>
                <a:spcAft>
                  <a:spcPts val="0"/>
                </a:spcAft>
              </a:pPr>
              <a:t>‹#›</a:t>
            </a:fld>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3599177872"/>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txStyles>
    <p:titleStyle>
      <a:lvl1pPr algn="ctr" defTabSz="457200" rtl="0" eaLnBrk="1" latinLnBrk="0" hangingPunct="1">
        <a:spcBef>
          <a:spcPct val="0"/>
        </a:spcBef>
        <a:buNone/>
        <a:defRPr sz="2800" b="0" i="1" kern="1200">
          <a:solidFill>
            <a:srgbClr val="0000FF"/>
          </a:solidFill>
          <a:latin typeface="Arial Rounded MT Bold"/>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599" cy="5654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0066"/>
            <a:ext cx="8229600" cy="52160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E77ED8E-CF7F-DC4C-913F-12BA67857796}" type="datetimeFigureOut">
              <a:rPr lang="en-US" smtClean="0">
                <a:solidFill>
                  <a:prstClr val="black">
                    <a:tint val="75000"/>
                  </a:prstClr>
                </a:solidFill>
                <a:latin typeface="Arial"/>
                <a:ea typeface="+mn-ea"/>
                <a:cs typeface="+mn-cs"/>
              </a:rPr>
              <a:pPr defTabSz="457200" fontAlgn="auto">
                <a:spcBef>
                  <a:spcPts val="0"/>
                </a:spcBef>
                <a:spcAft>
                  <a:spcPts val="0"/>
                </a:spcAft>
              </a:pPr>
              <a:t>8/15/2019</a:t>
            </a:fld>
            <a:endParaRPr lang="en-US">
              <a:solidFill>
                <a:prstClr val="black">
                  <a:tint val="75000"/>
                </a:prstClr>
              </a:solidFill>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dirty="0" err="1" smtClean="0">
                <a:solidFill>
                  <a:prstClr val="black">
                    <a:tint val="75000"/>
                  </a:prstClr>
                </a:solidFill>
                <a:latin typeface="Arial"/>
                <a:ea typeface="+mn-ea"/>
                <a:cs typeface="+mn-cs"/>
              </a:rPr>
              <a:t>Andi</a:t>
            </a:r>
            <a:r>
              <a:rPr lang="en-US" dirty="0" smtClean="0">
                <a:solidFill>
                  <a:prstClr val="black">
                    <a:tint val="75000"/>
                  </a:prstClr>
                </a:solidFill>
                <a:latin typeface="Arial"/>
                <a:ea typeface="+mn-ea"/>
                <a:cs typeface="+mn-cs"/>
              </a:rPr>
              <a:t> Klein</a:t>
            </a:r>
            <a:endParaRPr lang="en-US" dirty="0">
              <a:solidFill>
                <a:prstClr val="black">
                  <a:tint val="75000"/>
                </a:prstClr>
              </a:solidFill>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8318960-0C3D-8247-B672-7EE8C2119EC1}" type="slidenum">
              <a:rPr lang="en-US" smtClean="0">
                <a:solidFill>
                  <a:prstClr val="black">
                    <a:tint val="75000"/>
                  </a:prstClr>
                </a:solidFill>
                <a:latin typeface="Arial"/>
                <a:ea typeface="+mn-ea"/>
                <a:cs typeface="+mn-cs"/>
              </a:rPr>
              <a:pPr defTabSz="457200" fontAlgn="auto">
                <a:spcBef>
                  <a:spcPts val="0"/>
                </a:spcBef>
                <a:spcAft>
                  <a:spcPts val="0"/>
                </a:spcAft>
              </a:pPr>
              <a:t>‹#›</a:t>
            </a:fld>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2159753602"/>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ctr" defTabSz="457200" rtl="0" eaLnBrk="1" latinLnBrk="0" hangingPunct="1">
        <a:spcBef>
          <a:spcPct val="0"/>
        </a:spcBef>
        <a:buNone/>
        <a:defRPr sz="2800" b="0" i="1" kern="1200">
          <a:solidFill>
            <a:srgbClr val="0000FF"/>
          </a:solidFill>
          <a:latin typeface="Arial Rounded MT Bold"/>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599" cy="5654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0066"/>
            <a:ext cx="8229600" cy="52160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E77ED8E-CF7F-DC4C-913F-12BA67857796}" type="datetimeFigureOut">
              <a:rPr lang="en-US" smtClean="0">
                <a:solidFill>
                  <a:prstClr val="black">
                    <a:tint val="75000"/>
                  </a:prstClr>
                </a:solidFill>
                <a:latin typeface="Arial"/>
                <a:ea typeface="+mn-ea"/>
                <a:cs typeface="+mn-cs"/>
              </a:rPr>
              <a:pPr defTabSz="457200" fontAlgn="auto">
                <a:spcBef>
                  <a:spcPts val="0"/>
                </a:spcBef>
                <a:spcAft>
                  <a:spcPts val="0"/>
                </a:spcAft>
              </a:pPr>
              <a:t>8/15/2019</a:t>
            </a:fld>
            <a:endParaRPr lang="en-US">
              <a:solidFill>
                <a:prstClr val="black">
                  <a:tint val="75000"/>
                </a:prstClr>
              </a:solidFill>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dirty="0" err="1" smtClean="0">
                <a:solidFill>
                  <a:prstClr val="black">
                    <a:tint val="75000"/>
                  </a:prstClr>
                </a:solidFill>
                <a:latin typeface="Arial"/>
                <a:ea typeface="+mn-ea"/>
                <a:cs typeface="+mn-cs"/>
              </a:rPr>
              <a:t>Andi</a:t>
            </a:r>
            <a:r>
              <a:rPr lang="en-US" dirty="0" smtClean="0">
                <a:solidFill>
                  <a:prstClr val="black">
                    <a:tint val="75000"/>
                  </a:prstClr>
                </a:solidFill>
                <a:latin typeface="Arial"/>
                <a:ea typeface="+mn-ea"/>
                <a:cs typeface="+mn-cs"/>
              </a:rPr>
              <a:t> Klein</a:t>
            </a:r>
            <a:endParaRPr lang="en-US" dirty="0">
              <a:solidFill>
                <a:prstClr val="black">
                  <a:tint val="75000"/>
                </a:prstClr>
              </a:solidFill>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8318960-0C3D-8247-B672-7EE8C2119EC1}" type="slidenum">
              <a:rPr lang="en-US" smtClean="0">
                <a:solidFill>
                  <a:prstClr val="black">
                    <a:tint val="75000"/>
                  </a:prstClr>
                </a:solidFill>
                <a:latin typeface="Arial"/>
                <a:ea typeface="+mn-ea"/>
                <a:cs typeface="+mn-cs"/>
              </a:rPr>
              <a:pPr defTabSz="457200" fontAlgn="auto">
                <a:spcBef>
                  <a:spcPts val="0"/>
                </a:spcBef>
                <a:spcAft>
                  <a:spcPts val="0"/>
                </a:spcAft>
              </a:pPr>
              <a:t>‹#›</a:t>
            </a:fld>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3236644793"/>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defTabSz="457200" rtl="0" eaLnBrk="1" latinLnBrk="0" hangingPunct="1">
        <a:spcBef>
          <a:spcPct val="0"/>
        </a:spcBef>
        <a:buNone/>
        <a:defRPr sz="2800" b="0" i="1" kern="1200">
          <a:solidFill>
            <a:srgbClr val="0000FF"/>
          </a:solidFill>
          <a:latin typeface="Arial Rounded MT Bold"/>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bwMode="auto">
          <a:xfrm>
            <a:off x="749300" y="1600200"/>
            <a:ext cx="7366000" cy="40259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4"/>
            <a:r>
              <a:rPr lang="en-US" smtClean="0">
                <a:sym typeface="Arial" pitchFamily="34" charset="0"/>
              </a:rPr>
              <a:t>Fourth level</a:t>
            </a:r>
          </a:p>
        </p:txBody>
      </p:sp>
      <p:sp>
        <p:nvSpPr>
          <p:cNvPr id="2" name="Text Box 3"/>
          <p:cNvSpPr txBox="1">
            <a:spLocks noGrp="1" noChangeArrowheads="1"/>
          </p:cNvSpPr>
          <p:nvPr>
            <p:ph type="sldNum" sz="quarter" idx="4"/>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tabLst>
                <a:tab pos="749300" algn="l"/>
              </a:tabLst>
              <a:defRPr sz="1100">
                <a:ea typeface="+mn-ea"/>
                <a:cs typeface="Helvetica" charset="0"/>
              </a:defRPr>
            </a:lvl1pPr>
          </a:lstStyle>
          <a:p>
            <a:pPr>
              <a:defRPr/>
            </a:pPr>
            <a:fld id="{B0D9C6B8-7D3E-4921-B20D-F8A1D493E2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2020834"/>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Lst>
  <p:transition/>
  <p:hf hdr="0" ftr="0" dt="0"/>
  <p:txStyles>
    <p:title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p:titleStyle>
    <p:body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36.emf"/><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emf"/><Relationship Id="rId3" Type="http://schemas.openxmlformats.org/officeDocument/2006/relationships/tags" Target="../tags/tag2.xml"/><Relationship Id="rId7" Type="http://schemas.openxmlformats.org/officeDocument/2006/relationships/notesSlide" Target="../notesSlides/notesSlide18.xml"/><Relationship Id="rId12" Type="http://schemas.openxmlformats.org/officeDocument/2006/relationships/image" Target="../media/image53.png"/><Relationship Id="rId2" Type="http://schemas.openxmlformats.org/officeDocument/2006/relationships/tags" Target="../tags/tag1.xml"/><Relationship Id="rId1" Type="http://schemas.openxmlformats.org/officeDocument/2006/relationships/vmlDrawing" Target="../drawings/vmlDrawing6.vml"/><Relationship Id="rId6" Type="http://schemas.openxmlformats.org/officeDocument/2006/relationships/slideLayout" Target="../slideLayouts/slideLayout1.xml"/><Relationship Id="rId11" Type="http://schemas.openxmlformats.org/officeDocument/2006/relationships/image" Target="../media/image52.png"/><Relationship Id="rId5" Type="http://schemas.openxmlformats.org/officeDocument/2006/relationships/tags" Target="../tags/tag4.xml"/><Relationship Id="rId15" Type="http://schemas.openxmlformats.org/officeDocument/2006/relationships/image" Target="../media/image48.wmf"/><Relationship Id="rId10" Type="http://schemas.openxmlformats.org/officeDocument/2006/relationships/image" Target="../media/image51.png"/><Relationship Id="rId4" Type="http://schemas.openxmlformats.org/officeDocument/2006/relationships/tags" Target="../tags/tag3.xml"/><Relationship Id="rId9" Type="http://schemas.openxmlformats.org/officeDocument/2006/relationships/image" Target="../media/image50.png"/><Relationship Id="rId1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50.xml"/><Relationship Id="rId5" Type="http://schemas.openxmlformats.org/officeDocument/2006/relationships/image" Target="../media/image60.jpe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image" Target="../media/image70.emf"/><Relationship Id="rId3" Type="http://schemas.openxmlformats.org/officeDocument/2006/relationships/notesSlide" Target="../notesSlides/notesSlide22.xml"/><Relationship Id="rId7" Type="http://schemas.openxmlformats.org/officeDocument/2006/relationships/oleObject" Target="../embeddings/oleObject22.bin"/><Relationship Id="rId12" Type="http://schemas.openxmlformats.org/officeDocument/2006/relationships/image" Target="../media/image69.emf"/><Relationship Id="rId2" Type="http://schemas.openxmlformats.org/officeDocument/2006/relationships/slideLayout" Target="../slideLayouts/slideLayout1.xml"/><Relationship Id="rId16" Type="http://schemas.openxmlformats.org/officeDocument/2006/relationships/image" Target="../media/image62.wmf"/><Relationship Id="rId1" Type="http://schemas.openxmlformats.org/officeDocument/2006/relationships/vmlDrawing" Target="../drawings/vmlDrawing7.vml"/><Relationship Id="rId6" Type="http://schemas.openxmlformats.org/officeDocument/2006/relationships/image" Target="../media/image65.emf"/><Relationship Id="rId11" Type="http://schemas.openxmlformats.org/officeDocument/2006/relationships/image" Target="../media/image68.emf"/><Relationship Id="rId5" Type="http://schemas.openxmlformats.org/officeDocument/2006/relationships/image" Target="../media/image64.emf"/><Relationship Id="rId15" Type="http://schemas.openxmlformats.org/officeDocument/2006/relationships/oleObject" Target="../embeddings/oleObject23.bin"/><Relationship Id="rId10" Type="http://schemas.openxmlformats.org/officeDocument/2006/relationships/image" Target="../media/image67.emf"/><Relationship Id="rId4" Type="http://schemas.openxmlformats.org/officeDocument/2006/relationships/image" Target="../media/image63.png"/><Relationship Id="rId9" Type="http://schemas.openxmlformats.org/officeDocument/2006/relationships/image" Target="../media/image66.png"/><Relationship Id="rId14" Type="http://schemas.openxmlformats.org/officeDocument/2006/relationships/image" Target="../media/image7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74.png"/><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73.emf"/><Relationship Id="rId5" Type="http://schemas.openxmlformats.org/officeDocument/2006/relationships/image" Target="../media/image72.w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5.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78.xml"/><Relationship Id="rId4" Type="http://schemas.openxmlformats.org/officeDocument/2006/relationships/image" Target="../media/image78.jpeg"/></Relationships>
</file>

<file path=ppt/slides/_rels/slide27.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80.wmf"/><Relationship Id="rId2" Type="http://schemas.openxmlformats.org/officeDocument/2006/relationships/slideLayout" Target="../slideLayouts/slideLayout23.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82.png"/><Relationship Id="rId4"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3.wmf"/></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86.wmf"/><Relationship Id="rId2" Type="http://schemas.openxmlformats.org/officeDocument/2006/relationships/notesSlide" Target="../notesSlides/notesSlide30.xml"/><Relationship Id="rId1" Type="http://schemas.openxmlformats.org/officeDocument/2006/relationships/slideLayout" Target="../slideLayouts/slideLayout21.xml"/><Relationship Id="rId6" Type="http://schemas.openxmlformats.org/officeDocument/2006/relationships/image" Target="../media/image85.wmf"/><Relationship Id="rId5" Type="http://schemas.openxmlformats.org/officeDocument/2006/relationships/image" Target="../media/image75.png"/><Relationship Id="rId4" Type="http://schemas.openxmlformats.org/officeDocument/2006/relationships/image" Target="../media/image84.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87.emf"/><Relationship Id="rId2" Type="http://schemas.openxmlformats.org/officeDocument/2006/relationships/slideLayout" Target="../slideLayouts/slideLayout22.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3.xml"/><Relationship Id="rId1" Type="http://schemas.openxmlformats.org/officeDocument/2006/relationships/slideLayout" Target="../slideLayouts/slideLayout2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73.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oleObject" Target="../embeddings/oleObject27.bin"/><Relationship Id="rId3" Type="http://schemas.openxmlformats.org/officeDocument/2006/relationships/tags" Target="../tags/tag6.xml"/><Relationship Id="rId7" Type="http://schemas.openxmlformats.org/officeDocument/2006/relationships/notesSlide" Target="../notesSlides/notesSlide38.xml"/><Relationship Id="rId12" Type="http://schemas.openxmlformats.org/officeDocument/2006/relationships/image" Target="../media/image53.png"/><Relationship Id="rId2" Type="http://schemas.openxmlformats.org/officeDocument/2006/relationships/tags" Target="../tags/tag5.xml"/><Relationship Id="rId1" Type="http://schemas.openxmlformats.org/officeDocument/2006/relationships/vmlDrawing" Target="../drawings/vmlDrawing11.vml"/><Relationship Id="rId6" Type="http://schemas.openxmlformats.org/officeDocument/2006/relationships/slideLayout" Target="../slideLayouts/slideLayout1.xml"/><Relationship Id="rId11" Type="http://schemas.openxmlformats.org/officeDocument/2006/relationships/image" Target="../media/image52.png"/><Relationship Id="rId5" Type="http://schemas.openxmlformats.org/officeDocument/2006/relationships/tags" Target="../tags/tag8.xml"/><Relationship Id="rId10" Type="http://schemas.openxmlformats.org/officeDocument/2006/relationships/image" Target="../media/image51.png"/><Relationship Id="rId4" Type="http://schemas.openxmlformats.org/officeDocument/2006/relationships/tags" Target="../tags/tag7.xml"/><Relationship Id="rId9" Type="http://schemas.openxmlformats.org/officeDocument/2006/relationships/image" Target="../media/image50.png"/><Relationship Id="rId14" Type="http://schemas.openxmlformats.org/officeDocument/2006/relationships/image" Target="../media/image48.wmf"/></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9.xml"/><Relationship Id="rId1" Type="http://schemas.openxmlformats.org/officeDocument/2006/relationships/slideLayout" Target="../slideLayouts/slideLayout68.xml"/><Relationship Id="rId6" Type="http://schemas.openxmlformats.org/officeDocument/2006/relationships/image" Target="../media/image97.emf"/><Relationship Id="rId5" Type="http://schemas.openxmlformats.org/officeDocument/2006/relationships/image" Target="../media/image96.png"/><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21.xml"/><Relationship Id="rId4" Type="http://schemas.openxmlformats.org/officeDocument/2006/relationships/image" Target="../media/image98.jpeg"/></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2.wmf"/><Relationship Id="rId18" Type="http://schemas.openxmlformats.org/officeDocument/2006/relationships/oleObject" Target="../embeddings/oleObject9.bin"/><Relationship Id="rId3" Type="http://schemas.openxmlformats.org/officeDocument/2006/relationships/notesSlide" Target="../notesSlides/notesSlide5.xml"/><Relationship Id="rId21" Type="http://schemas.openxmlformats.org/officeDocument/2006/relationships/image" Target="../media/image26.wmf"/><Relationship Id="rId7" Type="http://schemas.openxmlformats.org/officeDocument/2006/relationships/image" Target="../media/image19.wmf"/><Relationship Id="rId12" Type="http://schemas.openxmlformats.org/officeDocument/2006/relationships/oleObject" Target="../embeddings/oleObject6.bin"/><Relationship Id="rId17" Type="http://schemas.openxmlformats.org/officeDocument/2006/relationships/image" Target="../media/image24.wmf"/><Relationship Id="rId2" Type="http://schemas.openxmlformats.org/officeDocument/2006/relationships/slideLayout" Target="../slideLayouts/slideLayout1.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1.wmf"/><Relationship Id="rId5" Type="http://schemas.openxmlformats.org/officeDocument/2006/relationships/image" Target="../media/image18.png"/><Relationship Id="rId15" Type="http://schemas.openxmlformats.org/officeDocument/2006/relationships/image" Target="../media/image23.wmf"/><Relationship Id="rId10" Type="http://schemas.openxmlformats.org/officeDocument/2006/relationships/oleObject" Target="../embeddings/oleObject5.bin"/><Relationship Id="rId19" Type="http://schemas.openxmlformats.org/officeDocument/2006/relationships/image" Target="../media/image25.wmf"/><Relationship Id="rId4" Type="http://schemas.openxmlformats.org/officeDocument/2006/relationships/image" Target="../media/image17.png"/><Relationship Id="rId9" Type="http://schemas.openxmlformats.org/officeDocument/2006/relationships/image" Target="../media/image20.wmf"/><Relationship Id="rId1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2.wmf"/><Relationship Id="rId3" Type="http://schemas.openxmlformats.org/officeDocument/2006/relationships/notesSlide" Target="../notesSlides/notesSlide6.xml"/><Relationship Id="rId7" Type="http://schemas.openxmlformats.org/officeDocument/2006/relationships/image" Target="../media/image20.wmf"/><Relationship Id="rId12" Type="http://schemas.openxmlformats.org/officeDocument/2006/relationships/oleObject" Target="../embeddings/oleObject15.bin"/><Relationship Id="rId17" Type="http://schemas.openxmlformats.org/officeDocument/2006/relationships/image" Target="../media/image24.wmf"/><Relationship Id="rId2" Type="http://schemas.openxmlformats.org/officeDocument/2006/relationships/slideLayout" Target="../slideLayouts/slideLayout1.xml"/><Relationship Id="rId16"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21.wmf"/><Relationship Id="rId5" Type="http://schemas.openxmlformats.org/officeDocument/2006/relationships/image" Target="../media/image27.wmf"/><Relationship Id="rId15" Type="http://schemas.openxmlformats.org/officeDocument/2006/relationships/image" Target="../media/image23.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8.wmf"/><Relationship Id="rId14"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vmlDrawing" Target="../drawings/vmlDrawing4.vml"/><Relationship Id="rId6" Type="http://schemas.openxmlformats.org/officeDocument/2006/relationships/oleObject" Target="../embeddings/oleObject19.bin"/><Relationship Id="rId5" Type="http://schemas.openxmlformats.org/officeDocument/2006/relationships/image" Target="../media/image29.wmf"/><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30.wmf"/><Relationship Id="rId2" Type="http://schemas.openxmlformats.org/officeDocument/2006/relationships/slideLayout" Target="../slideLayouts/slideLayout21.xml"/><Relationship Id="rId1" Type="http://schemas.openxmlformats.org/officeDocument/2006/relationships/vmlDrawing" Target="../drawings/vmlDrawing5.vml"/><Relationship Id="rId6" Type="http://schemas.openxmlformats.org/officeDocument/2006/relationships/oleObject" Target="../embeddings/oleObject20.bin"/><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5.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1" descr="C:\Documents and Settings\lorenzon\My Documents\Michigan\UM Seals\wordmark.png"/>
          <p:cNvPicPr>
            <a:picLocks noChangeAspect="1" noChangeArrowheads="1"/>
          </p:cNvPicPr>
          <p:nvPr/>
        </p:nvPicPr>
        <p:blipFill>
          <a:blip r:embed="rId3" cstate="print"/>
          <a:srcRect/>
          <a:stretch>
            <a:fillRect/>
          </a:stretch>
        </p:blipFill>
        <p:spPr bwMode="auto">
          <a:xfrm>
            <a:off x="3352800" y="1295400"/>
            <a:ext cx="2057400" cy="381000"/>
          </a:xfrm>
          <a:prstGeom prst="rect">
            <a:avLst/>
          </a:prstGeom>
          <a:noFill/>
          <a:ln w="9525">
            <a:noFill/>
            <a:miter lim="800000"/>
            <a:headEnd/>
            <a:tailEnd/>
          </a:ln>
        </p:spPr>
      </p:pic>
      <p:sp>
        <p:nvSpPr>
          <p:cNvPr id="35" name="Slide Number Placeholder 34"/>
          <p:cNvSpPr>
            <a:spLocks noGrp="1"/>
          </p:cNvSpPr>
          <p:nvPr>
            <p:ph type="sldNum" sz="quarter" idx="10"/>
          </p:nvPr>
        </p:nvSpPr>
        <p:spPr/>
        <p:txBody>
          <a:bodyPr/>
          <a:lstStyle/>
          <a:p>
            <a:pPr>
              <a:defRPr/>
            </a:pPr>
            <a:fld id="{B7904B64-8782-488E-B9CE-B57B49B52B68}" type="slidenum">
              <a:rPr lang="en-US" smtClean="0"/>
              <a:pPr>
                <a:defRPr/>
              </a:pPr>
              <a:t>1</a:t>
            </a:fld>
            <a:endParaRPr lang="en-US" dirty="0"/>
          </a:p>
        </p:txBody>
      </p:sp>
      <p:sp>
        <p:nvSpPr>
          <p:cNvPr id="38" name="TextBox 37"/>
          <p:cNvSpPr txBox="1"/>
          <p:nvPr/>
        </p:nvSpPr>
        <p:spPr>
          <a:xfrm>
            <a:off x="5867400" y="6276201"/>
            <a:ext cx="2362200" cy="276999"/>
          </a:xfrm>
          <a:prstGeom prst="rect">
            <a:avLst/>
          </a:prstGeom>
          <a:noFill/>
        </p:spPr>
        <p:txBody>
          <a:bodyPr>
            <a:spAutoFit/>
          </a:bodyPr>
          <a:lstStyle/>
          <a:p>
            <a:pPr algn="l">
              <a:defRPr/>
            </a:pPr>
            <a:r>
              <a:rPr lang="en-US" sz="1200" dirty="0">
                <a:solidFill>
                  <a:srgbClr val="7030A0"/>
                </a:solidFill>
                <a:latin typeface="+mn-lt"/>
              </a:rPr>
              <a:t>This work is supported by </a:t>
            </a:r>
          </a:p>
        </p:txBody>
      </p:sp>
      <p:pic>
        <p:nvPicPr>
          <p:cNvPr id="39" name="Picture 35" descr="C:\Documents and Settings\lorenzon\My Documents\Personal-web\nsf.jpg"/>
          <p:cNvPicPr>
            <a:picLocks noChangeAspect="1" noChangeArrowheads="1"/>
          </p:cNvPicPr>
          <p:nvPr/>
        </p:nvPicPr>
        <p:blipFill>
          <a:blip r:embed="rId4" cstate="print"/>
          <a:srcRect/>
          <a:stretch>
            <a:fillRect/>
          </a:stretch>
        </p:blipFill>
        <p:spPr bwMode="auto">
          <a:xfrm>
            <a:off x="8343900" y="6096000"/>
            <a:ext cx="571500" cy="571500"/>
          </a:xfrm>
          <a:prstGeom prst="rect">
            <a:avLst/>
          </a:prstGeom>
          <a:noFill/>
          <a:ln w="9525">
            <a:noFill/>
            <a:miter lim="800000"/>
            <a:headEnd/>
            <a:tailEnd/>
          </a:ln>
        </p:spPr>
      </p:pic>
      <p:pic>
        <p:nvPicPr>
          <p:cNvPr id="31774" name="Picture 30"/>
          <p:cNvPicPr>
            <a:picLocks noChangeAspect="1" noChangeArrowheads="1"/>
          </p:cNvPicPr>
          <p:nvPr/>
        </p:nvPicPr>
        <p:blipFill>
          <a:blip r:embed="rId5" cstate="print"/>
          <a:srcRect/>
          <a:stretch>
            <a:fillRect/>
          </a:stretch>
        </p:blipFill>
        <p:spPr bwMode="auto">
          <a:xfrm>
            <a:off x="3168612" y="3200400"/>
            <a:ext cx="4881918" cy="1790887"/>
          </a:xfrm>
          <a:prstGeom prst="rect">
            <a:avLst/>
          </a:prstGeom>
          <a:noFill/>
          <a:ln w="9525">
            <a:noFill/>
            <a:miter lim="800000"/>
            <a:headEnd/>
            <a:tailEnd/>
          </a:ln>
        </p:spPr>
      </p:pic>
      <p:pic>
        <p:nvPicPr>
          <p:cNvPr id="40" name="Picture 36" descr="C:\Documents and Settings\lorenzon\Desktop\doe_logo.jpg"/>
          <p:cNvPicPr>
            <a:picLocks noChangeAspect="1" noChangeArrowheads="1"/>
          </p:cNvPicPr>
          <p:nvPr/>
        </p:nvPicPr>
        <p:blipFill>
          <a:blip r:embed="rId6" cstate="print"/>
          <a:srcRect/>
          <a:stretch>
            <a:fillRect/>
          </a:stretch>
        </p:blipFill>
        <p:spPr bwMode="auto">
          <a:xfrm>
            <a:off x="7696200" y="6060948"/>
            <a:ext cx="651510" cy="644652"/>
          </a:xfrm>
          <a:prstGeom prst="rect">
            <a:avLst/>
          </a:prstGeom>
          <a:noFill/>
          <a:ln w="9525">
            <a:noFill/>
            <a:miter lim="800000"/>
            <a:headEnd/>
            <a:tailEnd/>
          </a:ln>
        </p:spPr>
      </p:pic>
      <p:pic>
        <p:nvPicPr>
          <p:cNvPr id="273825" name="Picture 417" descr="https://upload.wikimedia.org/wikipedia/en/0/0e/Compass_experiment_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075" y="2277443"/>
            <a:ext cx="1740725" cy="1726800"/>
          </a:xfrm>
          <a:prstGeom prst="rect">
            <a:avLst/>
          </a:prstGeom>
          <a:noFill/>
          <a:extLst>
            <a:ext uri="{909E8E84-426E-40DD-AFC4-6F175D3DCCD1}">
              <a14:hiddenFill xmlns:a14="http://schemas.microsoft.com/office/drawing/2010/main">
                <a:solidFill>
                  <a:srgbClr val="FFFFFF"/>
                </a:solidFill>
              </a14:hiddenFill>
            </a:ext>
          </a:extLst>
        </p:spPr>
      </p:pic>
      <p:pic>
        <p:nvPicPr>
          <p:cNvPr id="273827" name="Picture 419" descr="rogo.gif (231×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949926"/>
            <a:ext cx="2923001" cy="11514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9"/>
          <p:cNvPicPr>
            <a:picLocks noChangeAspect="1" noChangeArrowheads="1"/>
          </p:cNvPicPr>
          <p:nvPr/>
        </p:nvPicPr>
        <p:blipFill>
          <a:blip r:embed="rId9" cstate="print"/>
          <a:srcRect/>
          <a:stretch>
            <a:fillRect/>
          </a:stretch>
        </p:blipFill>
        <p:spPr bwMode="auto">
          <a:xfrm>
            <a:off x="7244118" y="1513820"/>
            <a:ext cx="1361499" cy="1361499"/>
          </a:xfrm>
          <a:prstGeom prst="rect">
            <a:avLst/>
          </a:prstGeom>
          <a:noFill/>
          <a:ln w="9525">
            <a:noFill/>
            <a:miter lim="800000"/>
            <a:headEnd/>
            <a:tailEnd/>
          </a:ln>
        </p:spPr>
      </p:pic>
      <p:sp>
        <p:nvSpPr>
          <p:cNvPr id="14" name="Rectangle 1"/>
          <p:cNvSpPr>
            <a:spLocks/>
          </p:cNvSpPr>
          <p:nvPr/>
        </p:nvSpPr>
        <p:spPr bwMode="auto">
          <a:xfrm>
            <a:off x="2667000" y="1143000"/>
            <a:ext cx="3657600" cy="1046440"/>
          </a:xfrm>
          <a:prstGeom prst="rect">
            <a:avLst/>
          </a:prstGeom>
          <a:noFill/>
          <a:ln w="12700">
            <a:noFill/>
            <a:miter lim="800000"/>
            <a:headEnd/>
            <a:tailEnd/>
          </a:ln>
        </p:spPr>
        <p:txBody>
          <a:bodyPr wrap="square" lIns="0" tIns="0" rIns="0" bIns="0">
            <a:spAutoFit/>
          </a:bodyPr>
          <a:lstStyle/>
          <a:p>
            <a:pPr>
              <a:tabLst>
                <a:tab pos="749300" algn="l"/>
              </a:tabLst>
            </a:pPr>
            <a:r>
              <a:rPr lang="en-US" sz="2000" dirty="0">
                <a:solidFill>
                  <a:srgbClr val="C00000"/>
                </a:solidFill>
                <a:latin typeface="Arial" pitchFamily="34" charset="0"/>
                <a:cs typeface="Arial" pitchFamily="34" charset="0"/>
                <a:sym typeface="Arial" pitchFamily="34" charset="0"/>
              </a:rPr>
              <a:t>Wolfgang Lorenzon</a:t>
            </a:r>
          </a:p>
          <a:p>
            <a:pPr>
              <a:tabLst>
                <a:tab pos="749300" algn="l"/>
              </a:tabLst>
            </a:pPr>
            <a:r>
              <a:rPr lang="en-US" dirty="0">
                <a:solidFill>
                  <a:srgbClr val="C00000"/>
                </a:solidFill>
                <a:latin typeface="Arial" pitchFamily="34" charset="0"/>
                <a:cs typeface="Arial" pitchFamily="34" charset="0"/>
                <a:sym typeface="Arial" pitchFamily="34" charset="0"/>
              </a:rPr>
              <a:t> </a:t>
            </a:r>
            <a:endParaRPr lang="en-US" sz="1000" dirty="0" smtClean="0">
              <a:solidFill>
                <a:srgbClr val="C00000"/>
              </a:solidFill>
              <a:latin typeface="Arial" pitchFamily="34" charset="0"/>
              <a:cs typeface="Arial" pitchFamily="34" charset="0"/>
              <a:sym typeface="Arial" pitchFamily="34" charset="0"/>
            </a:endParaRPr>
          </a:p>
          <a:p>
            <a:pPr>
              <a:tabLst>
                <a:tab pos="749300" algn="l"/>
              </a:tabLst>
            </a:pPr>
            <a:r>
              <a:rPr lang="en-US" sz="1400" dirty="0" smtClean="0">
                <a:solidFill>
                  <a:srgbClr val="C00000"/>
                </a:solidFill>
                <a:latin typeface="Arial" pitchFamily="34" charset="0"/>
                <a:cs typeface="Arial" pitchFamily="34" charset="0"/>
                <a:sym typeface="Arial" pitchFamily="34" charset="0"/>
              </a:rPr>
              <a:t>Hadron-China 2019 Workshop, Tianjin, China</a:t>
            </a:r>
            <a:r>
              <a:rPr lang="en-US" sz="1600" dirty="0" smtClean="0">
                <a:solidFill>
                  <a:srgbClr val="C00000"/>
                </a:solidFill>
                <a:latin typeface="Arial" pitchFamily="34" charset="0"/>
                <a:cs typeface="Arial" pitchFamily="34" charset="0"/>
                <a:sym typeface="Arial" pitchFamily="34" charset="0"/>
              </a:rPr>
              <a:t> </a:t>
            </a:r>
          </a:p>
          <a:p>
            <a:pPr>
              <a:tabLst>
                <a:tab pos="749300" algn="l"/>
              </a:tabLst>
            </a:pPr>
            <a:r>
              <a:rPr lang="en-US" sz="1400" dirty="0" smtClean="0">
                <a:solidFill>
                  <a:srgbClr val="C00000"/>
                </a:solidFill>
                <a:latin typeface="Arial" pitchFamily="34" charset="0"/>
                <a:cs typeface="Arial" pitchFamily="34" charset="0"/>
                <a:sym typeface="Arial" pitchFamily="34" charset="0"/>
              </a:rPr>
              <a:t> </a:t>
            </a:r>
            <a:r>
              <a:rPr lang="en-US" sz="1100" dirty="0" smtClean="0">
                <a:solidFill>
                  <a:srgbClr val="C00000"/>
                </a:solidFill>
                <a:latin typeface="Arial" pitchFamily="34" charset="0"/>
                <a:cs typeface="Arial" pitchFamily="34" charset="0"/>
                <a:sym typeface="Arial" pitchFamily="34" charset="0"/>
              </a:rPr>
              <a:t>(25-August-2019)</a:t>
            </a:r>
            <a:endParaRPr lang="en-US" sz="1100" dirty="0">
              <a:solidFill>
                <a:srgbClr val="C00000"/>
              </a:solidFill>
              <a:latin typeface="Arial" pitchFamily="34" charset="0"/>
              <a:cs typeface="Arial" pitchFamily="34" charset="0"/>
              <a:sym typeface="Arial" pitchFamily="34" charset="0"/>
            </a:endParaRPr>
          </a:p>
        </p:txBody>
      </p:sp>
      <p:sp>
        <p:nvSpPr>
          <p:cNvPr id="2" name="Title 1"/>
          <p:cNvSpPr>
            <a:spLocks noGrp="1"/>
          </p:cNvSpPr>
          <p:nvPr>
            <p:ph type="title"/>
          </p:nvPr>
        </p:nvSpPr>
        <p:spPr>
          <a:xfrm>
            <a:off x="0" y="241300"/>
            <a:ext cx="9144000" cy="469900"/>
          </a:xfrm>
        </p:spPr>
        <p:txBody>
          <a:bodyPr/>
          <a:lstStyle/>
          <a:p>
            <a:r>
              <a:rPr lang="en-US" sz="2800" dirty="0"/>
              <a:t>Fixed-target </a:t>
            </a:r>
            <a:r>
              <a:rPr lang="en-US" sz="2800" dirty="0" err="1"/>
              <a:t>Drell</a:t>
            </a:r>
            <a:r>
              <a:rPr lang="en-US" sz="2800" dirty="0"/>
              <a:t> Yan -- </a:t>
            </a:r>
            <a:r>
              <a:rPr lang="en-US" sz="2800" dirty="0" smtClean="0"/>
              <a:t>Presence </a:t>
            </a:r>
            <a:r>
              <a:rPr lang="en-US" sz="2800" dirty="0"/>
              <a:t>&amp; Future</a:t>
            </a:r>
          </a:p>
        </p:txBody>
      </p:sp>
    </p:spTree>
    <p:extLst>
      <p:ext uri="{BB962C8B-B14F-4D97-AF65-F5344CB8AC3E}">
        <p14:creationId xmlns:p14="http://schemas.microsoft.com/office/powerpoint/2010/main" val="70217648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8"/>
          <p:cNvSpPr txBox="1">
            <a:spLocks/>
          </p:cNvSpPr>
          <p:nvPr/>
        </p:nvSpPr>
        <p:spPr>
          <a:xfrm>
            <a:off x="457200" y="1397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Kinematic Coverage</a:t>
            </a:r>
            <a:endParaRPr lang="en-US" sz="2800" b="1" kern="0" dirty="0">
              <a:solidFill>
                <a:srgbClr val="190EFF"/>
              </a:solidFill>
              <a:latin typeface="+mj-lt"/>
              <a:ea typeface="+mj-ea"/>
              <a:cs typeface="+mj-cs"/>
              <a:sym typeface="Arial" charset="0"/>
            </a:endParaRPr>
          </a:p>
        </p:txBody>
      </p:sp>
      <p:sp>
        <p:nvSpPr>
          <p:cNvPr id="10"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10</a:t>
            </a:fld>
            <a:endParaRPr lang="en-US" dirty="0">
              <a:solidFill>
                <a:schemeClr val="tx1"/>
              </a:solidFill>
            </a:endParaRPr>
          </a:p>
        </p:txBody>
      </p:sp>
      <p:sp>
        <p:nvSpPr>
          <p:cNvPr id="16" name="Subtitle 2"/>
          <p:cNvSpPr>
            <a:spLocks noGrp="1"/>
          </p:cNvSpPr>
          <p:nvPr>
            <p:ph idx="1"/>
          </p:nvPr>
        </p:nvSpPr>
        <p:spPr>
          <a:xfrm>
            <a:off x="228600" y="1371600"/>
            <a:ext cx="4800600" cy="4983054"/>
          </a:xfrm>
        </p:spPr>
        <p:txBody>
          <a:bodyPr/>
          <a:lstStyle/>
          <a:p>
            <a:pPr marL="334963" lvl="1">
              <a:spcBef>
                <a:spcPts val="600"/>
              </a:spcBef>
              <a:spcAft>
                <a:spcPts val="300"/>
              </a:spcAft>
              <a:buClrTx/>
              <a:buSzPct val="200000"/>
              <a:buFont typeface="Arial" pitchFamily="34" charset="0"/>
              <a:buChar char="•"/>
              <a:tabLst>
                <a:tab pos="815975" algn="l"/>
                <a:tab pos="1192213" algn="l"/>
              </a:tabLst>
            </a:pPr>
            <a:r>
              <a:rPr lang="en-US" dirty="0" err="1" smtClean="0"/>
              <a:t>Drell</a:t>
            </a:r>
            <a:r>
              <a:rPr lang="en-US" dirty="0" smtClean="0"/>
              <a:t>-Yan analysis: mass </a:t>
            </a:r>
            <a:r>
              <a:rPr lang="en-US" dirty="0"/>
              <a:t>range </a:t>
            </a:r>
            <a:r>
              <a:rPr lang="en-US" dirty="0" smtClean="0"/>
              <a:t>4.3 - 8.5 GeV/c</a:t>
            </a:r>
            <a:r>
              <a:rPr lang="en-US" baseline="30000" dirty="0" smtClean="0"/>
              <a:t>2 </a:t>
            </a:r>
            <a:r>
              <a:rPr lang="en-US" dirty="0" smtClean="0"/>
              <a:t>(“</a:t>
            </a:r>
            <a:r>
              <a:rPr lang="en-US" dirty="0" smtClean="0">
                <a:solidFill>
                  <a:srgbClr val="00B0F0"/>
                </a:solidFill>
              </a:rPr>
              <a:t>high mass range</a:t>
            </a:r>
            <a:r>
              <a:rPr lang="en-US" dirty="0" smtClean="0"/>
              <a:t>”)</a:t>
            </a:r>
            <a:endParaRPr lang="en-US" baseline="30000" dirty="0" smtClean="0"/>
          </a:p>
          <a:p>
            <a:pPr lvl="1">
              <a:spcBef>
                <a:spcPts val="600"/>
              </a:spcBef>
              <a:spcAft>
                <a:spcPts val="600"/>
              </a:spcAft>
              <a:tabLst>
                <a:tab pos="815975" algn="l"/>
                <a:tab pos="1192213" algn="l"/>
              </a:tabLst>
            </a:pPr>
            <a:r>
              <a:rPr lang="en-US" sz="1600" dirty="0"/>
              <a:t>o</a:t>
            </a:r>
            <a:r>
              <a:rPr lang="en-US" sz="1600" dirty="0" smtClean="0"/>
              <a:t>nly </a:t>
            </a:r>
            <a:r>
              <a:rPr lang="en-US" sz="1600" dirty="0"/>
              <a:t>4% background in this mass </a:t>
            </a:r>
            <a:r>
              <a:rPr lang="en-US" sz="1600" dirty="0" smtClean="0"/>
              <a:t>range</a:t>
            </a:r>
          </a:p>
          <a:p>
            <a:pPr lvl="1">
              <a:spcBef>
                <a:spcPts val="600"/>
              </a:spcBef>
              <a:spcAft>
                <a:spcPts val="600"/>
              </a:spcAft>
              <a:tabLst>
                <a:tab pos="815975" algn="l"/>
                <a:tab pos="1192213" algn="l"/>
              </a:tabLst>
            </a:pPr>
            <a:r>
              <a:rPr lang="en-US" sz="1600" dirty="0" smtClean="0"/>
              <a:t>DY events [M(</a:t>
            </a:r>
            <a:r>
              <a:rPr lang="en-US" sz="1600" dirty="0" err="1" smtClean="0">
                <a:latin typeface="Symbol" panose="05050102010706020507" pitchFamily="18" charset="2"/>
              </a:rPr>
              <a:t>m</a:t>
            </a:r>
            <a:r>
              <a:rPr lang="en-US" sz="1600" baseline="30000" dirty="0" err="1" smtClean="0"/>
              <a:t>+</a:t>
            </a:r>
            <a:r>
              <a:rPr lang="en-US" sz="1600" dirty="0" err="1" smtClean="0">
                <a:latin typeface="Symbol" panose="05050102010706020507" pitchFamily="18" charset="2"/>
              </a:rPr>
              <a:t>m</a:t>
            </a:r>
            <a:r>
              <a:rPr lang="en-US" sz="1600" baseline="30000" dirty="0" smtClean="0"/>
              <a:t>-</a:t>
            </a:r>
            <a:r>
              <a:rPr lang="en-US" sz="1600" dirty="0" smtClean="0"/>
              <a:t>) &gt; 4 GeV/c</a:t>
            </a:r>
            <a:r>
              <a:rPr lang="en-US" sz="1600" baseline="30000" dirty="0" smtClean="0"/>
              <a:t>2</a:t>
            </a:r>
            <a:r>
              <a:rPr lang="en-US" sz="1600" dirty="0" smtClean="0"/>
              <a:t>): ~35,000</a:t>
            </a:r>
          </a:p>
          <a:p>
            <a:pPr>
              <a:spcBef>
                <a:spcPts val="600"/>
              </a:spcBef>
              <a:spcAft>
                <a:spcPts val="600"/>
              </a:spcAft>
              <a:tabLst>
                <a:tab pos="815975" algn="l"/>
                <a:tab pos="1192213" algn="l"/>
              </a:tabLst>
            </a:pPr>
            <a:r>
              <a:rPr lang="en-US" dirty="0" smtClean="0"/>
              <a:t>Phase </a:t>
            </a:r>
            <a:r>
              <a:rPr lang="en-US" dirty="0"/>
              <a:t>space for </a:t>
            </a:r>
            <a:r>
              <a:rPr lang="en-US" dirty="0" err="1"/>
              <a:t>Drell</a:t>
            </a:r>
            <a:r>
              <a:rPr lang="en-US" dirty="0"/>
              <a:t>-Yan and </a:t>
            </a:r>
            <a:r>
              <a:rPr lang="en-US" dirty="0" smtClean="0"/>
              <a:t>SIDIS partially overlap </a:t>
            </a:r>
            <a:r>
              <a:rPr lang="en-US" dirty="0"/>
              <a:t>in the x-Q</a:t>
            </a:r>
            <a:r>
              <a:rPr lang="en-US" baseline="30000" dirty="0"/>
              <a:t>2</a:t>
            </a:r>
            <a:r>
              <a:rPr lang="en-US" dirty="0"/>
              <a:t> </a:t>
            </a:r>
            <a:r>
              <a:rPr lang="en-US" dirty="0" smtClean="0"/>
              <a:t>plane</a:t>
            </a:r>
          </a:p>
          <a:p>
            <a:pPr lvl="1">
              <a:spcBef>
                <a:spcPts val="600"/>
              </a:spcBef>
              <a:spcAft>
                <a:spcPts val="600"/>
              </a:spcAft>
              <a:tabLst>
                <a:tab pos="815975" algn="l"/>
                <a:tab pos="1192213" algn="l"/>
              </a:tabLst>
            </a:pPr>
            <a:r>
              <a:rPr lang="en-US" sz="1600" dirty="0"/>
              <a:t>average Q</a:t>
            </a:r>
            <a:r>
              <a:rPr lang="en-US" sz="1600" baseline="30000" dirty="0"/>
              <a:t>2</a:t>
            </a:r>
            <a:r>
              <a:rPr lang="en-US" sz="1600" dirty="0"/>
              <a:t> </a:t>
            </a:r>
            <a:r>
              <a:rPr lang="en-US" sz="1600" dirty="0" smtClean="0"/>
              <a:t>in </a:t>
            </a:r>
            <a:r>
              <a:rPr lang="en-US" sz="1600" dirty="0" err="1" smtClean="0"/>
              <a:t>Drell</a:t>
            </a:r>
            <a:r>
              <a:rPr lang="en-US" sz="1600" dirty="0" smtClean="0"/>
              <a:t>-Yan </a:t>
            </a:r>
            <a:r>
              <a:rPr lang="en-US" sz="1600" dirty="0"/>
              <a:t>is about </a:t>
            </a:r>
            <a:r>
              <a:rPr lang="en-US" sz="1600" dirty="0" smtClean="0"/>
              <a:t>2x that in SIDIS</a:t>
            </a:r>
          </a:p>
          <a:p>
            <a:pPr lvl="1">
              <a:spcBef>
                <a:spcPts val="600"/>
              </a:spcBef>
              <a:spcAft>
                <a:spcPts val="600"/>
              </a:spcAft>
              <a:tabLst>
                <a:tab pos="815975" algn="l"/>
                <a:tab pos="1192213" algn="l"/>
              </a:tabLst>
            </a:pPr>
            <a:r>
              <a:rPr lang="en-US" sz="1600" dirty="0" smtClean="0"/>
              <a:t>allows </a:t>
            </a:r>
            <a:r>
              <a:rPr lang="en-US" sz="1600" dirty="0"/>
              <a:t>to minimize the impact of uncertainties from TMD </a:t>
            </a:r>
            <a:r>
              <a:rPr lang="en-US" sz="1600" dirty="0" smtClean="0"/>
              <a:t>scale evolution</a:t>
            </a:r>
          </a:p>
          <a:p>
            <a:pPr lvl="1">
              <a:spcBef>
                <a:spcPts val="600"/>
              </a:spcBef>
              <a:spcAft>
                <a:spcPts val="600"/>
              </a:spcAft>
              <a:tabLst>
                <a:tab pos="815975" algn="l"/>
                <a:tab pos="1192213" algn="l"/>
              </a:tabLst>
            </a:pPr>
            <a:r>
              <a:rPr lang="en-US" sz="1600" dirty="0" smtClean="0"/>
              <a:t>overlap </a:t>
            </a:r>
            <a:r>
              <a:rPr lang="en-US" sz="1600" dirty="0"/>
              <a:t>in kinematic regions of COMPASS </a:t>
            </a:r>
            <a:r>
              <a:rPr lang="en-US" sz="1600" dirty="0" err="1"/>
              <a:t>Drell</a:t>
            </a:r>
            <a:r>
              <a:rPr lang="en-US" sz="1600" dirty="0"/>
              <a:t>-Yan </a:t>
            </a:r>
            <a:r>
              <a:rPr lang="en-US" sz="1600" dirty="0" smtClean="0"/>
              <a:t>and SIDIS </a:t>
            </a:r>
            <a:r>
              <a:rPr lang="en-US" sz="1600" dirty="0"/>
              <a:t>data allows for direct comparisons of </a:t>
            </a:r>
            <a:r>
              <a:rPr lang="en-US" sz="1600" dirty="0" smtClean="0"/>
              <a:t>TMD amplitudes</a:t>
            </a:r>
          </a:p>
          <a:p>
            <a:pPr>
              <a:spcBef>
                <a:spcPts val="600"/>
              </a:spcBef>
              <a:spcAft>
                <a:spcPts val="600"/>
              </a:spcAft>
              <a:tabLst>
                <a:tab pos="815975" algn="l"/>
                <a:tab pos="1192213" algn="l"/>
              </a:tabLst>
            </a:pPr>
            <a:r>
              <a:rPr lang="en-US" sz="1600" dirty="0" smtClean="0"/>
              <a:t>COMPASS probes proton's </a:t>
            </a:r>
            <a:r>
              <a:rPr lang="en-US" sz="1600" dirty="0"/>
              <a:t>valence </a:t>
            </a:r>
            <a:r>
              <a:rPr lang="en-US" sz="1600" dirty="0" smtClean="0"/>
              <a:t>quarks in </a:t>
            </a:r>
            <a:r>
              <a:rPr lang="en-US" sz="1600" dirty="0" err="1" smtClean="0"/>
              <a:t>Drell</a:t>
            </a:r>
            <a:r>
              <a:rPr lang="en-US" sz="1600" dirty="0" smtClean="0"/>
              <a:t>-Yan and SIDIS</a:t>
            </a:r>
            <a:endParaRPr lang="en-US" sz="1600" dirty="0"/>
          </a:p>
          <a:p>
            <a:pPr lvl="1">
              <a:spcBef>
                <a:spcPts val="600"/>
              </a:spcBef>
              <a:tabLst>
                <a:tab pos="815975" algn="l"/>
                <a:tab pos="1192213" algn="l"/>
              </a:tabLst>
            </a:pPr>
            <a:endParaRPr lang="en-US" dirty="0"/>
          </a:p>
          <a:p>
            <a:pPr>
              <a:spcBef>
                <a:spcPts val="600"/>
              </a:spcBef>
              <a:tabLst>
                <a:tab pos="815975" algn="l"/>
                <a:tab pos="1192213" algn="l"/>
              </a:tabLst>
            </a:pPr>
            <a:endParaRPr lang="en-US" sz="1600" dirty="0" smtClean="0"/>
          </a:p>
        </p:txBody>
      </p:sp>
      <p:pic>
        <p:nvPicPr>
          <p:cNvPr id="18" name="Picture 417" descr="https://upload.wikimedia.org/wikipedia/en/0/0e/Compass_experimen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8725" cy="97089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19"/>
          <p:cNvSpPr txBox="1">
            <a:spLocks noChangeArrowheads="1"/>
          </p:cNvSpPr>
          <p:nvPr/>
        </p:nvSpPr>
        <p:spPr bwMode="auto">
          <a:xfrm>
            <a:off x="2209800" y="6611779"/>
            <a:ext cx="3886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M. Meyer-</a:t>
            </a:r>
            <a:r>
              <a:rPr lang="en-US" sz="1000" b="1" dirty="0" err="1" smtClean="0">
                <a:solidFill>
                  <a:srgbClr val="CC3399"/>
                </a:solidFill>
                <a:latin typeface="+mn-lt"/>
              </a:rPr>
              <a:t>Condea</a:t>
            </a:r>
            <a:r>
              <a:rPr lang="en-US" sz="1000" b="1" dirty="0" smtClean="0">
                <a:solidFill>
                  <a:srgbClr val="CC3399"/>
                </a:solidFill>
                <a:latin typeface="+mn-lt"/>
              </a:rPr>
              <a:t> </a:t>
            </a:r>
            <a:r>
              <a:rPr lang="en-US" sz="1000" b="1" dirty="0" err="1" smtClean="0">
                <a:solidFill>
                  <a:srgbClr val="CC3399"/>
                </a:solidFill>
                <a:latin typeface="+mn-lt"/>
              </a:rPr>
              <a:t>Sinica</a:t>
            </a:r>
            <a:r>
              <a:rPr lang="en-US" sz="1000" b="1" dirty="0" smtClean="0">
                <a:solidFill>
                  <a:srgbClr val="CC3399"/>
                </a:solidFill>
                <a:latin typeface="+mn-lt"/>
              </a:rPr>
              <a:t>) &amp; R. </a:t>
            </a:r>
            <a:r>
              <a:rPr lang="en-US" sz="1000" b="1" dirty="0" err="1" smtClean="0">
                <a:solidFill>
                  <a:srgbClr val="CC3399"/>
                </a:solidFill>
                <a:latin typeface="+mn-lt"/>
              </a:rPr>
              <a:t>Heitz</a:t>
            </a:r>
            <a:r>
              <a:rPr lang="en-US" sz="1000" b="1" dirty="0" smtClean="0">
                <a:solidFill>
                  <a:srgbClr val="CC3399"/>
                </a:solidFill>
                <a:latin typeface="+mn-lt"/>
              </a:rPr>
              <a:t> (UIUC)</a:t>
            </a:r>
            <a:endParaRPr lang="en-US" sz="1000" dirty="0"/>
          </a:p>
        </p:txBody>
      </p:sp>
      <p:pic>
        <p:nvPicPr>
          <p:cNvPr id="3287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5" y="883369"/>
            <a:ext cx="4010025" cy="2774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34200" y="2590800"/>
            <a:ext cx="990600" cy="246221"/>
          </a:xfrm>
          <a:prstGeom prst="rect">
            <a:avLst/>
          </a:prstGeom>
          <a:noFill/>
        </p:spPr>
        <p:txBody>
          <a:bodyPr wrap="square" rtlCol="0">
            <a:spAutoFit/>
          </a:bodyPr>
          <a:lstStyle/>
          <a:p>
            <a:r>
              <a:rPr lang="en-US" sz="1000" dirty="0">
                <a:solidFill>
                  <a:srgbClr val="00B0F0"/>
                </a:solidFill>
              </a:rPr>
              <a:t>HIGH MASS</a:t>
            </a:r>
          </a:p>
        </p:txBody>
      </p:sp>
      <p:pic>
        <p:nvPicPr>
          <p:cNvPr id="3" name="Picture 2"/>
          <p:cNvPicPr>
            <a:picLocks noChangeAspect="1"/>
          </p:cNvPicPr>
          <p:nvPr/>
        </p:nvPicPr>
        <p:blipFill>
          <a:blip r:embed="rId5"/>
          <a:stretch>
            <a:fillRect/>
          </a:stretch>
        </p:blipFill>
        <p:spPr>
          <a:xfrm>
            <a:off x="5523706" y="3733799"/>
            <a:ext cx="3544094" cy="2620855"/>
          </a:xfrm>
          <a:prstGeom prst="rect">
            <a:avLst/>
          </a:prstGeom>
        </p:spPr>
      </p:pic>
    </p:spTree>
    <p:extLst>
      <p:ext uri="{BB962C8B-B14F-4D97-AF65-F5344CB8AC3E}">
        <p14:creationId xmlns:p14="http://schemas.microsoft.com/office/powerpoint/2010/main" val="3812492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876800" y="4038600"/>
            <a:ext cx="4038599" cy="2869641"/>
          </a:xfrm>
          <a:prstGeom prst="rect">
            <a:avLst/>
          </a:prstGeom>
        </p:spPr>
      </p:pic>
      <p:sp>
        <p:nvSpPr>
          <p:cNvPr id="9" name="Title 28"/>
          <p:cNvSpPr txBox="1">
            <a:spLocks/>
          </p:cNvSpPr>
          <p:nvPr/>
        </p:nvSpPr>
        <p:spPr>
          <a:xfrm>
            <a:off x="457200" y="1397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Updated COMPASS Result</a:t>
            </a:r>
            <a:endParaRPr lang="en-US" sz="2800" b="1" kern="0" dirty="0">
              <a:solidFill>
                <a:srgbClr val="190EFF"/>
              </a:solidFill>
              <a:latin typeface="+mj-lt"/>
              <a:ea typeface="+mj-ea"/>
              <a:cs typeface="+mj-cs"/>
              <a:sym typeface="Arial" charset="0"/>
            </a:endParaRPr>
          </a:p>
        </p:txBody>
      </p:sp>
      <p:sp>
        <p:nvSpPr>
          <p:cNvPr id="10"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11</a:t>
            </a:fld>
            <a:endParaRPr lang="en-US" dirty="0">
              <a:solidFill>
                <a:schemeClr val="tx1"/>
              </a:solidFill>
            </a:endParaRPr>
          </a:p>
        </p:txBody>
      </p:sp>
      <p:sp>
        <p:nvSpPr>
          <p:cNvPr id="16" name="Subtitle 2"/>
          <p:cNvSpPr>
            <a:spLocks noGrp="1"/>
          </p:cNvSpPr>
          <p:nvPr>
            <p:ph idx="1"/>
          </p:nvPr>
        </p:nvSpPr>
        <p:spPr>
          <a:xfrm>
            <a:off x="228600" y="1066800"/>
            <a:ext cx="8077200" cy="5562600"/>
          </a:xfrm>
        </p:spPr>
        <p:txBody>
          <a:bodyPr/>
          <a:lstStyle/>
          <a:p>
            <a:r>
              <a:rPr lang="en-US" b="1" dirty="0">
                <a:cs typeface="Times New Roman" panose="02020603050405020304" pitchFamily="18" charset="0"/>
              </a:rPr>
              <a:t>COMPASS 2015 (PRL 119 (2017) + </a:t>
            </a:r>
            <a:r>
              <a:rPr lang="en-US" b="1" dirty="0">
                <a:solidFill>
                  <a:srgbClr val="FF0000"/>
                </a:solidFill>
                <a:cs typeface="Times New Roman" panose="02020603050405020304" pitchFamily="18" charset="0"/>
              </a:rPr>
              <a:t>2018 (~50%)</a:t>
            </a:r>
          </a:p>
          <a:p>
            <a:pPr lvl="1">
              <a:spcBef>
                <a:spcPts val="0"/>
              </a:spcBef>
              <a:spcAft>
                <a:spcPts val="600"/>
              </a:spcAft>
              <a:tabLst>
                <a:tab pos="815975" algn="l"/>
                <a:tab pos="1192213" algn="l"/>
              </a:tabLst>
            </a:pPr>
            <a:r>
              <a:rPr lang="en-US" sz="1600" b="1" dirty="0" smtClean="0">
                <a:solidFill>
                  <a:srgbClr val="007E39"/>
                </a:solidFill>
              </a:rPr>
              <a:t> </a:t>
            </a:r>
            <a:r>
              <a:rPr lang="en-US" sz="1600" dirty="0" smtClean="0"/>
              <a:t>(2015 = 4 months; 2018 = 5 months of data taking)</a:t>
            </a:r>
          </a:p>
          <a:p>
            <a:pPr lvl="1">
              <a:spcBef>
                <a:spcPts val="0"/>
              </a:spcBef>
              <a:spcAft>
                <a:spcPts val="600"/>
              </a:spcAft>
              <a:tabLst>
                <a:tab pos="815975" algn="l"/>
                <a:tab pos="1192213" algn="l"/>
              </a:tabLst>
            </a:pPr>
            <a:endParaRPr lang="en-US" altLang="zh-TW" sz="1600" dirty="0"/>
          </a:p>
          <a:p>
            <a:pPr lvl="1">
              <a:spcBef>
                <a:spcPts val="0"/>
              </a:spcBef>
              <a:spcAft>
                <a:spcPts val="600"/>
              </a:spcAft>
              <a:tabLst>
                <a:tab pos="815975" algn="l"/>
                <a:tab pos="1192213" algn="l"/>
              </a:tabLst>
            </a:pPr>
            <a:endParaRPr lang="en-US" altLang="zh-TW" sz="1600" dirty="0" smtClean="0"/>
          </a:p>
          <a:p>
            <a:pPr lvl="1">
              <a:spcBef>
                <a:spcPts val="0"/>
              </a:spcBef>
              <a:spcAft>
                <a:spcPts val="600"/>
              </a:spcAft>
              <a:tabLst>
                <a:tab pos="815975" algn="l"/>
                <a:tab pos="1192213" algn="l"/>
              </a:tabLst>
            </a:pPr>
            <a:endParaRPr lang="en-US" altLang="zh-TW" sz="1600" dirty="0"/>
          </a:p>
          <a:p>
            <a:pPr lvl="1">
              <a:spcBef>
                <a:spcPts val="0"/>
              </a:spcBef>
              <a:spcAft>
                <a:spcPts val="600"/>
              </a:spcAft>
              <a:tabLst>
                <a:tab pos="815975" algn="l"/>
                <a:tab pos="1192213" algn="l"/>
              </a:tabLst>
            </a:pPr>
            <a:endParaRPr lang="en-US" altLang="zh-TW" sz="1600" dirty="0" smtClean="0"/>
          </a:p>
          <a:p>
            <a:pPr lvl="1">
              <a:spcBef>
                <a:spcPts val="0"/>
              </a:spcBef>
              <a:spcAft>
                <a:spcPts val="600"/>
              </a:spcAft>
              <a:tabLst>
                <a:tab pos="815975" algn="l"/>
                <a:tab pos="1192213" algn="l"/>
              </a:tabLst>
            </a:pPr>
            <a:endParaRPr lang="en-US" altLang="zh-TW" sz="1600" dirty="0"/>
          </a:p>
          <a:p>
            <a:pPr lvl="1">
              <a:spcBef>
                <a:spcPts val="0"/>
              </a:spcBef>
              <a:spcAft>
                <a:spcPts val="600"/>
              </a:spcAft>
              <a:tabLst>
                <a:tab pos="815975" algn="l"/>
                <a:tab pos="1192213" algn="l"/>
              </a:tabLst>
            </a:pPr>
            <a:endParaRPr lang="en-US" altLang="zh-TW" sz="1600" dirty="0" smtClean="0"/>
          </a:p>
          <a:p>
            <a:pPr lvl="1">
              <a:spcBef>
                <a:spcPts val="0"/>
              </a:spcBef>
              <a:spcAft>
                <a:spcPts val="600"/>
              </a:spcAft>
              <a:tabLst>
                <a:tab pos="815975" algn="l"/>
                <a:tab pos="1192213" algn="l"/>
              </a:tabLst>
            </a:pPr>
            <a:endParaRPr lang="en-US" altLang="zh-TW" sz="1600" dirty="0"/>
          </a:p>
          <a:p>
            <a:pPr>
              <a:spcBef>
                <a:spcPts val="0"/>
              </a:spcBef>
              <a:spcAft>
                <a:spcPts val="600"/>
              </a:spcAft>
              <a:tabLst>
                <a:tab pos="815975" algn="l"/>
                <a:tab pos="1192213" algn="l"/>
              </a:tabLst>
            </a:pPr>
            <a:endParaRPr lang="en-US" altLang="zh-TW" sz="1600" dirty="0"/>
          </a:p>
          <a:p>
            <a:pPr>
              <a:spcBef>
                <a:spcPts val="0"/>
              </a:spcBef>
              <a:spcAft>
                <a:spcPts val="600"/>
              </a:spcAft>
              <a:tabLst>
                <a:tab pos="815975" algn="l"/>
                <a:tab pos="1192213" algn="l"/>
              </a:tabLst>
            </a:pPr>
            <a:r>
              <a:rPr lang="en-US" altLang="zh-TW" sz="1600" b="1" dirty="0" err="1" smtClean="0"/>
              <a:t>q</a:t>
            </a:r>
            <a:r>
              <a:rPr lang="en-US" altLang="zh-TW" sz="1600" b="1" baseline="-25000" dirty="0" err="1" smtClean="0"/>
              <a:t>T</a:t>
            </a:r>
            <a:r>
              <a:rPr lang="en-US" altLang="zh-TW" sz="1600" b="1" dirty="0" smtClean="0"/>
              <a:t>/M weighted asymmetries</a:t>
            </a:r>
          </a:p>
          <a:p>
            <a:pPr lvl="1">
              <a:spcBef>
                <a:spcPts val="0"/>
              </a:spcBef>
              <a:spcAft>
                <a:spcPts val="600"/>
              </a:spcAft>
              <a:tabLst>
                <a:tab pos="815975" algn="l"/>
                <a:tab pos="1192213" algn="l"/>
              </a:tabLst>
            </a:pPr>
            <a:r>
              <a:rPr lang="en-US" altLang="zh-TW" sz="1600" dirty="0" smtClean="0"/>
              <a:t>access </a:t>
            </a:r>
            <a:r>
              <a:rPr lang="en-US" altLang="zh-TW" sz="1600" dirty="0"/>
              <a:t>to </a:t>
            </a:r>
            <a:r>
              <a:rPr lang="en-US" altLang="zh-TW" sz="1600" dirty="0" smtClean="0"/>
              <a:t>direct </a:t>
            </a:r>
            <a:r>
              <a:rPr lang="en-US" altLang="zh-TW" sz="1600" dirty="0"/>
              <a:t>product of </a:t>
            </a:r>
            <a:r>
              <a:rPr lang="en-US" altLang="zh-TW" sz="1600" dirty="0" smtClean="0"/>
              <a:t>TMD PDFs</a:t>
            </a:r>
          </a:p>
          <a:p>
            <a:pPr lvl="1">
              <a:spcBef>
                <a:spcPts val="0"/>
              </a:spcBef>
              <a:spcAft>
                <a:spcPts val="600"/>
              </a:spcAft>
              <a:tabLst>
                <a:tab pos="815975" algn="l"/>
                <a:tab pos="1192213" algn="l"/>
              </a:tabLst>
            </a:pPr>
            <a:r>
              <a:rPr lang="en-US" altLang="zh-TW" sz="1600" dirty="0" smtClean="0"/>
              <a:t>no </a:t>
            </a:r>
            <a:r>
              <a:rPr lang="en-US" altLang="zh-TW" sz="1600" dirty="0"/>
              <a:t>assumption on </a:t>
            </a:r>
            <a:r>
              <a:rPr lang="en-US" altLang="zh-TW" sz="1600" dirty="0" err="1" smtClean="0"/>
              <a:t>k</a:t>
            </a:r>
            <a:r>
              <a:rPr lang="en-US" altLang="zh-TW" sz="1600" baseline="-25000" dirty="0" err="1"/>
              <a:t>T</a:t>
            </a:r>
            <a:r>
              <a:rPr lang="en-US" altLang="zh-TW" sz="1600" dirty="0" smtClean="0"/>
              <a:t> </a:t>
            </a:r>
            <a:r>
              <a:rPr lang="en-US" altLang="zh-TW" sz="1600" dirty="0"/>
              <a:t>dependence of </a:t>
            </a:r>
            <a:r>
              <a:rPr lang="en-US" altLang="zh-TW" sz="1600" dirty="0" smtClean="0"/>
              <a:t>TMDs</a:t>
            </a:r>
            <a:br>
              <a:rPr lang="en-US" altLang="zh-TW" sz="1600" dirty="0" smtClean="0"/>
            </a:br>
            <a:endParaRPr lang="en-GB" altLang="zh-TW" sz="1600" dirty="0"/>
          </a:p>
          <a:p>
            <a:pPr marL="0" indent="0">
              <a:spcBef>
                <a:spcPts val="600"/>
              </a:spcBef>
              <a:buNone/>
              <a:tabLst>
                <a:tab pos="815975" algn="l"/>
                <a:tab pos="1192213" algn="l"/>
              </a:tabLst>
            </a:pPr>
            <a:endParaRPr lang="en-US" sz="1600" baseline="30000" dirty="0" smtClean="0"/>
          </a:p>
        </p:txBody>
      </p:sp>
      <p:pic>
        <p:nvPicPr>
          <p:cNvPr id="18" name="Picture 417" descr="https://upload.wikimedia.org/wikipedia/en/0/0e/Compass_experiment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8725" cy="9708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9"/>
          <p:cNvSpPr txBox="1">
            <a:spLocks noChangeArrowheads="1"/>
          </p:cNvSpPr>
          <p:nvPr/>
        </p:nvSpPr>
        <p:spPr bwMode="auto">
          <a:xfrm>
            <a:off x="2209800" y="6629400"/>
            <a:ext cx="3886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M. Meyer-Conde (UIUC)</a:t>
            </a:r>
            <a:endParaRPr lang="en-US" sz="1000" dirty="0"/>
          </a:p>
        </p:txBody>
      </p:sp>
      <p:pic>
        <p:nvPicPr>
          <p:cNvPr id="4" name="Picture 3"/>
          <p:cNvPicPr>
            <a:picLocks noChangeAspect="1"/>
          </p:cNvPicPr>
          <p:nvPr/>
        </p:nvPicPr>
        <p:blipFill>
          <a:blip r:embed="rId5"/>
          <a:stretch>
            <a:fillRect/>
          </a:stretch>
        </p:blipFill>
        <p:spPr>
          <a:xfrm>
            <a:off x="282170" y="1752600"/>
            <a:ext cx="7741459" cy="2000322"/>
          </a:xfrm>
          <a:prstGeom prst="rect">
            <a:avLst/>
          </a:prstGeom>
        </p:spPr>
      </p:pic>
      <p:pic>
        <p:nvPicPr>
          <p:cNvPr id="11" name="Picture 10"/>
          <p:cNvPicPr>
            <a:picLocks noChangeAspect="1"/>
          </p:cNvPicPr>
          <p:nvPr/>
        </p:nvPicPr>
        <p:blipFill>
          <a:blip r:embed="rId6"/>
          <a:stretch>
            <a:fillRect/>
          </a:stretch>
        </p:blipFill>
        <p:spPr>
          <a:xfrm>
            <a:off x="910702" y="5496678"/>
            <a:ext cx="3340576" cy="1046849"/>
          </a:xfrm>
          <a:prstGeom prst="rect">
            <a:avLst/>
          </a:prstGeom>
        </p:spPr>
      </p:pic>
    </p:spTree>
    <p:extLst>
      <p:ext uri="{BB962C8B-B14F-4D97-AF65-F5344CB8AC3E}">
        <p14:creationId xmlns:p14="http://schemas.microsoft.com/office/powerpoint/2010/main" val="242783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8"/>
          <p:cNvSpPr txBox="1">
            <a:spLocks/>
          </p:cNvSpPr>
          <p:nvPr/>
        </p:nvSpPr>
        <p:spPr>
          <a:xfrm>
            <a:off x="457200" y="1397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COMPASS Plans</a:t>
            </a:r>
            <a:endParaRPr lang="en-US" sz="2800" b="1" kern="0" dirty="0">
              <a:solidFill>
                <a:srgbClr val="190EFF"/>
              </a:solidFill>
              <a:latin typeface="+mj-lt"/>
              <a:ea typeface="+mj-ea"/>
              <a:cs typeface="+mj-cs"/>
              <a:sym typeface="Arial" charset="0"/>
            </a:endParaRPr>
          </a:p>
        </p:txBody>
      </p:sp>
      <p:sp>
        <p:nvSpPr>
          <p:cNvPr id="10"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12</a:t>
            </a:fld>
            <a:endParaRPr lang="en-US" dirty="0">
              <a:solidFill>
                <a:schemeClr val="tx1"/>
              </a:solidFill>
            </a:endParaRPr>
          </a:p>
        </p:txBody>
      </p:sp>
      <p:sp>
        <p:nvSpPr>
          <p:cNvPr id="16" name="Subtitle 2"/>
          <p:cNvSpPr>
            <a:spLocks noGrp="1"/>
          </p:cNvSpPr>
          <p:nvPr>
            <p:ph idx="1"/>
          </p:nvPr>
        </p:nvSpPr>
        <p:spPr>
          <a:xfrm>
            <a:off x="228600" y="1066800"/>
            <a:ext cx="8077200" cy="5562600"/>
          </a:xfrm>
        </p:spPr>
        <p:txBody>
          <a:bodyPr/>
          <a:lstStyle/>
          <a:p>
            <a:pPr>
              <a:spcBef>
                <a:spcPts val="0"/>
              </a:spcBef>
              <a:spcAft>
                <a:spcPts val="600"/>
              </a:spcAft>
            </a:pPr>
            <a:r>
              <a:rPr lang="en-US" b="1" dirty="0" err="1"/>
              <a:t>Sivers</a:t>
            </a:r>
            <a:r>
              <a:rPr lang="en-US" b="1" dirty="0"/>
              <a:t> </a:t>
            </a:r>
            <a:r>
              <a:rPr lang="en-US" b="1" dirty="0" smtClean="0"/>
              <a:t>asymmetry:</a:t>
            </a:r>
            <a:endParaRPr lang="en-US" b="1" dirty="0"/>
          </a:p>
          <a:p>
            <a:pPr lvl="1">
              <a:spcBef>
                <a:spcPts val="0"/>
              </a:spcBef>
              <a:spcAft>
                <a:spcPts val="600"/>
              </a:spcAft>
            </a:pPr>
            <a:r>
              <a:rPr lang="en-US" dirty="0" smtClean="0"/>
              <a:t> </a:t>
            </a:r>
            <a:r>
              <a:rPr lang="en-US" dirty="0" err="1" smtClean="0"/>
              <a:t>Sivers</a:t>
            </a:r>
            <a:r>
              <a:rPr lang="en-US" dirty="0" smtClean="0"/>
              <a:t> </a:t>
            </a:r>
            <a:r>
              <a:rPr lang="en-US" dirty="0"/>
              <a:t>asymmetry measured both in polarized </a:t>
            </a:r>
            <a:r>
              <a:rPr lang="en-US" dirty="0" err="1"/>
              <a:t>Drell</a:t>
            </a:r>
            <a:r>
              <a:rPr lang="en-US" dirty="0"/>
              <a:t>-Yan and SIDIS </a:t>
            </a:r>
            <a:r>
              <a:rPr lang="en-US" dirty="0" smtClean="0"/>
              <a:t>processes with </a:t>
            </a:r>
            <a:r>
              <a:rPr lang="en-US" dirty="0"/>
              <a:t>the same </a:t>
            </a:r>
            <a:r>
              <a:rPr lang="en-US" dirty="0" smtClean="0"/>
              <a:t>apparatus</a:t>
            </a:r>
          </a:p>
          <a:p>
            <a:pPr lvl="1">
              <a:spcBef>
                <a:spcPts val="0"/>
              </a:spcBef>
              <a:spcAft>
                <a:spcPts val="600"/>
              </a:spcAft>
            </a:pPr>
            <a:r>
              <a:rPr lang="en-US" dirty="0" smtClean="0"/>
              <a:t> no  more sign-change data</a:t>
            </a:r>
          </a:p>
          <a:p>
            <a:pPr>
              <a:spcBef>
                <a:spcPts val="0"/>
              </a:spcBef>
              <a:spcAft>
                <a:spcPts val="600"/>
              </a:spcAft>
            </a:pPr>
            <a:r>
              <a:rPr lang="en-US" b="1" dirty="0" err="1" smtClean="0"/>
              <a:t>Unpolarized</a:t>
            </a:r>
            <a:r>
              <a:rPr lang="en-US" b="1" dirty="0" smtClean="0"/>
              <a:t> DY:</a:t>
            </a:r>
          </a:p>
          <a:p>
            <a:pPr lvl="1">
              <a:spcBef>
                <a:spcPts val="0"/>
              </a:spcBef>
              <a:spcAft>
                <a:spcPts val="600"/>
              </a:spcAft>
            </a:pPr>
            <a:r>
              <a:rPr lang="en-US" dirty="0" smtClean="0"/>
              <a:t> valence </a:t>
            </a:r>
            <a:r>
              <a:rPr lang="en-US" dirty="0"/>
              <a:t>quark distributions for </a:t>
            </a:r>
            <a:r>
              <a:rPr lang="en-US" dirty="0" smtClean="0"/>
              <a:t>pion</a:t>
            </a:r>
          </a:p>
          <a:p>
            <a:pPr lvl="1">
              <a:spcBef>
                <a:spcPts val="0"/>
              </a:spcBef>
              <a:spcAft>
                <a:spcPts val="600"/>
              </a:spcAft>
            </a:pPr>
            <a:r>
              <a:rPr lang="en-US" dirty="0"/>
              <a:t>Boer-Mulders TMD </a:t>
            </a:r>
            <a:r>
              <a:rPr lang="en-US" dirty="0" smtClean="0"/>
              <a:t>extraction</a:t>
            </a:r>
          </a:p>
          <a:p>
            <a:pPr lvl="1">
              <a:spcBef>
                <a:spcPts val="0"/>
              </a:spcBef>
              <a:spcAft>
                <a:spcPts val="600"/>
              </a:spcAft>
            </a:pPr>
            <a:r>
              <a:rPr lang="en-US" dirty="0"/>
              <a:t> </a:t>
            </a:r>
            <a:r>
              <a:rPr lang="en-US" dirty="0" smtClean="0"/>
              <a:t>Nuclear dependence (EMC </a:t>
            </a:r>
            <a:r>
              <a:rPr lang="en-US" dirty="0"/>
              <a:t>effect, Energy loss and Cronin </a:t>
            </a:r>
            <a:r>
              <a:rPr lang="en-US" dirty="0" smtClean="0"/>
              <a:t>effect</a:t>
            </a:r>
            <a:r>
              <a:rPr lang="en-US" dirty="0"/>
              <a:t>)</a:t>
            </a:r>
            <a:r>
              <a:rPr lang="en-US" dirty="0" smtClean="0"/>
              <a:t>  </a:t>
            </a:r>
          </a:p>
          <a:p>
            <a:pPr lvl="1">
              <a:spcBef>
                <a:spcPts val="0"/>
              </a:spcBef>
              <a:spcAft>
                <a:spcPts val="600"/>
              </a:spcAft>
            </a:pPr>
            <a:r>
              <a:rPr lang="en-US" dirty="0" smtClean="0"/>
              <a:t> detailed </a:t>
            </a:r>
            <a:r>
              <a:rPr lang="en-US" dirty="0"/>
              <a:t>study of the fundamental Lam-Tung relation </a:t>
            </a:r>
            <a:r>
              <a:rPr lang="en-US" dirty="0" smtClean="0"/>
              <a:t>violation</a:t>
            </a:r>
            <a:endParaRPr lang="en-US" i="1" dirty="0">
              <a:solidFill>
                <a:srgbClr val="CC3399"/>
              </a:solidFill>
            </a:endParaRPr>
          </a:p>
          <a:p>
            <a:pPr>
              <a:spcBef>
                <a:spcPts val="0"/>
              </a:spcBef>
              <a:spcAft>
                <a:spcPts val="600"/>
              </a:spcAft>
            </a:pPr>
            <a:r>
              <a:rPr lang="en-US" b="1" dirty="0" smtClean="0">
                <a:solidFill>
                  <a:srgbClr val="CC3399"/>
                </a:solidFill>
              </a:rPr>
              <a:t>COMPASS++ / AMBER </a:t>
            </a:r>
          </a:p>
          <a:p>
            <a:pPr lvl="1">
              <a:spcBef>
                <a:spcPts val="0"/>
              </a:spcBef>
              <a:spcAft>
                <a:spcPts val="600"/>
              </a:spcAft>
            </a:pPr>
            <a:r>
              <a:rPr lang="en-US" altLang="zh-TW" sz="1600" dirty="0" smtClean="0"/>
              <a:t>polarized </a:t>
            </a:r>
            <a:r>
              <a:rPr lang="en-US" altLang="zh-TW" sz="1600" baseline="30000" dirty="0"/>
              <a:t>6</a:t>
            </a:r>
            <a:r>
              <a:rPr lang="en-US" altLang="zh-TW" sz="1600" dirty="0"/>
              <a:t>LiD target: flavor separation of TMD SSAs.</a:t>
            </a:r>
          </a:p>
          <a:p>
            <a:pPr lvl="1">
              <a:spcBef>
                <a:spcPts val="0"/>
              </a:spcBef>
              <a:spcAft>
                <a:spcPts val="600"/>
              </a:spcAft>
              <a:tabLst>
                <a:tab pos="815975" algn="l"/>
                <a:tab pos="1192213" algn="l"/>
              </a:tabLst>
            </a:pPr>
            <a:r>
              <a:rPr lang="en-US" altLang="zh-TW" sz="1600" dirty="0"/>
              <a:t>long LH</a:t>
            </a:r>
            <a:r>
              <a:rPr lang="en-US" altLang="zh-TW" sz="1600" baseline="-25000" dirty="0"/>
              <a:t>2</a:t>
            </a:r>
            <a:r>
              <a:rPr lang="en-US" altLang="zh-TW" sz="1600" dirty="0"/>
              <a:t> and nuclei targets: un-polarized pion-induced DY</a:t>
            </a:r>
            <a:endParaRPr lang="en-US" sz="1600" dirty="0"/>
          </a:p>
          <a:p>
            <a:pPr lvl="1">
              <a:spcBef>
                <a:spcPts val="0"/>
              </a:spcBef>
              <a:spcAft>
                <a:spcPts val="600"/>
              </a:spcAft>
              <a:tabLst>
                <a:tab pos="815975" algn="l"/>
                <a:tab pos="1192213" algn="l"/>
              </a:tabLst>
            </a:pPr>
            <a:r>
              <a:rPr lang="en-US" sz="1600" dirty="0"/>
              <a:t>consider running with </a:t>
            </a:r>
            <a:r>
              <a:rPr lang="en-US" sz="1600" dirty="0">
                <a:solidFill>
                  <a:srgbClr val="CC3399"/>
                </a:solidFill>
              </a:rPr>
              <a:t>radio separated </a:t>
            </a:r>
            <a:r>
              <a:rPr lang="en-US" sz="1600" dirty="0"/>
              <a:t>kaon/anti-proton </a:t>
            </a:r>
            <a:r>
              <a:rPr lang="en-US" sz="1600" dirty="0">
                <a:solidFill>
                  <a:srgbClr val="CC3399"/>
                </a:solidFill>
              </a:rPr>
              <a:t>beam</a:t>
            </a:r>
            <a:r>
              <a:rPr lang="en-US" sz="1600" dirty="0"/>
              <a:t> for DY and spectroscopy</a:t>
            </a:r>
          </a:p>
          <a:p>
            <a:pPr lvl="1">
              <a:spcBef>
                <a:spcPts val="0"/>
              </a:spcBef>
              <a:spcAft>
                <a:spcPts val="600"/>
              </a:spcAft>
              <a:tabLst>
                <a:tab pos="815975" algn="l"/>
                <a:tab pos="1192213" algn="l"/>
              </a:tabLst>
            </a:pPr>
            <a:r>
              <a:rPr lang="en-US" sz="1600" dirty="0"/>
              <a:t>improve significantly our knowledge of pion and kaon PDFs</a:t>
            </a:r>
          </a:p>
          <a:p>
            <a:pPr lvl="1">
              <a:spcBef>
                <a:spcPts val="0"/>
              </a:spcBef>
              <a:spcAft>
                <a:spcPts val="600"/>
              </a:spcAft>
              <a:tabLst>
                <a:tab pos="815975" algn="l"/>
                <a:tab pos="1192213" algn="l"/>
              </a:tabLst>
            </a:pPr>
            <a:r>
              <a:rPr lang="en-US" sz="1600" dirty="0" smtClean="0"/>
              <a:t>Gluon </a:t>
            </a:r>
            <a:r>
              <a:rPr lang="en-US" sz="1600" dirty="0"/>
              <a:t>TMDs ?</a:t>
            </a:r>
          </a:p>
          <a:p>
            <a:pPr>
              <a:spcBef>
                <a:spcPts val="600"/>
              </a:spcBef>
              <a:tabLst>
                <a:tab pos="815975" algn="l"/>
                <a:tab pos="1192213" algn="l"/>
              </a:tabLst>
            </a:pPr>
            <a:endParaRPr lang="en-US" sz="1600" baseline="30000" dirty="0" smtClean="0"/>
          </a:p>
        </p:txBody>
      </p:sp>
      <p:pic>
        <p:nvPicPr>
          <p:cNvPr id="18" name="Picture 417" descr="https://upload.wikimedia.org/wikipedia/en/0/0e/Compass_experimen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8725" cy="9708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9"/>
          <p:cNvSpPr txBox="1">
            <a:spLocks noChangeArrowheads="1"/>
          </p:cNvSpPr>
          <p:nvPr/>
        </p:nvSpPr>
        <p:spPr bwMode="auto">
          <a:xfrm>
            <a:off x="2209800" y="6629400"/>
            <a:ext cx="3886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W.C. Chang (Academia </a:t>
            </a:r>
            <a:r>
              <a:rPr lang="en-US" sz="1000" b="1" dirty="0" err="1" smtClean="0">
                <a:solidFill>
                  <a:srgbClr val="CC3399"/>
                </a:solidFill>
                <a:latin typeface="+mn-lt"/>
              </a:rPr>
              <a:t>Sinica</a:t>
            </a:r>
            <a:r>
              <a:rPr lang="en-US" sz="1000" b="1" dirty="0" smtClean="0">
                <a:solidFill>
                  <a:srgbClr val="CC3399"/>
                </a:solidFill>
                <a:latin typeface="+mn-lt"/>
              </a:rPr>
              <a:t>) &amp; O. Denisov (Torino)</a:t>
            </a:r>
            <a:endParaRPr lang="en-US" sz="1000" dirty="0"/>
          </a:p>
        </p:txBody>
      </p:sp>
    </p:spTree>
    <p:extLst>
      <p:ext uri="{BB962C8B-B14F-4D97-AF65-F5344CB8AC3E}">
        <p14:creationId xmlns:p14="http://schemas.microsoft.com/office/powerpoint/2010/main" val="3021605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8"/>
          <p:cNvSpPr txBox="1">
            <a:spLocks/>
          </p:cNvSpPr>
          <p:nvPr/>
        </p:nvSpPr>
        <p:spPr>
          <a:xfrm>
            <a:off x="457200" y="139700"/>
            <a:ext cx="8001000" cy="469900"/>
          </a:xfrm>
          <a:prstGeom prst="rect">
            <a:avLst/>
          </a:prstGeom>
        </p:spPr>
        <p:txBody>
          <a:bodyPr/>
          <a:lstStyle/>
          <a:p>
            <a:pPr eaLnBrk="0" hangingPunct="0">
              <a:spcBef>
                <a:spcPts val="200"/>
              </a:spcBef>
              <a:defRPr/>
            </a:pPr>
            <a:r>
              <a:rPr lang="en-US" sz="2800" b="1" kern="0" dirty="0" err="1" smtClean="0">
                <a:solidFill>
                  <a:srgbClr val="190EFF"/>
                </a:solidFill>
                <a:latin typeface="+mj-lt"/>
                <a:ea typeface="+mj-ea"/>
                <a:cs typeface="+mj-cs"/>
                <a:sym typeface="Arial" charset="0"/>
              </a:rPr>
              <a:t>Sivers</a:t>
            </a:r>
            <a:r>
              <a:rPr lang="en-US" sz="2800" b="1" kern="0" dirty="0" smtClean="0">
                <a:solidFill>
                  <a:srgbClr val="190EFF"/>
                </a:solidFill>
                <a:latin typeface="+mj-lt"/>
                <a:ea typeface="+mj-ea"/>
                <a:cs typeface="+mj-cs"/>
                <a:sym typeface="Arial" charset="0"/>
              </a:rPr>
              <a:t> Program at STAR</a:t>
            </a:r>
            <a:endParaRPr lang="en-US" sz="2800" b="1" kern="0" dirty="0">
              <a:solidFill>
                <a:srgbClr val="190EFF"/>
              </a:solidFill>
              <a:latin typeface="+mj-lt"/>
              <a:ea typeface="+mj-ea"/>
              <a:cs typeface="+mj-cs"/>
              <a:sym typeface="Arial" charset="0"/>
            </a:endParaRPr>
          </a:p>
        </p:txBody>
      </p:sp>
      <p:sp>
        <p:nvSpPr>
          <p:cNvPr id="10"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13</a:t>
            </a:fld>
            <a:endParaRPr lang="en-US" dirty="0">
              <a:solidFill>
                <a:schemeClr val="tx1"/>
              </a:solidFill>
            </a:endParaRPr>
          </a:p>
        </p:txBody>
      </p:sp>
      <p:sp>
        <p:nvSpPr>
          <p:cNvPr id="16" name="Subtitle 2"/>
          <p:cNvSpPr>
            <a:spLocks noGrp="1"/>
          </p:cNvSpPr>
          <p:nvPr>
            <p:ph idx="1"/>
          </p:nvPr>
        </p:nvSpPr>
        <p:spPr>
          <a:xfrm>
            <a:off x="152400" y="1295400"/>
            <a:ext cx="8077200" cy="4876800"/>
          </a:xfrm>
        </p:spPr>
        <p:txBody>
          <a:bodyPr/>
          <a:lstStyle/>
          <a:p>
            <a:pPr>
              <a:spcBef>
                <a:spcPts val="0"/>
              </a:spcBef>
              <a:spcAft>
                <a:spcPts val="600"/>
              </a:spcAft>
            </a:pPr>
            <a:r>
              <a:rPr lang="en-US" b="1" dirty="0" smtClean="0"/>
              <a:t>RHIC </a:t>
            </a:r>
            <a:r>
              <a:rPr lang="en-US" b="1" dirty="0" err="1" smtClean="0"/>
              <a:t>p+p</a:t>
            </a:r>
            <a:r>
              <a:rPr lang="en-US" b="1" dirty="0" smtClean="0"/>
              <a:t> (500 </a:t>
            </a:r>
            <a:r>
              <a:rPr lang="en-US" b="1" dirty="0" err="1" smtClean="0"/>
              <a:t>Gev</a:t>
            </a:r>
            <a:r>
              <a:rPr lang="en-US" b="1" dirty="0" smtClean="0"/>
              <a:t>): </a:t>
            </a:r>
            <a:r>
              <a:rPr lang="en-US" dirty="0" smtClean="0"/>
              <a:t>W</a:t>
            </a:r>
            <a:r>
              <a:rPr lang="en-US" baseline="30000" dirty="0" smtClean="0"/>
              <a:t>+/-</a:t>
            </a:r>
            <a:r>
              <a:rPr lang="en-US" dirty="0" smtClean="0"/>
              <a:t> TSSA </a:t>
            </a:r>
            <a:endParaRPr lang="en-US" b="1" dirty="0" smtClean="0"/>
          </a:p>
          <a:p>
            <a:pPr>
              <a:spcBef>
                <a:spcPts val="0"/>
              </a:spcBef>
              <a:spcAft>
                <a:spcPts val="600"/>
              </a:spcAft>
            </a:pPr>
            <a:endParaRPr lang="en-US" b="1" dirty="0"/>
          </a:p>
          <a:p>
            <a:pPr>
              <a:spcBef>
                <a:spcPts val="0"/>
              </a:spcBef>
              <a:spcAft>
                <a:spcPts val="600"/>
              </a:spcAft>
            </a:pPr>
            <a:endParaRPr lang="en-US" b="1" dirty="0" smtClean="0"/>
          </a:p>
          <a:p>
            <a:pPr>
              <a:spcBef>
                <a:spcPts val="0"/>
              </a:spcBef>
              <a:spcAft>
                <a:spcPts val="600"/>
              </a:spcAft>
            </a:pPr>
            <a:endParaRPr lang="en-US" b="1" dirty="0"/>
          </a:p>
          <a:p>
            <a:pPr marL="0" indent="0">
              <a:spcBef>
                <a:spcPts val="0"/>
              </a:spcBef>
              <a:spcAft>
                <a:spcPts val="600"/>
              </a:spcAft>
              <a:buNone/>
            </a:pPr>
            <a:endParaRPr lang="en-US" b="1" dirty="0"/>
          </a:p>
          <a:p>
            <a:pPr>
              <a:spcBef>
                <a:spcPts val="0"/>
              </a:spcBef>
              <a:spcAft>
                <a:spcPts val="600"/>
              </a:spcAft>
            </a:pPr>
            <a:endParaRPr lang="en-US" b="1" dirty="0" smtClean="0"/>
          </a:p>
          <a:p>
            <a:pPr>
              <a:spcBef>
                <a:spcPts val="0"/>
              </a:spcBef>
              <a:spcAft>
                <a:spcPts val="600"/>
              </a:spcAft>
            </a:pPr>
            <a:r>
              <a:rPr lang="en-US" b="1" dirty="0" err="1" smtClean="0"/>
              <a:t>Sivers</a:t>
            </a:r>
            <a:r>
              <a:rPr lang="en-US" b="1" dirty="0" smtClean="0"/>
              <a:t> </a:t>
            </a:r>
            <a:r>
              <a:rPr lang="en-US" b="1" dirty="0" smtClean="0"/>
              <a:t>asymmetry</a:t>
            </a:r>
            <a:r>
              <a:rPr lang="en-US" b="1" dirty="0" smtClean="0"/>
              <a:t>:</a:t>
            </a:r>
            <a:endParaRPr lang="en-US" dirty="0"/>
          </a:p>
          <a:p>
            <a:pPr lvl="1">
              <a:spcBef>
                <a:spcPts val="0"/>
              </a:spcBef>
              <a:spcAft>
                <a:spcPts val="600"/>
              </a:spcAft>
            </a:pPr>
            <a:r>
              <a:rPr lang="en-US" dirty="0" smtClean="0"/>
              <a:t> quark flavor identified</a:t>
            </a:r>
          </a:p>
          <a:p>
            <a:pPr lvl="1">
              <a:spcBef>
                <a:spcPts val="0"/>
              </a:spcBef>
              <a:spcAft>
                <a:spcPts val="600"/>
              </a:spcAft>
            </a:pPr>
            <a:r>
              <a:rPr lang="en-US" dirty="0"/>
              <a:t> </a:t>
            </a:r>
            <a:r>
              <a:rPr lang="en-US" dirty="0" smtClean="0"/>
              <a:t>high Q</a:t>
            </a:r>
            <a:r>
              <a:rPr lang="en-US" baseline="30000" dirty="0" smtClean="0"/>
              <a:t>2</a:t>
            </a:r>
          </a:p>
          <a:p>
            <a:pPr lvl="1">
              <a:spcBef>
                <a:spcPts val="0"/>
              </a:spcBef>
              <a:spcAft>
                <a:spcPts val="600"/>
              </a:spcAft>
            </a:pPr>
            <a:r>
              <a:rPr lang="en-US" dirty="0"/>
              <a:t> </a:t>
            </a:r>
            <a:r>
              <a:rPr lang="en-US" dirty="0" smtClean="0"/>
              <a:t>statistically limited: O(10%)</a:t>
            </a:r>
          </a:p>
          <a:p>
            <a:pPr lvl="1">
              <a:spcBef>
                <a:spcPts val="0"/>
              </a:spcBef>
              <a:spcAft>
                <a:spcPts val="600"/>
              </a:spcAft>
            </a:pPr>
            <a:r>
              <a:rPr lang="en-US" dirty="0" smtClean="0">
                <a:solidFill>
                  <a:srgbClr val="0000FF"/>
                </a:solidFill>
              </a:rPr>
              <a:t> data favor sign-change</a:t>
            </a:r>
          </a:p>
          <a:p>
            <a:pPr marL="368300" lvl="1" indent="0">
              <a:spcBef>
                <a:spcPts val="0"/>
              </a:spcBef>
              <a:spcAft>
                <a:spcPts val="600"/>
              </a:spcAft>
              <a:buNone/>
            </a:pPr>
            <a:r>
              <a:rPr lang="en-US" dirty="0"/>
              <a:t> </a:t>
            </a:r>
            <a:r>
              <a:rPr lang="en-US" dirty="0" smtClean="0"/>
              <a:t>      </a:t>
            </a:r>
            <a:r>
              <a:rPr lang="en-US" dirty="0" smtClean="0">
                <a:solidFill>
                  <a:srgbClr val="0000FF"/>
                </a:solidFill>
              </a:rPr>
              <a:t>if TMD evolution effects small</a:t>
            </a:r>
          </a:p>
          <a:p>
            <a:pPr lvl="1">
              <a:spcBef>
                <a:spcPts val="0"/>
              </a:spcBef>
              <a:spcAft>
                <a:spcPts val="600"/>
              </a:spcAft>
            </a:pPr>
            <a:r>
              <a:rPr lang="en-US" dirty="0" smtClean="0"/>
              <a:t> more </a:t>
            </a:r>
            <a:r>
              <a:rPr lang="en-US" dirty="0"/>
              <a:t>data </a:t>
            </a:r>
            <a:r>
              <a:rPr lang="en-US" dirty="0" smtClean="0"/>
              <a:t> from 2017 (400 </a:t>
            </a:r>
            <a:r>
              <a:rPr lang="en-US" dirty="0"/>
              <a:t>pb</a:t>
            </a:r>
            <a:r>
              <a:rPr lang="en-US" baseline="30000" dirty="0"/>
              <a:t>-1</a:t>
            </a:r>
            <a:r>
              <a:rPr lang="en-US" dirty="0" smtClean="0"/>
              <a:t>)</a:t>
            </a:r>
            <a:br>
              <a:rPr lang="en-US" dirty="0" smtClean="0"/>
            </a:br>
            <a:r>
              <a:rPr lang="en-US" dirty="0" smtClean="0"/>
              <a:t> soon </a:t>
            </a:r>
            <a:endParaRPr lang="en-US" dirty="0"/>
          </a:p>
          <a:p>
            <a:pPr lvl="1">
              <a:spcBef>
                <a:spcPts val="0"/>
              </a:spcBef>
              <a:spcAft>
                <a:spcPts val="600"/>
              </a:spcAft>
            </a:pPr>
            <a:endParaRPr lang="en-US" dirty="0" smtClean="0">
              <a:solidFill>
                <a:srgbClr val="0000FF"/>
              </a:solidFill>
            </a:endParaRPr>
          </a:p>
        </p:txBody>
      </p:sp>
      <p:sp>
        <p:nvSpPr>
          <p:cNvPr id="12" name="TextBox 19"/>
          <p:cNvSpPr txBox="1">
            <a:spLocks noChangeArrowheads="1"/>
          </p:cNvSpPr>
          <p:nvPr/>
        </p:nvSpPr>
        <p:spPr bwMode="auto">
          <a:xfrm>
            <a:off x="2209800" y="6629400"/>
            <a:ext cx="3886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a:t>
            </a:r>
            <a:r>
              <a:rPr lang="en-US" sz="1000" b="1" dirty="0" smtClean="0">
                <a:solidFill>
                  <a:srgbClr val="CC3399"/>
                </a:solidFill>
                <a:latin typeface="+mn-lt"/>
              </a:rPr>
              <a:t>M. Liu (LANL)</a:t>
            </a:r>
            <a:endParaRPr lang="en-US" sz="1000" dirty="0"/>
          </a:p>
        </p:txBody>
      </p:sp>
      <p:pic>
        <p:nvPicPr>
          <p:cNvPr id="332802" name="Picture 2" descr="C:\Users\lorenzon\Desktop\STAR-Sivers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920" y="3962400"/>
            <a:ext cx="468568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32803" name="Picture 3" descr="C:\Users\lorenzon\Desktop\STAR-Sivers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654" y="1176338"/>
            <a:ext cx="4691062" cy="2633662"/>
          </a:xfrm>
          <a:prstGeom prst="rect">
            <a:avLst/>
          </a:prstGeom>
          <a:noFill/>
          <a:extLst>
            <a:ext uri="{909E8E84-426E-40DD-AFC4-6F175D3DCCD1}">
              <a14:hiddenFill xmlns:a14="http://schemas.microsoft.com/office/drawing/2010/main">
                <a:solidFill>
                  <a:srgbClr val="FFFFFF"/>
                </a:solidFill>
              </a14:hiddenFill>
            </a:ext>
          </a:extLst>
        </p:spPr>
      </p:pic>
      <p:pic>
        <p:nvPicPr>
          <p:cNvPr id="3328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075" y="1843087"/>
            <a:ext cx="28384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280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2620" y="2314575"/>
            <a:ext cx="27813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8982" y="1872733"/>
            <a:ext cx="1109598" cy="369332"/>
          </a:xfrm>
          <a:prstGeom prst="rect">
            <a:avLst/>
          </a:prstGeom>
        </p:spPr>
        <p:txBody>
          <a:bodyPr wrap="none">
            <a:spAutoFit/>
          </a:bodyPr>
          <a:lstStyle/>
          <a:p>
            <a:r>
              <a:rPr lang="en-US" dirty="0"/>
              <a:t>A</a:t>
            </a:r>
            <a:r>
              <a:rPr lang="en-US" baseline="-25000" dirty="0"/>
              <a:t>N</a:t>
            </a:r>
            <a:r>
              <a:rPr lang="en-US" dirty="0"/>
              <a:t>(W</a:t>
            </a:r>
            <a:r>
              <a:rPr lang="en-US" baseline="30000" dirty="0"/>
              <a:t>+</a:t>
            </a:r>
            <a:r>
              <a:rPr lang="en-US" dirty="0"/>
              <a:t>) ~</a:t>
            </a:r>
            <a:endParaRPr lang="en-US" dirty="0"/>
          </a:p>
        </p:txBody>
      </p:sp>
      <p:sp>
        <p:nvSpPr>
          <p:cNvPr id="13" name="Rectangle 12"/>
          <p:cNvSpPr/>
          <p:nvPr/>
        </p:nvSpPr>
        <p:spPr>
          <a:xfrm>
            <a:off x="249920" y="2347912"/>
            <a:ext cx="1066959" cy="369332"/>
          </a:xfrm>
          <a:prstGeom prst="rect">
            <a:avLst/>
          </a:prstGeom>
        </p:spPr>
        <p:txBody>
          <a:bodyPr wrap="none">
            <a:spAutoFit/>
          </a:bodyPr>
          <a:lstStyle/>
          <a:p>
            <a:r>
              <a:rPr lang="en-US" dirty="0" smtClean="0"/>
              <a:t>A</a:t>
            </a:r>
            <a:r>
              <a:rPr lang="en-US" baseline="-25000" dirty="0" smtClean="0"/>
              <a:t>N</a:t>
            </a:r>
            <a:r>
              <a:rPr lang="en-US" dirty="0" smtClean="0"/>
              <a:t>(W</a:t>
            </a:r>
            <a:r>
              <a:rPr lang="en-US" baseline="30000" dirty="0"/>
              <a:t>-</a:t>
            </a:r>
            <a:r>
              <a:rPr lang="en-US" dirty="0" smtClean="0"/>
              <a:t>) </a:t>
            </a:r>
            <a:r>
              <a:rPr lang="en-US" dirty="0"/>
              <a:t>~</a:t>
            </a:r>
            <a:endParaRPr lang="en-US" dirty="0"/>
          </a:p>
        </p:txBody>
      </p:sp>
      <p:sp>
        <p:nvSpPr>
          <p:cNvPr id="5" name="TextBox 4"/>
          <p:cNvSpPr txBox="1"/>
          <p:nvPr/>
        </p:nvSpPr>
        <p:spPr>
          <a:xfrm>
            <a:off x="4953000" y="6125666"/>
            <a:ext cx="3505200" cy="276999"/>
          </a:xfrm>
          <a:prstGeom prst="rect">
            <a:avLst/>
          </a:prstGeom>
          <a:noFill/>
        </p:spPr>
        <p:txBody>
          <a:bodyPr wrap="square" rtlCol="0">
            <a:spAutoFit/>
          </a:bodyPr>
          <a:lstStyle/>
          <a:p>
            <a:r>
              <a:rPr lang="en-US" sz="1200" dirty="0" smtClean="0">
                <a:solidFill>
                  <a:srgbClr val="C00000"/>
                </a:solidFill>
              </a:rPr>
              <a:t>PRL </a:t>
            </a:r>
            <a:r>
              <a:rPr lang="en-US" sz="1200" b="1" dirty="0">
                <a:solidFill>
                  <a:srgbClr val="C00000"/>
                </a:solidFill>
              </a:rPr>
              <a:t>116 </a:t>
            </a:r>
            <a:r>
              <a:rPr lang="en-US" sz="1200" dirty="0">
                <a:solidFill>
                  <a:srgbClr val="C00000"/>
                </a:solidFill>
              </a:rPr>
              <a:t>(2016) 132301</a:t>
            </a:r>
            <a:endParaRPr lang="en-US" sz="1200" dirty="0">
              <a:solidFill>
                <a:srgbClr val="C00000"/>
              </a:solidFill>
            </a:endParaRPr>
          </a:p>
        </p:txBody>
      </p:sp>
    </p:spTree>
    <p:extLst>
      <p:ext uri="{BB962C8B-B14F-4D97-AF65-F5344CB8AC3E}">
        <p14:creationId xmlns:p14="http://schemas.microsoft.com/office/powerpoint/2010/main" val="27050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28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838700" y="600637"/>
            <a:ext cx="790575" cy="369332"/>
          </a:xfrm>
          <a:prstGeom prst="rect">
            <a:avLst/>
          </a:prstGeom>
          <a:solidFill>
            <a:schemeClr val="accent1"/>
          </a:solidFill>
        </p:spPr>
        <p:txBody>
          <a:bodyPr wrap="square" rtlCol="0">
            <a:spAutoFit/>
          </a:bodyPr>
          <a:lstStyle/>
          <a:p>
            <a:endParaRPr lang="en-US" b="1" dirty="0">
              <a:latin typeface="Adobe Heiti Std R" pitchFamily="34" charset="-128"/>
              <a:ea typeface="Adobe Heiti Std R" pitchFamily="34" charset="-128"/>
            </a:endParaRPr>
          </a:p>
        </p:txBody>
      </p:sp>
      <p:sp>
        <p:nvSpPr>
          <p:cNvPr id="15365" name="Rectangle 6"/>
          <p:cNvSpPr>
            <a:spLocks noGrp="1" noChangeArrowheads="1"/>
          </p:cNvSpPr>
          <p:nvPr>
            <p:ph type="title"/>
          </p:nvPr>
        </p:nvSpPr>
        <p:spPr bwMode="auto">
          <a:xfrm>
            <a:off x="969968" y="76200"/>
            <a:ext cx="8174031" cy="457200"/>
          </a:xfrm>
          <a:ln>
            <a:miter lim="800000"/>
            <a:headEnd/>
            <a:tailEnd/>
          </a:ln>
        </p:spPr>
        <p:txBody>
          <a:bodyPr vert="horz" wrap="square" lIns="91440" tIns="45720" rIns="91440" bIns="45720" numCol="1" anchor="t" anchorCtr="0" compatLnSpc="1">
            <a:prstTxWarp prst="textNoShape">
              <a:avLst/>
            </a:prstTxWarp>
          </a:bodyPr>
          <a:lstStyle/>
          <a:p>
            <a:pPr eaLnBrk="1" hangingPunct="1">
              <a:tabLst>
                <a:tab pos="863600" algn="l"/>
              </a:tabLst>
            </a:pPr>
            <a:r>
              <a:rPr lang="en-US" sz="2800" dirty="0" smtClean="0"/>
              <a:t>Past, Current and Future DY </a:t>
            </a:r>
            <a:r>
              <a:rPr lang="en-US" sz="2800" dirty="0" smtClean="0">
                <a:solidFill>
                  <a:srgbClr val="1C11FD"/>
                </a:solidFill>
              </a:rPr>
              <a:t>Program at FNAL </a:t>
            </a:r>
            <a:endParaRPr lang="en-US" sz="2400" dirty="0" smtClean="0"/>
          </a:p>
        </p:txBody>
      </p:sp>
      <p:sp>
        <p:nvSpPr>
          <p:cNvPr id="44" name="Rectangle 7"/>
          <p:cNvSpPr txBox="1">
            <a:spLocks noChangeArrowheads="1"/>
          </p:cNvSpPr>
          <p:nvPr/>
        </p:nvSpPr>
        <p:spPr bwMode="auto">
          <a:xfrm>
            <a:off x="375180" y="2667001"/>
            <a:ext cx="8525933" cy="1066800"/>
          </a:xfrm>
          <a:prstGeom prst="rect">
            <a:avLst/>
          </a:prstGeom>
          <a:noFill/>
          <a:ln w="12700">
            <a:noFill/>
            <a:miter lim="800000"/>
            <a:headEnd/>
            <a:tailEnd/>
          </a:ln>
        </p:spPr>
        <p:txBody>
          <a:bodyPr lIns="50800" tIns="50800" rIns="50800" bIns="50800"/>
          <a:lstStyle/>
          <a:p>
            <a:pPr algn="l">
              <a:spcBef>
                <a:spcPts val="600"/>
              </a:spcBef>
              <a:buSzPct val="200000"/>
              <a:tabLst>
                <a:tab pos="815975" algn="l"/>
                <a:tab pos="1192213" algn="l"/>
              </a:tabLst>
              <a:defRPr/>
            </a:pPr>
            <a:r>
              <a:rPr lang="en-US" b="1" dirty="0" err="1" smtClean="0">
                <a:solidFill>
                  <a:srgbClr val="C00000"/>
                </a:solidFill>
              </a:rPr>
              <a:t>Unpolarized</a:t>
            </a:r>
            <a:r>
              <a:rPr lang="en-US" b="1" dirty="0" smtClean="0">
                <a:solidFill>
                  <a:srgbClr val="C00000"/>
                </a:solidFill>
              </a:rPr>
              <a:t> Beam and polarized </a:t>
            </a:r>
            <a:r>
              <a:rPr lang="en-US" b="1" dirty="0">
                <a:solidFill>
                  <a:srgbClr val="C00000"/>
                </a:solidFill>
              </a:rPr>
              <a:t>Target </a:t>
            </a:r>
            <a:r>
              <a:rPr lang="en-US" b="1" dirty="0" smtClean="0">
                <a:solidFill>
                  <a:srgbClr val="C00000"/>
                </a:solidFill>
              </a:rPr>
              <a:t>(</a:t>
            </a:r>
            <a:r>
              <a:rPr lang="en-US" sz="1600" dirty="0" smtClean="0">
                <a:solidFill>
                  <a:srgbClr val="C00000"/>
                </a:solidFill>
              </a:rPr>
              <a:t>w</a:t>
            </a:r>
            <a:r>
              <a:rPr lang="en-US" sz="1600" dirty="0">
                <a:solidFill>
                  <a:srgbClr val="C00000"/>
                </a:solidFill>
              </a:rPr>
              <a:t>/ </a:t>
            </a:r>
            <a:r>
              <a:rPr lang="en-US" sz="1600" dirty="0" smtClean="0">
                <a:solidFill>
                  <a:srgbClr val="C00000"/>
                </a:solidFill>
              </a:rPr>
              <a:t>upgraded </a:t>
            </a:r>
            <a:r>
              <a:rPr lang="en-US" sz="1600" dirty="0" err="1" smtClean="0">
                <a:solidFill>
                  <a:srgbClr val="C00000"/>
                </a:solidFill>
              </a:rPr>
              <a:t>SeaQuest</a:t>
            </a:r>
            <a:r>
              <a:rPr lang="en-US" sz="1600" dirty="0" smtClean="0">
                <a:solidFill>
                  <a:srgbClr val="C00000"/>
                </a:solidFill>
              </a:rPr>
              <a:t> detector</a:t>
            </a:r>
            <a:r>
              <a:rPr lang="en-US" b="1" dirty="0" smtClean="0">
                <a:solidFill>
                  <a:srgbClr val="C00000"/>
                </a:solidFill>
              </a:rPr>
              <a:t>)</a:t>
            </a:r>
            <a:endParaRPr lang="en-US" sz="1000" b="1" dirty="0" smtClean="0">
              <a:latin typeface="+mn-lt"/>
            </a:endParaRPr>
          </a:p>
          <a:p>
            <a:pPr marL="334963" indent="-334963" algn="l">
              <a:spcBef>
                <a:spcPts val="600"/>
              </a:spcBef>
              <a:buSzPct val="200000"/>
              <a:buFont typeface="Arial" pitchFamily="34" charset="0"/>
              <a:buChar char="•"/>
              <a:tabLst>
                <a:tab pos="815975" algn="l"/>
                <a:tab pos="1192213" algn="l"/>
              </a:tabLst>
              <a:defRPr/>
            </a:pPr>
            <a:r>
              <a:rPr lang="en-US" b="1" kern="0" dirty="0" smtClean="0">
                <a:sym typeface="Arial" pitchFamily="34" charset="0"/>
              </a:rPr>
              <a:t>E-1039/</a:t>
            </a:r>
            <a:r>
              <a:rPr lang="en-US" b="1" kern="0" dirty="0" err="1" smtClean="0">
                <a:sym typeface="Arial" pitchFamily="34" charset="0"/>
              </a:rPr>
              <a:t>SpinQuest</a:t>
            </a:r>
            <a:r>
              <a:rPr lang="en-US" kern="0" dirty="0" smtClean="0">
                <a:sym typeface="Arial" pitchFamily="34" charset="0"/>
              </a:rPr>
              <a:t>: </a:t>
            </a:r>
            <a:r>
              <a:rPr lang="en-US" kern="0" dirty="0" err="1" smtClean="0">
                <a:sym typeface="Arial" pitchFamily="34" charset="0"/>
              </a:rPr>
              <a:t>SeaQuest</a:t>
            </a:r>
            <a:r>
              <a:rPr lang="en-US" kern="0" dirty="0" smtClean="0">
                <a:sym typeface="Arial" pitchFamily="34" charset="0"/>
              </a:rPr>
              <a:t> w/ pol NH</a:t>
            </a:r>
            <a:r>
              <a:rPr lang="en-US" kern="0" baseline="-25000" dirty="0" smtClean="0">
                <a:sym typeface="Arial" pitchFamily="34" charset="0"/>
              </a:rPr>
              <a:t>3</a:t>
            </a:r>
            <a:r>
              <a:rPr lang="en-US" kern="0" dirty="0" smtClean="0">
                <a:sym typeface="Arial" pitchFamily="34" charset="0"/>
              </a:rPr>
              <a:t>/ND</a:t>
            </a:r>
            <a:r>
              <a:rPr lang="en-US" kern="0" baseline="-25000" dirty="0" smtClean="0">
                <a:sym typeface="Arial" pitchFamily="34" charset="0"/>
              </a:rPr>
              <a:t>3 </a:t>
            </a:r>
            <a:r>
              <a:rPr lang="en-US" kern="0" dirty="0" smtClean="0">
                <a:sym typeface="Arial" pitchFamily="34" charset="0"/>
              </a:rPr>
              <a:t>targets: 2019-2021 </a:t>
            </a:r>
            <a:endParaRPr lang="en-US" b="1" kern="0" dirty="0" smtClean="0">
              <a:solidFill>
                <a:srgbClr val="1C11FD"/>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a:t>
            </a:r>
            <a:r>
              <a:rPr lang="en-US" sz="1600" kern="0" dirty="0" smtClean="0">
                <a:solidFill>
                  <a:srgbClr val="1C11FD"/>
                </a:solidFill>
                <a:latin typeface="+mn-lt"/>
                <a:ea typeface="+mn-ea"/>
                <a:cs typeface="+mn-cs"/>
                <a:sym typeface="Arial" pitchFamily="34" charset="0"/>
              </a:rPr>
              <a:t>probe sea quark distributions</a:t>
            </a:r>
            <a:endParaRPr lang="en-US" sz="1000" kern="0" dirty="0" smtClean="0">
              <a:latin typeface="+mn-lt"/>
              <a:ea typeface="+mn-ea"/>
              <a:cs typeface="+mn-cs"/>
              <a:sym typeface="Arial" pitchFamily="34" charset="0"/>
            </a:endParaRPr>
          </a:p>
        </p:txBody>
      </p:sp>
      <p:sp>
        <p:nvSpPr>
          <p:cNvPr id="12" name="Rectangle 7"/>
          <p:cNvSpPr txBox="1">
            <a:spLocks noChangeArrowheads="1"/>
          </p:cNvSpPr>
          <p:nvPr/>
        </p:nvSpPr>
        <p:spPr bwMode="auto">
          <a:xfrm>
            <a:off x="390525" y="990600"/>
            <a:ext cx="8510588" cy="1981200"/>
          </a:xfrm>
          <a:prstGeom prst="rect">
            <a:avLst/>
          </a:prstGeom>
          <a:noFill/>
          <a:ln w="12700">
            <a:noFill/>
            <a:miter lim="800000"/>
            <a:headEnd/>
            <a:tailEnd/>
          </a:ln>
        </p:spPr>
        <p:txBody>
          <a:bodyPr lIns="50800" tIns="50800" rIns="50800" bIns="50800"/>
          <a:lstStyle/>
          <a:p>
            <a:pPr algn="l">
              <a:spcBef>
                <a:spcPts val="600"/>
              </a:spcBef>
              <a:buSzPct val="200000"/>
              <a:tabLst>
                <a:tab pos="815975" algn="l"/>
                <a:tab pos="1192213" algn="l"/>
              </a:tabLst>
              <a:defRPr/>
            </a:pPr>
            <a:r>
              <a:rPr lang="en-US" b="1" dirty="0" err="1" smtClean="0">
                <a:solidFill>
                  <a:srgbClr val="C00000"/>
                </a:solidFill>
              </a:rPr>
              <a:t>Unpolarized</a:t>
            </a:r>
            <a:r>
              <a:rPr lang="en-US" b="1" dirty="0" smtClean="0">
                <a:solidFill>
                  <a:srgbClr val="C00000"/>
                </a:solidFill>
              </a:rPr>
              <a:t> Beam and Target w/ </a:t>
            </a:r>
            <a:r>
              <a:rPr lang="en-US" b="1" dirty="0" err="1" smtClean="0">
                <a:solidFill>
                  <a:srgbClr val="C00000"/>
                </a:solidFill>
              </a:rPr>
              <a:t>SeaQuest</a:t>
            </a:r>
            <a:r>
              <a:rPr lang="en-US" b="1" dirty="0" smtClean="0">
                <a:solidFill>
                  <a:srgbClr val="C00000"/>
                </a:solidFill>
              </a:rPr>
              <a:t> detector</a:t>
            </a:r>
            <a:endParaRPr lang="en-US" b="1" dirty="0" smtClean="0">
              <a:latin typeface="+mn-lt"/>
            </a:endParaRPr>
          </a:p>
          <a:p>
            <a:pPr marL="334963" indent="-334963" algn="l">
              <a:spcBef>
                <a:spcPts val="600"/>
              </a:spcBef>
              <a:buSzPct val="200000"/>
              <a:buFont typeface="Arial" pitchFamily="34" charset="0"/>
              <a:buChar char="•"/>
              <a:tabLst>
                <a:tab pos="815975" algn="l"/>
                <a:tab pos="1192213" algn="l"/>
              </a:tabLst>
              <a:defRPr/>
            </a:pPr>
            <a:r>
              <a:rPr lang="en-US" b="1" dirty="0" smtClean="0"/>
              <a:t>E-906/</a:t>
            </a:r>
            <a:r>
              <a:rPr lang="en-US" b="1" dirty="0" err="1" smtClean="0"/>
              <a:t>SeaQuest</a:t>
            </a:r>
            <a:r>
              <a:rPr lang="en-US" dirty="0" smtClean="0"/>
              <a:t>: 120 GeV p from Main Injector on LH</a:t>
            </a:r>
            <a:r>
              <a:rPr lang="en-US" baseline="-25000" dirty="0" smtClean="0"/>
              <a:t>2</a:t>
            </a:r>
            <a:r>
              <a:rPr lang="en-US" dirty="0" smtClean="0"/>
              <a:t>, LD</a:t>
            </a:r>
            <a:r>
              <a:rPr lang="en-US" baseline="-25000" dirty="0" smtClean="0"/>
              <a:t>2</a:t>
            </a:r>
            <a:r>
              <a:rPr lang="en-US" dirty="0" smtClean="0"/>
              <a:t>, C, Fe, W targets </a:t>
            </a:r>
            <a:r>
              <a:rPr lang="en-US" kern="0" dirty="0" smtClean="0">
                <a:solidFill>
                  <a:srgbClr val="1C11FD"/>
                </a:solidFill>
                <a:sym typeface="Arial" pitchFamily="34" charset="0"/>
              </a:rPr>
              <a:t>→ </a:t>
            </a:r>
            <a:r>
              <a:rPr lang="en-US" b="1" kern="0" dirty="0" smtClean="0">
                <a:solidFill>
                  <a:srgbClr val="1C11FD"/>
                </a:solidFill>
                <a:sym typeface="Arial" pitchFamily="34" charset="0"/>
              </a:rPr>
              <a:t>high-x </a:t>
            </a:r>
            <a:r>
              <a:rPr lang="en-US" b="1" kern="0" dirty="0" err="1" smtClean="0">
                <a:solidFill>
                  <a:srgbClr val="1C11FD"/>
                </a:solidFill>
                <a:sym typeface="Arial" pitchFamily="34" charset="0"/>
              </a:rPr>
              <a:t>Drell</a:t>
            </a:r>
            <a:r>
              <a:rPr lang="en-US" b="1" kern="0" dirty="0">
                <a:solidFill>
                  <a:srgbClr val="1C11FD"/>
                </a:solidFill>
                <a:sym typeface="Arial" pitchFamily="34" charset="0"/>
              </a:rPr>
              <a:t> </a:t>
            </a:r>
            <a:r>
              <a:rPr lang="en-US" b="1" kern="0" dirty="0" smtClean="0">
                <a:solidFill>
                  <a:srgbClr val="1C11FD"/>
                </a:solidFill>
                <a:sym typeface="Arial" pitchFamily="34" charset="0"/>
              </a:rPr>
              <a:t>Yan</a:t>
            </a:r>
            <a:endParaRPr lang="en-US" b="1" kern="0" dirty="0" smtClean="0">
              <a:sym typeface="Arial" pitchFamily="34" charset="0"/>
            </a:endParaRPr>
          </a:p>
          <a:p>
            <a:pPr marL="334963" indent="-334963" algn="l">
              <a:spcBef>
                <a:spcPts val="600"/>
              </a:spcBef>
              <a:buSzPct val="200000"/>
              <a:buFont typeface="Arial" pitchFamily="34" charset="0"/>
              <a:buChar char="•"/>
              <a:tabLst>
                <a:tab pos="815975" algn="l"/>
                <a:tab pos="1192213" algn="l"/>
              </a:tabLst>
              <a:defRPr/>
            </a:pPr>
            <a:r>
              <a:rPr lang="en-US" kern="0" dirty="0" smtClean="0">
                <a:sym typeface="Arial" pitchFamily="34" charset="0"/>
              </a:rPr>
              <a:t>Science run: March 2014   -  July 2017</a:t>
            </a:r>
            <a:endParaRPr lang="en-US" b="1" kern="0" dirty="0">
              <a:solidFill>
                <a:srgbClr val="1C11FD"/>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err="1" smtClean="0">
                <a:sym typeface="Arial" pitchFamily="34" charset="0"/>
              </a:rPr>
              <a:t>dbar</a:t>
            </a:r>
            <a:r>
              <a:rPr lang="en-US" sz="1600" kern="0" dirty="0" smtClean="0">
                <a:sym typeface="Arial" pitchFamily="34" charset="0"/>
              </a:rPr>
              <a:t>/</a:t>
            </a:r>
            <a:r>
              <a:rPr lang="en-US" sz="1600" kern="0" dirty="0" err="1" smtClean="0">
                <a:sym typeface="Arial" pitchFamily="34" charset="0"/>
              </a:rPr>
              <a:t>ubar</a:t>
            </a:r>
            <a:r>
              <a:rPr lang="en-US" sz="1600" kern="0" dirty="0" smtClean="0">
                <a:sym typeface="Arial" pitchFamily="34" charset="0"/>
              </a:rPr>
              <a:t> asymmetry, Quark energy loss </a:t>
            </a:r>
            <a:endParaRPr lang="en-US" kern="0" dirty="0">
              <a:sym typeface="Arial" pitchFamily="34" charset="0"/>
            </a:endParaRPr>
          </a:p>
        </p:txBody>
      </p:sp>
      <p:sp>
        <p:nvSpPr>
          <p:cNvPr id="9" name="Slide Number Placeholder 34"/>
          <p:cNvSpPr>
            <a:spLocks noGrp="1"/>
          </p:cNvSpPr>
          <p:nvPr>
            <p:ph type="sldNum" sz="quarter" idx="10"/>
          </p:nvPr>
        </p:nvSpPr>
        <p:spPr>
          <a:xfrm>
            <a:off x="8901113" y="6618288"/>
            <a:ext cx="244475" cy="241300"/>
          </a:xfrm>
        </p:spPr>
        <p:txBody>
          <a:bodyPr/>
          <a:lstStyle/>
          <a:p>
            <a:pPr>
              <a:defRPr/>
            </a:pPr>
            <a:fld id="{B7904B64-8782-488E-B9CE-B57B49B52B68}" type="slidenum">
              <a:rPr lang="en-US" smtClean="0"/>
              <a:pPr>
                <a:defRPr/>
              </a:pPr>
              <a:t>14</a:t>
            </a:fld>
            <a:endParaRPr lang="en-US" dirty="0"/>
          </a:p>
        </p:txBody>
      </p:sp>
      <p:pic>
        <p:nvPicPr>
          <p:cNvPr id="10" name="Picture 29"/>
          <p:cNvPicPr>
            <a:picLocks noChangeAspect="1" noChangeArrowheads="1"/>
          </p:cNvPicPr>
          <p:nvPr/>
        </p:nvPicPr>
        <p:blipFill>
          <a:blip r:embed="rId3" cstate="print"/>
          <a:srcRect/>
          <a:stretch>
            <a:fillRect/>
          </a:stretch>
        </p:blipFill>
        <p:spPr bwMode="auto">
          <a:xfrm>
            <a:off x="0" y="0"/>
            <a:ext cx="969969" cy="969969"/>
          </a:xfrm>
          <a:prstGeom prst="rect">
            <a:avLst/>
          </a:prstGeom>
          <a:noFill/>
          <a:ln w="9525">
            <a:noFill/>
            <a:miter lim="800000"/>
            <a:headEnd/>
            <a:tailEnd/>
          </a:ln>
        </p:spPr>
      </p:pic>
      <p:sp>
        <p:nvSpPr>
          <p:cNvPr id="11" name="Rectangle 7"/>
          <p:cNvSpPr txBox="1">
            <a:spLocks noChangeArrowheads="1"/>
          </p:cNvSpPr>
          <p:nvPr/>
        </p:nvSpPr>
        <p:spPr bwMode="auto">
          <a:xfrm>
            <a:off x="389467" y="3733800"/>
            <a:ext cx="8525933" cy="1914519"/>
          </a:xfrm>
          <a:prstGeom prst="rect">
            <a:avLst/>
          </a:prstGeom>
          <a:noFill/>
          <a:ln w="12700">
            <a:noFill/>
            <a:miter lim="800000"/>
            <a:headEnd/>
            <a:tailEnd/>
          </a:ln>
        </p:spPr>
        <p:txBody>
          <a:bodyPr lIns="50800" tIns="50800" rIns="50800" bIns="50800"/>
          <a:lstStyle/>
          <a:p>
            <a:pPr algn="l">
              <a:spcBef>
                <a:spcPts val="600"/>
              </a:spcBef>
              <a:buSzPct val="200000"/>
              <a:tabLst>
                <a:tab pos="815975" algn="l"/>
                <a:tab pos="1192213" algn="l"/>
              </a:tabLst>
              <a:defRPr/>
            </a:pPr>
            <a:r>
              <a:rPr lang="en-US" b="1" dirty="0" smtClean="0">
                <a:solidFill>
                  <a:srgbClr val="C00000"/>
                </a:solidFill>
              </a:rPr>
              <a:t>Polarized Beam and polarized </a:t>
            </a:r>
            <a:r>
              <a:rPr lang="en-US" b="1" dirty="0">
                <a:solidFill>
                  <a:srgbClr val="C00000"/>
                </a:solidFill>
              </a:rPr>
              <a:t>Target </a:t>
            </a:r>
            <a:endParaRPr lang="en-US" b="1" dirty="0" smtClean="0">
              <a:solidFill>
                <a:srgbClr val="C00000"/>
              </a:solidFill>
            </a:endParaRPr>
          </a:p>
          <a:p>
            <a:pPr algn="l">
              <a:spcBef>
                <a:spcPts val="600"/>
              </a:spcBef>
              <a:buSzPct val="200000"/>
              <a:tabLst>
                <a:tab pos="815975" algn="l"/>
                <a:tab pos="1192213" algn="l"/>
              </a:tabLst>
              <a:defRPr/>
            </a:pPr>
            <a:r>
              <a:rPr lang="en-US" kern="0" dirty="0" smtClean="0">
                <a:solidFill>
                  <a:srgbClr val="1C11FD"/>
                </a:solidFill>
                <a:sym typeface="Arial" pitchFamily="34" charset="0"/>
              </a:rPr>
              <a:t>→ development of </a:t>
            </a:r>
            <a:r>
              <a:rPr lang="en-US" b="1" kern="0" dirty="0" smtClean="0">
                <a:solidFill>
                  <a:srgbClr val="1C11FD"/>
                </a:solidFill>
                <a:sym typeface="Arial" pitchFamily="34" charset="0"/>
              </a:rPr>
              <a:t>high-luminosity</a:t>
            </a:r>
            <a:r>
              <a:rPr lang="en-US" kern="0" dirty="0" smtClean="0">
                <a:solidFill>
                  <a:srgbClr val="1C11FD"/>
                </a:solidFill>
                <a:sym typeface="Arial" pitchFamily="34" charset="0"/>
              </a:rPr>
              <a:t> facility for </a:t>
            </a:r>
            <a:r>
              <a:rPr lang="en-US" b="1" kern="0" dirty="0" smtClean="0">
                <a:solidFill>
                  <a:srgbClr val="1C11FD"/>
                </a:solidFill>
                <a:sym typeface="Arial" pitchFamily="34" charset="0"/>
              </a:rPr>
              <a:t>polarized </a:t>
            </a:r>
            <a:r>
              <a:rPr lang="en-US" b="1" kern="0" dirty="0" err="1" smtClean="0">
                <a:solidFill>
                  <a:srgbClr val="1C11FD"/>
                </a:solidFill>
                <a:sym typeface="Arial" pitchFamily="34" charset="0"/>
              </a:rPr>
              <a:t>Drell</a:t>
            </a:r>
            <a:r>
              <a:rPr lang="en-US" b="1" kern="0" dirty="0">
                <a:solidFill>
                  <a:srgbClr val="1C11FD"/>
                </a:solidFill>
                <a:sym typeface="Arial" pitchFamily="34" charset="0"/>
              </a:rPr>
              <a:t> </a:t>
            </a:r>
            <a:r>
              <a:rPr lang="en-US" b="1" kern="0" dirty="0" smtClean="0">
                <a:solidFill>
                  <a:srgbClr val="1C11FD"/>
                </a:solidFill>
                <a:sym typeface="Arial" pitchFamily="34" charset="0"/>
              </a:rPr>
              <a:t>Yan</a:t>
            </a:r>
            <a:r>
              <a:rPr lang="en-US" sz="1600" kern="0" dirty="0" smtClean="0">
                <a:solidFill>
                  <a:srgbClr val="1C11FD"/>
                </a:solidFill>
                <a:latin typeface="+mn-lt"/>
                <a:ea typeface="+mn-ea"/>
                <a:cs typeface="+mn-cs"/>
                <a:sym typeface="Arial" pitchFamily="34" charset="0"/>
              </a:rPr>
              <a:t/>
            </a:r>
            <a:br>
              <a:rPr lang="en-US" sz="1600" kern="0" dirty="0" smtClean="0">
                <a:solidFill>
                  <a:srgbClr val="1C11FD"/>
                </a:solidFill>
                <a:latin typeface="+mn-lt"/>
                <a:ea typeface="+mn-ea"/>
                <a:cs typeface="+mn-cs"/>
                <a:sym typeface="Arial" pitchFamily="34" charset="0"/>
              </a:rPr>
            </a:br>
            <a:r>
              <a:rPr lang="en-US" sz="300" kern="0" dirty="0" smtClean="0">
                <a:solidFill>
                  <a:srgbClr val="1C11FD"/>
                </a:solidFill>
                <a:latin typeface="+mn-lt"/>
                <a:ea typeface="+mn-ea"/>
                <a:cs typeface="+mn-cs"/>
                <a:sym typeface="Arial" pitchFamily="34" charset="0"/>
              </a:rPr>
              <a:t>       </a:t>
            </a:r>
            <a:endParaRPr lang="en-US" sz="300" kern="0" dirty="0" smtClean="0">
              <a:latin typeface="+mn-lt"/>
              <a:ea typeface="+mn-ea"/>
              <a:cs typeface="+mn-cs"/>
              <a:sym typeface="Arial" pitchFamily="34" charset="0"/>
            </a:endParaRPr>
          </a:p>
          <a:p>
            <a:pPr marL="334963" indent="-334963" algn="l">
              <a:spcBef>
                <a:spcPts val="600"/>
              </a:spcBef>
              <a:buSzPct val="200000"/>
              <a:buFont typeface="Arial" pitchFamily="34" charset="0"/>
              <a:buChar char="•"/>
              <a:tabLst>
                <a:tab pos="815975" algn="l"/>
                <a:tab pos="1192213" algn="l"/>
              </a:tabLst>
              <a:defRPr/>
            </a:pPr>
            <a:r>
              <a:rPr lang="en-US" b="1" dirty="0" smtClean="0"/>
              <a:t>E-1027</a:t>
            </a:r>
            <a:r>
              <a:rPr lang="en-US" dirty="0" smtClean="0"/>
              <a:t>: pol p beam on (un)pol </a:t>
            </a:r>
            <a:r>
              <a:rPr lang="en-US" dirty="0" err="1" smtClean="0"/>
              <a:t>tgt</a:t>
            </a:r>
            <a:r>
              <a:rPr lang="en-US" kern="0" dirty="0" smtClean="0">
                <a:sym typeface="Arial" pitchFamily="34" charset="0"/>
              </a:rPr>
              <a:t> </a:t>
            </a:r>
            <a:r>
              <a:rPr lang="en-US" sz="1400" kern="0" dirty="0" smtClean="0">
                <a:sym typeface="Arial" pitchFamily="34" charset="0"/>
              </a:rPr>
              <a:t>(2021+?) </a:t>
            </a:r>
            <a:endParaRPr lang="en-US" sz="1400" b="1" kern="0" dirty="0" smtClean="0">
              <a:solidFill>
                <a:srgbClr val="1C11FD"/>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b="1" kern="0" dirty="0" smtClean="0">
                <a:solidFill>
                  <a:srgbClr val="1C11FD"/>
                </a:solidFill>
                <a:sym typeface="Arial" pitchFamily="34" charset="0"/>
              </a:rPr>
              <a:t>Sivers </a:t>
            </a:r>
            <a:r>
              <a:rPr lang="en-US" sz="1600" b="1" kern="0" dirty="0">
                <a:solidFill>
                  <a:srgbClr val="1C11FD"/>
                </a:solidFill>
                <a:sym typeface="Arial" pitchFamily="34" charset="0"/>
              </a:rPr>
              <a:t>sign change </a:t>
            </a:r>
            <a:r>
              <a:rPr lang="en-US" sz="1600" kern="0" dirty="0">
                <a:solidFill>
                  <a:srgbClr val="1C11FD"/>
                </a:solidFill>
                <a:sym typeface="Arial" pitchFamily="34" charset="0"/>
              </a:rPr>
              <a:t>(valence quark</a:t>
            </a:r>
            <a:r>
              <a:rPr lang="en-US" sz="1600" kern="0" dirty="0" smtClean="0">
                <a:solidFill>
                  <a:srgbClr val="1C11FD"/>
                </a:solidFill>
                <a:sym typeface="Arial" pitchFamily="34" charset="0"/>
              </a:rPr>
              <a:t>)</a:t>
            </a:r>
            <a:r>
              <a:rPr lang="en-US" sz="1600" kern="0" dirty="0" smtClean="0">
                <a:solidFill>
                  <a:srgbClr val="1C11FD"/>
                </a:solidFill>
                <a:latin typeface="+mn-lt"/>
                <a:ea typeface="+mn-ea"/>
                <a:cs typeface="+mn-cs"/>
                <a:sym typeface="Arial" pitchFamily="34" charset="0"/>
              </a:rPr>
              <a:t> </a:t>
            </a:r>
            <a:endParaRPr lang="en-US" sz="1000" kern="0" dirty="0">
              <a:ea typeface="+mn-ea"/>
              <a:cs typeface="+mn-cs"/>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solidFill>
                  <a:srgbClr val="1C11FD"/>
                </a:solidFill>
                <a:latin typeface="+mn-lt"/>
                <a:ea typeface="+mn-ea"/>
                <a:cs typeface="+mn-cs"/>
                <a:sym typeface="Arial" pitchFamily="34" charset="0"/>
              </a:rPr>
              <a:t>TMD physics program complementary to future EIC program</a:t>
            </a: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kern="0" dirty="0" smtClean="0">
              <a:solidFill>
                <a:srgbClr val="1C11FD"/>
              </a:solidFill>
              <a:latin typeface="+mn-lt"/>
              <a:ea typeface="+mn-ea"/>
              <a:cs typeface="+mn-cs"/>
              <a:sym typeface="Arial" pitchFamily="34" charset="0"/>
            </a:endParaRPr>
          </a:p>
        </p:txBody>
      </p:sp>
      <p:sp>
        <p:nvSpPr>
          <p:cNvPr id="14" name="Rectangle 7"/>
          <p:cNvSpPr txBox="1">
            <a:spLocks noChangeArrowheads="1"/>
          </p:cNvSpPr>
          <p:nvPr/>
        </p:nvSpPr>
        <p:spPr bwMode="auto">
          <a:xfrm>
            <a:off x="375179" y="5486400"/>
            <a:ext cx="8525933" cy="1317743"/>
          </a:xfrm>
          <a:prstGeom prst="rect">
            <a:avLst/>
          </a:prstGeom>
          <a:noFill/>
          <a:ln w="12700">
            <a:noFill/>
            <a:miter lim="800000"/>
            <a:headEnd/>
            <a:tailEnd/>
          </a:ln>
        </p:spPr>
        <p:txBody>
          <a:bodyPr lIns="50800" tIns="50800" rIns="50800" bIns="50800"/>
          <a:lstStyle/>
          <a:p>
            <a:pPr algn="l">
              <a:spcBef>
                <a:spcPts val="600"/>
              </a:spcBef>
              <a:buSzPct val="200000"/>
              <a:tabLst>
                <a:tab pos="815975" algn="l"/>
                <a:tab pos="1192213" algn="l"/>
              </a:tabLst>
              <a:defRPr/>
            </a:pPr>
            <a:r>
              <a:rPr lang="en-US" b="1" dirty="0" smtClean="0">
                <a:solidFill>
                  <a:srgbClr val="C00000"/>
                </a:solidFill>
              </a:rPr>
              <a:t>Other opportunities</a:t>
            </a:r>
            <a:endParaRPr lang="en-US" sz="1000" b="1" dirty="0" smtClean="0">
              <a:latin typeface="+mn-lt"/>
            </a:endParaRPr>
          </a:p>
          <a:p>
            <a:pPr marL="334963" indent="-334963" algn="l">
              <a:spcBef>
                <a:spcPts val="600"/>
              </a:spcBef>
              <a:buSzPct val="200000"/>
              <a:buFont typeface="Arial" pitchFamily="34" charset="0"/>
              <a:buChar char="•"/>
              <a:tabLst>
                <a:tab pos="815975" algn="l"/>
                <a:tab pos="1192213" algn="l"/>
              </a:tabLst>
              <a:defRPr/>
            </a:pPr>
            <a:r>
              <a:rPr lang="en-US" b="1" dirty="0" smtClean="0"/>
              <a:t>E-1067/</a:t>
            </a:r>
            <a:r>
              <a:rPr lang="en-US" b="1" dirty="0" err="1" smtClean="0"/>
              <a:t>DarkQuest</a:t>
            </a:r>
            <a:endParaRPr lang="en-US" sz="1100" b="1" kern="0" dirty="0" smtClean="0">
              <a:solidFill>
                <a:srgbClr val="1C11FD"/>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solidFill>
                  <a:srgbClr val="1C11FD"/>
                </a:solidFill>
                <a:latin typeface="+mn-lt"/>
                <a:ea typeface="+mn-ea"/>
                <a:cs typeface="+mn-cs"/>
                <a:sym typeface="Arial" pitchFamily="34" charset="0"/>
              </a:rPr>
              <a:t>p</a:t>
            </a:r>
            <a:r>
              <a:rPr lang="en-US" sz="1600" kern="0" dirty="0" smtClean="0">
                <a:solidFill>
                  <a:srgbClr val="1C11FD"/>
                </a:solidFill>
                <a:latin typeface="+mn-lt"/>
                <a:ea typeface="+mn-ea"/>
                <a:cs typeface="+mn-cs"/>
                <a:sym typeface="Arial" pitchFamily="34" charset="0"/>
              </a:rPr>
              <a:t>arasitic dark photon search </a:t>
            </a:r>
            <a:r>
              <a:rPr lang="en-US" sz="1400" kern="0" dirty="0">
                <a:sym typeface="Arial" pitchFamily="34" charset="0"/>
              </a:rPr>
              <a:t>(</a:t>
            </a:r>
            <a:r>
              <a:rPr lang="en-US" sz="1400" kern="0" dirty="0" smtClean="0">
                <a:sym typeface="Arial" pitchFamily="34" charset="0"/>
              </a:rPr>
              <a:t>2016-2021+)</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solidFill>
                  <a:srgbClr val="1C11FD"/>
                </a:solidFill>
                <a:sym typeface="Arial" pitchFamily="34" charset="0"/>
              </a:rPr>
              <a:t>d</a:t>
            </a:r>
            <a:r>
              <a:rPr lang="en-US" sz="1600" kern="0" dirty="0" smtClean="0">
                <a:solidFill>
                  <a:srgbClr val="1C11FD"/>
                </a:solidFill>
                <a:sym typeface="Arial" pitchFamily="34" charset="0"/>
              </a:rPr>
              <a:t>edicated run? </a:t>
            </a:r>
            <a:r>
              <a:rPr lang="en-US" sz="1400" kern="0" dirty="0" smtClean="0">
                <a:sym typeface="Arial" pitchFamily="34" charset="0"/>
              </a:rPr>
              <a:t>(2021+?)</a:t>
            </a:r>
            <a:endParaRPr lang="en-US" sz="1600" kern="0" dirty="0">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b="1" kern="0" dirty="0">
              <a:solidFill>
                <a:srgbClr val="1C11FD"/>
              </a:solidFill>
              <a:sym typeface="Arial" pitchFamily="34" charset="0"/>
            </a:endParaRPr>
          </a:p>
          <a:p>
            <a:pPr marL="368300" lvl="1" algn="l">
              <a:spcBef>
                <a:spcPts val="600"/>
              </a:spcBef>
              <a:buClr>
                <a:srgbClr val="0000FF"/>
              </a:buClr>
              <a:buSzPct val="150000"/>
              <a:tabLst>
                <a:tab pos="815975" algn="l"/>
                <a:tab pos="1192213" algn="l"/>
              </a:tabLst>
              <a:defRPr/>
            </a:pPr>
            <a:endParaRPr lang="en-US" sz="1600" kern="0" dirty="0" smtClean="0">
              <a:solidFill>
                <a:srgbClr val="1C11FD"/>
              </a:solidFill>
              <a:latin typeface="+mn-lt"/>
              <a:ea typeface="+mn-ea"/>
              <a:cs typeface="+mn-cs"/>
              <a:sym typeface="Arial" pitchFamily="34" charset="0"/>
            </a:endParaRPr>
          </a:p>
        </p:txBody>
      </p:sp>
    </p:spTree>
    <p:extLst>
      <p:ext uri="{BB962C8B-B14F-4D97-AF65-F5344CB8AC3E}">
        <p14:creationId xmlns:p14="http://schemas.microsoft.com/office/powerpoint/2010/main" val="32890976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a:grpSpLocks noChangeAspect="1"/>
          </p:cNvGrpSpPr>
          <p:nvPr/>
        </p:nvGrpSpPr>
        <p:grpSpPr>
          <a:xfrm>
            <a:off x="92734" y="1219200"/>
            <a:ext cx="9045919" cy="5087938"/>
            <a:chOff x="92734" y="1219200"/>
            <a:chExt cx="9045919" cy="5087938"/>
          </a:xfrm>
        </p:grpSpPr>
        <p:pic>
          <p:nvPicPr>
            <p:cNvPr id="6" name="Picture 11" descr="fermilab_03-0390-22D"/>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34" y="1219200"/>
              <a:ext cx="9045919" cy="5087938"/>
            </a:xfrm>
            <a:prstGeom prst="rect">
              <a:avLst/>
            </a:prstGeom>
            <a:noFill/>
          </p:spPr>
        </p:pic>
        <p:sp>
          <p:nvSpPr>
            <p:cNvPr id="7" name="Text Box 12"/>
            <p:cNvSpPr txBox="1">
              <a:spLocks noChangeAspect="1" noChangeArrowheads="1"/>
            </p:cNvSpPr>
            <p:nvPr/>
          </p:nvSpPr>
          <p:spPr bwMode="auto">
            <a:xfrm rot="20073686">
              <a:off x="5471364" y="1830708"/>
              <a:ext cx="2922189" cy="605783"/>
            </a:xfrm>
            <a:prstGeom prst="rect">
              <a:avLst/>
            </a:prstGeom>
            <a:noFill/>
            <a:ln w="12700">
              <a:noFill/>
              <a:miter lim="800000"/>
              <a:headEnd/>
              <a:tailEnd/>
            </a:ln>
            <a:effectLst/>
          </p:spPr>
          <p:txBody>
            <a:bodyPr/>
            <a:lstStyle/>
            <a:p>
              <a:pPr>
                <a:lnSpc>
                  <a:spcPct val="80000"/>
                </a:lnSpc>
                <a:spcBef>
                  <a:spcPct val="50000"/>
                </a:spcBef>
              </a:pPr>
              <a:r>
                <a:rPr lang="en-US" sz="2000" dirty="0">
                  <a:solidFill>
                    <a:srgbClr val="FFCCCC"/>
                  </a:solidFill>
                  <a:effectLst>
                    <a:outerShdw blurRad="50800" dist="38100" dir="2700000" algn="tl" rotWithShape="0">
                      <a:srgbClr val="000000"/>
                    </a:outerShdw>
                  </a:effectLst>
                  <a:latin typeface="Calibri" panose="020F0502020204030204" pitchFamily="34" charset="0"/>
                </a:rPr>
                <a:t>Fixed Target Beam lines</a:t>
              </a:r>
            </a:p>
          </p:txBody>
        </p:sp>
        <p:grpSp>
          <p:nvGrpSpPr>
            <p:cNvPr id="8" name="Group 25"/>
            <p:cNvGrpSpPr>
              <a:grpSpLocks/>
            </p:cNvGrpSpPr>
            <p:nvPr/>
          </p:nvGrpSpPr>
          <p:grpSpPr bwMode="auto">
            <a:xfrm>
              <a:off x="5143007" y="1740235"/>
              <a:ext cx="3964258" cy="2975549"/>
              <a:chOff x="4489" y="2468"/>
              <a:chExt cx="1263" cy="948"/>
            </a:xfrm>
          </p:grpSpPr>
          <p:sp>
            <p:nvSpPr>
              <p:cNvPr id="9" name="Text Box 14"/>
              <p:cNvSpPr txBox="1">
                <a:spLocks noChangeAspect="1" noChangeArrowheads="1"/>
              </p:cNvSpPr>
              <p:nvPr/>
            </p:nvSpPr>
            <p:spPr bwMode="auto">
              <a:xfrm>
                <a:off x="4965" y="2823"/>
                <a:ext cx="635" cy="118"/>
              </a:xfrm>
              <a:prstGeom prst="rect">
                <a:avLst/>
              </a:prstGeom>
              <a:noFill/>
              <a:ln w="12700">
                <a:noFill/>
                <a:miter lim="800000"/>
                <a:headEnd/>
                <a:tailEnd/>
              </a:ln>
              <a:effectLst/>
            </p:spPr>
            <p:txBody>
              <a:bodyPr>
                <a:spAutoFit/>
              </a:bodyPr>
              <a:lstStyle/>
              <a:p>
                <a:pPr>
                  <a:spcBef>
                    <a:spcPct val="50000"/>
                  </a:spcBef>
                </a:pPr>
                <a:r>
                  <a:rPr lang="en-US" dirty="0" err="1">
                    <a:solidFill>
                      <a:srgbClr val="FF00FF"/>
                    </a:solidFill>
                    <a:effectLst>
                      <a:outerShdw blurRad="50800" dist="38100" dir="2700000" algn="tl" rotWithShape="0">
                        <a:srgbClr val="000000"/>
                      </a:outerShdw>
                    </a:effectLst>
                    <a:latin typeface="Calibri" panose="020F0502020204030204" pitchFamily="34" charset="0"/>
                  </a:rPr>
                  <a:t>Tevatron</a:t>
                </a:r>
                <a:r>
                  <a:rPr lang="en-US" dirty="0">
                    <a:solidFill>
                      <a:srgbClr val="FF00FF"/>
                    </a:solidFill>
                    <a:effectLst>
                      <a:outerShdw blurRad="50800" dist="38100" dir="2700000" algn="tl" rotWithShape="0">
                        <a:srgbClr val="000000"/>
                      </a:outerShdw>
                    </a:effectLst>
                    <a:latin typeface="Calibri" panose="020F0502020204030204" pitchFamily="34" charset="0"/>
                  </a:rPr>
                  <a:t> 800 GeV</a:t>
                </a:r>
              </a:p>
            </p:txBody>
          </p:sp>
          <p:sp>
            <p:nvSpPr>
              <p:cNvPr id="10" name="Freeform 15"/>
              <p:cNvSpPr>
                <a:spLocks noChangeAspect="1"/>
              </p:cNvSpPr>
              <p:nvPr/>
            </p:nvSpPr>
            <p:spPr bwMode="auto">
              <a:xfrm>
                <a:off x="4489" y="2740"/>
                <a:ext cx="1263" cy="676"/>
              </a:xfrm>
              <a:custGeom>
                <a:avLst/>
                <a:gdLst/>
                <a:ahLst/>
                <a:cxnLst>
                  <a:cxn ang="0">
                    <a:pos x="2392" y="3"/>
                  </a:cxn>
                  <a:cxn ang="0">
                    <a:pos x="1931" y="3"/>
                  </a:cxn>
                  <a:cxn ang="0">
                    <a:pos x="1413" y="3"/>
                  </a:cxn>
                  <a:cxn ang="0">
                    <a:pos x="872" y="22"/>
                  </a:cxn>
                  <a:cxn ang="0">
                    <a:pos x="479" y="92"/>
                  </a:cxn>
                  <a:cxn ang="0">
                    <a:pos x="235" y="188"/>
                  </a:cxn>
                  <a:cxn ang="0">
                    <a:pos x="34" y="353"/>
                  </a:cxn>
                  <a:cxn ang="0">
                    <a:pos x="31" y="579"/>
                  </a:cxn>
                  <a:cxn ang="0">
                    <a:pos x="146" y="695"/>
                  </a:cxn>
                  <a:cxn ang="0">
                    <a:pos x="434" y="867"/>
                  </a:cxn>
                  <a:cxn ang="0">
                    <a:pos x="722" y="983"/>
                  </a:cxn>
                  <a:cxn ang="0">
                    <a:pos x="1125" y="1098"/>
                  </a:cxn>
                  <a:cxn ang="0">
                    <a:pos x="1692" y="1217"/>
                  </a:cxn>
                  <a:cxn ang="0">
                    <a:pos x="2162" y="1271"/>
                  </a:cxn>
                  <a:cxn ang="0">
                    <a:pos x="2392" y="1271"/>
                  </a:cxn>
                </a:cxnLst>
                <a:rect l="0" t="0" r="r" b="b"/>
                <a:pathLst>
                  <a:path w="2392" h="1280">
                    <a:moveTo>
                      <a:pt x="2392" y="3"/>
                    </a:moveTo>
                    <a:cubicBezTo>
                      <a:pt x="2243" y="3"/>
                      <a:pt x="2094" y="3"/>
                      <a:pt x="1931" y="3"/>
                    </a:cubicBezTo>
                    <a:cubicBezTo>
                      <a:pt x="1768" y="3"/>
                      <a:pt x="1589" y="0"/>
                      <a:pt x="1413" y="3"/>
                    </a:cubicBezTo>
                    <a:cubicBezTo>
                      <a:pt x="1237" y="6"/>
                      <a:pt x="1028" y="7"/>
                      <a:pt x="872" y="22"/>
                    </a:cubicBezTo>
                    <a:cubicBezTo>
                      <a:pt x="716" y="37"/>
                      <a:pt x="585" y="64"/>
                      <a:pt x="479" y="92"/>
                    </a:cubicBezTo>
                    <a:cubicBezTo>
                      <a:pt x="373" y="120"/>
                      <a:pt x="309" y="145"/>
                      <a:pt x="235" y="188"/>
                    </a:cubicBezTo>
                    <a:cubicBezTo>
                      <a:pt x="161" y="231"/>
                      <a:pt x="68" y="288"/>
                      <a:pt x="34" y="353"/>
                    </a:cubicBezTo>
                    <a:cubicBezTo>
                      <a:pt x="0" y="418"/>
                      <a:pt x="12" y="522"/>
                      <a:pt x="31" y="579"/>
                    </a:cubicBezTo>
                    <a:cubicBezTo>
                      <a:pt x="50" y="636"/>
                      <a:pt x="79" y="647"/>
                      <a:pt x="146" y="695"/>
                    </a:cubicBezTo>
                    <a:cubicBezTo>
                      <a:pt x="213" y="743"/>
                      <a:pt x="338" y="819"/>
                      <a:pt x="434" y="867"/>
                    </a:cubicBezTo>
                    <a:cubicBezTo>
                      <a:pt x="530" y="915"/>
                      <a:pt x="607" y="945"/>
                      <a:pt x="722" y="983"/>
                    </a:cubicBezTo>
                    <a:cubicBezTo>
                      <a:pt x="837" y="1021"/>
                      <a:pt x="963" y="1059"/>
                      <a:pt x="1125" y="1098"/>
                    </a:cubicBezTo>
                    <a:cubicBezTo>
                      <a:pt x="1287" y="1137"/>
                      <a:pt x="1519" y="1188"/>
                      <a:pt x="1692" y="1217"/>
                    </a:cubicBezTo>
                    <a:cubicBezTo>
                      <a:pt x="1865" y="1246"/>
                      <a:pt x="2045" y="1262"/>
                      <a:pt x="2162" y="1271"/>
                    </a:cubicBezTo>
                    <a:cubicBezTo>
                      <a:pt x="2279" y="1280"/>
                      <a:pt x="2354" y="1271"/>
                      <a:pt x="2392" y="1271"/>
                    </a:cubicBezTo>
                  </a:path>
                </a:pathLst>
              </a:custGeom>
              <a:noFill/>
              <a:ln w="57150" cap="flat" cmpd="sng">
                <a:solidFill>
                  <a:srgbClr val="FF00FF"/>
                </a:solidFill>
                <a:prstDash val="solid"/>
                <a:round/>
                <a:headEnd/>
                <a:tailEnd/>
              </a:ln>
              <a:effectLst/>
            </p:spPr>
            <p:txBody>
              <a:bodyPr anchor="ctr">
                <a:spAutoFit/>
              </a:bodyPr>
              <a:lstStyle/>
              <a:p>
                <a:endParaRPr lang="en-US">
                  <a:solidFill>
                    <a:srgbClr val="000000"/>
                  </a:solidFill>
                </a:endParaRPr>
              </a:p>
            </p:txBody>
          </p:sp>
          <p:sp>
            <p:nvSpPr>
              <p:cNvPr id="11" name="Line 16"/>
              <p:cNvSpPr>
                <a:spLocks noChangeAspect="1" noChangeShapeType="1"/>
              </p:cNvSpPr>
              <p:nvPr/>
            </p:nvSpPr>
            <p:spPr bwMode="auto">
              <a:xfrm flipV="1">
                <a:off x="4642" y="2567"/>
                <a:ext cx="532" cy="256"/>
              </a:xfrm>
              <a:prstGeom prst="line">
                <a:avLst/>
              </a:prstGeom>
              <a:noFill/>
              <a:ln w="57150">
                <a:solidFill>
                  <a:srgbClr val="FF00FF"/>
                </a:solidFill>
                <a:round/>
                <a:headEnd/>
                <a:tailEnd/>
              </a:ln>
              <a:effectLst/>
            </p:spPr>
            <p:txBody>
              <a:bodyPr anchor="ctr">
                <a:spAutoFit/>
              </a:bodyPr>
              <a:lstStyle/>
              <a:p>
                <a:endParaRPr lang="en-US">
                  <a:solidFill>
                    <a:srgbClr val="000000"/>
                  </a:solidFill>
                </a:endParaRPr>
              </a:p>
            </p:txBody>
          </p:sp>
          <p:sp>
            <p:nvSpPr>
              <p:cNvPr id="12" name="Line 17"/>
              <p:cNvSpPr>
                <a:spLocks noChangeAspect="1" noChangeShapeType="1"/>
              </p:cNvSpPr>
              <p:nvPr/>
            </p:nvSpPr>
            <p:spPr bwMode="auto">
              <a:xfrm flipV="1">
                <a:off x="4642" y="2468"/>
                <a:ext cx="928" cy="355"/>
              </a:xfrm>
              <a:prstGeom prst="line">
                <a:avLst/>
              </a:prstGeom>
              <a:noFill/>
              <a:ln w="57150">
                <a:solidFill>
                  <a:srgbClr val="FF00FF"/>
                </a:solidFill>
                <a:round/>
                <a:headEnd/>
                <a:tailEnd/>
              </a:ln>
              <a:effectLst/>
            </p:spPr>
            <p:txBody>
              <a:bodyPr anchor="ctr">
                <a:spAutoFit/>
              </a:bodyPr>
              <a:lstStyle/>
              <a:p>
                <a:endParaRPr lang="en-US">
                  <a:solidFill>
                    <a:srgbClr val="000000"/>
                  </a:solidFill>
                </a:endParaRPr>
              </a:p>
            </p:txBody>
          </p:sp>
          <p:sp>
            <p:nvSpPr>
              <p:cNvPr id="13" name="Line 18"/>
              <p:cNvSpPr>
                <a:spLocks noChangeAspect="1" noChangeShapeType="1"/>
              </p:cNvSpPr>
              <p:nvPr/>
            </p:nvSpPr>
            <p:spPr bwMode="auto">
              <a:xfrm flipV="1">
                <a:off x="4642" y="2567"/>
                <a:ext cx="928" cy="256"/>
              </a:xfrm>
              <a:prstGeom prst="line">
                <a:avLst/>
              </a:prstGeom>
              <a:noFill/>
              <a:ln w="57150">
                <a:solidFill>
                  <a:srgbClr val="FF00FF"/>
                </a:solidFill>
                <a:round/>
                <a:headEnd/>
                <a:tailEnd/>
              </a:ln>
              <a:effectLst/>
            </p:spPr>
            <p:txBody>
              <a:bodyPr anchor="ctr">
                <a:spAutoFit/>
              </a:bodyPr>
              <a:lstStyle/>
              <a:p>
                <a:endParaRPr lang="en-US">
                  <a:solidFill>
                    <a:srgbClr val="000000"/>
                  </a:solidFill>
                </a:endParaRPr>
              </a:p>
            </p:txBody>
          </p:sp>
        </p:grpSp>
        <p:sp>
          <p:nvSpPr>
            <p:cNvPr id="15" name="Text Box 20"/>
            <p:cNvSpPr txBox="1">
              <a:spLocks noChangeAspect="1" noChangeArrowheads="1"/>
            </p:cNvSpPr>
            <p:nvPr/>
          </p:nvSpPr>
          <p:spPr bwMode="auto">
            <a:xfrm>
              <a:off x="2039511" y="3874151"/>
              <a:ext cx="1999089" cy="595035"/>
            </a:xfrm>
            <a:prstGeom prst="rect">
              <a:avLst/>
            </a:prstGeom>
            <a:noFill/>
            <a:ln w="12700">
              <a:noFill/>
              <a:miter lim="800000"/>
              <a:headEnd/>
              <a:tailEnd/>
            </a:ln>
            <a:effectLst/>
          </p:spPr>
          <p:txBody>
            <a:bodyPr wrap="square">
              <a:spAutoFit/>
            </a:bodyPr>
            <a:lstStyle/>
            <a:p>
              <a:pPr>
                <a:lnSpc>
                  <a:spcPct val="80000"/>
                </a:lnSpc>
                <a:spcBef>
                  <a:spcPct val="50000"/>
                </a:spcBef>
              </a:pPr>
              <a:r>
                <a:rPr lang="en-US" sz="2000" dirty="0">
                  <a:solidFill>
                    <a:srgbClr val="FFFF00"/>
                  </a:solidFill>
                  <a:effectLst>
                    <a:outerShdw blurRad="50800" dist="38100" dir="2700000" algn="tl" rotWithShape="0">
                      <a:srgbClr val="000000"/>
                    </a:outerShdw>
                  </a:effectLst>
                  <a:latin typeface="Calibri" panose="020F0502020204030204" pitchFamily="34" charset="0"/>
                </a:rPr>
                <a:t>Main Injector 120 GeV</a:t>
              </a:r>
            </a:p>
          </p:txBody>
        </p:sp>
        <p:sp>
          <p:nvSpPr>
            <p:cNvPr id="17" name="Oval 22"/>
            <p:cNvSpPr>
              <a:spLocks noChangeAspect="1" noChangeArrowheads="1"/>
            </p:cNvSpPr>
            <p:nvPr/>
          </p:nvSpPr>
          <p:spPr bwMode="auto">
            <a:xfrm rot="244712">
              <a:off x="325003" y="3441625"/>
              <a:ext cx="5730502" cy="2099655"/>
            </a:xfrm>
            <a:prstGeom prst="ellipse">
              <a:avLst/>
            </a:prstGeom>
            <a:noFill/>
            <a:ln w="57150">
              <a:solidFill>
                <a:srgbClr val="FFFF00"/>
              </a:solidFill>
              <a:round/>
              <a:headEnd/>
              <a:tailEnd/>
            </a:ln>
            <a:effectLst/>
          </p:spPr>
          <p:txBody>
            <a:bodyPr anchor="ctr">
              <a:spAutoFit/>
            </a:bodyPr>
            <a:lstStyle/>
            <a:p>
              <a:endParaRPr lang="en-US">
                <a:solidFill>
                  <a:srgbClr val="000000"/>
                </a:solidFill>
              </a:endParaRPr>
            </a:p>
          </p:txBody>
        </p:sp>
        <p:sp>
          <p:nvSpPr>
            <p:cNvPr id="18" name="Freeform 23"/>
            <p:cNvSpPr>
              <a:spLocks noChangeAspect="1"/>
            </p:cNvSpPr>
            <p:nvPr/>
          </p:nvSpPr>
          <p:spPr bwMode="auto">
            <a:xfrm>
              <a:off x="5140217" y="2806923"/>
              <a:ext cx="654962" cy="1426837"/>
            </a:xfrm>
            <a:custGeom>
              <a:avLst/>
              <a:gdLst/>
              <a:ahLst/>
              <a:cxnLst>
                <a:cxn ang="0">
                  <a:pos x="395" y="861"/>
                </a:cxn>
                <a:cxn ang="0">
                  <a:pos x="249" y="692"/>
                </a:cxn>
                <a:cxn ang="0">
                  <a:pos x="56" y="474"/>
                </a:cxn>
                <a:cxn ang="0">
                  <a:pos x="8" y="280"/>
                </a:cxn>
                <a:cxn ang="0">
                  <a:pos x="104" y="135"/>
                </a:cxn>
                <a:cxn ang="0">
                  <a:pos x="333" y="0"/>
                </a:cxn>
              </a:cxnLst>
              <a:rect l="0" t="0" r="r" b="b"/>
              <a:pathLst>
                <a:path w="395" h="861">
                  <a:moveTo>
                    <a:pt x="395" y="861"/>
                  </a:moveTo>
                  <a:cubicBezTo>
                    <a:pt x="350" y="808"/>
                    <a:pt x="305" y="756"/>
                    <a:pt x="249" y="692"/>
                  </a:cubicBezTo>
                  <a:cubicBezTo>
                    <a:pt x="193" y="628"/>
                    <a:pt x="96" y="543"/>
                    <a:pt x="56" y="474"/>
                  </a:cubicBezTo>
                  <a:cubicBezTo>
                    <a:pt x="16" y="405"/>
                    <a:pt x="0" y="336"/>
                    <a:pt x="8" y="280"/>
                  </a:cubicBezTo>
                  <a:cubicBezTo>
                    <a:pt x="16" y="224"/>
                    <a:pt x="50" y="182"/>
                    <a:pt x="104" y="135"/>
                  </a:cubicBezTo>
                  <a:cubicBezTo>
                    <a:pt x="158" y="88"/>
                    <a:pt x="285" y="28"/>
                    <a:pt x="333" y="0"/>
                  </a:cubicBezTo>
                </a:path>
              </a:pathLst>
            </a:custGeom>
            <a:noFill/>
            <a:ln w="57150" cap="flat" cmpd="sng">
              <a:solidFill>
                <a:srgbClr val="FFFF00"/>
              </a:solidFill>
              <a:prstDash val="solid"/>
              <a:round/>
              <a:headEnd/>
              <a:tailEnd/>
            </a:ln>
            <a:effectLst/>
          </p:spPr>
          <p:txBody>
            <a:bodyPr anchor="ctr">
              <a:spAutoFit/>
            </a:bodyPr>
            <a:lstStyle/>
            <a:p>
              <a:endParaRPr lang="en-US">
                <a:solidFill>
                  <a:srgbClr val="000000"/>
                </a:solidFill>
              </a:endParaRPr>
            </a:p>
          </p:txBody>
        </p:sp>
        <p:sp>
          <p:nvSpPr>
            <p:cNvPr id="19" name="Line 24"/>
            <p:cNvSpPr>
              <a:spLocks noChangeShapeType="1"/>
            </p:cNvSpPr>
            <p:nvPr/>
          </p:nvSpPr>
          <p:spPr bwMode="auto">
            <a:xfrm flipV="1">
              <a:off x="5683250" y="2197100"/>
              <a:ext cx="2209800" cy="622300"/>
            </a:xfrm>
            <a:prstGeom prst="line">
              <a:avLst/>
            </a:prstGeom>
            <a:noFill/>
            <a:ln w="57150">
              <a:solidFill>
                <a:srgbClr val="FFFF00"/>
              </a:solidFill>
              <a:round/>
              <a:headEnd/>
              <a:tailEnd/>
            </a:ln>
            <a:effectLst/>
          </p:spPr>
          <p:txBody>
            <a:bodyPr wrap="square" anchor="ctr">
              <a:spAutoFit/>
            </a:bodyPr>
            <a:lstStyle/>
            <a:p>
              <a:endParaRPr lang="en-US">
                <a:solidFill>
                  <a:srgbClr val="000000"/>
                </a:solidFill>
              </a:endParaRPr>
            </a:p>
          </p:txBody>
        </p:sp>
      </p:grpSp>
      <p:pic>
        <p:nvPicPr>
          <p:cNvPr id="20" name="Picture 19" descr="dbub_e866_cteq6_slide.png"/>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7254058" y="170797"/>
            <a:ext cx="1883944" cy="1880176"/>
          </a:xfrm>
          <a:prstGeom prst="rect">
            <a:avLst/>
          </a:prstGeom>
        </p:spPr>
      </p:pic>
      <p:sp>
        <p:nvSpPr>
          <p:cNvPr id="22" name="Rectangle 6"/>
          <p:cNvSpPr>
            <a:spLocks noGrp="1" noChangeArrowheads="1"/>
          </p:cNvSpPr>
          <p:nvPr>
            <p:ph type="title"/>
          </p:nvPr>
        </p:nvSpPr>
        <p:spPr bwMode="auto">
          <a:xfrm>
            <a:off x="152400" y="76200"/>
            <a:ext cx="4114800" cy="533400"/>
          </a:xfrm>
          <a:ln>
            <a:miter lim="800000"/>
            <a:headEnd/>
            <a:tailEnd/>
          </a:ln>
        </p:spPr>
        <p:txBody>
          <a:bodyPr vert="horz" wrap="square" lIns="91440" tIns="45720" rIns="91440" bIns="45720" numCol="1" anchor="t" anchorCtr="0" compatLnSpc="1">
            <a:prstTxWarp prst="textNoShape">
              <a:avLst/>
            </a:prstTxWarp>
          </a:bodyPr>
          <a:lstStyle/>
          <a:p>
            <a:pPr eaLnBrk="1" hangingPunct="1">
              <a:tabLst>
                <a:tab pos="863600" algn="l"/>
              </a:tabLst>
            </a:pPr>
            <a:r>
              <a:rPr lang="en-US" sz="2800" dirty="0" err="1" smtClean="0"/>
              <a:t>SeaQuest</a:t>
            </a:r>
            <a:r>
              <a:rPr lang="en-US" sz="2800" dirty="0" smtClean="0"/>
              <a:t> Experiment</a:t>
            </a:r>
            <a:endParaRPr lang="en-US" sz="2400" dirty="0" smtClean="0"/>
          </a:p>
        </p:txBody>
      </p:sp>
      <p:cxnSp>
        <p:nvCxnSpPr>
          <p:cNvPr id="14" name="Straight Arrow Connector 13"/>
          <p:cNvCxnSpPr>
            <a:endCxn id="19" idx="1"/>
          </p:cNvCxnSpPr>
          <p:nvPr/>
        </p:nvCxnSpPr>
        <p:spPr bwMode="auto">
          <a:xfrm>
            <a:off x="2286000" y="533400"/>
            <a:ext cx="5607050" cy="1663700"/>
          </a:xfrm>
          <a:prstGeom prst="straightConnector1">
            <a:avLst/>
          </a:prstGeom>
          <a:noFill/>
          <a:ln w="57150" cap="flat" cmpd="sng" algn="ctr">
            <a:solidFill>
              <a:srgbClr val="190EFF"/>
            </a:solidFill>
            <a:prstDash val="solid"/>
            <a:round/>
            <a:headEnd type="none" w="med" len="med"/>
            <a:tailEnd type="arrow"/>
          </a:ln>
          <a:effectLst/>
        </p:spPr>
      </p:cxnSp>
      <p:sp>
        <p:nvSpPr>
          <p:cNvPr id="23" name="Slide Number Placeholder 34"/>
          <p:cNvSpPr>
            <a:spLocks noGrp="1"/>
          </p:cNvSpPr>
          <p:nvPr>
            <p:ph type="sldNum" sz="quarter" idx="10"/>
          </p:nvPr>
        </p:nvSpPr>
        <p:spPr>
          <a:xfrm>
            <a:off x="8901113" y="6618288"/>
            <a:ext cx="244475" cy="241300"/>
          </a:xfrm>
        </p:spPr>
        <p:txBody>
          <a:bodyPr/>
          <a:lstStyle/>
          <a:p>
            <a:pPr>
              <a:defRPr/>
            </a:pPr>
            <a:fld id="{B7904B64-8782-488E-B9CE-B57B49B52B68}" type="slidenum">
              <a:rPr lang="en-US" smtClean="0">
                <a:solidFill>
                  <a:srgbClr val="000000"/>
                </a:solidFill>
              </a:rPr>
              <a:pPr>
                <a:defRPr/>
              </a:pPr>
              <a:t>15</a:t>
            </a:fld>
            <a:endParaRPr lang="en-US" dirty="0">
              <a:solidFill>
                <a:srgbClr val="000000"/>
              </a:solidFill>
            </a:endParaRPr>
          </a:p>
        </p:txBody>
      </p:sp>
      <p:sp>
        <p:nvSpPr>
          <p:cNvPr id="2" name="TextBox 1"/>
          <p:cNvSpPr txBox="1"/>
          <p:nvPr/>
        </p:nvSpPr>
        <p:spPr>
          <a:xfrm>
            <a:off x="802002" y="6412468"/>
            <a:ext cx="7391400" cy="369332"/>
          </a:xfrm>
          <a:prstGeom prst="rect">
            <a:avLst/>
          </a:prstGeom>
          <a:noFill/>
        </p:spPr>
        <p:txBody>
          <a:bodyPr wrap="square" rtlCol="0">
            <a:spAutoFit/>
          </a:bodyPr>
          <a:lstStyle/>
          <a:p>
            <a:r>
              <a:rPr lang="en-US" b="1" dirty="0" smtClean="0">
                <a:solidFill>
                  <a:srgbClr val="FF0000"/>
                </a:solidFill>
              </a:rPr>
              <a:t>10% of available beam to </a:t>
            </a:r>
            <a:r>
              <a:rPr lang="en-US" b="1" dirty="0" err="1" smtClean="0">
                <a:solidFill>
                  <a:srgbClr val="FF0000"/>
                </a:solidFill>
              </a:rPr>
              <a:t>SeaQuest</a:t>
            </a:r>
            <a:r>
              <a:rPr lang="en-US" b="1" dirty="0" smtClean="0">
                <a:solidFill>
                  <a:srgbClr val="FF0000"/>
                </a:solidFill>
              </a:rPr>
              <a:t>   /   90% to neutrino program</a:t>
            </a:r>
            <a:endParaRPr lang="en-US" b="1" dirty="0">
              <a:solidFill>
                <a:srgbClr val="FF0000"/>
              </a:solidFill>
            </a:endParaRPr>
          </a:p>
        </p:txBody>
      </p:sp>
    </p:spTree>
    <p:extLst>
      <p:ext uri="{BB962C8B-B14F-4D97-AF65-F5344CB8AC3E}">
        <p14:creationId xmlns:p14="http://schemas.microsoft.com/office/powerpoint/2010/main" val="299626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600" y="381000"/>
            <a:ext cx="7460535" cy="4876800"/>
          </a:xfrm>
          <a:prstGeom prst="rect">
            <a:avLst/>
          </a:prstGeom>
        </p:spPr>
      </p:pic>
      <p:sp>
        <p:nvSpPr>
          <p:cNvPr id="30" name="Rectangle 6"/>
          <p:cNvSpPr>
            <a:spLocks noGrp="1" noChangeArrowheads="1"/>
          </p:cNvSpPr>
          <p:nvPr>
            <p:ph type="title"/>
          </p:nvPr>
        </p:nvSpPr>
        <p:spPr bwMode="auto">
          <a:xfrm>
            <a:off x="152400" y="76200"/>
            <a:ext cx="4495800" cy="533400"/>
          </a:xfrm>
          <a:ln>
            <a:miter lim="800000"/>
            <a:headEnd/>
            <a:tailEnd/>
          </a:ln>
        </p:spPr>
        <p:txBody>
          <a:bodyPr vert="horz" wrap="square" lIns="91440" tIns="45720" rIns="91440" bIns="45720" numCol="1" anchor="t" anchorCtr="0" compatLnSpc="1">
            <a:prstTxWarp prst="textNoShape">
              <a:avLst/>
            </a:prstTxWarp>
          </a:bodyPr>
          <a:lstStyle/>
          <a:p>
            <a:pPr eaLnBrk="1" hangingPunct="1">
              <a:tabLst>
                <a:tab pos="863600" algn="l"/>
              </a:tabLst>
            </a:pPr>
            <a:r>
              <a:rPr lang="en-US" sz="2800" dirty="0" err="1" smtClean="0"/>
              <a:t>SpinQuest</a:t>
            </a:r>
            <a:r>
              <a:rPr lang="en-US" sz="2800" dirty="0" smtClean="0"/>
              <a:t> Spectrometer</a:t>
            </a:r>
            <a:endParaRPr lang="en-US" sz="2400" dirty="0" smtClean="0"/>
          </a:p>
        </p:txBody>
      </p:sp>
      <p:sp>
        <p:nvSpPr>
          <p:cNvPr id="31" name="Slide Number Placeholder 34"/>
          <p:cNvSpPr>
            <a:spLocks noGrp="1"/>
          </p:cNvSpPr>
          <p:nvPr>
            <p:ph type="sldNum" sz="quarter" idx="10"/>
          </p:nvPr>
        </p:nvSpPr>
        <p:spPr>
          <a:xfrm>
            <a:off x="8901113" y="6618288"/>
            <a:ext cx="244475" cy="241300"/>
          </a:xfrm>
        </p:spPr>
        <p:txBody>
          <a:bodyPr/>
          <a:lstStyle/>
          <a:p>
            <a:pPr>
              <a:defRPr/>
            </a:pPr>
            <a:fld id="{B7904B64-8782-488E-B9CE-B57B49B52B68}" type="slidenum">
              <a:rPr lang="en-US" smtClean="0">
                <a:solidFill>
                  <a:srgbClr val="000000"/>
                </a:solidFill>
              </a:rPr>
              <a:pPr>
                <a:defRPr/>
              </a:pPr>
              <a:t>16</a:t>
            </a:fld>
            <a:endParaRPr lang="en-US" dirty="0">
              <a:solidFill>
                <a:srgbClr val="000000"/>
              </a:solidFill>
            </a:endParaRPr>
          </a:p>
        </p:txBody>
      </p:sp>
      <p:sp>
        <p:nvSpPr>
          <p:cNvPr id="4" name="TextBox 3"/>
          <p:cNvSpPr txBox="1"/>
          <p:nvPr/>
        </p:nvSpPr>
        <p:spPr>
          <a:xfrm>
            <a:off x="1066800" y="1048554"/>
            <a:ext cx="1219200" cy="338554"/>
          </a:xfrm>
          <a:prstGeom prst="rect">
            <a:avLst/>
          </a:prstGeom>
          <a:noFill/>
        </p:spPr>
        <p:txBody>
          <a:bodyPr wrap="square" rtlCol="0">
            <a:spAutoFit/>
          </a:bodyPr>
          <a:lstStyle/>
          <a:p>
            <a:r>
              <a:rPr lang="en-US" sz="1600" dirty="0" smtClean="0">
                <a:solidFill>
                  <a:srgbClr val="C00000"/>
                </a:solidFill>
              </a:rPr>
              <a:t>Year 2015</a:t>
            </a:r>
            <a:endParaRPr lang="en-US" sz="1600" dirty="0">
              <a:solidFill>
                <a:srgbClr val="C00000"/>
              </a:solidFill>
            </a:endParaRPr>
          </a:p>
        </p:txBody>
      </p:sp>
      <p:sp>
        <p:nvSpPr>
          <p:cNvPr id="9" name="Rectangle 8"/>
          <p:cNvSpPr/>
          <p:nvPr/>
        </p:nvSpPr>
        <p:spPr>
          <a:xfrm>
            <a:off x="128587" y="5181600"/>
            <a:ext cx="5791200" cy="1631216"/>
          </a:xfrm>
          <a:prstGeom prst="rect">
            <a:avLst/>
          </a:prstGeom>
        </p:spPr>
        <p:txBody>
          <a:bodyPr wrap="square">
            <a:spAutoFit/>
          </a:bodyPr>
          <a:lstStyle/>
          <a:p>
            <a:pPr algn="l"/>
            <a:r>
              <a:rPr lang="en-US" sz="2000" b="1" dirty="0">
                <a:solidFill>
                  <a:srgbClr val="FF0000"/>
                </a:solidFill>
                <a:latin typeface="Calibri-Bold"/>
              </a:rPr>
              <a:t>120 GeV protons from the Main </a:t>
            </a:r>
            <a:r>
              <a:rPr lang="en-US" sz="2000" b="1" dirty="0" smtClean="0">
                <a:solidFill>
                  <a:srgbClr val="FF0000"/>
                </a:solidFill>
                <a:latin typeface="Calibri-Bold"/>
              </a:rPr>
              <a:t>Injector</a:t>
            </a:r>
            <a:endParaRPr lang="en-US" sz="2000" b="1" dirty="0">
              <a:solidFill>
                <a:srgbClr val="FF0000"/>
              </a:solidFill>
              <a:latin typeface="Calibri-Bold"/>
            </a:endParaRPr>
          </a:p>
          <a:p>
            <a:pPr algn="l"/>
            <a:r>
              <a:rPr lang="en-US" sz="2000" dirty="0">
                <a:solidFill>
                  <a:srgbClr val="000000"/>
                </a:solidFill>
                <a:latin typeface="Calibri" panose="020F0502020204030204" pitchFamily="34" charset="0"/>
              </a:rPr>
              <a:t>- </a:t>
            </a:r>
            <a:r>
              <a:rPr lang="en-US" sz="2000" dirty="0" smtClean="0">
                <a:solidFill>
                  <a:srgbClr val="000000"/>
                </a:solidFill>
                <a:latin typeface="Calibri" panose="020F0502020204030204" pitchFamily="34" charset="0"/>
              </a:rPr>
              <a:t>4.3s </a:t>
            </a:r>
            <a:r>
              <a:rPr lang="en-US" sz="2000" dirty="0">
                <a:solidFill>
                  <a:srgbClr val="000000"/>
                </a:solidFill>
                <a:latin typeface="Calibri" panose="020F0502020204030204" pitchFamily="34" charset="0"/>
              </a:rPr>
              <a:t>beam spill </a:t>
            </a:r>
            <a:r>
              <a:rPr lang="en-US" sz="2000" dirty="0" smtClean="0">
                <a:solidFill>
                  <a:srgbClr val="000000"/>
                </a:solidFill>
                <a:latin typeface="Calibri" panose="020F0502020204030204" pitchFamily="34" charset="0"/>
              </a:rPr>
              <a:t>every </a:t>
            </a:r>
            <a:r>
              <a:rPr lang="en-US" sz="2000" dirty="0">
                <a:solidFill>
                  <a:srgbClr val="000000"/>
                </a:solidFill>
                <a:latin typeface="Calibri" panose="020F0502020204030204" pitchFamily="34" charset="0"/>
              </a:rPr>
              <a:t>60 sec</a:t>
            </a:r>
          </a:p>
          <a:p>
            <a:pPr algn="l"/>
            <a:r>
              <a:rPr lang="en-US" sz="2000" dirty="0">
                <a:solidFill>
                  <a:srgbClr val="000000"/>
                </a:solidFill>
                <a:latin typeface="Calibri" panose="020F0502020204030204" pitchFamily="34" charset="0"/>
              </a:rPr>
              <a:t>- 19ns RF, ~</a:t>
            </a:r>
            <a:r>
              <a:rPr lang="en-US" sz="2000" dirty="0" smtClean="0">
                <a:solidFill>
                  <a:srgbClr val="000000"/>
                </a:solidFill>
                <a:latin typeface="Calibri" panose="020F0502020204030204" pitchFamily="34" charset="0"/>
              </a:rPr>
              <a:t>10Ks p/RF </a:t>
            </a:r>
            <a:r>
              <a:rPr lang="en-US" sz="2000" dirty="0">
                <a:solidFill>
                  <a:srgbClr val="000000"/>
                </a:solidFill>
                <a:latin typeface="Calibri" panose="020F0502020204030204" pitchFamily="34" charset="0"/>
              </a:rPr>
              <a:t>bucket</a:t>
            </a:r>
          </a:p>
          <a:p>
            <a:pPr algn="l"/>
            <a:r>
              <a:rPr lang="en-US" sz="2000" dirty="0">
                <a:solidFill>
                  <a:srgbClr val="000000"/>
                </a:solidFill>
                <a:latin typeface="Calibri" panose="020F0502020204030204" pitchFamily="34" charset="0"/>
              </a:rPr>
              <a:t>- </a:t>
            </a:r>
            <a:r>
              <a:rPr lang="en-US" sz="2000" dirty="0" smtClean="0">
                <a:solidFill>
                  <a:srgbClr val="000000"/>
                </a:solidFill>
                <a:latin typeface="Calibri" panose="020F0502020204030204" pitchFamily="34" charset="0"/>
              </a:rPr>
              <a:t>5x10</a:t>
            </a:r>
            <a:r>
              <a:rPr lang="en-US" sz="2000" baseline="30000" dirty="0" smtClean="0">
                <a:solidFill>
                  <a:srgbClr val="000000"/>
                </a:solidFill>
                <a:latin typeface="Calibri" panose="020F0502020204030204" pitchFamily="34" charset="0"/>
              </a:rPr>
              <a:t>12</a:t>
            </a:r>
            <a:r>
              <a:rPr lang="en-US" sz="1400" dirty="0" smtClean="0">
                <a:solidFill>
                  <a:srgbClr val="000000"/>
                </a:solidFill>
                <a:latin typeface="Calibri" panose="020F0502020204030204" pitchFamily="34" charset="0"/>
              </a:rPr>
              <a:t> </a:t>
            </a:r>
            <a:r>
              <a:rPr lang="en-US" sz="2000" dirty="0" smtClean="0">
                <a:solidFill>
                  <a:srgbClr val="000000"/>
                </a:solidFill>
                <a:latin typeface="Calibri" panose="020F0502020204030204" pitchFamily="34" charset="0"/>
              </a:rPr>
              <a:t> p/spill</a:t>
            </a:r>
            <a:endParaRPr lang="en-US" sz="2000" dirty="0">
              <a:solidFill>
                <a:srgbClr val="000000"/>
              </a:solidFill>
              <a:latin typeface="Calibri" panose="020F0502020204030204" pitchFamily="34" charset="0"/>
            </a:endParaRPr>
          </a:p>
          <a:p>
            <a:pPr algn="l"/>
            <a:r>
              <a:rPr lang="en-US" sz="2000" dirty="0">
                <a:solidFill>
                  <a:srgbClr val="000000"/>
                </a:solidFill>
                <a:latin typeface="Calibri" panose="020F0502020204030204" pitchFamily="34" charset="0"/>
              </a:rPr>
              <a:t>- Total integrated POT for E1039 (2-year</a:t>
            </a:r>
            <a:r>
              <a:rPr lang="en-US" sz="2000" dirty="0" smtClean="0">
                <a:solidFill>
                  <a:srgbClr val="000000"/>
                </a:solidFill>
                <a:latin typeface="Calibri" panose="020F0502020204030204" pitchFamily="34" charset="0"/>
              </a:rPr>
              <a:t>): 1.4x10</a:t>
            </a:r>
            <a:r>
              <a:rPr lang="en-US" sz="2000" baseline="30000" dirty="0" smtClean="0">
                <a:solidFill>
                  <a:srgbClr val="000000"/>
                </a:solidFill>
                <a:latin typeface="Calibri" panose="020F0502020204030204" pitchFamily="34" charset="0"/>
              </a:rPr>
              <a:t>18</a:t>
            </a:r>
            <a:r>
              <a:rPr lang="en-US" sz="2000" dirty="0" smtClean="0">
                <a:solidFill>
                  <a:srgbClr val="000000"/>
                </a:solidFill>
                <a:latin typeface="Calibri" panose="020F0502020204030204" pitchFamily="34" charset="0"/>
              </a:rPr>
              <a:t> POT</a:t>
            </a:r>
            <a:endParaRPr lang="en-US" sz="2000" dirty="0"/>
          </a:p>
        </p:txBody>
      </p:sp>
    </p:spTree>
    <p:extLst>
      <p:ext uri="{BB962C8B-B14F-4D97-AF65-F5344CB8AC3E}">
        <p14:creationId xmlns:p14="http://schemas.microsoft.com/office/powerpoint/2010/main" val="211368386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70" y="76200"/>
            <a:ext cx="8695430" cy="609600"/>
          </a:xfrm>
        </p:spPr>
        <p:txBody>
          <a:bodyPr/>
          <a:lstStyle/>
          <a:p>
            <a:r>
              <a:rPr lang="en-US" sz="2800" dirty="0" err="1" smtClean="0"/>
              <a:t>Dimuon</a:t>
            </a:r>
            <a:r>
              <a:rPr lang="en-US" sz="2800" dirty="0" smtClean="0"/>
              <a:t> Mass from </a:t>
            </a:r>
            <a:r>
              <a:rPr lang="en-US" sz="2800" dirty="0" err="1" smtClean="0"/>
              <a:t>SeaQuest</a:t>
            </a:r>
            <a:endParaRPr lang="en-US" sz="2800" dirty="0"/>
          </a:p>
        </p:txBody>
      </p:sp>
      <p:sp>
        <p:nvSpPr>
          <p:cNvPr id="10" name="Slide Number Placeholder 17"/>
          <p:cNvSpPr>
            <a:spLocks noGrp="1"/>
          </p:cNvSpPr>
          <p:nvPr>
            <p:ph type="sldNum" sz="quarter" idx="10"/>
          </p:nvPr>
        </p:nvSpPr>
        <p:spPr>
          <a:xfrm>
            <a:off x="8901113" y="6618288"/>
            <a:ext cx="244475" cy="241300"/>
          </a:xfrm>
        </p:spPr>
        <p:txBody>
          <a:bodyPr/>
          <a:lstStyle/>
          <a:p>
            <a:pPr>
              <a:defRPr/>
            </a:pPr>
            <a:fld id="{9369089A-9C5B-430F-B27E-FA9209056A4A}" type="slidenum">
              <a:rPr lang="en-US" smtClean="0"/>
              <a:pPr>
                <a:defRPr/>
              </a:pPr>
              <a:t>17</a:t>
            </a:fld>
            <a:endParaRPr lang="en-US" dirty="0"/>
          </a:p>
        </p:txBody>
      </p:sp>
      <p:grpSp>
        <p:nvGrpSpPr>
          <p:cNvPr id="5" name="Group 4"/>
          <p:cNvGrpSpPr/>
          <p:nvPr/>
        </p:nvGrpSpPr>
        <p:grpSpPr>
          <a:xfrm>
            <a:off x="398569" y="773334"/>
            <a:ext cx="8185832" cy="5703666"/>
            <a:chOff x="398569" y="685800"/>
            <a:chExt cx="8185832" cy="5703666"/>
          </a:xfrm>
        </p:grpSpPr>
        <p:pic>
          <p:nvPicPr>
            <p:cNvPr id="3" name="Picture 2"/>
            <p:cNvPicPr>
              <a:picLocks noChangeAspect="1"/>
            </p:cNvPicPr>
            <p:nvPr/>
          </p:nvPicPr>
          <p:blipFill>
            <a:blip r:embed="rId3"/>
            <a:stretch>
              <a:fillRect/>
            </a:stretch>
          </p:blipFill>
          <p:spPr>
            <a:xfrm>
              <a:off x="398569" y="685800"/>
              <a:ext cx="8185832" cy="5703666"/>
            </a:xfrm>
            <a:prstGeom prst="rect">
              <a:avLst/>
            </a:prstGeom>
          </p:spPr>
        </p:pic>
        <p:sp>
          <p:nvSpPr>
            <p:cNvPr id="4" name="Rectangle 3"/>
            <p:cNvSpPr/>
            <p:nvPr/>
          </p:nvSpPr>
          <p:spPr bwMode="auto">
            <a:xfrm>
              <a:off x="4191000" y="4572000"/>
              <a:ext cx="2743200" cy="1295400"/>
            </a:xfrm>
            <a:prstGeom prst="rect">
              <a:avLst/>
            </a:prstGeom>
            <a:solidFill>
              <a:srgbClr val="FF0000">
                <a:alpha val="2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spTree>
    <p:extLst>
      <p:ext uri="{BB962C8B-B14F-4D97-AF65-F5344CB8AC3E}">
        <p14:creationId xmlns:p14="http://schemas.microsoft.com/office/powerpoint/2010/main" val="33407579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noChangeAspect="1"/>
          </p:cNvGrpSpPr>
          <p:nvPr/>
        </p:nvGrpSpPr>
        <p:grpSpPr bwMode="auto">
          <a:xfrm>
            <a:off x="6316662" y="762000"/>
            <a:ext cx="2674938" cy="2667000"/>
            <a:chOff x="6172200" y="3806825"/>
            <a:chExt cx="2830513" cy="2822575"/>
          </a:xfrm>
        </p:grpSpPr>
        <p:pic>
          <p:nvPicPr>
            <p:cNvPr id="22567" name="Picture 2" descr="x1x2_accept"/>
            <p:cNvPicPr>
              <a:picLocks noChangeAspect="1" noChangeArrowheads="1"/>
            </p:cNvPicPr>
            <p:nvPr/>
          </p:nvPicPr>
          <p:blipFill>
            <a:blip r:embed="rId8" cstate="print"/>
            <a:srcRect/>
            <a:stretch>
              <a:fillRect/>
            </a:stretch>
          </p:blipFill>
          <p:spPr bwMode="auto">
            <a:xfrm>
              <a:off x="6172200" y="3806825"/>
              <a:ext cx="2830513" cy="2822575"/>
            </a:xfrm>
            <a:prstGeom prst="rect">
              <a:avLst/>
            </a:prstGeom>
            <a:noFill/>
            <a:ln w="9525">
              <a:noFill/>
              <a:miter lim="800000"/>
              <a:headEnd/>
              <a:tailEnd/>
            </a:ln>
          </p:spPr>
        </p:pic>
        <p:sp>
          <p:nvSpPr>
            <p:cNvPr id="22568" name="Text Box 36"/>
            <p:cNvSpPr txBox="1">
              <a:spLocks noChangeArrowheads="1"/>
            </p:cNvSpPr>
            <p:nvPr/>
          </p:nvSpPr>
          <p:spPr bwMode="auto">
            <a:xfrm rot="18747925">
              <a:off x="6824297" y="4756202"/>
              <a:ext cx="1099679" cy="488516"/>
            </a:xfrm>
            <a:prstGeom prst="rect">
              <a:avLst/>
            </a:prstGeom>
            <a:noFill/>
            <a:ln w="9525">
              <a:noFill/>
              <a:miter lim="800000"/>
              <a:headEnd/>
              <a:tailEnd/>
            </a:ln>
          </p:spPr>
          <p:txBody>
            <a:bodyPr wrap="none">
              <a:spAutoFit/>
            </a:bodyPr>
            <a:lstStyle/>
            <a:p>
              <a:r>
                <a:rPr lang="en-US" sz="1200" dirty="0">
                  <a:ea typeface="MS PGothic" pitchFamily="34" charset="-128"/>
                </a:rPr>
                <a:t>E906 </a:t>
              </a:r>
              <a:r>
                <a:rPr lang="en-US" sz="1200" dirty="0" err="1">
                  <a:ea typeface="MS PGothic" pitchFamily="34" charset="-128"/>
                </a:rPr>
                <a:t>s</a:t>
              </a:r>
              <a:r>
                <a:rPr lang="en-US" sz="1200" dirty="0" err="1" smtClean="0">
                  <a:ea typeface="MS PGothic" pitchFamily="34" charset="-128"/>
                </a:rPr>
                <a:t>pect</a:t>
              </a:r>
              <a:r>
                <a:rPr lang="en-US" sz="1200" dirty="0">
                  <a:ea typeface="MS PGothic" pitchFamily="34" charset="-128"/>
                </a:rPr>
                <a:t>. </a:t>
              </a:r>
            </a:p>
            <a:p>
              <a:r>
                <a:rPr lang="en-US" sz="1200" dirty="0" smtClean="0">
                  <a:ea typeface="MS PGothic" pitchFamily="34" charset="-128"/>
                </a:rPr>
                <a:t>acceptance</a:t>
              </a:r>
              <a:endParaRPr lang="en-US" sz="1200" dirty="0">
                <a:ea typeface="MS PGothic" pitchFamily="34" charset="-128"/>
              </a:endParaRPr>
            </a:p>
          </p:txBody>
        </p:sp>
      </p:grpSp>
      <p:sp>
        <p:nvSpPr>
          <p:cNvPr id="27" name="Rectangle 6"/>
          <p:cNvSpPr txBox="1">
            <a:spLocks noChangeArrowheads="1"/>
          </p:cNvSpPr>
          <p:nvPr/>
        </p:nvSpPr>
        <p:spPr bwMode="auto">
          <a:xfrm>
            <a:off x="1752600" y="241300"/>
            <a:ext cx="5449888" cy="466725"/>
          </a:xfrm>
          <a:prstGeom prst="rect">
            <a:avLst/>
          </a:prstGeom>
          <a:noFill/>
          <a:ln>
            <a:miter lim="800000"/>
            <a:headEnd/>
            <a:tailEnd/>
          </a:ln>
        </p:spPr>
        <p:txBody>
          <a:bodyPr/>
          <a:lstStyle/>
          <a:p>
            <a:pPr>
              <a:spcBef>
                <a:spcPts val="200"/>
              </a:spcBef>
              <a:tabLst>
                <a:tab pos="863600" algn="l"/>
              </a:tabLst>
              <a:defRPr/>
            </a:pP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Spectrometer for E906</a:t>
            </a:r>
            <a:endParaRPr lang="en-US" sz="2400" b="1" kern="0" dirty="0">
              <a:solidFill>
                <a:srgbClr val="1C11FD"/>
              </a:solidFill>
              <a:latin typeface="+mj-lt"/>
              <a:ea typeface="+mj-ea"/>
              <a:cs typeface="+mj-cs"/>
              <a:sym typeface="Arial" pitchFamily="34" charset="0"/>
            </a:endParaRPr>
          </a:p>
        </p:txBody>
      </p:sp>
      <p:sp>
        <p:nvSpPr>
          <p:cNvPr id="22532" name="Title 28"/>
          <p:cNvSpPr>
            <a:spLocks noGrp="1"/>
          </p:cNvSpPr>
          <p:nvPr>
            <p:ph type="title"/>
          </p:nvPr>
        </p:nvSpPr>
        <p:spPr bwMode="auto">
          <a:xfrm>
            <a:off x="0" y="152400"/>
            <a:ext cx="9144000" cy="469900"/>
          </a:xfrm>
          <a:ln>
            <a:miter lim="800000"/>
            <a:headEnd/>
            <a:tailEnd/>
          </a:ln>
        </p:spPr>
        <p:txBody>
          <a:bodyPr vert="horz" wrap="square" lIns="91440" tIns="45720" rIns="91440" bIns="45720" numCol="1" anchor="t" anchorCtr="0" compatLnSpc="1">
            <a:prstTxWarp prst="textNoShape">
              <a:avLst/>
            </a:prstTxWarp>
          </a:bodyPr>
          <a:lstStyle/>
          <a:p>
            <a:r>
              <a:rPr lang="en-US" sz="2400" dirty="0" smtClean="0"/>
              <a:t>Fixed Target DY at </a:t>
            </a:r>
            <a:r>
              <a:rPr lang="en-US" sz="2400" dirty="0" err="1" smtClean="0"/>
              <a:t>SeaQuest</a:t>
            </a:r>
            <a:r>
              <a:rPr lang="en-US" sz="2400" dirty="0" smtClean="0"/>
              <a:t>: A </a:t>
            </a:r>
            <a:r>
              <a:rPr lang="en-US" sz="2400" dirty="0"/>
              <a:t>S</a:t>
            </a:r>
            <a:r>
              <a:rPr lang="en-US" sz="2400" dirty="0" smtClean="0"/>
              <a:t>ea Quark Laboratory</a:t>
            </a:r>
          </a:p>
        </p:txBody>
      </p:sp>
      <p:sp>
        <p:nvSpPr>
          <p:cNvPr id="55" name="Rectangle 3"/>
          <p:cNvSpPr txBox="1">
            <a:spLocks noChangeArrowheads="1"/>
          </p:cNvSpPr>
          <p:nvPr/>
        </p:nvSpPr>
        <p:spPr bwMode="auto">
          <a:xfrm>
            <a:off x="76200" y="2286000"/>
            <a:ext cx="6477000" cy="3581400"/>
          </a:xfrm>
          <a:prstGeom prst="rect">
            <a:avLst/>
          </a:prstGeom>
          <a:noFill/>
          <a:ln w="12700">
            <a:noFill/>
            <a:miter lim="800000"/>
            <a:headEnd/>
            <a:tailEnd/>
          </a:ln>
        </p:spPr>
        <p:txBody>
          <a:bodyPr lIns="50800" tIns="50800" rIns="50800" bIns="50800"/>
          <a:lstStyle/>
          <a:p>
            <a:pPr marL="334963" indent="-334963" algn="l" eaLnBrk="0" hangingPunct="0">
              <a:spcBef>
                <a:spcPts val="1200"/>
              </a:spcBef>
              <a:buSzPct val="200000"/>
              <a:buFont typeface="Arial" pitchFamily="34" charset="0"/>
              <a:buChar char="•"/>
              <a:defRPr/>
            </a:pPr>
            <a:r>
              <a:rPr lang="en-US" sz="1600" kern="0" dirty="0" smtClean="0">
                <a:latin typeface="+mn-lt"/>
                <a:ea typeface="+mn-ea"/>
                <a:cs typeface="+mn-cs"/>
                <a:sym typeface="Arial" pitchFamily="34" charset="0"/>
              </a:rPr>
              <a:t>Cross section: convolution </a:t>
            </a:r>
            <a:r>
              <a:rPr lang="en-US" sz="1600" kern="0" dirty="0">
                <a:latin typeface="+mn-lt"/>
                <a:ea typeface="+mn-ea"/>
                <a:cs typeface="+mn-cs"/>
                <a:sym typeface="Arial" pitchFamily="34" charset="0"/>
              </a:rPr>
              <a:t>of beam and target </a:t>
            </a:r>
            <a:r>
              <a:rPr lang="en-US" sz="1600" kern="0" dirty="0" err="1" smtClean="0">
                <a:latin typeface="+mn-lt"/>
                <a:ea typeface="+mn-ea"/>
                <a:cs typeface="+mn-cs"/>
                <a:sym typeface="Arial" pitchFamily="34" charset="0"/>
              </a:rPr>
              <a:t>parton</a:t>
            </a:r>
            <a:r>
              <a:rPr lang="en-US" sz="1600" kern="0" dirty="0" smtClean="0">
                <a:latin typeface="+mn-lt"/>
                <a:ea typeface="+mn-ea"/>
                <a:cs typeface="+mn-cs"/>
                <a:sym typeface="Arial" pitchFamily="34" charset="0"/>
              </a:rPr>
              <a:t> distributions</a:t>
            </a:r>
            <a:endParaRPr lang="en-US" sz="1600"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algn="l">
              <a:spcBef>
                <a:spcPts val="1200"/>
              </a:spcBef>
              <a:buSzPct val="200000"/>
              <a:tabLst>
                <a:tab pos="815975" algn="l"/>
                <a:tab pos="1192213" algn="l"/>
              </a:tabLst>
              <a:defRPr/>
            </a:pPr>
            <a:r>
              <a:rPr lang="en-US" sz="400" kern="0" dirty="0" smtClean="0">
                <a:latin typeface="+mn-lt"/>
                <a:ea typeface="+mn-ea"/>
                <a:cs typeface="+mn-cs"/>
                <a:sym typeface="Arial" pitchFamily="34" charset="0"/>
              </a:rPr>
              <a:t>    </a:t>
            </a:r>
          </a:p>
          <a:p>
            <a:pPr marL="419100" lvl="1" algn="l">
              <a:spcBef>
                <a:spcPts val="1200"/>
              </a:spcBef>
              <a:buClr>
                <a:srgbClr val="0000FF"/>
              </a:buClr>
              <a:buSzPct val="150000"/>
              <a:tabLst>
                <a:tab pos="815975" algn="l"/>
                <a:tab pos="1192213" algn="l"/>
              </a:tabLst>
              <a:defRPr/>
            </a:pPr>
            <a:endParaRPr lang="en-US" sz="1600" kern="0" dirty="0">
              <a:latin typeface="+mn-lt"/>
              <a:ea typeface="+mn-ea"/>
              <a:cs typeface="+mn-cs"/>
              <a:sym typeface="Arial" pitchFamily="34" charset="0"/>
            </a:endParaRPr>
          </a:p>
        </p:txBody>
      </p:sp>
      <p:grpSp>
        <p:nvGrpSpPr>
          <p:cNvPr id="15" name="Group 14"/>
          <p:cNvGrpSpPr/>
          <p:nvPr/>
        </p:nvGrpSpPr>
        <p:grpSpPr>
          <a:xfrm>
            <a:off x="1805435" y="914399"/>
            <a:ext cx="2309365" cy="1176603"/>
            <a:chOff x="281435" y="914399"/>
            <a:chExt cx="2309365" cy="1176603"/>
          </a:xfrm>
        </p:grpSpPr>
        <p:grpSp>
          <p:nvGrpSpPr>
            <p:cNvPr id="22539" name="Group 13"/>
            <p:cNvGrpSpPr>
              <a:grpSpLocks/>
            </p:cNvGrpSpPr>
            <p:nvPr/>
          </p:nvGrpSpPr>
          <p:grpSpPr bwMode="auto">
            <a:xfrm>
              <a:off x="281435" y="914399"/>
              <a:ext cx="2233165" cy="1176603"/>
              <a:chOff x="483" y="953"/>
              <a:chExt cx="1890" cy="1050"/>
            </a:xfrm>
          </p:grpSpPr>
          <p:grpSp>
            <p:nvGrpSpPr>
              <p:cNvPr id="22544" name="Group 14"/>
              <p:cNvGrpSpPr>
                <a:grpSpLocks noChangeAspect="1"/>
              </p:cNvGrpSpPr>
              <p:nvPr/>
            </p:nvGrpSpPr>
            <p:grpSpPr bwMode="auto">
              <a:xfrm>
                <a:off x="1199" y="1362"/>
                <a:ext cx="464" cy="239"/>
                <a:chOff x="2707" y="2966"/>
                <a:chExt cx="864" cy="672"/>
              </a:xfrm>
            </p:grpSpPr>
            <p:sp>
              <p:nvSpPr>
                <p:cNvPr id="22557" name="Freeform 15"/>
                <p:cNvSpPr>
                  <a:spLocks noChangeAspect="1"/>
                </p:cNvSpPr>
                <p:nvPr/>
              </p:nvSpPr>
              <p:spPr bwMode="auto">
                <a:xfrm>
                  <a:off x="3053"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58" name="Freeform 16"/>
                <p:cNvSpPr>
                  <a:spLocks noChangeAspect="1"/>
                </p:cNvSpPr>
                <p:nvPr/>
              </p:nvSpPr>
              <p:spPr bwMode="auto">
                <a:xfrm>
                  <a:off x="3225"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59" name="Freeform 17"/>
                <p:cNvSpPr>
                  <a:spLocks noChangeAspect="1"/>
                </p:cNvSpPr>
                <p:nvPr/>
              </p:nvSpPr>
              <p:spPr bwMode="auto">
                <a:xfrm>
                  <a:off x="3398"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60" name="Freeform 18"/>
                <p:cNvSpPr>
                  <a:spLocks noChangeAspect="1"/>
                </p:cNvSpPr>
                <p:nvPr/>
              </p:nvSpPr>
              <p:spPr bwMode="auto">
                <a:xfrm>
                  <a:off x="2880"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61" name="Freeform 19"/>
                <p:cNvSpPr>
                  <a:spLocks noChangeAspect="1"/>
                </p:cNvSpPr>
                <p:nvPr/>
              </p:nvSpPr>
              <p:spPr bwMode="auto">
                <a:xfrm>
                  <a:off x="2707"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grpSp>
          <p:grpSp>
            <p:nvGrpSpPr>
              <p:cNvPr id="22545" name="Group 20"/>
              <p:cNvGrpSpPr>
                <a:grpSpLocks noChangeAspect="1"/>
              </p:cNvGrpSpPr>
              <p:nvPr/>
            </p:nvGrpSpPr>
            <p:grpSpPr bwMode="auto">
              <a:xfrm>
                <a:off x="1659" y="969"/>
                <a:ext cx="709" cy="517"/>
                <a:chOff x="3818" y="1354"/>
                <a:chExt cx="1246" cy="432"/>
              </a:xfrm>
            </p:grpSpPr>
            <p:sp>
              <p:nvSpPr>
                <p:cNvPr id="22555" name="Line 21"/>
                <p:cNvSpPr>
                  <a:spLocks noChangeAspect="1" noChangeShapeType="1"/>
                </p:cNvSpPr>
                <p:nvPr/>
              </p:nvSpPr>
              <p:spPr bwMode="auto">
                <a:xfrm flipV="1">
                  <a:off x="4435" y="1354"/>
                  <a:ext cx="629" cy="218"/>
                </a:xfrm>
                <a:prstGeom prst="line">
                  <a:avLst/>
                </a:prstGeom>
                <a:noFill/>
                <a:ln w="28575">
                  <a:solidFill>
                    <a:schemeClr val="tx1"/>
                  </a:solidFill>
                  <a:round/>
                  <a:headEnd type="arrow" w="med" len="med"/>
                  <a:tailEnd/>
                </a:ln>
              </p:spPr>
              <p:txBody>
                <a:bodyPr anchor="ctr">
                  <a:spAutoFit/>
                </a:bodyPr>
                <a:lstStyle/>
                <a:p>
                  <a:endParaRPr lang="en-US"/>
                </a:p>
              </p:txBody>
            </p:sp>
            <p:sp>
              <p:nvSpPr>
                <p:cNvPr id="22556" name="Line 22"/>
                <p:cNvSpPr>
                  <a:spLocks noChangeAspect="1" noChangeShapeType="1"/>
                </p:cNvSpPr>
                <p:nvPr/>
              </p:nvSpPr>
              <p:spPr bwMode="auto">
                <a:xfrm flipV="1">
                  <a:off x="3818" y="1568"/>
                  <a:ext cx="629" cy="218"/>
                </a:xfrm>
                <a:prstGeom prst="line">
                  <a:avLst/>
                </a:prstGeom>
                <a:noFill/>
                <a:ln w="28575">
                  <a:solidFill>
                    <a:schemeClr val="tx1"/>
                  </a:solidFill>
                  <a:round/>
                  <a:headEnd/>
                  <a:tailEnd/>
                </a:ln>
              </p:spPr>
              <p:txBody>
                <a:bodyPr anchor="ctr">
                  <a:spAutoFit/>
                </a:bodyPr>
                <a:lstStyle/>
                <a:p>
                  <a:endParaRPr lang="en-US"/>
                </a:p>
              </p:txBody>
            </p:sp>
          </p:grpSp>
          <p:grpSp>
            <p:nvGrpSpPr>
              <p:cNvPr id="22546" name="Group 23"/>
              <p:cNvGrpSpPr>
                <a:grpSpLocks noChangeAspect="1"/>
              </p:cNvGrpSpPr>
              <p:nvPr/>
            </p:nvGrpSpPr>
            <p:grpSpPr bwMode="auto">
              <a:xfrm flipV="1">
                <a:off x="1662" y="1486"/>
                <a:ext cx="711" cy="517"/>
                <a:chOff x="3818" y="1354"/>
                <a:chExt cx="1246" cy="432"/>
              </a:xfrm>
            </p:grpSpPr>
            <p:sp>
              <p:nvSpPr>
                <p:cNvPr id="22553" name="Line 24"/>
                <p:cNvSpPr>
                  <a:spLocks noChangeAspect="1" noChangeShapeType="1"/>
                </p:cNvSpPr>
                <p:nvPr/>
              </p:nvSpPr>
              <p:spPr bwMode="auto">
                <a:xfrm flipV="1">
                  <a:off x="4435" y="1354"/>
                  <a:ext cx="629" cy="218"/>
                </a:xfrm>
                <a:prstGeom prst="line">
                  <a:avLst/>
                </a:prstGeom>
                <a:noFill/>
                <a:ln w="28575">
                  <a:solidFill>
                    <a:schemeClr val="tx1"/>
                  </a:solidFill>
                  <a:round/>
                  <a:headEnd/>
                  <a:tailEnd/>
                </a:ln>
              </p:spPr>
              <p:txBody>
                <a:bodyPr anchor="ctr">
                  <a:spAutoFit/>
                </a:bodyPr>
                <a:lstStyle/>
                <a:p>
                  <a:endParaRPr lang="en-US"/>
                </a:p>
              </p:txBody>
            </p:sp>
            <p:sp>
              <p:nvSpPr>
                <p:cNvPr id="22554" name="Line 25"/>
                <p:cNvSpPr>
                  <a:spLocks noChangeAspect="1" noChangeShapeType="1"/>
                </p:cNvSpPr>
                <p:nvPr/>
              </p:nvSpPr>
              <p:spPr bwMode="auto">
                <a:xfrm flipV="1">
                  <a:off x="3818" y="1568"/>
                  <a:ext cx="629" cy="218"/>
                </a:xfrm>
                <a:prstGeom prst="line">
                  <a:avLst/>
                </a:prstGeom>
                <a:noFill/>
                <a:ln w="28575">
                  <a:solidFill>
                    <a:schemeClr val="tx1"/>
                  </a:solidFill>
                  <a:round/>
                  <a:headEnd/>
                  <a:tailEnd type="arrow" w="med" len="med"/>
                </a:ln>
              </p:spPr>
              <p:txBody>
                <a:bodyPr anchor="ctr">
                  <a:spAutoFit/>
                </a:bodyPr>
                <a:lstStyle/>
                <a:p>
                  <a:endParaRPr lang="en-US"/>
                </a:p>
              </p:txBody>
            </p:sp>
          </p:grpSp>
          <p:grpSp>
            <p:nvGrpSpPr>
              <p:cNvPr id="22547" name="Group 26"/>
              <p:cNvGrpSpPr>
                <a:grpSpLocks noChangeAspect="1"/>
              </p:cNvGrpSpPr>
              <p:nvPr/>
            </p:nvGrpSpPr>
            <p:grpSpPr bwMode="auto">
              <a:xfrm flipH="1">
                <a:off x="488" y="953"/>
                <a:ext cx="709" cy="517"/>
                <a:chOff x="3818" y="1354"/>
                <a:chExt cx="1246" cy="432"/>
              </a:xfrm>
            </p:grpSpPr>
            <p:sp>
              <p:nvSpPr>
                <p:cNvPr id="22551" name="Line 27"/>
                <p:cNvSpPr>
                  <a:spLocks noChangeAspect="1" noChangeShapeType="1"/>
                </p:cNvSpPr>
                <p:nvPr/>
              </p:nvSpPr>
              <p:spPr bwMode="auto">
                <a:xfrm flipV="1">
                  <a:off x="4435" y="1354"/>
                  <a:ext cx="629" cy="218"/>
                </a:xfrm>
                <a:prstGeom prst="line">
                  <a:avLst/>
                </a:prstGeom>
                <a:noFill/>
                <a:ln w="28575">
                  <a:solidFill>
                    <a:srgbClr val="3333FF"/>
                  </a:solidFill>
                  <a:round/>
                  <a:headEnd type="arrow" w="med" len="med"/>
                  <a:tailEnd/>
                </a:ln>
              </p:spPr>
              <p:txBody>
                <a:bodyPr anchor="ctr">
                  <a:spAutoFit/>
                </a:bodyPr>
                <a:lstStyle/>
                <a:p>
                  <a:endParaRPr lang="en-US"/>
                </a:p>
              </p:txBody>
            </p:sp>
            <p:sp>
              <p:nvSpPr>
                <p:cNvPr id="22552" name="Line 28"/>
                <p:cNvSpPr>
                  <a:spLocks noChangeAspect="1" noChangeShapeType="1"/>
                </p:cNvSpPr>
                <p:nvPr/>
              </p:nvSpPr>
              <p:spPr bwMode="auto">
                <a:xfrm flipV="1">
                  <a:off x="3818" y="1568"/>
                  <a:ext cx="629" cy="218"/>
                </a:xfrm>
                <a:prstGeom prst="line">
                  <a:avLst/>
                </a:prstGeom>
                <a:noFill/>
                <a:ln w="28575">
                  <a:solidFill>
                    <a:srgbClr val="3333FF"/>
                  </a:solidFill>
                  <a:round/>
                  <a:headEnd/>
                  <a:tailEnd/>
                </a:ln>
              </p:spPr>
              <p:txBody>
                <a:bodyPr anchor="ctr">
                  <a:spAutoFit/>
                </a:bodyPr>
                <a:lstStyle/>
                <a:p>
                  <a:endParaRPr lang="en-US"/>
                </a:p>
              </p:txBody>
            </p:sp>
          </p:grpSp>
          <p:grpSp>
            <p:nvGrpSpPr>
              <p:cNvPr id="22548" name="Group 29"/>
              <p:cNvGrpSpPr>
                <a:grpSpLocks noChangeAspect="1"/>
              </p:cNvGrpSpPr>
              <p:nvPr/>
            </p:nvGrpSpPr>
            <p:grpSpPr bwMode="auto">
              <a:xfrm flipH="1" flipV="1">
                <a:off x="483" y="1470"/>
                <a:ext cx="711" cy="517"/>
                <a:chOff x="3818" y="1354"/>
                <a:chExt cx="1246" cy="432"/>
              </a:xfrm>
            </p:grpSpPr>
            <p:sp>
              <p:nvSpPr>
                <p:cNvPr id="22549" name="Line 30"/>
                <p:cNvSpPr>
                  <a:spLocks noChangeAspect="1" noChangeShapeType="1"/>
                </p:cNvSpPr>
                <p:nvPr/>
              </p:nvSpPr>
              <p:spPr bwMode="auto">
                <a:xfrm flipV="1">
                  <a:off x="4435" y="1354"/>
                  <a:ext cx="629" cy="218"/>
                </a:xfrm>
                <a:prstGeom prst="line">
                  <a:avLst/>
                </a:prstGeom>
                <a:noFill/>
                <a:ln w="28575">
                  <a:solidFill>
                    <a:srgbClr val="FF00FF"/>
                  </a:solidFill>
                  <a:round/>
                  <a:headEnd/>
                  <a:tailEnd/>
                </a:ln>
              </p:spPr>
              <p:txBody>
                <a:bodyPr anchor="ctr">
                  <a:spAutoFit/>
                </a:bodyPr>
                <a:lstStyle/>
                <a:p>
                  <a:endParaRPr lang="en-US"/>
                </a:p>
              </p:txBody>
            </p:sp>
            <p:sp>
              <p:nvSpPr>
                <p:cNvPr id="22550" name="Line 31"/>
                <p:cNvSpPr>
                  <a:spLocks noChangeAspect="1" noChangeShapeType="1"/>
                </p:cNvSpPr>
                <p:nvPr/>
              </p:nvSpPr>
              <p:spPr bwMode="auto">
                <a:xfrm flipV="1">
                  <a:off x="3818" y="1568"/>
                  <a:ext cx="629" cy="218"/>
                </a:xfrm>
                <a:prstGeom prst="line">
                  <a:avLst/>
                </a:prstGeom>
                <a:noFill/>
                <a:ln w="28575">
                  <a:solidFill>
                    <a:srgbClr val="FF00FF"/>
                  </a:solidFill>
                  <a:round/>
                  <a:headEnd/>
                  <a:tailEnd type="arrow" w="med" len="med"/>
                </a:ln>
              </p:spPr>
              <p:txBody>
                <a:bodyPr anchor="ctr">
                  <a:spAutoFit/>
                </a:bodyPr>
                <a:lstStyle/>
                <a:p>
                  <a:endParaRPr lang="en-US"/>
                </a:p>
              </p:txBody>
            </p:sp>
          </p:grpSp>
        </p:grpSp>
        <p:pic>
          <p:nvPicPr>
            <p:cNvPr id="22540" name="Picture 75"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blip>
            <a:srcRect/>
            <a:stretch>
              <a:fillRect/>
            </a:stretch>
          </p:blipFill>
          <p:spPr bwMode="auto">
            <a:xfrm>
              <a:off x="300894" y="1670624"/>
              <a:ext cx="156306" cy="234376"/>
            </a:xfrm>
            <a:prstGeom prst="rect">
              <a:avLst/>
            </a:prstGeom>
            <a:noFill/>
            <a:ln w="9525">
              <a:noFill/>
              <a:miter lim="800000"/>
              <a:headEnd/>
              <a:tailEnd/>
            </a:ln>
          </p:spPr>
        </p:pic>
        <p:pic>
          <p:nvPicPr>
            <p:cNvPr id="22541" name="Picture 76" descr="txp_fig"/>
            <p:cNvPicPr>
              <a:picLocks noChangeAspect="1" noChangeArrowheads="1"/>
            </p:cNvPicPr>
            <p:nvPr>
              <p:custDataLst>
                <p:tags r:id="rId3"/>
              </p:custDataLst>
            </p:nvPr>
          </p:nvPicPr>
          <p:blipFill>
            <a:blip r:embed="rId10" cstate="print">
              <a:clrChange>
                <a:clrFrom>
                  <a:srgbClr val="FFFFFF"/>
                </a:clrFrom>
                <a:clrTo>
                  <a:srgbClr val="FFFFFF">
                    <a:alpha val="0"/>
                  </a:srgbClr>
                </a:clrTo>
              </a:clrChange>
            </a:blip>
            <a:srcRect/>
            <a:stretch>
              <a:fillRect/>
            </a:stretch>
          </p:blipFill>
          <p:spPr bwMode="auto">
            <a:xfrm>
              <a:off x="319606" y="1143000"/>
              <a:ext cx="129888" cy="181559"/>
            </a:xfrm>
            <a:prstGeom prst="rect">
              <a:avLst/>
            </a:prstGeom>
            <a:noFill/>
            <a:ln w="9525">
              <a:noFill/>
              <a:miter lim="800000"/>
              <a:headEnd/>
              <a:tailEnd/>
            </a:ln>
          </p:spPr>
        </p:pic>
        <p:pic>
          <p:nvPicPr>
            <p:cNvPr id="22542" name="Picture 77" descr="txp_fig"/>
            <p:cNvPicPr>
              <a:picLocks noChangeAspect="1" noChangeArrowheads="1"/>
            </p:cNvPicPr>
            <p:nvPr>
              <p:custDataLst>
                <p:tags r:id="rId4"/>
              </p:custDataLst>
            </p:nvPr>
          </p:nvPicPr>
          <p:blipFill>
            <a:blip r:embed="rId11" cstate="print">
              <a:clrChange>
                <a:clrFrom>
                  <a:srgbClr val="FFFFFF"/>
                </a:clrFrom>
                <a:clrTo>
                  <a:srgbClr val="FFFFFF">
                    <a:alpha val="0"/>
                  </a:srgbClr>
                </a:clrTo>
              </a:clrChange>
            </a:blip>
            <a:srcRect/>
            <a:stretch>
              <a:fillRect/>
            </a:stretch>
          </p:blipFill>
          <p:spPr bwMode="auto">
            <a:xfrm>
              <a:off x="2239658" y="1110540"/>
              <a:ext cx="351138" cy="324605"/>
            </a:xfrm>
            <a:prstGeom prst="rect">
              <a:avLst/>
            </a:prstGeom>
            <a:noFill/>
            <a:ln w="9525">
              <a:noFill/>
              <a:miter lim="800000"/>
              <a:headEnd/>
              <a:tailEnd/>
            </a:ln>
          </p:spPr>
        </p:pic>
        <p:pic>
          <p:nvPicPr>
            <p:cNvPr id="22543" name="Picture 78" descr="txp_fig"/>
            <p:cNvPicPr>
              <a:picLocks noChangeAspect="1" noChangeArrowheads="1"/>
            </p:cNvPicPr>
            <p:nvPr>
              <p:custDataLst>
                <p:tags r:id="rId5"/>
              </p:custDataLst>
            </p:nvPr>
          </p:nvPicPr>
          <p:blipFill>
            <a:blip r:embed="rId12" cstate="print">
              <a:clrChange>
                <a:clrFrom>
                  <a:srgbClr val="FFFFFF"/>
                </a:clrFrom>
                <a:clrTo>
                  <a:srgbClr val="FFFFFF">
                    <a:alpha val="0"/>
                  </a:srgbClr>
                </a:clrTo>
              </a:clrChange>
            </a:blip>
            <a:srcRect/>
            <a:stretch>
              <a:fillRect/>
            </a:stretch>
          </p:blipFill>
          <p:spPr bwMode="auto">
            <a:xfrm>
              <a:off x="2266080" y="1595524"/>
              <a:ext cx="324720" cy="233276"/>
            </a:xfrm>
            <a:prstGeom prst="rect">
              <a:avLst/>
            </a:prstGeom>
            <a:noFill/>
            <a:ln w="9525">
              <a:noFill/>
              <a:miter lim="800000"/>
              <a:headEnd/>
              <a:tailEnd/>
            </a:ln>
          </p:spPr>
        </p:pic>
      </p:grpSp>
      <p:sp>
        <p:nvSpPr>
          <p:cNvPr id="41" name="Slide Number Placeholder 40"/>
          <p:cNvSpPr>
            <a:spLocks noGrp="1"/>
          </p:cNvSpPr>
          <p:nvPr>
            <p:ph type="sldNum" sz="quarter" idx="10"/>
          </p:nvPr>
        </p:nvSpPr>
        <p:spPr/>
        <p:txBody>
          <a:bodyPr/>
          <a:lstStyle/>
          <a:p>
            <a:pPr>
              <a:defRPr/>
            </a:pPr>
            <a:fld id="{A63C0492-FDFD-4BD8-A9E9-DFEDE7699DE0}" type="slidenum">
              <a:rPr lang="en-US" smtClean="0"/>
              <a:pPr>
                <a:defRPr/>
              </a:pPr>
              <a:t>18</a:t>
            </a:fld>
            <a:endParaRPr lang="en-US"/>
          </a:p>
        </p:txBody>
      </p:sp>
      <p:pic>
        <p:nvPicPr>
          <p:cNvPr id="50" name="Picture 49" descr="dbub.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4561" y="4419600"/>
            <a:ext cx="4152900" cy="1143000"/>
          </a:xfrm>
          <a:prstGeom prst="rect">
            <a:avLst/>
          </a:prstGeom>
        </p:spPr>
      </p:pic>
      <p:graphicFrame>
        <p:nvGraphicFramePr>
          <p:cNvPr id="52225" name="Object 3"/>
          <p:cNvGraphicFramePr>
            <a:graphicFrameLocks noChangeAspect="1"/>
          </p:cNvGraphicFramePr>
          <p:nvPr>
            <p:extLst>
              <p:ext uri="{D42A27DB-BD31-4B8C-83A1-F6EECF244321}">
                <p14:modId xmlns:p14="http://schemas.microsoft.com/office/powerpoint/2010/main" val="3954530073"/>
              </p:ext>
            </p:extLst>
          </p:nvPr>
        </p:nvGraphicFramePr>
        <p:xfrm>
          <a:off x="440634" y="2878452"/>
          <a:ext cx="6019800" cy="855348"/>
        </p:xfrm>
        <a:graphic>
          <a:graphicData uri="http://schemas.openxmlformats.org/presentationml/2006/ole">
            <mc:AlternateContent xmlns:mc="http://schemas.openxmlformats.org/markup-compatibility/2006">
              <mc:Choice xmlns:v="urn:schemas-microsoft-com:vml" Requires="v">
                <p:oleObj spid="_x0000_s328746" name="Equation" r:id="rId14" imgW="3276360" imgH="469800" progId="Equation.DSMT4">
                  <p:embed/>
                </p:oleObj>
              </mc:Choice>
              <mc:Fallback>
                <p:oleObj name="Equation" r:id="rId14" imgW="3276360" imgH="469800" progId="Equation.DSMT4">
                  <p:embed/>
                  <p:pic>
                    <p:nvPicPr>
                      <p:cNvPr id="52225"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634" y="2878452"/>
                        <a:ext cx="6019800" cy="8553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AutoShape 38"/>
          <p:cNvSpPr>
            <a:spLocks noChangeArrowheads="1"/>
          </p:cNvSpPr>
          <p:nvPr/>
        </p:nvSpPr>
        <p:spPr bwMode="auto">
          <a:xfrm>
            <a:off x="4843991" y="2986430"/>
            <a:ext cx="1433513" cy="519113"/>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noFill/>
          <a:ln w="9525" cmpd="sng">
            <a:solidFill>
              <a:srgbClr val="FD220B"/>
            </a:solidFill>
            <a:miter lim="800000"/>
            <a:headEnd/>
            <a:tailEnd/>
          </a:ln>
          <a:effectLst/>
        </p:spPr>
        <p:txBody>
          <a:bodyPr wrap="none" anchor="ctr"/>
          <a:lstStyle/>
          <a:p>
            <a:pPr algn="l" fontAlgn="auto">
              <a:spcBef>
                <a:spcPts val="0"/>
              </a:spcBef>
              <a:spcAft>
                <a:spcPts val="0"/>
              </a:spcAft>
            </a:pPr>
            <a:endParaRPr lang="en-US">
              <a:solidFill>
                <a:srgbClr val="616161"/>
              </a:solidFill>
              <a:latin typeface="Calibri"/>
              <a:ea typeface="+mn-ea"/>
              <a:cs typeface="+mn-cs"/>
            </a:endParaRPr>
          </a:p>
        </p:txBody>
      </p:sp>
      <p:sp>
        <p:nvSpPr>
          <p:cNvPr id="14" name="TextBox 13"/>
          <p:cNvSpPr txBox="1"/>
          <p:nvPr/>
        </p:nvSpPr>
        <p:spPr>
          <a:xfrm>
            <a:off x="6629400" y="3635630"/>
            <a:ext cx="2362200" cy="1169551"/>
          </a:xfrm>
          <a:prstGeom prst="rect">
            <a:avLst/>
          </a:prstGeom>
          <a:noFill/>
        </p:spPr>
        <p:txBody>
          <a:bodyPr wrap="square" rtlCol="0">
            <a:spAutoFit/>
          </a:bodyPr>
          <a:lstStyle/>
          <a:p>
            <a:pPr marL="0" lvl="1" algn="l"/>
            <a:r>
              <a:rPr lang="en-US" sz="1600" kern="0" dirty="0">
                <a:solidFill>
                  <a:srgbClr val="190EFF"/>
                </a:solidFill>
                <a:sym typeface="Arial" pitchFamily="34" charset="0"/>
              </a:rPr>
              <a:t>b</a:t>
            </a:r>
            <a:r>
              <a:rPr lang="en-US" sz="1600" kern="0" dirty="0" smtClean="0">
                <a:solidFill>
                  <a:srgbClr val="190EFF"/>
                </a:solidFill>
                <a:sym typeface="Arial" pitchFamily="34" charset="0"/>
              </a:rPr>
              <a:t>eam:</a:t>
            </a:r>
            <a:r>
              <a:rPr lang="en-US" sz="1600" kern="0" dirty="0" smtClean="0">
                <a:sym typeface="Arial" pitchFamily="34" charset="0"/>
              </a:rPr>
              <a:t> </a:t>
            </a:r>
            <a:r>
              <a:rPr lang="en-US" sz="1600" kern="0" dirty="0">
                <a:sym typeface="Arial" pitchFamily="34" charset="0"/>
              </a:rPr>
              <a:t>valence quarks at high </a:t>
            </a:r>
            <a:r>
              <a:rPr lang="en-US" sz="1600" kern="0" dirty="0" smtClean="0">
                <a:sym typeface="Arial" pitchFamily="34" charset="0"/>
              </a:rPr>
              <a:t>x</a:t>
            </a:r>
            <a:br>
              <a:rPr lang="en-US" sz="1600" kern="0" dirty="0" smtClean="0">
                <a:sym typeface="Arial" pitchFamily="34" charset="0"/>
              </a:rPr>
            </a:br>
            <a:r>
              <a:rPr lang="en-US" sz="600" kern="0" dirty="0" smtClean="0">
                <a:sym typeface="Arial" pitchFamily="34" charset="0"/>
              </a:rPr>
              <a:t>    </a:t>
            </a:r>
          </a:p>
          <a:p>
            <a:pPr marL="0" lvl="1" algn="l"/>
            <a:r>
              <a:rPr lang="en-US" sz="1600" kern="0" dirty="0">
                <a:solidFill>
                  <a:srgbClr val="F43ADE"/>
                </a:solidFill>
                <a:sym typeface="Arial" pitchFamily="34" charset="0"/>
              </a:rPr>
              <a:t>t</a:t>
            </a:r>
            <a:r>
              <a:rPr lang="en-US" sz="1600" kern="0" dirty="0" smtClean="0">
                <a:solidFill>
                  <a:srgbClr val="F43ADE"/>
                </a:solidFill>
                <a:sym typeface="Arial" pitchFamily="34" charset="0"/>
              </a:rPr>
              <a:t>arget</a:t>
            </a:r>
            <a:r>
              <a:rPr lang="en-US" sz="1600" kern="0" dirty="0" smtClean="0">
                <a:sym typeface="Arial" pitchFamily="34" charset="0"/>
              </a:rPr>
              <a:t>: </a:t>
            </a:r>
            <a:r>
              <a:rPr lang="en-US" sz="1600" kern="0" dirty="0">
                <a:sym typeface="Arial" pitchFamily="34" charset="0"/>
              </a:rPr>
              <a:t>sea quarks </a:t>
            </a:r>
            <a:r>
              <a:rPr lang="en-US" sz="1600" kern="0" dirty="0" smtClean="0">
                <a:sym typeface="Arial" pitchFamily="34" charset="0"/>
              </a:rPr>
              <a:t>at </a:t>
            </a:r>
            <a:r>
              <a:rPr lang="en-US" sz="1600" kern="0" dirty="0">
                <a:sym typeface="Arial" pitchFamily="34" charset="0"/>
              </a:rPr>
              <a:t>low/intermediate </a:t>
            </a:r>
            <a:r>
              <a:rPr lang="en-US" sz="1600" kern="0" dirty="0" smtClean="0">
                <a:sym typeface="Arial" pitchFamily="34" charset="0"/>
              </a:rPr>
              <a:t>x</a:t>
            </a:r>
            <a:endParaRPr lang="en-US" sz="1600" kern="0" dirty="0">
              <a:sym typeface="Arial" pitchFamily="34" charset="0"/>
            </a:endParaRPr>
          </a:p>
        </p:txBody>
      </p:sp>
      <p:sp>
        <p:nvSpPr>
          <p:cNvPr id="19" name="TextBox 18"/>
          <p:cNvSpPr txBox="1"/>
          <p:nvPr/>
        </p:nvSpPr>
        <p:spPr>
          <a:xfrm>
            <a:off x="7481307" y="3304401"/>
            <a:ext cx="519693" cy="276999"/>
          </a:xfrm>
          <a:prstGeom prst="rect">
            <a:avLst/>
          </a:prstGeom>
          <a:solidFill>
            <a:schemeClr val="bg1"/>
          </a:solidFill>
        </p:spPr>
        <p:txBody>
          <a:bodyPr wrap="none" rtlCol="0">
            <a:spAutoFit/>
          </a:bodyPr>
          <a:lstStyle/>
          <a:p>
            <a:r>
              <a:rPr lang="en-US" sz="1200" dirty="0" err="1" smtClean="0"/>
              <a:t>x</a:t>
            </a:r>
            <a:r>
              <a:rPr lang="en-US" sz="1200" baseline="-25000" dirty="0" err="1" smtClean="0"/>
              <a:t>beam</a:t>
            </a:r>
            <a:endParaRPr lang="en-US" baseline="-25000" dirty="0"/>
          </a:p>
        </p:txBody>
      </p:sp>
      <p:sp>
        <p:nvSpPr>
          <p:cNvPr id="65" name="TextBox 64"/>
          <p:cNvSpPr txBox="1"/>
          <p:nvPr/>
        </p:nvSpPr>
        <p:spPr>
          <a:xfrm rot="16200000">
            <a:off x="6151648" y="1732048"/>
            <a:ext cx="526105" cy="276999"/>
          </a:xfrm>
          <a:prstGeom prst="rect">
            <a:avLst/>
          </a:prstGeom>
          <a:solidFill>
            <a:schemeClr val="bg1"/>
          </a:solidFill>
        </p:spPr>
        <p:txBody>
          <a:bodyPr wrap="none" rtlCol="0">
            <a:spAutoFit/>
          </a:bodyPr>
          <a:lstStyle/>
          <a:p>
            <a:r>
              <a:rPr lang="en-US" sz="1200" dirty="0" err="1" smtClean="0"/>
              <a:t>x</a:t>
            </a:r>
            <a:r>
              <a:rPr lang="en-US" sz="1200" baseline="-25000" dirty="0" err="1" smtClean="0"/>
              <a:t>target</a:t>
            </a:r>
            <a:endParaRPr lang="en-US" baseline="-25000" dirty="0"/>
          </a:p>
        </p:txBody>
      </p:sp>
      <p:sp>
        <p:nvSpPr>
          <p:cNvPr id="49" name="Rectangle 3"/>
          <p:cNvSpPr txBox="1">
            <a:spLocks noChangeArrowheads="1"/>
          </p:cNvSpPr>
          <p:nvPr/>
        </p:nvSpPr>
        <p:spPr bwMode="auto">
          <a:xfrm>
            <a:off x="4187913" y="5795781"/>
            <a:ext cx="4894012" cy="820847"/>
          </a:xfrm>
          <a:prstGeom prst="rect">
            <a:avLst/>
          </a:prstGeom>
          <a:noFill/>
          <a:ln w="12700">
            <a:noFill/>
            <a:miter lim="800000"/>
            <a:headEnd/>
            <a:tailEnd/>
          </a:ln>
        </p:spPr>
        <p:txBody>
          <a:bodyPr lIns="50800" tIns="50800" rIns="50800" bIns="50800"/>
          <a:lstStyle/>
          <a:p>
            <a:pPr algn="l" eaLnBrk="0" hangingPunct="0">
              <a:spcBef>
                <a:spcPts val="1200"/>
              </a:spcBef>
              <a:buSzPct val="200000"/>
              <a:defRPr/>
            </a:pPr>
            <a:r>
              <a:rPr lang="en-US" sz="2000" kern="0" dirty="0" smtClean="0">
                <a:latin typeface="+mn-lt"/>
                <a:ea typeface="+mn-ea"/>
                <a:cs typeface="+mn-cs"/>
                <a:sym typeface="Arial" pitchFamily="34" charset="0"/>
              </a:rPr>
              <a:t>Fixed target kinematics favors sea-quarks from target – </a:t>
            </a:r>
            <a:r>
              <a:rPr lang="en-US" sz="2000" b="1" kern="0" dirty="0" smtClean="0">
                <a:solidFill>
                  <a:srgbClr val="FF0000"/>
                </a:solidFill>
                <a:latin typeface="+mn-lt"/>
                <a:ea typeface="+mn-ea"/>
                <a:cs typeface="+mn-cs"/>
                <a:sym typeface="Arial" pitchFamily="34" charset="0"/>
              </a:rPr>
              <a:t>a sea quark laboratory!</a:t>
            </a:r>
            <a:endParaRPr lang="en-US" sz="2000" b="1" kern="0" dirty="0">
              <a:solidFill>
                <a:srgbClr val="FF0000"/>
              </a:solidFill>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algn="l">
              <a:spcBef>
                <a:spcPts val="1200"/>
              </a:spcBef>
              <a:buSzPct val="200000"/>
              <a:tabLst>
                <a:tab pos="815975" algn="l"/>
                <a:tab pos="1192213" algn="l"/>
              </a:tabLst>
              <a:defRPr/>
            </a:pPr>
            <a:r>
              <a:rPr lang="en-US" sz="400" kern="0" dirty="0" smtClean="0">
                <a:latin typeface="+mn-lt"/>
                <a:ea typeface="+mn-ea"/>
                <a:cs typeface="+mn-cs"/>
                <a:sym typeface="Arial" pitchFamily="34" charset="0"/>
              </a:rPr>
              <a:t>    </a:t>
            </a:r>
          </a:p>
          <a:p>
            <a:pPr marL="419100" lvl="1" algn="l">
              <a:spcBef>
                <a:spcPts val="1200"/>
              </a:spcBef>
              <a:buClr>
                <a:srgbClr val="0000FF"/>
              </a:buClr>
              <a:buSzPct val="150000"/>
              <a:tabLst>
                <a:tab pos="815975" algn="l"/>
                <a:tab pos="1192213" algn="l"/>
              </a:tabLst>
              <a:defRPr/>
            </a:pPr>
            <a:endParaRPr lang="en-US" sz="1600" kern="0" dirty="0">
              <a:latin typeface="+mn-lt"/>
              <a:ea typeface="+mn-ea"/>
              <a:cs typeface="+mn-cs"/>
              <a:sym typeface="Arial" pitchFamily="34" charset="0"/>
            </a:endParaRPr>
          </a:p>
        </p:txBody>
      </p:sp>
    </p:spTree>
    <p:extLst>
      <p:ext uri="{BB962C8B-B14F-4D97-AF65-F5344CB8AC3E}">
        <p14:creationId xmlns:p14="http://schemas.microsoft.com/office/powerpoint/2010/main" val="1694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5000" y="533400"/>
            <a:ext cx="6219655" cy="4540782"/>
          </a:xfrm>
          <a:prstGeom prst="rect">
            <a:avLst/>
          </a:prstGeom>
        </p:spPr>
      </p:pic>
      <p:sp>
        <p:nvSpPr>
          <p:cNvPr id="4" name="Slide Number Placeholder 3"/>
          <p:cNvSpPr>
            <a:spLocks noGrp="1"/>
          </p:cNvSpPr>
          <p:nvPr>
            <p:ph type="sldNum" sz="quarter" idx="10"/>
          </p:nvPr>
        </p:nvSpPr>
        <p:spPr/>
        <p:txBody>
          <a:bodyPr/>
          <a:lstStyle/>
          <a:p>
            <a:pPr>
              <a:defRPr/>
            </a:pPr>
            <a:fld id="{AFFAFA57-C119-4E06-AE4F-B0421F69E418}" type="slidenum">
              <a:rPr lang="en-US" smtClean="0"/>
              <a:pPr>
                <a:defRPr/>
              </a:pPr>
              <a:t>19</a:t>
            </a:fld>
            <a:endParaRPr lang="en-US"/>
          </a:p>
        </p:txBody>
      </p:sp>
      <p:sp>
        <p:nvSpPr>
          <p:cNvPr id="6" name="Title 1"/>
          <p:cNvSpPr txBox="1">
            <a:spLocks/>
          </p:cNvSpPr>
          <p:nvPr/>
        </p:nvSpPr>
        <p:spPr>
          <a:xfrm>
            <a:off x="251942" y="76200"/>
            <a:ext cx="8892058" cy="517428"/>
          </a:xfrm>
          <a:prstGeom prst="rect">
            <a:avLst/>
          </a:prstGeom>
          <a:solidFill>
            <a:schemeClr val="bg1"/>
          </a:solidFill>
          <a:ln>
            <a:solidFill>
              <a:schemeClr val="bg1"/>
            </a:solidFill>
          </a:ln>
        </p:spPr>
        <p:txBody>
          <a:bodyPr/>
          <a:lst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a:lstStyle>
          <a:p>
            <a:r>
              <a:rPr lang="en-US" sz="2800" kern="0" dirty="0" smtClean="0"/>
              <a:t>Flavor Asymmetry of </a:t>
            </a:r>
            <a:r>
              <a:rPr lang="en-US" sz="2800" kern="0" dirty="0" err="1" smtClean="0"/>
              <a:t>SeaQuarks</a:t>
            </a:r>
            <a:endParaRPr lang="en-US" sz="2800" kern="0" dirty="0"/>
          </a:p>
        </p:txBody>
      </p:sp>
      <p:sp>
        <p:nvSpPr>
          <p:cNvPr id="3" name="TextBox 2"/>
          <p:cNvSpPr txBox="1"/>
          <p:nvPr/>
        </p:nvSpPr>
        <p:spPr>
          <a:xfrm>
            <a:off x="5193271" y="1260982"/>
            <a:ext cx="1500658" cy="646331"/>
          </a:xfrm>
          <a:prstGeom prst="rect">
            <a:avLst/>
          </a:prstGeom>
          <a:noFill/>
        </p:spPr>
        <p:txBody>
          <a:bodyPr wrap="square" rtlCol="0">
            <a:spAutoFit/>
          </a:bodyPr>
          <a:lstStyle/>
          <a:p>
            <a:r>
              <a:rPr lang="en-US" dirty="0" err="1" smtClean="0">
                <a:solidFill>
                  <a:srgbClr val="FF0000"/>
                </a:solidFill>
              </a:rPr>
              <a:t>SeaQuest</a:t>
            </a:r>
            <a:endParaRPr lang="en-US" dirty="0" smtClean="0">
              <a:solidFill>
                <a:srgbClr val="FF0000"/>
              </a:solidFill>
            </a:endParaRPr>
          </a:p>
          <a:p>
            <a:r>
              <a:rPr lang="en-US" dirty="0" smtClean="0">
                <a:solidFill>
                  <a:srgbClr val="FF0000"/>
                </a:solidFill>
              </a:rPr>
              <a:t>preliminary</a:t>
            </a:r>
            <a:endParaRPr lang="en-US" dirty="0">
              <a:solidFill>
                <a:srgbClr val="FF0000"/>
              </a:solidFill>
            </a:endParaRPr>
          </a:p>
        </p:txBody>
      </p:sp>
      <p:sp>
        <p:nvSpPr>
          <p:cNvPr id="9" name="Rectangle 8"/>
          <p:cNvSpPr/>
          <p:nvPr/>
        </p:nvSpPr>
        <p:spPr>
          <a:xfrm>
            <a:off x="410625" y="5289349"/>
            <a:ext cx="8458200" cy="1329595"/>
          </a:xfrm>
          <a:prstGeom prst="rect">
            <a:avLst/>
          </a:prstGeom>
        </p:spPr>
        <p:txBody>
          <a:bodyPr wrap="square">
            <a:spAutoFit/>
          </a:bodyPr>
          <a:lstStyle/>
          <a:p>
            <a:pPr marL="282575" indent="-282575" algn="l">
              <a:spcBef>
                <a:spcPct val="10000"/>
              </a:spcBef>
              <a:spcAft>
                <a:spcPct val="10000"/>
              </a:spcAft>
              <a:buClr>
                <a:schemeClr val="tx2"/>
              </a:buClr>
              <a:buSzPct val="66000"/>
              <a:buFont typeface="Wingdings" pitchFamily="2" charset="2"/>
              <a:buChar char="n"/>
            </a:pPr>
            <a:r>
              <a:rPr lang="en-US" dirty="0" smtClean="0">
                <a:solidFill>
                  <a:srgbClr val="000000"/>
                </a:solidFill>
              </a:rPr>
              <a:t>E866 data is for Q</a:t>
            </a:r>
            <a:r>
              <a:rPr lang="en-US" baseline="30000" dirty="0" smtClean="0">
                <a:solidFill>
                  <a:srgbClr val="000000"/>
                </a:solidFill>
              </a:rPr>
              <a:t>2</a:t>
            </a:r>
            <a:r>
              <a:rPr lang="en-US" dirty="0" smtClean="0">
                <a:solidFill>
                  <a:srgbClr val="000000"/>
                </a:solidFill>
              </a:rPr>
              <a:t> = 54 GeV</a:t>
            </a:r>
            <a:r>
              <a:rPr lang="en-US" baseline="30000" dirty="0" smtClean="0">
                <a:solidFill>
                  <a:srgbClr val="000000"/>
                </a:solidFill>
              </a:rPr>
              <a:t>2</a:t>
            </a:r>
            <a:r>
              <a:rPr lang="en-US" dirty="0" smtClean="0">
                <a:solidFill>
                  <a:srgbClr val="000000"/>
                </a:solidFill>
              </a:rPr>
              <a:t>  while </a:t>
            </a:r>
            <a:r>
              <a:rPr lang="en-US" dirty="0" err="1" smtClean="0">
                <a:solidFill>
                  <a:srgbClr val="000000"/>
                </a:solidFill>
              </a:rPr>
              <a:t>SeaQuest</a:t>
            </a:r>
            <a:r>
              <a:rPr lang="en-US" dirty="0" smtClean="0">
                <a:solidFill>
                  <a:srgbClr val="000000"/>
                </a:solidFill>
              </a:rPr>
              <a:t> data has </a:t>
            </a:r>
            <a:r>
              <a:rPr lang="en-US" dirty="0">
                <a:solidFill>
                  <a:srgbClr val="000000"/>
                </a:solidFill>
              </a:rPr>
              <a:t>Q</a:t>
            </a:r>
            <a:r>
              <a:rPr lang="en-US" baseline="30000" dirty="0">
                <a:solidFill>
                  <a:srgbClr val="000000"/>
                </a:solidFill>
              </a:rPr>
              <a:t>2</a:t>
            </a:r>
            <a:r>
              <a:rPr lang="en-US" dirty="0">
                <a:solidFill>
                  <a:srgbClr val="000000"/>
                </a:solidFill>
              </a:rPr>
              <a:t> </a:t>
            </a:r>
            <a:r>
              <a:rPr lang="en-US" dirty="0" smtClean="0">
                <a:solidFill>
                  <a:srgbClr val="000000"/>
                </a:solidFill>
              </a:rPr>
              <a:t>≈ 29 </a:t>
            </a:r>
            <a:r>
              <a:rPr lang="en-US" dirty="0">
                <a:solidFill>
                  <a:srgbClr val="000000"/>
                </a:solidFill>
              </a:rPr>
              <a:t>GeV</a:t>
            </a:r>
            <a:r>
              <a:rPr lang="en-US" baseline="30000" dirty="0">
                <a:solidFill>
                  <a:srgbClr val="000000"/>
                </a:solidFill>
              </a:rPr>
              <a:t>2</a:t>
            </a:r>
            <a:r>
              <a:rPr lang="en-US" dirty="0">
                <a:solidFill>
                  <a:srgbClr val="000000"/>
                </a:solidFill>
              </a:rPr>
              <a:t> </a:t>
            </a:r>
          </a:p>
          <a:p>
            <a:pPr marL="742950" lvl="1" indent="-285750" algn="l">
              <a:spcBef>
                <a:spcPct val="10000"/>
              </a:spcBef>
              <a:spcAft>
                <a:spcPct val="10000"/>
              </a:spcAft>
              <a:buClr>
                <a:schemeClr val="tx2"/>
              </a:buClr>
              <a:buSzPct val="66000"/>
              <a:buFont typeface="Courier New" panose="02070309020205020404" pitchFamily="49" charset="0"/>
              <a:buChar char="o"/>
            </a:pPr>
            <a:r>
              <a:rPr lang="en-US" sz="1600" dirty="0">
                <a:solidFill>
                  <a:srgbClr val="000000"/>
                </a:solidFill>
              </a:rPr>
              <a:t>d</a:t>
            </a:r>
            <a:r>
              <a:rPr lang="en-US" sz="1600" dirty="0" smtClean="0">
                <a:solidFill>
                  <a:srgbClr val="000000"/>
                </a:solidFill>
              </a:rPr>
              <a:t>ifference should be insignificant</a:t>
            </a:r>
          </a:p>
          <a:p>
            <a:pPr marL="282575" indent="-282575" algn="l">
              <a:spcBef>
                <a:spcPct val="10000"/>
              </a:spcBef>
              <a:spcAft>
                <a:spcPct val="10000"/>
              </a:spcAft>
              <a:buClr>
                <a:schemeClr val="tx2"/>
              </a:buClr>
              <a:buSzPct val="66000"/>
              <a:buFont typeface="Wingdings" pitchFamily="2" charset="2"/>
              <a:buChar char="n"/>
            </a:pPr>
            <a:r>
              <a:rPr lang="en-US" dirty="0" smtClean="0">
                <a:solidFill>
                  <a:srgbClr val="000000"/>
                </a:solidFill>
              </a:rPr>
              <a:t>is </a:t>
            </a:r>
            <a:r>
              <a:rPr lang="en-US" dirty="0">
                <a:solidFill>
                  <a:srgbClr val="000000"/>
                </a:solidFill>
              </a:rPr>
              <a:t>there disagreement at high x</a:t>
            </a:r>
            <a:r>
              <a:rPr lang="en-US" dirty="0" smtClean="0">
                <a:solidFill>
                  <a:srgbClr val="000000"/>
                </a:solidFill>
              </a:rPr>
              <a:t>?</a:t>
            </a:r>
          </a:p>
          <a:p>
            <a:pPr marL="282575" indent="-282575" algn="l">
              <a:spcBef>
                <a:spcPct val="10000"/>
              </a:spcBef>
              <a:spcAft>
                <a:spcPct val="10000"/>
              </a:spcAft>
              <a:buClr>
                <a:schemeClr val="tx2"/>
              </a:buClr>
              <a:buSzPct val="66000"/>
              <a:buFont typeface="Wingdings" pitchFamily="2" charset="2"/>
              <a:buChar char="n"/>
            </a:pPr>
            <a:r>
              <a:rPr lang="en-US" dirty="0" err="1">
                <a:solidFill>
                  <a:srgbClr val="000000"/>
                </a:solidFill>
              </a:rPr>
              <a:t>d</a:t>
            </a:r>
            <a:r>
              <a:rPr lang="en-US" dirty="0" err="1" smtClean="0">
                <a:solidFill>
                  <a:srgbClr val="000000"/>
                </a:solidFill>
              </a:rPr>
              <a:t>bar</a:t>
            </a:r>
            <a:r>
              <a:rPr lang="en-US" dirty="0" smtClean="0">
                <a:solidFill>
                  <a:srgbClr val="000000"/>
                </a:solidFill>
              </a:rPr>
              <a:t> / </a:t>
            </a:r>
            <a:r>
              <a:rPr lang="en-US" dirty="0" err="1" smtClean="0">
                <a:solidFill>
                  <a:srgbClr val="000000"/>
                </a:solidFill>
              </a:rPr>
              <a:t>ubar</a:t>
            </a:r>
            <a:r>
              <a:rPr lang="en-US" dirty="0" smtClean="0">
                <a:solidFill>
                  <a:srgbClr val="000000"/>
                </a:solidFill>
              </a:rPr>
              <a:t> coming soon!</a:t>
            </a:r>
            <a:endParaRPr lang="en-US" dirty="0">
              <a:solidFill>
                <a:srgbClr val="000000"/>
              </a:solidFill>
            </a:endParaRPr>
          </a:p>
        </p:txBody>
      </p:sp>
      <p:sp>
        <p:nvSpPr>
          <p:cNvPr id="10" name="Shape 1444"/>
          <p:cNvSpPr/>
          <p:nvPr/>
        </p:nvSpPr>
        <p:spPr>
          <a:xfrm rot="-5400000">
            <a:off x="5410200" y="2895600"/>
            <a:ext cx="762000" cy="304800"/>
          </a:xfrm>
          <a:prstGeom prst="lef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001094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cstate="print"/>
          <a:srcRect/>
          <a:stretch>
            <a:fillRect/>
          </a:stretch>
        </p:blipFill>
        <p:spPr bwMode="auto">
          <a:xfrm>
            <a:off x="1248490" y="2438400"/>
            <a:ext cx="1917700" cy="1371600"/>
          </a:xfrm>
          <a:prstGeom prst="rect">
            <a:avLst/>
          </a:prstGeom>
          <a:ln>
            <a:noFill/>
          </a:ln>
          <a:effectLst>
            <a:outerShdw blurRad="292100" dist="139700" dir="2700000" algn="tl" rotWithShape="0">
              <a:srgbClr val="333333">
                <a:alpha val="65000"/>
              </a:srgbClr>
            </a:outerShdw>
          </a:effectLst>
        </p:spPr>
      </p:pic>
      <p:pic>
        <p:nvPicPr>
          <p:cNvPr id="12" name="Picture 1"/>
          <p:cNvPicPr>
            <a:picLocks noChangeAspect="1" noChangeArrowheads="1"/>
          </p:cNvPicPr>
          <p:nvPr/>
        </p:nvPicPr>
        <p:blipFill>
          <a:blip r:embed="rId4" cstate="print"/>
          <a:srcRect/>
          <a:stretch>
            <a:fillRect/>
          </a:stretch>
        </p:blipFill>
        <p:spPr bwMode="auto">
          <a:xfrm>
            <a:off x="5638800" y="2392362"/>
            <a:ext cx="2471738" cy="1417638"/>
          </a:xfrm>
          <a:prstGeom prst="rect">
            <a:avLst/>
          </a:prstGeom>
          <a:ln>
            <a:noFill/>
          </a:ln>
          <a:effectLst>
            <a:outerShdw blurRad="292100" dist="139700" dir="2700000" algn="tl" rotWithShape="0">
              <a:srgbClr val="333333">
                <a:alpha val="65000"/>
              </a:srgbClr>
            </a:outerShdw>
          </a:effectLst>
        </p:spPr>
      </p:pic>
      <p:sp>
        <p:nvSpPr>
          <p:cNvPr id="10" name="Rectangle 7"/>
          <p:cNvSpPr txBox="1">
            <a:spLocks noChangeArrowheads="1"/>
          </p:cNvSpPr>
          <p:nvPr/>
        </p:nvSpPr>
        <p:spPr bwMode="auto">
          <a:xfrm>
            <a:off x="457200" y="838200"/>
            <a:ext cx="8686800" cy="16002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smtClean="0">
                <a:solidFill>
                  <a:srgbClr val="1C11FD"/>
                </a:solidFill>
                <a:latin typeface="+mn-lt"/>
              </a:rPr>
              <a:t>SIDIS and </a:t>
            </a:r>
            <a:r>
              <a:rPr lang="en-US" dirty="0" err="1" smtClean="0">
                <a:solidFill>
                  <a:srgbClr val="1C11FD"/>
                </a:solidFill>
                <a:latin typeface="+mn-lt"/>
              </a:rPr>
              <a:t>Drell</a:t>
            </a:r>
            <a:r>
              <a:rPr lang="en-US" dirty="0" smtClean="0">
                <a:solidFill>
                  <a:srgbClr val="1C11FD"/>
                </a:solidFill>
                <a:latin typeface="+mn-lt"/>
              </a:rPr>
              <a:t>-Yan have similar physics reach: </a:t>
            </a:r>
            <a:endParaRPr lang="en-US" b="1" kern="0" dirty="0" smtClean="0">
              <a:solidFill>
                <a:srgbClr val="1C11FD"/>
              </a:solidFill>
              <a:latin typeface="+mn-lt"/>
              <a:ea typeface="+mn-ea"/>
              <a:cs typeface="+mn-cs"/>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tools to probe quark and antiquark structure of nucleon</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a:t>
            </a:r>
            <a:r>
              <a:rPr lang="en-US" sz="1600" kern="0" dirty="0">
                <a:latin typeface="+mn-lt"/>
                <a:ea typeface="+mn-ea"/>
                <a:cs typeface="+mn-cs"/>
                <a:sym typeface="Arial" pitchFamily="34" charset="0"/>
              </a:rPr>
              <a:t>electromagnetic </a:t>
            </a:r>
            <a:r>
              <a:rPr lang="en-US" sz="1600" kern="0" dirty="0" smtClean="0">
                <a:latin typeface="+mn-lt"/>
                <a:ea typeface="+mn-ea"/>
                <a:cs typeface="+mn-cs"/>
                <a:sym typeface="Arial" pitchFamily="34" charset="0"/>
              </a:rPr>
              <a:t>probes  </a:t>
            </a:r>
            <a:br>
              <a:rPr lang="en-US" sz="1600" kern="0" dirty="0" smtClean="0">
                <a:latin typeface="+mn-lt"/>
                <a:ea typeface="+mn-ea"/>
                <a:cs typeface="+mn-cs"/>
                <a:sym typeface="Arial" pitchFamily="34" charset="0"/>
              </a:rPr>
            </a:br>
            <a:r>
              <a:rPr lang="en-US" sz="800" kern="0" dirty="0" smtClean="0">
                <a:latin typeface="+mn-lt"/>
                <a:ea typeface="+mn-ea"/>
                <a:cs typeface="+mn-cs"/>
                <a:sym typeface="Arial" pitchFamily="34" charset="0"/>
              </a:rPr>
              <a:t>    </a:t>
            </a:r>
            <a:endParaRPr lang="en-US" sz="800" kern="0" dirty="0">
              <a:latin typeface="+mn-lt"/>
              <a:ea typeface="+mn-ea"/>
              <a:cs typeface="+mn-cs"/>
              <a:sym typeface="Arial" pitchFamily="34" charset="0"/>
            </a:endParaRPr>
          </a:p>
          <a:p>
            <a:pPr algn="l">
              <a:spcBef>
                <a:spcPts val="600"/>
              </a:spcBef>
              <a:buSzPct val="200000"/>
              <a:tabLst>
                <a:tab pos="815975" algn="l"/>
                <a:tab pos="1192213" algn="l"/>
              </a:tabLst>
              <a:defRPr/>
            </a:pPr>
            <a:r>
              <a:rPr lang="en-US" kern="0" dirty="0" smtClean="0">
                <a:solidFill>
                  <a:srgbClr val="1C11FD"/>
                </a:solidFill>
                <a:latin typeface="+mn-lt"/>
                <a:ea typeface="+mn-ea"/>
                <a:cs typeface="+mn-cs"/>
                <a:sym typeface="Arial" pitchFamily="34" charset="0"/>
              </a:rPr>
              <a:t>            </a:t>
            </a:r>
            <a:r>
              <a:rPr lang="en-US" b="1" kern="0" dirty="0" smtClean="0">
                <a:solidFill>
                  <a:srgbClr val="009E47"/>
                </a:solidFill>
                <a:sym typeface="Arial" pitchFamily="34" charset="0"/>
              </a:rPr>
              <a:t>SIDIS</a:t>
            </a:r>
            <a:r>
              <a:rPr lang="en-US" kern="0" dirty="0" smtClean="0">
                <a:solidFill>
                  <a:srgbClr val="1C11FD"/>
                </a:solidFill>
                <a:sym typeface="Arial" pitchFamily="34" charset="0"/>
              </a:rPr>
              <a:t> </a:t>
            </a:r>
            <a:r>
              <a:rPr lang="en-US" kern="0" dirty="0">
                <a:solidFill>
                  <a:srgbClr val="1C11FD"/>
                </a:solidFill>
                <a:sym typeface="Arial" pitchFamily="34" charset="0"/>
              </a:rPr>
              <a:t>(</a:t>
            </a:r>
            <a:r>
              <a:rPr lang="en-US" kern="0" dirty="0" err="1">
                <a:solidFill>
                  <a:srgbClr val="1C11FD"/>
                </a:solidFill>
                <a:sym typeface="Arial" pitchFamily="34" charset="0"/>
              </a:rPr>
              <a:t>spacelike</a:t>
            </a:r>
            <a:r>
              <a:rPr lang="en-US" kern="0" dirty="0">
                <a:solidFill>
                  <a:srgbClr val="1C11FD"/>
                </a:solidFill>
                <a:sym typeface="Arial" pitchFamily="34" charset="0"/>
              </a:rPr>
              <a:t>) </a:t>
            </a:r>
            <a:r>
              <a:rPr lang="en-US" kern="0" dirty="0">
                <a:solidFill>
                  <a:srgbClr val="1C11FD"/>
                </a:solidFill>
                <a:latin typeface="+mn-lt"/>
                <a:ea typeface="+mn-ea"/>
                <a:cs typeface="+mn-cs"/>
                <a:sym typeface="Arial" pitchFamily="34" charset="0"/>
              </a:rPr>
              <a:t>	</a:t>
            </a:r>
            <a:r>
              <a:rPr lang="en-US" kern="0" dirty="0" smtClean="0">
                <a:solidFill>
                  <a:srgbClr val="1C11FD"/>
                </a:solidFill>
                <a:latin typeface="+mn-lt"/>
                <a:ea typeface="+mn-ea"/>
                <a:cs typeface="+mn-cs"/>
                <a:sym typeface="Arial" pitchFamily="34" charset="0"/>
              </a:rPr>
              <a:t>	                       </a:t>
            </a:r>
            <a:r>
              <a:rPr lang="en-US" b="1" kern="0" dirty="0" err="1">
                <a:solidFill>
                  <a:srgbClr val="009E47"/>
                </a:solidFill>
                <a:sym typeface="Arial" pitchFamily="34" charset="0"/>
              </a:rPr>
              <a:t>Drell</a:t>
            </a:r>
            <a:r>
              <a:rPr lang="en-US" b="1" kern="0" dirty="0">
                <a:solidFill>
                  <a:srgbClr val="009E47"/>
                </a:solidFill>
                <a:sym typeface="Arial" pitchFamily="34" charset="0"/>
              </a:rPr>
              <a:t>-Yan</a:t>
            </a:r>
            <a:r>
              <a:rPr lang="en-US" kern="0" dirty="0">
                <a:solidFill>
                  <a:srgbClr val="009E47"/>
                </a:solidFill>
                <a:sym typeface="Arial" pitchFamily="34" charset="0"/>
              </a:rPr>
              <a:t> </a:t>
            </a:r>
            <a:r>
              <a:rPr lang="en-US" kern="0" dirty="0">
                <a:solidFill>
                  <a:srgbClr val="190EFF"/>
                </a:solidFill>
                <a:sym typeface="Arial" pitchFamily="34" charset="0"/>
              </a:rPr>
              <a:t>(</a:t>
            </a:r>
            <a:r>
              <a:rPr lang="en-US" kern="0" dirty="0" err="1">
                <a:solidFill>
                  <a:srgbClr val="1C11FD"/>
                </a:solidFill>
                <a:sym typeface="Arial" pitchFamily="34" charset="0"/>
              </a:rPr>
              <a:t>timelike</a:t>
            </a:r>
            <a:r>
              <a:rPr lang="en-US" kern="0" dirty="0">
                <a:solidFill>
                  <a:srgbClr val="1C11FD"/>
                </a:solidFill>
                <a:sym typeface="Arial" pitchFamily="34" charset="0"/>
              </a:rPr>
              <a:t>) </a:t>
            </a:r>
            <a:r>
              <a:rPr lang="en-US" kern="0" dirty="0" smtClean="0">
                <a:solidFill>
                  <a:srgbClr val="1C11FD"/>
                </a:solidFill>
                <a:latin typeface="+mn-lt"/>
                <a:ea typeface="+mn-ea"/>
                <a:cs typeface="+mn-cs"/>
                <a:sym typeface="Arial" pitchFamily="34" charset="0"/>
              </a:rPr>
              <a:t>virtual photon</a:t>
            </a:r>
          </a:p>
        </p:txBody>
      </p:sp>
      <p:sp>
        <p:nvSpPr>
          <p:cNvPr id="41991" name="Rectangle 7"/>
          <p:cNvSpPr txBox="1">
            <a:spLocks noChangeArrowheads="1"/>
          </p:cNvSpPr>
          <p:nvPr/>
        </p:nvSpPr>
        <p:spPr bwMode="auto">
          <a:xfrm>
            <a:off x="4495800" y="4114800"/>
            <a:ext cx="4572000" cy="2667000"/>
          </a:xfrm>
          <a:prstGeom prst="rect">
            <a:avLst/>
          </a:prstGeom>
          <a:noFill/>
          <a:ln w="12700">
            <a:noFill/>
            <a:miter lim="800000"/>
            <a:headEnd/>
            <a:tailEnd/>
          </a:ln>
        </p:spPr>
        <p:txBody>
          <a:bodyPr lIns="50800" tIns="50800" rIns="50800" bIns="50800"/>
          <a:lstStyle/>
          <a:p>
            <a:pPr algn="l">
              <a:spcBef>
                <a:spcPts val="600"/>
              </a:spcBef>
              <a:buSzPct val="200000"/>
              <a:tabLst>
                <a:tab pos="815975" algn="l"/>
                <a:tab pos="1192213" algn="l"/>
              </a:tabLst>
            </a:pPr>
            <a:r>
              <a:rPr lang="en-US" dirty="0" smtClean="0">
                <a:solidFill>
                  <a:srgbClr val="1C11FD"/>
                </a:solidFill>
                <a:latin typeface="+mn-lt"/>
              </a:rPr>
              <a:t>  Cleanest </a:t>
            </a:r>
            <a:r>
              <a:rPr lang="en-US" dirty="0">
                <a:solidFill>
                  <a:srgbClr val="1C11FD"/>
                </a:solidFill>
                <a:latin typeface="+mn-lt"/>
              </a:rPr>
              <a:t>probe to study hadron structure:</a:t>
            </a:r>
            <a:endParaRPr lang="en-US" b="1" dirty="0">
              <a:solidFill>
                <a:srgbClr val="1C11FD"/>
              </a:solidFill>
              <a:latin typeface="+mn-lt"/>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dirty="0" smtClean="0">
                <a:latin typeface="Arial" pitchFamily="34" charset="0"/>
              </a:rPr>
              <a:t> no </a:t>
            </a:r>
            <a:r>
              <a:rPr lang="en-US" sz="1600" dirty="0">
                <a:latin typeface="Arial" pitchFamily="34" charset="0"/>
              </a:rPr>
              <a:t>QCD final state effects </a:t>
            </a: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rPr>
              <a:t> no fragmentation process</a:t>
            </a: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sym typeface="Arial" pitchFamily="34" charset="0"/>
              </a:rPr>
              <a:t> </a:t>
            </a:r>
            <a:r>
              <a:rPr lang="en-US" sz="1600" dirty="0">
                <a:latin typeface="Arial" pitchFamily="34" charset="0"/>
              </a:rPr>
              <a:t>production of two TMD </a:t>
            </a:r>
            <a:r>
              <a:rPr lang="en-US" sz="1600" dirty="0" err="1">
                <a:latin typeface="Arial" pitchFamily="34" charset="0"/>
              </a:rPr>
              <a:t>parton</a:t>
            </a:r>
            <a:r>
              <a:rPr lang="en-US" sz="1600" dirty="0">
                <a:latin typeface="Arial" pitchFamily="34" charset="0"/>
              </a:rPr>
              <a:t> </a:t>
            </a:r>
            <a:r>
              <a:rPr lang="en-US" sz="1600" dirty="0" smtClean="0">
                <a:latin typeface="Arial" pitchFamily="34" charset="0"/>
              </a:rPr>
              <a:t> </a:t>
            </a:r>
            <a:br>
              <a:rPr lang="en-US" sz="1600" dirty="0" smtClean="0">
                <a:latin typeface="Arial" pitchFamily="34" charset="0"/>
              </a:rPr>
            </a:br>
            <a:r>
              <a:rPr lang="en-US" sz="1600" dirty="0" smtClean="0">
                <a:latin typeface="Arial" pitchFamily="34" charset="0"/>
              </a:rPr>
              <a:t> distribution </a:t>
            </a:r>
            <a:r>
              <a:rPr lang="en-US" sz="1600" dirty="0">
                <a:latin typeface="Arial" pitchFamily="34" charset="0"/>
              </a:rPr>
              <a:t>functions </a:t>
            </a:r>
            <a:endParaRPr lang="en-US" sz="1600" dirty="0" smtClean="0">
              <a:latin typeface="Arial" pitchFamily="34" charset="0"/>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b="1" dirty="0" smtClean="0">
                <a:latin typeface="Arial" pitchFamily="34" charset="0"/>
                <a:sym typeface="Arial" pitchFamily="34" charset="0"/>
              </a:rPr>
              <a:t> ability to select </a:t>
            </a:r>
            <a:r>
              <a:rPr lang="en-US" sz="1600" b="1" dirty="0">
                <a:latin typeface="Arial" pitchFamily="34" charset="0"/>
                <a:sym typeface="Arial" pitchFamily="34" charset="0"/>
              </a:rPr>
              <a:t>sea </a:t>
            </a:r>
            <a:r>
              <a:rPr lang="en-US" sz="1600" b="1" dirty="0" smtClean="0">
                <a:latin typeface="Arial" pitchFamily="34" charset="0"/>
                <a:sym typeface="Arial" pitchFamily="34" charset="0"/>
              </a:rPr>
              <a:t>quark distribution</a:t>
            </a:r>
          </a:p>
          <a:p>
            <a:pPr marL="703263" lvl="1" indent="-334963" algn="l">
              <a:spcBef>
                <a:spcPts val="600"/>
              </a:spcBef>
              <a:buClr>
                <a:srgbClr val="0000FF"/>
              </a:buClr>
              <a:buSzPct val="150000"/>
              <a:buFont typeface="Zapf Dingbats" charset="0"/>
              <a:buChar char="➡"/>
              <a:tabLst>
                <a:tab pos="815975" algn="l"/>
                <a:tab pos="1192213" algn="l"/>
              </a:tabLst>
            </a:pPr>
            <a:r>
              <a:rPr lang="en-US" sz="1600" b="1" dirty="0" smtClean="0">
                <a:latin typeface="Arial" pitchFamily="34" charset="0"/>
                <a:sym typeface="Arial" pitchFamily="34" charset="0"/>
              </a:rPr>
              <a:t> </a:t>
            </a:r>
            <a:r>
              <a:rPr lang="en-US" sz="1600" dirty="0">
                <a:latin typeface="Arial" pitchFamily="34" charset="0"/>
              </a:rPr>
              <a:t>hadron </a:t>
            </a:r>
            <a:r>
              <a:rPr lang="en-US" sz="1600" dirty="0" smtClean="0">
                <a:latin typeface="Arial" pitchFamily="34" charset="0"/>
              </a:rPr>
              <a:t>beam:  </a:t>
            </a:r>
            <a:r>
              <a:rPr lang="en-US" sz="1600" dirty="0" smtClean="0">
                <a:latin typeface="Symbol" panose="05050102010706020507" pitchFamily="18" charset="2"/>
                <a:sym typeface="Arial" pitchFamily="34" charset="0"/>
              </a:rPr>
              <a:t>s</a:t>
            </a:r>
            <a:r>
              <a:rPr lang="en-US" sz="1600" dirty="0" smtClean="0">
                <a:latin typeface="Arial" pitchFamily="34" charset="0"/>
                <a:sym typeface="Arial" pitchFamily="34" charset="0"/>
              </a:rPr>
              <a:t>(DY) / </a:t>
            </a:r>
            <a:r>
              <a:rPr lang="en-US" sz="1600" dirty="0" smtClean="0">
                <a:latin typeface="Symbol" panose="05050102010706020507" pitchFamily="18" charset="2"/>
                <a:sym typeface="Arial" pitchFamily="34" charset="0"/>
              </a:rPr>
              <a:t>s</a:t>
            </a:r>
            <a:r>
              <a:rPr lang="en-US" sz="1600" dirty="0" smtClean="0">
                <a:latin typeface="Arial" pitchFamily="34" charset="0"/>
                <a:sym typeface="Arial" pitchFamily="34" charset="0"/>
              </a:rPr>
              <a:t>(nuclear) ≈ 10</a:t>
            </a:r>
            <a:r>
              <a:rPr lang="en-US" sz="1600" baseline="30000" dirty="0" smtClean="0">
                <a:latin typeface="Arial" pitchFamily="34" charset="0"/>
                <a:sym typeface="Arial" pitchFamily="34" charset="0"/>
              </a:rPr>
              <a:t>-7</a:t>
            </a:r>
            <a:r>
              <a:rPr lang="en-US" sz="1600" dirty="0" smtClean="0">
                <a:latin typeface="Arial" pitchFamily="34" charset="0"/>
                <a:sym typeface="Arial" pitchFamily="34" charset="0"/>
              </a:rPr>
              <a:t> </a:t>
            </a:r>
            <a:endParaRPr lang="en-US" sz="1600" dirty="0">
              <a:latin typeface="Arial" pitchFamily="34" charset="0"/>
              <a:sym typeface="Arial" pitchFamily="34" charset="0"/>
            </a:endParaRPr>
          </a:p>
        </p:txBody>
      </p:sp>
      <p:sp>
        <p:nvSpPr>
          <p:cNvPr id="41996" name="Title 28"/>
          <p:cNvSpPr txBox="1">
            <a:spLocks/>
          </p:cNvSpPr>
          <p:nvPr/>
        </p:nvSpPr>
        <p:spPr bwMode="auto">
          <a:xfrm>
            <a:off x="0" y="292100"/>
            <a:ext cx="9144000" cy="469900"/>
          </a:xfrm>
          <a:prstGeom prst="rect">
            <a:avLst/>
          </a:prstGeom>
          <a:noFill/>
          <a:ln w="9525">
            <a:noFill/>
            <a:miter lim="800000"/>
            <a:headEnd/>
            <a:tailEnd/>
          </a:ln>
        </p:spPr>
        <p:txBody>
          <a:bodyPr/>
          <a:lstStyle/>
          <a:p>
            <a:pPr eaLnBrk="0" hangingPunct="0">
              <a:spcBef>
                <a:spcPts val="200"/>
              </a:spcBef>
            </a:pPr>
            <a:r>
              <a:rPr lang="en-US" sz="2800" b="1" dirty="0" smtClean="0">
                <a:solidFill>
                  <a:srgbClr val="190EFF"/>
                </a:solidFill>
                <a:latin typeface="+mj-lt"/>
                <a:ea typeface="ヒラギノ角ゴ ProN W6"/>
                <a:cs typeface="ヒラギノ角ゴ ProN W6"/>
                <a:sym typeface="Arial" pitchFamily="34" charset="0"/>
              </a:rPr>
              <a:t>Complementarity between SIDIS and </a:t>
            </a:r>
            <a:r>
              <a:rPr lang="en-US" sz="2800" b="1" dirty="0" err="1" smtClean="0">
                <a:solidFill>
                  <a:srgbClr val="190EFF"/>
                </a:solidFill>
                <a:latin typeface="+mj-lt"/>
                <a:ea typeface="ヒラギノ角ゴ ProN W6"/>
                <a:cs typeface="ヒラギノ角ゴ ProN W6"/>
                <a:sym typeface="Arial" pitchFamily="34" charset="0"/>
              </a:rPr>
              <a:t>Drell</a:t>
            </a:r>
            <a:r>
              <a:rPr lang="en-US" sz="2800" b="1" dirty="0" smtClean="0">
                <a:solidFill>
                  <a:srgbClr val="190EFF"/>
                </a:solidFill>
                <a:latin typeface="+mj-lt"/>
                <a:ea typeface="ヒラギノ角ゴ ProN W6"/>
                <a:cs typeface="ヒラギノ角ゴ ProN W6"/>
                <a:sym typeface="Arial" pitchFamily="34" charset="0"/>
              </a:rPr>
              <a:t> Yan</a:t>
            </a:r>
            <a:endParaRPr lang="en-US" sz="2800" b="1" dirty="0">
              <a:solidFill>
                <a:srgbClr val="190EFF"/>
              </a:solidFill>
              <a:latin typeface="+mj-lt"/>
              <a:ea typeface="ヒラギノ角ゴ ProN W6"/>
              <a:cs typeface="ヒラギノ角ゴ ProN W6"/>
              <a:sym typeface="Arial" pitchFamily="34" charset="0"/>
            </a:endParaRPr>
          </a:p>
        </p:txBody>
      </p:sp>
      <p:cxnSp>
        <p:nvCxnSpPr>
          <p:cNvPr id="4" name="Straight Connector 3"/>
          <p:cNvCxnSpPr/>
          <p:nvPr/>
        </p:nvCxnSpPr>
        <p:spPr bwMode="auto">
          <a:xfrm>
            <a:off x="4572000" y="1981200"/>
            <a:ext cx="0" cy="4495800"/>
          </a:xfrm>
          <a:prstGeom prst="line">
            <a:avLst/>
          </a:prstGeom>
          <a:solidFill>
            <a:srgbClr val="FFFFFF"/>
          </a:solidFill>
          <a:ln w="25400" cap="flat" cmpd="sng" algn="ctr">
            <a:solidFill>
              <a:srgbClr val="000000"/>
            </a:solidFill>
            <a:prstDash val="solid"/>
            <a:round/>
            <a:headEnd type="none" w="med" len="med"/>
            <a:tailEnd type="none" w="med" len="med"/>
          </a:ln>
          <a:effectLst/>
        </p:spPr>
      </p:cxnSp>
      <p:sp>
        <p:nvSpPr>
          <p:cNvPr id="21" name="Rectangle 7"/>
          <p:cNvSpPr txBox="1">
            <a:spLocks noChangeArrowheads="1"/>
          </p:cNvSpPr>
          <p:nvPr/>
        </p:nvSpPr>
        <p:spPr bwMode="auto">
          <a:xfrm>
            <a:off x="228600" y="4114800"/>
            <a:ext cx="4343400" cy="2667000"/>
          </a:xfrm>
          <a:prstGeom prst="rect">
            <a:avLst/>
          </a:prstGeom>
          <a:noFill/>
          <a:ln w="12700">
            <a:noFill/>
            <a:miter lim="800000"/>
            <a:headEnd/>
            <a:tailEnd/>
          </a:ln>
        </p:spPr>
        <p:txBody>
          <a:bodyPr lIns="50800" tIns="50800" rIns="50800" bIns="50800"/>
          <a:lstStyle/>
          <a:p>
            <a:pPr algn="l">
              <a:spcBef>
                <a:spcPts val="600"/>
              </a:spcBef>
              <a:buSzPct val="200000"/>
              <a:tabLst>
                <a:tab pos="815975" algn="l"/>
                <a:tab pos="1192213" algn="l"/>
              </a:tabLst>
            </a:pPr>
            <a:r>
              <a:rPr lang="en-US" dirty="0" smtClean="0">
                <a:solidFill>
                  <a:srgbClr val="1C11FD"/>
                </a:solidFill>
                <a:latin typeface="+mn-lt"/>
              </a:rPr>
              <a:t>Quintessential probe of hadron </a:t>
            </a:r>
            <a:r>
              <a:rPr lang="en-US" dirty="0">
                <a:solidFill>
                  <a:srgbClr val="1C11FD"/>
                </a:solidFill>
                <a:latin typeface="+mn-lt"/>
              </a:rPr>
              <a:t>structure:</a:t>
            </a:r>
            <a:endParaRPr lang="en-US" b="1" dirty="0">
              <a:solidFill>
                <a:srgbClr val="1C11FD"/>
              </a:solidFill>
              <a:latin typeface="+mn-lt"/>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dirty="0" smtClean="0">
                <a:latin typeface="Arial" pitchFamily="34" charset="0"/>
              </a:rPr>
              <a:t> relatively simple to measure and  </a:t>
            </a:r>
            <a:br>
              <a:rPr lang="en-US" sz="1600" dirty="0" smtClean="0">
                <a:latin typeface="Arial" pitchFamily="34" charset="0"/>
              </a:rPr>
            </a:br>
            <a:r>
              <a:rPr lang="en-US" sz="1600" dirty="0" smtClean="0">
                <a:latin typeface="Arial" pitchFamily="34" charset="0"/>
              </a:rPr>
              <a:t> calculate </a:t>
            </a:r>
            <a:endParaRPr lang="en-US" sz="1600" dirty="0">
              <a:latin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rPr>
              <a:t> </a:t>
            </a:r>
            <a:r>
              <a:rPr lang="en-US" sz="1600" dirty="0" smtClean="0">
                <a:latin typeface="Arial" pitchFamily="34" charset="0"/>
              </a:rPr>
              <a:t>charge-weighted flavor sensitivity</a:t>
            </a:r>
            <a:endParaRPr lang="en-US" sz="1600" dirty="0">
              <a:latin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rPr>
              <a:t> QCD final state effects </a:t>
            </a:r>
            <a:endParaRPr lang="en-US" sz="1600" dirty="0" smtClean="0">
              <a:latin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dirty="0" smtClean="0">
                <a:latin typeface="Arial" pitchFamily="34" charset="0"/>
              </a:rPr>
              <a:t> fragmentation </a:t>
            </a:r>
            <a:r>
              <a:rPr lang="en-US" sz="1600" dirty="0">
                <a:latin typeface="Arial" pitchFamily="34" charset="0"/>
              </a:rPr>
              <a:t>process</a:t>
            </a: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sym typeface="Arial" pitchFamily="34" charset="0"/>
              </a:rPr>
              <a:t> </a:t>
            </a:r>
            <a:r>
              <a:rPr lang="en-US" sz="1600" b="1" dirty="0" smtClean="0">
                <a:latin typeface="Arial" pitchFamily="34" charset="0"/>
                <a:sym typeface="Arial" pitchFamily="34" charset="0"/>
              </a:rPr>
              <a:t>no quark-antiquark selectivity</a:t>
            </a:r>
            <a:endParaRPr lang="en-US" sz="1600" b="1" dirty="0">
              <a:latin typeface="Arial" pitchFamily="34" charset="0"/>
              <a:sym typeface="Arial" pitchFamily="34" charset="0"/>
            </a:endParaRPr>
          </a:p>
        </p:txBody>
      </p:sp>
      <p:sp>
        <p:nvSpPr>
          <p:cNvPr id="24" name="TextBox 23"/>
          <p:cNvSpPr txBox="1"/>
          <p:nvPr/>
        </p:nvSpPr>
        <p:spPr>
          <a:xfrm rot="16200000">
            <a:off x="8147129" y="3024108"/>
            <a:ext cx="1325563" cy="246221"/>
          </a:xfrm>
          <a:prstGeom prst="rect">
            <a:avLst/>
          </a:prstGeom>
          <a:noFill/>
        </p:spPr>
        <p:txBody>
          <a:bodyPr wrap="square">
            <a:spAutoFit/>
          </a:bodyPr>
          <a:lstStyle/>
          <a:p>
            <a:pPr marL="228600" indent="-228600">
              <a:defRPr/>
            </a:pPr>
            <a:r>
              <a:rPr lang="en-US" sz="1000" dirty="0" smtClean="0">
                <a:solidFill>
                  <a:srgbClr val="C00000"/>
                </a:solidFill>
                <a:latin typeface="+mn-lt"/>
              </a:rPr>
              <a:t>credit: A</a:t>
            </a:r>
            <a:r>
              <a:rPr lang="en-US" sz="1000" dirty="0">
                <a:solidFill>
                  <a:srgbClr val="C00000"/>
                </a:solidFill>
                <a:latin typeface="+mn-lt"/>
              </a:rPr>
              <a:t>. </a:t>
            </a:r>
            <a:r>
              <a:rPr lang="en-US" sz="1000" dirty="0" err="1" smtClean="0">
                <a:solidFill>
                  <a:srgbClr val="C00000"/>
                </a:solidFill>
                <a:latin typeface="+mn-lt"/>
              </a:rPr>
              <a:t>Kotzinian</a:t>
            </a:r>
            <a:r>
              <a:rPr lang="en-US" sz="1000" dirty="0" smtClean="0">
                <a:solidFill>
                  <a:srgbClr val="C00000"/>
                </a:solidFill>
                <a:latin typeface="+mn-lt"/>
              </a:rPr>
              <a:t> </a:t>
            </a:r>
            <a:endParaRPr lang="en-US" sz="1000" dirty="0">
              <a:solidFill>
                <a:srgbClr val="C00000"/>
              </a:solidFill>
            </a:endParaRPr>
          </a:p>
        </p:txBody>
      </p:sp>
      <p:pic>
        <p:nvPicPr>
          <p:cNvPr id="26" name="Picture 6"/>
          <p:cNvPicPr>
            <a:picLocks noChangeAspect="1" noChangeArrowheads="1"/>
          </p:cNvPicPr>
          <p:nvPr/>
        </p:nvPicPr>
        <p:blipFill>
          <a:blip r:embed="rId5" cstate="print"/>
          <a:srcRect/>
          <a:stretch>
            <a:fillRect/>
          </a:stretch>
        </p:blipFill>
        <p:spPr bwMode="auto">
          <a:xfrm>
            <a:off x="609600" y="2362200"/>
            <a:ext cx="3371850" cy="1447800"/>
          </a:xfrm>
          <a:prstGeom prst="rect">
            <a:avLst/>
          </a:prstGeom>
          <a:ln>
            <a:noFill/>
          </a:ln>
          <a:effectLst>
            <a:outerShdw blurRad="292100" dist="139700" dir="2700000" algn="tl" rotWithShape="0">
              <a:srgbClr val="333333">
                <a:alpha val="65000"/>
              </a:srgbClr>
            </a:outerShdw>
          </a:effectLst>
        </p:spPr>
      </p:pic>
      <p:pic>
        <p:nvPicPr>
          <p:cNvPr id="34" name="Picture 4"/>
          <p:cNvPicPr>
            <a:picLocks noChangeAspect="1" noChangeArrowheads="1"/>
          </p:cNvPicPr>
          <p:nvPr/>
        </p:nvPicPr>
        <p:blipFill>
          <a:blip r:embed="rId6" cstate="print"/>
          <a:srcRect/>
          <a:stretch>
            <a:fillRect/>
          </a:stretch>
        </p:blipFill>
        <p:spPr bwMode="auto">
          <a:xfrm>
            <a:off x="5105400" y="2362200"/>
            <a:ext cx="3429000" cy="1447800"/>
          </a:xfrm>
          <a:prstGeom prst="rect">
            <a:avLst/>
          </a:prstGeom>
          <a:ln>
            <a:noFill/>
          </a:ln>
          <a:effectLst>
            <a:outerShdw blurRad="292100" dist="139700" dir="2700000" algn="tl" rotWithShape="0">
              <a:srgbClr val="333333">
                <a:alpha val="65000"/>
              </a:srgbClr>
            </a:outerShdw>
          </a:effectLst>
        </p:spPr>
      </p:pic>
      <p:sp>
        <p:nvSpPr>
          <p:cNvPr id="13" name="Slide Number Placeholder 34"/>
          <p:cNvSpPr txBox="1">
            <a:spLocks/>
          </p:cNvSpPr>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ctr" rtl="0" fontAlgn="base">
              <a:spcBef>
                <a:spcPct val="0"/>
              </a:spcBef>
              <a:spcAft>
                <a:spcPct val="0"/>
              </a:spcAft>
              <a:tabLst>
                <a:tab pos="749300" algn="l"/>
              </a:tabLst>
              <a:defRPr sz="1100" kern="1200">
                <a:solidFill>
                  <a:schemeClr val="tx1"/>
                </a:solidFill>
                <a:latin typeface="Helvetica" charset="0"/>
                <a:ea typeface="+mn-ea"/>
                <a:cs typeface="Helvetica" charset="0"/>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a:lstStyle>
          <a:p>
            <a:pPr>
              <a:defRPr/>
            </a:pPr>
            <a:fld id="{B7904B64-8782-488E-B9CE-B57B49B52B68}" type="slidenum">
              <a:rPr lang="en-US" smtClean="0"/>
              <a:pPr>
                <a:defRPr/>
              </a:pPr>
              <a:t>2</a:t>
            </a:fld>
            <a:endParaRPr lang="en-US" dirty="0"/>
          </a:p>
        </p:txBody>
      </p:sp>
    </p:spTree>
    <p:extLst>
      <p:ext uri="{BB962C8B-B14F-4D97-AF65-F5344CB8AC3E}">
        <p14:creationId xmlns:p14="http://schemas.microsoft.com/office/powerpoint/2010/main" val="821840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
            <a:off x="2555049" y="228600"/>
            <a:ext cx="6207951" cy="359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89843" y="3061563"/>
            <a:ext cx="2208779"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srgbClr val="C00000"/>
                </a:solidFill>
                <a:latin typeface="Arial"/>
                <a:ea typeface="+mn-ea"/>
                <a:cs typeface="+mn-cs"/>
              </a:rPr>
              <a:t>E906 Spectrometer </a:t>
            </a:r>
            <a:endParaRPr lang="en-US" dirty="0">
              <a:solidFill>
                <a:srgbClr val="C00000"/>
              </a:solidFill>
              <a:latin typeface="Arial"/>
              <a:ea typeface="+mn-ea"/>
              <a:cs typeface="+mn-cs"/>
            </a:endParaRPr>
          </a:p>
        </p:txBody>
      </p:sp>
      <p:cxnSp>
        <p:nvCxnSpPr>
          <p:cNvPr id="15" name="Straight Arrow Connector 14"/>
          <p:cNvCxnSpPr/>
          <p:nvPr/>
        </p:nvCxnSpPr>
        <p:spPr>
          <a:xfrm flipV="1">
            <a:off x="411512" y="3267717"/>
            <a:ext cx="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106712" y="3382365"/>
            <a:ext cx="304800" cy="3425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168400" y="2714181"/>
            <a:ext cx="304800"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prstClr val="black"/>
                </a:solidFill>
                <a:latin typeface="Arial"/>
                <a:ea typeface="+mn-ea"/>
                <a:cs typeface="+mn-cs"/>
              </a:rPr>
              <a:t>x</a:t>
            </a:r>
            <a:endParaRPr lang="en-US" dirty="0">
              <a:solidFill>
                <a:prstClr val="black"/>
              </a:solidFill>
              <a:latin typeface="Arial"/>
              <a:ea typeface="+mn-ea"/>
              <a:cs typeface="+mn-cs"/>
            </a:endParaRPr>
          </a:p>
        </p:txBody>
      </p:sp>
      <p:sp>
        <p:nvSpPr>
          <p:cNvPr id="24" name="TextBox 23"/>
          <p:cNvSpPr txBox="1"/>
          <p:nvPr/>
        </p:nvSpPr>
        <p:spPr>
          <a:xfrm>
            <a:off x="2008674" y="4267200"/>
            <a:ext cx="5001726" cy="1477328"/>
          </a:xfrm>
          <a:prstGeom prst="rect">
            <a:avLst/>
          </a:prstGeom>
          <a:noFill/>
        </p:spPr>
        <p:txBody>
          <a:bodyPr wrap="square" rtlCol="0">
            <a:spAutoFit/>
          </a:bodyPr>
          <a:lstStyle/>
          <a:p>
            <a:pPr marL="285750" indent="-285750" algn="l" defTabSz="457200" fontAlgn="auto">
              <a:spcBef>
                <a:spcPts val="0"/>
              </a:spcBef>
              <a:spcAft>
                <a:spcPts val="0"/>
              </a:spcAft>
              <a:buFont typeface="Arial"/>
              <a:buChar char="•"/>
            </a:pPr>
            <a:r>
              <a:rPr lang="en-US" dirty="0">
                <a:solidFill>
                  <a:prstClr val="black"/>
                </a:solidFill>
                <a:latin typeface="Arial"/>
                <a:ea typeface="+mn-ea"/>
                <a:cs typeface="+mn-cs"/>
              </a:rPr>
              <a:t>r</a:t>
            </a:r>
            <a:r>
              <a:rPr lang="en-US" dirty="0" smtClean="0">
                <a:solidFill>
                  <a:prstClr val="black"/>
                </a:solidFill>
                <a:latin typeface="Arial"/>
                <a:ea typeface="+mn-ea"/>
                <a:cs typeface="+mn-cs"/>
              </a:rPr>
              <a:t>eplace </a:t>
            </a:r>
            <a:r>
              <a:rPr lang="en-US" dirty="0" err="1" smtClean="0">
                <a:solidFill>
                  <a:prstClr val="black"/>
                </a:solidFill>
                <a:latin typeface="Arial"/>
                <a:ea typeface="+mn-ea"/>
                <a:cs typeface="+mn-cs"/>
              </a:rPr>
              <a:t>unpolarized</a:t>
            </a:r>
            <a:r>
              <a:rPr lang="en-US" dirty="0" smtClean="0">
                <a:solidFill>
                  <a:prstClr val="black"/>
                </a:solidFill>
                <a:latin typeface="Arial"/>
                <a:ea typeface="+mn-ea"/>
                <a:cs typeface="+mn-cs"/>
              </a:rPr>
              <a:t> w/ polarized target</a:t>
            </a:r>
            <a:r>
              <a:rPr lang="en-US" dirty="0">
                <a:solidFill>
                  <a:prstClr val="black"/>
                </a:solidFill>
              </a:rPr>
              <a:t/>
            </a:r>
            <a:br>
              <a:rPr lang="en-US" dirty="0">
                <a:solidFill>
                  <a:prstClr val="black"/>
                </a:solidFill>
              </a:rPr>
            </a:br>
            <a:r>
              <a:rPr lang="en-US" dirty="0">
                <a:solidFill>
                  <a:srgbClr val="7030A0"/>
                </a:solidFill>
              </a:rPr>
              <a:t>→ </a:t>
            </a:r>
            <a:r>
              <a:rPr lang="en-US" dirty="0" smtClean="0">
                <a:solidFill>
                  <a:srgbClr val="7030A0"/>
                </a:solidFill>
              </a:rPr>
              <a:t>LANL and UVA effort</a:t>
            </a:r>
            <a:endParaRPr lang="en-US" dirty="0" smtClean="0">
              <a:solidFill>
                <a:prstClr val="black"/>
              </a:solidFill>
              <a:latin typeface="Arial"/>
              <a:ea typeface="+mn-ea"/>
              <a:cs typeface="+mn-cs"/>
            </a:endParaRPr>
          </a:p>
          <a:p>
            <a:pPr marL="285750" indent="-285750" algn="l" defTabSz="457200" fontAlgn="auto">
              <a:spcBef>
                <a:spcPts val="0"/>
              </a:spcBef>
              <a:spcAft>
                <a:spcPts val="0"/>
              </a:spcAft>
              <a:buFont typeface="Arial"/>
              <a:buChar char="•"/>
            </a:pPr>
            <a:r>
              <a:rPr lang="en-US" dirty="0" smtClean="0">
                <a:solidFill>
                  <a:prstClr val="black"/>
                </a:solidFill>
                <a:latin typeface="Arial"/>
                <a:ea typeface="+mn-ea"/>
                <a:cs typeface="+mn-cs"/>
              </a:rPr>
              <a:t>move </a:t>
            </a:r>
            <a:r>
              <a:rPr lang="en-US" dirty="0" smtClean="0">
                <a:solidFill>
                  <a:srgbClr val="C00000"/>
                </a:solidFill>
                <a:latin typeface="Arial"/>
                <a:ea typeface="+mn-ea"/>
                <a:cs typeface="+mn-cs"/>
              </a:rPr>
              <a:t>polarized target </a:t>
            </a:r>
            <a:r>
              <a:rPr lang="en-US" dirty="0" smtClean="0">
                <a:solidFill>
                  <a:prstClr val="black"/>
                </a:solidFill>
                <a:latin typeface="Arial"/>
                <a:ea typeface="+mn-ea"/>
                <a:cs typeface="+mn-cs"/>
              </a:rPr>
              <a:t>~2m upstream</a:t>
            </a:r>
            <a:r>
              <a:rPr lang="en-US" dirty="0">
                <a:solidFill>
                  <a:prstClr val="black"/>
                </a:solidFill>
              </a:rPr>
              <a:t/>
            </a:r>
            <a:br>
              <a:rPr lang="en-US" dirty="0">
                <a:solidFill>
                  <a:prstClr val="black"/>
                </a:solidFill>
              </a:rPr>
            </a:br>
            <a:r>
              <a:rPr lang="en-US" dirty="0">
                <a:solidFill>
                  <a:srgbClr val="7030A0"/>
                </a:solidFill>
              </a:rPr>
              <a:t>→ improves </a:t>
            </a:r>
            <a:r>
              <a:rPr lang="en-US" dirty="0" smtClean="0">
                <a:solidFill>
                  <a:srgbClr val="7030A0"/>
                </a:solidFill>
              </a:rPr>
              <a:t>target-dump </a:t>
            </a:r>
            <a:r>
              <a:rPr lang="en-US" dirty="0">
                <a:solidFill>
                  <a:srgbClr val="7030A0"/>
                </a:solidFill>
              </a:rPr>
              <a:t>separation</a:t>
            </a:r>
            <a:br>
              <a:rPr lang="en-US" dirty="0">
                <a:solidFill>
                  <a:srgbClr val="7030A0"/>
                </a:solidFill>
              </a:rPr>
            </a:br>
            <a:r>
              <a:rPr lang="en-US" dirty="0">
                <a:solidFill>
                  <a:srgbClr val="7030A0"/>
                </a:solidFill>
              </a:rPr>
              <a:t>→ </a:t>
            </a:r>
            <a:r>
              <a:rPr lang="en-US" dirty="0" smtClean="0">
                <a:solidFill>
                  <a:srgbClr val="7030A0"/>
                </a:solidFill>
              </a:rPr>
              <a:t>moves acceptance to lower x</a:t>
            </a:r>
            <a:r>
              <a:rPr lang="en-US" baseline="-25000" dirty="0" smtClean="0">
                <a:solidFill>
                  <a:srgbClr val="7030A0"/>
                </a:solidFill>
              </a:rPr>
              <a:t>2</a:t>
            </a:r>
            <a:endParaRPr lang="en-US" dirty="0">
              <a:solidFill>
                <a:srgbClr val="7030A0"/>
              </a:solidFill>
              <a:latin typeface="Arial"/>
              <a:ea typeface="+mn-ea"/>
              <a:cs typeface="+mn-cs"/>
            </a:endParaRPr>
          </a:p>
        </p:txBody>
      </p:sp>
      <p:sp>
        <p:nvSpPr>
          <p:cNvPr id="6" name="Up Arrow 5"/>
          <p:cNvSpPr/>
          <p:nvPr/>
        </p:nvSpPr>
        <p:spPr>
          <a:xfrm>
            <a:off x="147607" y="2243047"/>
            <a:ext cx="583768" cy="942268"/>
          </a:xfrm>
          <a:prstGeom prst="up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a:solidFill>
                <a:prstClr val="white"/>
              </a:solidFill>
            </a:endParaRPr>
          </a:p>
        </p:txBody>
      </p:sp>
      <p:sp>
        <p:nvSpPr>
          <p:cNvPr id="8" name="TextBox 7"/>
          <p:cNvSpPr txBox="1"/>
          <p:nvPr/>
        </p:nvSpPr>
        <p:spPr>
          <a:xfrm rot="16200000">
            <a:off x="-555901" y="2115638"/>
            <a:ext cx="1934825"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prstClr val="black"/>
                </a:solidFill>
                <a:latin typeface="Arial"/>
                <a:ea typeface="+mn-ea"/>
                <a:cs typeface="+mn-cs"/>
              </a:rPr>
              <a:t>B-Field</a:t>
            </a:r>
            <a:endParaRPr lang="en-US" dirty="0">
              <a:solidFill>
                <a:prstClr val="black"/>
              </a:solidFill>
              <a:latin typeface="Arial"/>
              <a:ea typeface="+mn-ea"/>
              <a:cs typeface="+mn-cs"/>
            </a:endParaRPr>
          </a:p>
        </p:txBody>
      </p:sp>
      <p:pic>
        <p:nvPicPr>
          <p:cNvPr id="29" name="Picture 28" descr="R260096 Cryostat on pump priot to 77K tes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78494" y="2410997"/>
            <a:ext cx="1574904" cy="1181179"/>
          </a:xfrm>
          <a:prstGeom prst="rect">
            <a:avLst/>
          </a:prstGeom>
        </p:spPr>
      </p:pic>
      <p:cxnSp>
        <p:nvCxnSpPr>
          <p:cNvPr id="31" name="Straight Connector 30"/>
          <p:cNvCxnSpPr/>
          <p:nvPr/>
        </p:nvCxnSpPr>
        <p:spPr>
          <a:xfrm flipV="1">
            <a:off x="0" y="3468003"/>
            <a:ext cx="1491469" cy="400284"/>
          </a:xfrm>
          <a:prstGeom prst="line">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989667" y="3000447"/>
            <a:ext cx="1075266" cy="332427"/>
          </a:xfrm>
          <a:prstGeom prst="line">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rot="21191046">
            <a:off x="2058863" y="2619028"/>
            <a:ext cx="981106" cy="964542"/>
            <a:chOff x="2035534" y="2484569"/>
            <a:chExt cx="668655" cy="964542"/>
          </a:xfrm>
        </p:grpSpPr>
        <p:cxnSp>
          <p:nvCxnSpPr>
            <p:cNvPr id="39" name="Straight Arrow Connector 38"/>
            <p:cNvCxnSpPr/>
            <p:nvPr/>
          </p:nvCxnSpPr>
          <p:spPr>
            <a:xfrm flipV="1">
              <a:off x="2035534" y="2841212"/>
              <a:ext cx="393703"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2035535" y="3107912"/>
              <a:ext cx="500551" cy="18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57843" y="2484569"/>
              <a:ext cx="393702" cy="369332"/>
            </a:xfrm>
            <a:prstGeom prst="rect">
              <a:avLst/>
            </a:prstGeom>
            <a:noFill/>
          </p:spPr>
          <p:txBody>
            <a:bodyPr wrap="square" rtlCol="0">
              <a:spAutoFit/>
            </a:bodyPr>
            <a:lstStyle/>
            <a:p>
              <a:pPr algn="l" defTabSz="457200" fontAlgn="auto">
                <a:spcBef>
                  <a:spcPts val="0"/>
                </a:spcBef>
                <a:spcAft>
                  <a:spcPts val="0"/>
                </a:spcAft>
              </a:pPr>
              <a:r>
                <a:rPr lang="en-US" dirty="0">
                  <a:solidFill>
                    <a:prstClr val="black"/>
                  </a:solidFill>
                  <a:latin typeface="Arial"/>
                  <a:ea typeface="+mn-ea"/>
                  <a:cs typeface="+mn-cs"/>
                </a:rPr>
                <a:t>μ</a:t>
              </a:r>
              <a:r>
                <a:rPr lang="en-US" baseline="30000" dirty="0">
                  <a:solidFill>
                    <a:prstClr val="black"/>
                  </a:solidFill>
                  <a:latin typeface="Arial"/>
                  <a:ea typeface="+mn-ea"/>
                  <a:cs typeface="+mn-cs"/>
                </a:rPr>
                <a:t>+</a:t>
              </a:r>
              <a:endParaRPr lang="en-US" dirty="0">
                <a:solidFill>
                  <a:prstClr val="black"/>
                </a:solidFill>
                <a:latin typeface="Arial"/>
                <a:ea typeface="+mn-ea"/>
                <a:cs typeface="+mn-cs"/>
              </a:endParaRPr>
            </a:p>
          </p:txBody>
        </p:sp>
        <p:sp>
          <p:nvSpPr>
            <p:cNvPr id="42" name="Rectangle 41"/>
            <p:cNvSpPr/>
            <p:nvPr/>
          </p:nvSpPr>
          <p:spPr>
            <a:xfrm>
              <a:off x="2345497" y="3079779"/>
              <a:ext cx="358692" cy="369332"/>
            </a:xfrm>
            <a:prstGeom prst="rect">
              <a:avLst/>
            </a:prstGeom>
          </p:spPr>
          <p:txBody>
            <a:bodyPr wrap="none">
              <a:spAutoFit/>
            </a:bodyPr>
            <a:lstStyle/>
            <a:p>
              <a:pPr algn="l" defTabSz="457200" fontAlgn="auto">
                <a:spcBef>
                  <a:spcPts val="0"/>
                </a:spcBef>
                <a:spcAft>
                  <a:spcPts val="0"/>
                </a:spcAft>
              </a:pPr>
              <a:r>
                <a:rPr lang="en-US" dirty="0" smtClean="0">
                  <a:solidFill>
                    <a:prstClr val="black"/>
                  </a:solidFill>
                  <a:latin typeface="Arial"/>
                  <a:ea typeface="+mn-ea"/>
                  <a:cs typeface="+mn-cs"/>
                </a:rPr>
                <a:t>μ</a:t>
              </a:r>
              <a:r>
                <a:rPr lang="en-US" baseline="30000" dirty="0" smtClean="0">
                  <a:solidFill>
                    <a:prstClr val="black"/>
                  </a:solidFill>
                  <a:latin typeface="Arial"/>
                  <a:ea typeface="+mn-ea"/>
                  <a:cs typeface="+mn-cs"/>
                </a:rPr>
                <a:t>-</a:t>
              </a:r>
              <a:endParaRPr lang="en-US" dirty="0">
                <a:solidFill>
                  <a:prstClr val="black"/>
                </a:solidFill>
                <a:latin typeface="Arial"/>
                <a:ea typeface="+mn-ea"/>
                <a:cs typeface="+mn-cs"/>
              </a:endParaRPr>
            </a:p>
          </p:txBody>
        </p:sp>
      </p:grpSp>
      <p:sp>
        <p:nvSpPr>
          <p:cNvPr id="13" name="TextBox 12"/>
          <p:cNvSpPr txBox="1"/>
          <p:nvPr/>
        </p:nvSpPr>
        <p:spPr>
          <a:xfrm>
            <a:off x="259112" y="6107668"/>
            <a:ext cx="6217888" cy="369332"/>
          </a:xfrm>
          <a:prstGeom prst="rect">
            <a:avLst/>
          </a:prstGeom>
          <a:noFill/>
        </p:spPr>
        <p:txBody>
          <a:bodyPr wrap="square" rtlCol="0">
            <a:spAutoFit/>
          </a:bodyPr>
          <a:lstStyle/>
          <a:p>
            <a:pPr algn="l" defTabSz="457200" fontAlgn="auto">
              <a:spcBef>
                <a:spcPts val="0"/>
              </a:spcBef>
              <a:spcAft>
                <a:spcPts val="0"/>
              </a:spcAft>
            </a:pPr>
            <a:r>
              <a:rPr lang="en-US" b="1" dirty="0" smtClean="0">
                <a:solidFill>
                  <a:prstClr val="black"/>
                </a:solidFill>
                <a:latin typeface="Apple Chancery"/>
                <a:ea typeface="+mn-ea"/>
                <a:cs typeface="Apple Chancery"/>
              </a:rPr>
              <a:t>L</a:t>
            </a:r>
            <a:r>
              <a:rPr lang="en-US" b="1" baseline="-25000" dirty="0" smtClean="0">
                <a:solidFill>
                  <a:prstClr val="black"/>
                </a:solidFill>
                <a:latin typeface="Apple Chancery"/>
                <a:ea typeface="+mn-ea"/>
                <a:cs typeface="Apple Chancery"/>
              </a:rPr>
              <a:t>int </a:t>
            </a:r>
            <a:r>
              <a:rPr lang="en-US" b="1" dirty="0" smtClean="0">
                <a:solidFill>
                  <a:prstClr val="black"/>
                </a:solidFill>
                <a:latin typeface="Arial"/>
                <a:ea typeface="+mn-ea"/>
                <a:cs typeface="Apple Chancery"/>
              </a:rPr>
              <a:t>= 1.82 </a:t>
            </a:r>
            <a:r>
              <a:rPr lang="en-US" b="1" dirty="0">
                <a:solidFill>
                  <a:prstClr val="black"/>
                </a:solidFill>
                <a:latin typeface="Arial"/>
                <a:ea typeface="+mn-ea"/>
                <a:cs typeface="Apple Chancery"/>
              </a:rPr>
              <a:t>*</a:t>
            </a:r>
            <a:r>
              <a:rPr lang="en-US" b="1" dirty="0" smtClean="0">
                <a:solidFill>
                  <a:prstClr val="black"/>
                </a:solidFill>
                <a:latin typeface="Arial"/>
                <a:ea typeface="+mn-ea"/>
                <a:cs typeface="Apple Chancery"/>
              </a:rPr>
              <a:t>10</a:t>
            </a:r>
            <a:r>
              <a:rPr lang="en-US" b="1" baseline="30000" dirty="0" smtClean="0">
                <a:solidFill>
                  <a:prstClr val="black"/>
                </a:solidFill>
                <a:latin typeface="Arial"/>
                <a:ea typeface="+mn-ea"/>
                <a:cs typeface="Apple Chancery"/>
              </a:rPr>
              <a:t>42</a:t>
            </a:r>
            <a:r>
              <a:rPr lang="en-US" b="1" dirty="0" smtClean="0">
                <a:solidFill>
                  <a:prstClr val="black"/>
                </a:solidFill>
                <a:latin typeface="Arial"/>
                <a:ea typeface="+mn-ea"/>
                <a:cs typeface="Apple Chancery"/>
              </a:rPr>
              <a:t>/cm</a:t>
            </a:r>
            <a:r>
              <a:rPr lang="en-US" b="1" baseline="30000" dirty="0" smtClean="0">
                <a:solidFill>
                  <a:prstClr val="black"/>
                </a:solidFill>
                <a:latin typeface="Arial"/>
                <a:ea typeface="+mn-ea"/>
                <a:cs typeface="Apple Chancery"/>
              </a:rPr>
              <a:t>2  </a:t>
            </a:r>
            <a:r>
              <a:rPr lang="en-US" b="1" dirty="0" smtClean="0">
                <a:solidFill>
                  <a:srgbClr val="0000FF"/>
                </a:solidFill>
                <a:latin typeface="Arial"/>
                <a:ea typeface="+mn-ea"/>
                <a:cs typeface="Apple Chancery"/>
              </a:rPr>
              <a:t>NH</a:t>
            </a:r>
            <a:r>
              <a:rPr lang="en-US" b="1" baseline="-25000" dirty="0" smtClean="0">
                <a:solidFill>
                  <a:srgbClr val="0000FF"/>
                </a:solidFill>
                <a:latin typeface="Arial"/>
                <a:ea typeface="+mn-ea"/>
                <a:cs typeface="Apple Chancery"/>
              </a:rPr>
              <a:t>3</a:t>
            </a:r>
            <a:r>
              <a:rPr lang="en-US" b="1" dirty="0" smtClean="0">
                <a:solidFill>
                  <a:prstClr val="black"/>
                </a:solidFill>
                <a:latin typeface="Arial"/>
                <a:ea typeface="+mn-ea"/>
                <a:cs typeface="Apple Chancery"/>
              </a:rPr>
              <a:t> /  2.11 </a:t>
            </a:r>
            <a:r>
              <a:rPr lang="en-US" b="1" dirty="0">
                <a:solidFill>
                  <a:prstClr val="black"/>
                </a:solidFill>
                <a:latin typeface="Arial"/>
                <a:ea typeface="+mn-ea"/>
                <a:cs typeface="Apple Chancery"/>
              </a:rPr>
              <a:t>*10</a:t>
            </a:r>
            <a:r>
              <a:rPr lang="en-US" b="1" baseline="30000" dirty="0">
                <a:solidFill>
                  <a:prstClr val="black"/>
                </a:solidFill>
                <a:latin typeface="Arial"/>
                <a:ea typeface="+mn-ea"/>
                <a:cs typeface="Apple Chancery"/>
              </a:rPr>
              <a:t>42</a:t>
            </a:r>
            <a:r>
              <a:rPr lang="en-US" b="1" dirty="0">
                <a:solidFill>
                  <a:prstClr val="black"/>
                </a:solidFill>
                <a:latin typeface="Arial"/>
                <a:ea typeface="+mn-ea"/>
                <a:cs typeface="Apple Chancery"/>
              </a:rPr>
              <a:t>/</a:t>
            </a:r>
            <a:r>
              <a:rPr lang="en-US" b="1" dirty="0" smtClean="0">
                <a:solidFill>
                  <a:prstClr val="black"/>
                </a:solidFill>
                <a:latin typeface="Arial"/>
                <a:ea typeface="+mn-ea"/>
                <a:cs typeface="Apple Chancery"/>
              </a:rPr>
              <a:t>cm</a:t>
            </a:r>
            <a:r>
              <a:rPr lang="en-US" b="1" baseline="30000" dirty="0" smtClean="0">
                <a:solidFill>
                  <a:prstClr val="black"/>
                </a:solidFill>
                <a:latin typeface="Arial"/>
                <a:ea typeface="+mn-ea"/>
                <a:cs typeface="Apple Chancery"/>
              </a:rPr>
              <a:t>2  </a:t>
            </a:r>
            <a:r>
              <a:rPr lang="en-US" b="1" dirty="0" smtClean="0">
                <a:solidFill>
                  <a:srgbClr val="FF0000"/>
                </a:solidFill>
                <a:latin typeface="Arial"/>
                <a:ea typeface="+mn-ea"/>
                <a:cs typeface="Apple Chancery"/>
              </a:rPr>
              <a:t>ND</a:t>
            </a:r>
            <a:r>
              <a:rPr lang="en-US" b="1" baseline="-25000" dirty="0" smtClean="0">
                <a:solidFill>
                  <a:srgbClr val="FF0000"/>
                </a:solidFill>
                <a:latin typeface="Arial"/>
                <a:ea typeface="+mn-ea"/>
                <a:cs typeface="Apple Chancery"/>
              </a:rPr>
              <a:t>3</a:t>
            </a:r>
            <a:r>
              <a:rPr lang="en-US" b="1" baseline="-25000" dirty="0" smtClean="0">
                <a:solidFill>
                  <a:prstClr val="black"/>
                </a:solidFill>
                <a:latin typeface="Arial"/>
                <a:ea typeface="+mn-ea"/>
                <a:cs typeface="Apple Chancery"/>
              </a:rPr>
              <a:t> </a:t>
            </a:r>
            <a:r>
              <a:rPr lang="en-US" dirty="0" smtClean="0">
                <a:solidFill>
                  <a:prstClr val="black"/>
                </a:solidFill>
                <a:latin typeface="Arial"/>
                <a:ea typeface="+mn-ea"/>
                <a:cs typeface="Apple Chancery"/>
              </a:rPr>
              <a:t>for 2 years</a:t>
            </a:r>
            <a:endParaRPr lang="en-US" b="1" dirty="0">
              <a:solidFill>
                <a:prstClr val="black"/>
              </a:solidFill>
              <a:latin typeface="Arial"/>
              <a:ea typeface="+mn-ea"/>
              <a:cs typeface="Apple Chancery"/>
            </a:endParaRPr>
          </a:p>
        </p:txBody>
      </p:sp>
      <p:sp>
        <p:nvSpPr>
          <p:cNvPr id="37" name="Title 28"/>
          <p:cNvSpPr txBox="1">
            <a:spLocks/>
          </p:cNvSpPr>
          <p:nvPr/>
        </p:nvSpPr>
        <p:spPr>
          <a:xfrm>
            <a:off x="457200" y="762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Let’s Add a Polarized Target (E-1039</a:t>
            </a:r>
            <a:r>
              <a:rPr lang="en-US" sz="2400" b="1" kern="0" dirty="0" smtClean="0">
                <a:solidFill>
                  <a:srgbClr val="190EFF"/>
                </a:solidFill>
                <a:latin typeface="+mj-lt"/>
                <a:ea typeface="+mj-ea"/>
                <a:cs typeface="+mj-cs"/>
                <a:sym typeface="Arial" charset="0"/>
              </a:rPr>
              <a:t>)</a:t>
            </a:r>
            <a:endParaRPr lang="en-US" sz="2400" b="1" kern="0" dirty="0">
              <a:solidFill>
                <a:srgbClr val="190EFF"/>
              </a:solidFill>
              <a:latin typeface="+mj-lt"/>
              <a:ea typeface="+mj-ea"/>
              <a:cs typeface="+mj-cs"/>
              <a:sym typeface="Arial" pitchFamily="34" charset="0"/>
            </a:endParaRPr>
          </a:p>
        </p:txBody>
      </p:sp>
      <p:sp>
        <p:nvSpPr>
          <p:cNvPr id="71" name="TextBox 70"/>
          <p:cNvSpPr txBox="1"/>
          <p:nvPr/>
        </p:nvSpPr>
        <p:spPr>
          <a:xfrm rot="20705398">
            <a:off x="-115122" y="3720491"/>
            <a:ext cx="1313753" cy="461665"/>
          </a:xfrm>
          <a:prstGeom prst="rect">
            <a:avLst/>
          </a:prstGeom>
          <a:noFill/>
        </p:spPr>
        <p:txBody>
          <a:bodyPr wrap="square" rtlCol="0">
            <a:spAutoFit/>
          </a:bodyPr>
          <a:lstStyle/>
          <a:p>
            <a:r>
              <a:rPr lang="en-US" sz="1200" dirty="0" smtClean="0"/>
              <a:t>Proton Beam</a:t>
            </a:r>
            <a:br>
              <a:rPr lang="en-US" sz="1200" dirty="0" smtClean="0"/>
            </a:br>
            <a:r>
              <a:rPr lang="en-US" sz="1200" dirty="0" smtClean="0"/>
              <a:t>120 </a:t>
            </a:r>
            <a:r>
              <a:rPr lang="en-US" sz="1200" dirty="0" err="1" smtClean="0"/>
              <a:t>GeV</a:t>
            </a:r>
            <a:r>
              <a:rPr lang="en-US" sz="1200" dirty="0" smtClean="0"/>
              <a:t>/c</a:t>
            </a:r>
            <a:endParaRPr lang="en-US" sz="1200" dirty="0"/>
          </a:p>
        </p:txBody>
      </p:sp>
      <p:sp>
        <p:nvSpPr>
          <p:cNvPr id="72" name="TextBox 71"/>
          <p:cNvSpPr txBox="1"/>
          <p:nvPr/>
        </p:nvSpPr>
        <p:spPr>
          <a:xfrm>
            <a:off x="1518" y="3406847"/>
            <a:ext cx="303282" cy="307777"/>
          </a:xfrm>
          <a:prstGeom prst="rect">
            <a:avLst/>
          </a:prstGeom>
          <a:noFill/>
        </p:spPr>
        <p:txBody>
          <a:bodyPr wrap="square" rtlCol="0">
            <a:spAutoFit/>
          </a:bodyPr>
          <a:lstStyle/>
          <a:p>
            <a:pPr algn="l" defTabSz="457200" fontAlgn="auto">
              <a:spcBef>
                <a:spcPts val="0"/>
              </a:spcBef>
              <a:spcAft>
                <a:spcPts val="0"/>
              </a:spcAft>
            </a:pPr>
            <a:r>
              <a:rPr lang="en-US" sz="1400" dirty="0" smtClean="0">
                <a:solidFill>
                  <a:prstClr val="black"/>
                </a:solidFill>
                <a:latin typeface="Arial"/>
                <a:ea typeface="+mn-ea"/>
                <a:cs typeface="+mn-cs"/>
              </a:rPr>
              <a:t>x</a:t>
            </a:r>
            <a:endParaRPr lang="en-US" sz="1400" dirty="0">
              <a:solidFill>
                <a:prstClr val="black"/>
              </a:solidFill>
              <a:latin typeface="Arial"/>
              <a:ea typeface="+mn-ea"/>
              <a:cs typeface="+mn-cs"/>
            </a:endParaRPr>
          </a:p>
        </p:txBody>
      </p:sp>
      <p:sp>
        <p:nvSpPr>
          <p:cNvPr id="73" name="TextBox 72"/>
          <p:cNvSpPr txBox="1"/>
          <p:nvPr/>
        </p:nvSpPr>
        <p:spPr>
          <a:xfrm>
            <a:off x="381000" y="3261529"/>
            <a:ext cx="303282" cy="307777"/>
          </a:xfrm>
          <a:prstGeom prst="rect">
            <a:avLst/>
          </a:prstGeom>
          <a:noFill/>
        </p:spPr>
        <p:txBody>
          <a:bodyPr wrap="square" rtlCol="0">
            <a:spAutoFit/>
          </a:bodyPr>
          <a:lstStyle/>
          <a:p>
            <a:pPr algn="l" defTabSz="457200" fontAlgn="auto">
              <a:spcBef>
                <a:spcPts val="0"/>
              </a:spcBef>
              <a:spcAft>
                <a:spcPts val="0"/>
              </a:spcAft>
            </a:pPr>
            <a:r>
              <a:rPr lang="en-US" sz="1400" dirty="0">
                <a:solidFill>
                  <a:prstClr val="black"/>
                </a:solidFill>
                <a:latin typeface="Arial"/>
                <a:ea typeface="+mn-ea"/>
                <a:cs typeface="+mn-cs"/>
              </a:rPr>
              <a:t>y</a:t>
            </a:r>
          </a:p>
        </p:txBody>
      </p:sp>
      <p:sp>
        <p:nvSpPr>
          <p:cNvPr id="74" name="TextBox 73"/>
          <p:cNvSpPr txBox="1"/>
          <p:nvPr/>
        </p:nvSpPr>
        <p:spPr>
          <a:xfrm>
            <a:off x="1038566" y="1730447"/>
            <a:ext cx="1171234" cy="523220"/>
          </a:xfrm>
          <a:prstGeom prst="rect">
            <a:avLst/>
          </a:prstGeom>
          <a:noFill/>
        </p:spPr>
        <p:txBody>
          <a:bodyPr wrap="square" rtlCol="0">
            <a:spAutoFit/>
          </a:bodyPr>
          <a:lstStyle/>
          <a:p>
            <a:r>
              <a:rPr lang="en-US" sz="1400" dirty="0" smtClean="0">
                <a:solidFill>
                  <a:srgbClr val="C00000"/>
                </a:solidFill>
              </a:rPr>
              <a:t>Polarized </a:t>
            </a:r>
            <a:br>
              <a:rPr lang="en-US" sz="1400" dirty="0" smtClean="0">
                <a:solidFill>
                  <a:srgbClr val="C00000"/>
                </a:solidFill>
              </a:rPr>
            </a:br>
            <a:r>
              <a:rPr lang="en-US" sz="1400" dirty="0" smtClean="0">
                <a:solidFill>
                  <a:srgbClr val="C00000"/>
                </a:solidFill>
              </a:rPr>
              <a:t>Target</a:t>
            </a:r>
            <a:endParaRPr lang="en-US" sz="1400" dirty="0">
              <a:solidFill>
                <a:srgbClr val="C00000"/>
              </a:solidFill>
            </a:endParaRPr>
          </a:p>
        </p:txBody>
      </p:sp>
      <p:sp>
        <p:nvSpPr>
          <p:cNvPr id="75" name="TextBox 19"/>
          <p:cNvSpPr txBox="1">
            <a:spLocks noChangeArrowheads="1"/>
          </p:cNvSpPr>
          <p:nvPr/>
        </p:nvSpPr>
        <p:spPr bwMode="auto">
          <a:xfrm>
            <a:off x="2743199"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Andi Klein (LANL)</a:t>
            </a:r>
            <a:endParaRPr lang="en-US" sz="1000" b="1" dirty="0">
              <a:solidFill>
                <a:srgbClr val="CC3399"/>
              </a:solidFill>
              <a:latin typeface="+mn-lt"/>
            </a:endParaRPr>
          </a:p>
        </p:txBody>
      </p:sp>
      <p:sp>
        <p:nvSpPr>
          <p:cNvPr id="38" name="Slide Number Placeholder 34"/>
          <p:cNvSpPr txBox="1">
            <a:spLocks/>
          </p:cNvSpPr>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ctr" rtl="0" fontAlgn="base">
              <a:spcBef>
                <a:spcPct val="0"/>
              </a:spcBef>
              <a:spcAft>
                <a:spcPct val="0"/>
              </a:spcAft>
              <a:tabLst>
                <a:tab pos="749300" algn="l"/>
              </a:tabLst>
              <a:defRPr sz="1100" kern="1200">
                <a:solidFill>
                  <a:schemeClr val="tx1"/>
                </a:solidFill>
                <a:latin typeface="Helvetica" charset="0"/>
                <a:ea typeface="+mn-ea"/>
                <a:cs typeface="Helvetica" charset="0"/>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fld id="{B7904B64-8782-488E-B9CE-B57B49B52B68}" type="slidenum">
              <a:rPr kumimoji="0" lang="en-US" sz="1100" b="0" i="0" u="none" strike="noStrike" kern="1200" cap="none" spc="0" normalizeH="0" baseline="0" noProof="0" smtClean="0">
                <a:ln>
                  <a:noFill/>
                </a:ln>
                <a:solidFill>
                  <a:srgbClr val="000000"/>
                </a:solidFill>
                <a:effectLst/>
                <a:uLnTx/>
                <a:uFillTx/>
                <a:latin typeface="Helvetica" charset="0"/>
                <a:cs typeface="Helvetica" charset="0"/>
                <a:sym typeface="Helvetica" charset="0"/>
              </a:rPr>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t>20</a:t>
            </a:fld>
            <a:endParaRPr kumimoji="0" lang="en-US" sz="1100" b="0" i="0" u="none" strike="noStrike" kern="1200" cap="none" spc="0" normalizeH="0" baseline="0" noProof="0" dirty="0">
              <a:ln>
                <a:noFill/>
              </a:ln>
              <a:solidFill>
                <a:srgbClr val="000000"/>
              </a:solidFill>
              <a:effectLst/>
              <a:uLnTx/>
              <a:uFillTx/>
              <a:latin typeface="Helvetica" charset="0"/>
              <a:cs typeface="Helvetica" charset="0"/>
              <a:sym typeface="Helvetica" charset="0"/>
            </a:endParaRPr>
          </a:p>
        </p:txBody>
      </p:sp>
    </p:spTree>
    <p:extLst>
      <p:ext uri="{BB962C8B-B14F-4D97-AF65-F5344CB8AC3E}">
        <p14:creationId xmlns:p14="http://schemas.microsoft.com/office/powerpoint/2010/main" val="1776471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gt_syste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143000"/>
            <a:ext cx="3714750" cy="4953000"/>
          </a:xfrm>
          <a:prstGeom prst="rect">
            <a:avLst/>
          </a:prstGeom>
        </p:spPr>
      </p:pic>
      <p:sp>
        <p:nvSpPr>
          <p:cNvPr id="5" name="Rectangle 4"/>
          <p:cNvSpPr/>
          <p:nvPr/>
        </p:nvSpPr>
        <p:spPr>
          <a:xfrm>
            <a:off x="290311" y="1069282"/>
            <a:ext cx="4419600" cy="1631216"/>
          </a:xfrm>
          <a:prstGeom prst="rect">
            <a:avLst/>
          </a:prstGeom>
        </p:spPr>
        <p:txBody>
          <a:bodyPr wrap="square">
            <a:spAutoFit/>
          </a:bodyPr>
          <a:lstStyle/>
          <a:p>
            <a:pPr marL="285750" indent="-285750" algn="l" defTabSz="457200" fontAlgn="auto">
              <a:spcBef>
                <a:spcPts val="0"/>
              </a:spcBef>
              <a:spcAft>
                <a:spcPts val="600"/>
              </a:spcAft>
              <a:buFont typeface="Arial"/>
              <a:buChar char="•"/>
            </a:pPr>
            <a:r>
              <a:rPr lang="en-US" sz="1600" dirty="0" smtClean="0">
                <a:latin typeface="Arial"/>
                <a:ea typeface="+mn-ea"/>
                <a:cs typeface="+mn-cs"/>
              </a:rPr>
              <a:t> field</a:t>
            </a:r>
            <a:r>
              <a:rPr lang="en-US" sz="1600" dirty="0">
                <a:latin typeface="Arial"/>
                <a:ea typeface="+mn-ea"/>
                <a:cs typeface="+mn-cs"/>
              </a:rPr>
              <a:t>: 5T @ 1K</a:t>
            </a:r>
          </a:p>
          <a:p>
            <a:pPr marL="342900" indent="-342900" algn="l" defTabSz="457200" fontAlgn="auto">
              <a:spcBef>
                <a:spcPts val="0"/>
              </a:spcBef>
              <a:spcAft>
                <a:spcPts val="600"/>
              </a:spcAft>
              <a:buFont typeface="Arial"/>
              <a:buChar char="•"/>
            </a:pPr>
            <a:r>
              <a:rPr lang="en-US" sz="1600" dirty="0" smtClean="0">
                <a:latin typeface="Arial"/>
              </a:rPr>
              <a:t>targets: </a:t>
            </a:r>
            <a:r>
              <a:rPr lang="en-US" sz="1600" dirty="0" smtClean="0">
                <a:solidFill>
                  <a:srgbClr val="0000FF"/>
                </a:solidFill>
                <a:latin typeface="Arial"/>
              </a:rPr>
              <a:t>NH</a:t>
            </a:r>
            <a:r>
              <a:rPr lang="en-US" sz="1600" baseline="-25000" dirty="0" smtClean="0">
                <a:solidFill>
                  <a:srgbClr val="0000FF"/>
                </a:solidFill>
                <a:latin typeface="Arial"/>
              </a:rPr>
              <a:t>3 </a:t>
            </a:r>
            <a:r>
              <a:rPr lang="en-US" sz="1600" dirty="0" smtClean="0">
                <a:latin typeface="Arial"/>
              </a:rPr>
              <a:t>and </a:t>
            </a:r>
            <a:r>
              <a:rPr lang="en-US" sz="1600" dirty="0">
                <a:solidFill>
                  <a:srgbClr val="FF0000"/>
                </a:solidFill>
                <a:latin typeface="Arial"/>
              </a:rPr>
              <a:t>ND</a:t>
            </a:r>
            <a:r>
              <a:rPr lang="en-US" sz="1600" baseline="-25000" dirty="0">
                <a:solidFill>
                  <a:srgbClr val="FF0000"/>
                </a:solidFill>
                <a:latin typeface="Arial"/>
              </a:rPr>
              <a:t>3</a:t>
            </a:r>
            <a:endParaRPr lang="en-US" sz="1600" dirty="0" smtClean="0">
              <a:latin typeface="Arial"/>
              <a:ea typeface="+mn-ea"/>
              <a:cs typeface="+mn-cs"/>
            </a:endParaRPr>
          </a:p>
          <a:p>
            <a:pPr marL="342900" indent="-342900" algn="l" defTabSz="457200" fontAlgn="auto">
              <a:spcBef>
                <a:spcPts val="0"/>
              </a:spcBef>
              <a:spcAft>
                <a:spcPts val="600"/>
              </a:spcAft>
              <a:buFont typeface="Arial"/>
              <a:buChar char="•"/>
            </a:pPr>
            <a:r>
              <a:rPr lang="en-US" sz="1600" dirty="0">
                <a:latin typeface="Arial"/>
                <a:ea typeface="Lucida Grande"/>
                <a:cs typeface="Lucida Grande"/>
              </a:rPr>
              <a:t>elliptical: 1.9 cm x 2.1 cm (</a:t>
            </a:r>
            <a:r>
              <a:rPr lang="en-US" sz="1600" dirty="0" err="1">
                <a:latin typeface="Arial"/>
                <a:ea typeface="Lucida Grande"/>
                <a:cs typeface="Lucida Grande"/>
              </a:rPr>
              <a:t>x,y</a:t>
            </a:r>
            <a:r>
              <a:rPr lang="en-US" sz="1600" dirty="0">
                <a:latin typeface="Arial"/>
                <a:ea typeface="Lucida Grande"/>
                <a:cs typeface="Lucida Grande"/>
              </a:rPr>
              <a:t>), l:7.9 cm (z)</a:t>
            </a:r>
          </a:p>
          <a:p>
            <a:pPr marL="342900" indent="-342900" algn="l" defTabSz="457200" fontAlgn="auto">
              <a:spcBef>
                <a:spcPts val="0"/>
              </a:spcBef>
              <a:spcAft>
                <a:spcPts val="600"/>
              </a:spcAft>
              <a:buFont typeface="Arial"/>
              <a:buChar char="•"/>
            </a:pPr>
            <a:r>
              <a:rPr lang="en-US" sz="1600" dirty="0" smtClean="0">
                <a:latin typeface="Arial"/>
                <a:ea typeface="+mn-ea"/>
                <a:cs typeface="+mn-cs"/>
              </a:rPr>
              <a:t>3 active cells, 1 empty</a:t>
            </a:r>
          </a:p>
          <a:p>
            <a:pPr marL="342900" indent="-342900" algn="l" defTabSz="457200" fontAlgn="auto">
              <a:spcBef>
                <a:spcPts val="0"/>
              </a:spcBef>
              <a:spcAft>
                <a:spcPts val="600"/>
              </a:spcAft>
              <a:buFont typeface="Arial"/>
              <a:buChar char="•"/>
            </a:pPr>
            <a:r>
              <a:rPr lang="en-US" sz="1600" dirty="0">
                <a:latin typeface="Arial"/>
                <a:ea typeface="+mn-ea"/>
                <a:cs typeface="+mn-cs"/>
              </a:rPr>
              <a:t>h</a:t>
            </a:r>
            <a:r>
              <a:rPr lang="en-US" sz="1600" dirty="0" smtClean="0">
                <a:latin typeface="Arial"/>
                <a:ea typeface="+mn-ea"/>
                <a:cs typeface="+mn-cs"/>
              </a:rPr>
              <a:t>elium consumption 100 l/day</a:t>
            </a:r>
          </a:p>
        </p:txBody>
      </p:sp>
      <p:sp>
        <p:nvSpPr>
          <p:cNvPr id="13" name="Title 28"/>
          <p:cNvSpPr txBox="1">
            <a:spLocks/>
          </p:cNvSpPr>
          <p:nvPr/>
        </p:nvSpPr>
        <p:spPr>
          <a:xfrm>
            <a:off x="457200" y="762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Polarized Target Developed for DY </a:t>
            </a:r>
            <a:r>
              <a:rPr lang="en-US" sz="2800" b="1" kern="0" dirty="0" err="1" smtClean="0">
                <a:solidFill>
                  <a:srgbClr val="190EFF"/>
                </a:solidFill>
                <a:latin typeface="+mj-lt"/>
                <a:ea typeface="+mj-ea"/>
                <a:cs typeface="+mj-cs"/>
                <a:sym typeface="Arial" charset="0"/>
              </a:rPr>
              <a:t>Sivers</a:t>
            </a:r>
            <a:endParaRPr lang="en-US" sz="2400" b="1" kern="0" dirty="0">
              <a:solidFill>
                <a:srgbClr val="190EFF"/>
              </a:solidFill>
              <a:latin typeface="+mj-lt"/>
              <a:ea typeface="+mj-ea"/>
              <a:cs typeface="+mj-cs"/>
              <a:sym typeface="Arial" pitchFamily="34" charset="0"/>
            </a:endParaRPr>
          </a:p>
        </p:txBody>
      </p:sp>
      <p:sp>
        <p:nvSpPr>
          <p:cNvPr id="15" name="TextBox 19"/>
          <p:cNvSpPr txBox="1">
            <a:spLocks noChangeArrowheads="1"/>
          </p:cNvSpPr>
          <p:nvPr/>
        </p:nvSpPr>
        <p:spPr bwMode="auto">
          <a:xfrm>
            <a:off x="2743199"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Andi Klein (LANL)</a:t>
            </a:r>
            <a:endParaRPr lang="en-US" sz="1000" b="1" dirty="0">
              <a:solidFill>
                <a:srgbClr val="CC3399"/>
              </a:solidFill>
              <a:latin typeface="+mn-lt"/>
            </a:endParaRPr>
          </a:p>
        </p:txBody>
      </p:sp>
      <p:grpSp>
        <p:nvGrpSpPr>
          <p:cNvPr id="2" name="Group 1"/>
          <p:cNvGrpSpPr/>
          <p:nvPr/>
        </p:nvGrpSpPr>
        <p:grpSpPr>
          <a:xfrm>
            <a:off x="1524000" y="3139372"/>
            <a:ext cx="1752600" cy="3293534"/>
            <a:chOff x="838200" y="3292549"/>
            <a:chExt cx="1752600" cy="3293534"/>
          </a:xfrm>
        </p:grpSpPr>
        <p:grpSp>
          <p:nvGrpSpPr>
            <p:cNvPr id="11" name="Group 10"/>
            <p:cNvGrpSpPr>
              <a:grpSpLocks noChangeAspect="1"/>
            </p:cNvGrpSpPr>
            <p:nvPr/>
          </p:nvGrpSpPr>
          <p:grpSpPr>
            <a:xfrm>
              <a:off x="930071" y="3292549"/>
              <a:ext cx="1660729" cy="3293534"/>
              <a:chOff x="444500" y="2915846"/>
              <a:chExt cx="1842635" cy="3654288"/>
            </a:xfrm>
          </p:grpSpPr>
          <p:pic>
            <p:nvPicPr>
              <p:cNvPr id="6" name="Picture 5" descr="targe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00" y="4113287"/>
                <a:ext cx="1842635" cy="2456847"/>
              </a:xfrm>
              <a:prstGeom prst="rect">
                <a:avLst/>
              </a:prstGeom>
            </p:spPr>
          </p:pic>
          <p:pic>
            <p:nvPicPr>
              <p:cNvPr id="7" name="Picture 6" descr="horn.jpg"/>
              <p:cNvPicPr>
                <a:picLocks noChangeAspect="1"/>
              </p:cNvPicPr>
              <p:nvPr/>
            </p:nvPicPr>
            <p:blipFill rotWithShape="1">
              <a:blip r:embed="rId5" cstate="print">
                <a:extLst>
                  <a:ext uri="{28A0092B-C50C-407E-A947-70E740481C1C}">
                    <a14:useLocalDpi xmlns:a14="http://schemas.microsoft.com/office/drawing/2010/main" val="0"/>
                  </a:ext>
                </a:extLst>
              </a:blip>
              <a:srcRect l="10105" t="13148" r="3991" b="13270"/>
              <a:stretch/>
            </p:blipFill>
            <p:spPr>
              <a:xfrm>
                <a:off x="444500" y="2915846"/>
                <a:ext cx="1842635" cy="953532"/>
              </a:xfrm>
              <a:prstGeom prst="rect">
                <a:avLst/>
              </a:prstGeom>
            </p:spPr>
          </p:pic>
        </p:grpSp>
        <p:sp>
          <p:nvSpPr>
            <p:cNvPr id="16" name="TextBox 15"/>
            <p:cNvSpPr txBox="1"/>
            <p:nvPr/>
          </p:nvSpPr>
          <p:spPr>
            <a:xfrm>
              <a:off x="1676400" y="4953000"/>
              <a:ext cx="649051" cy="307777"/>
            </a:xfrm>
            <a:prstGeom prst="rect">
              <a:avLst/>
            </a:prstGeom>
            <a:noFill/>
          </p:spPr>
          <p:txBody>
            <a:bodyPr wrap="square" rtlCol="0">
              <a:spAutoFit/>
            </a:bodyPr>
            <a:lstStyle/>
            <a:p>
              <a:r>
                <a:rPr lang="en-US" sz="1400" dirty="0" smtClean="0">
                  <a:solidFill>
                    <a:schemeClr val="bg1"/>
                  </a:solidFill>
                </a:rPr>
                <a:t>NH</a:t>
              </a:r>
              <a:r>
                <a:rPr lang="en-US" sz="1400" baseline="-25000" dirty="0" smtClean="0">
                  <a:solidFill>
                    <a:schemeClr val="bg1"/>
                  </a:solidFill>
                </a:rPr>
                <a:t>3</a:t>
              </a:r>
              <a:endParaRPr lang="en-US" sz="1400" dirty="0">
                <a:solidFill>
                  <a:schemeClr val="bg1"/>
                </a:solidFill>
              </a:endParaRPr>
            </a:p>
          </p:txBody>
        </p:sp>
        <p:sp>
          <p:nvSpPr>
            <p:cNvPr id="17" name="TextBox 16"/>
            <p:cNvSpPr txBox="1"/>
            <p:nvPr/>
          </p:nvSpPr>
          <p:spPr>
            <a:xfrm>
              <a:off x="838200" y="5234425"/>
              <a:ext cx="509626" cy="307777"/>
            </a:xfrm>
            <a:prstGeom prst="rect">
              <a:avLst/>
            </a:prstGeom>
            <a:noFill/>
          </p:spPr>
          <p:txBody>
            <a:bodyPr wrap="square" rtlCol="0">
              <a:spAutoFit/>
            </a:bodyPr>
            <a:lstStyle/>
            <a:p>
              <a:r>
                <a:rPr lang="en-US" sz="1400" dirty="0" smtClean="0">
                  <a:solidFill>
                    <a:srgbClr val="FFFFFF"/>
                  </a:solidFill>
                </a:rPr>
                <a:t>ND</a:t>
              </a:r>
              <a:r>
                <a:rPr lang="en-US" sz="1400" baseline="-25000" dirty="0" smtClean="0">
                  <a:solidFill>
                    <a:srgbClr val="FFFFFF"/>
                  </a:solidFill>
                </a:rPr>
                <a:t>3</a:t>
              </a:r>
              <a:endParaRPr lang="en-US" sz="1400" baseline="-25000" dirty="0">
                <a:solidFill>
                  <a:srgbClr val="FFFFFF"/>
                </a:solidFill>
              </a:endParaRPr>
            </a:p>
          </p:txBody>
        </p:sp>
      </p:grpSp>
      <p:sp>
        <p:nvSpPr>
          <p:cNvPr id="12" name="Slide Number Placeholder 34"/>
          <p:cNvSpPr txBox="1">
            <a:spLocks/>
          </p:cNvSpPr>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ctr" rtl="0" fontAlgn="base">
              <a:spcBef>
                <a:spcPct val="0"/>
              </a:spcBef>
              <a:spcAft>
                <a:spcPct val="0"/>
              </a:spcAft>
              <a:tabLst>
                <a:tab pos="749300" algn="l"/>
              </a:tabLst>
              <a:defRPr sz="1100" kern="1200">
                <a:solidFill>
                  <a:schemeClr val="tx1"/>
                </a:solidFill>
                <a:latin typeface="Helvetica" charset="0"/>
                <a:ea typeface="+mn-ea"/>
                <a:cs typeface="Helvetica" charset="0"/>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fld id="{B7904B64-8782-488E-B9CE-B57B49B52B68}" type="slidenum">
              <a:rPr kumimoji="0" lang="en-US" sz="1100" b="0" i="0" u="none" strike="noStrike" kern="1200" cap="none" spc="0" normalizeH="0" baseline="0" noProof="0" smtClean="0">
                <a:ln>
                  <a:noFill/>
                </a:ln>
                <a:solidFill>
                  <a:srgbClr val="000000"/>
                </a:solidFill>
                <a:effectLst/>
                <a:uLnTx/>
                <a:uFillTx/>
                <a:latin typeface="Helvetica" charset="0"/>
                <a:cs typeface="Helvetica" charset="0"/>
                <a:sym typeface="Helvetica" charset="0"/>
              </a:rPr>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t>21</a:t>
            </a:fld>
            <a:endParaRPr kumimoji="0" lang="en-US" sz="1100" b="0" i="0" u="none" strike="noStrike" kern="1200" cap="none" spc="0" normalizeH="0" baseline="0" noProof="0" dirty="0">
              <a:ln>
                <a:noFill/>
              </a:ln>
              <a:solidFill>
                <a:srgbClr val="000000"/>
              </a:solidFill>
              <a:effectLst/>
              <a:uLnTx/>
              <a:uFillTx/>
              <a:latin typeface="Helvetica" charset="0"/>
              <a:cs typeface="Helvetica" charset="0"/>
              <a:sym typeface="Helvetica" charset="0"/>
            </a:endParaRPr>
          </a:p>
        </p:txBody>
      </p:sp>
    </p:spTree>
    <p:extLst>
      <p:ext uri="{BB962C8B-B14F-4D97-AF65-F5344CB8AC3E}">
        <p14:creationId xmlns:p14="http://schemas.microsoft.com/office/powerpoint/2010/main" val="3398273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ubtitle 2"/>
          <p:cNvSpPr>
            <a:spLocks noGrp="1"/>
          </p:cNvSpPr>
          <p:nvPr>
            <p:ph idx="1"/>
          </p:nvPr>
        </p:nvSpPr>
        <p:spPr>
          <a:xfrm>
            <a:off x="137345" y="1371600"/>
            <a:ext cx="8640710" cy="4724400"/>
          </a:xfrm>
        </p:spPr>
        <p:txBody>
          <a:bodyPr/>
          <a:lstStyle/>
          <a:p>
            <a:pPr>
              <a:spcBef>
                <a:spcPts val="800"/>
              </a:spcBef>
              <a:tabLst>
                <a:tab pos="815975" algn="l"/>
                <a:tab pos="1192213" algn="l"/>
              </a:tabLst>
              <a:defRPr/>
            </a:pPr>
            <a:r>
              <a:rPr lang="en-US" dirty="0" smtClean="0"/>
              <a:t>describes transverse-momentum distribution of </a:t>
            </a:r>
            <a:r>
              <a:rPr lang="en-US" dirty="0" err="1" smtClean="0">
                <a:solidFill>
                  <a:srgbClr val="C00000"/>
                </a:solidFill>
              </a:rPr>
              <a:t>unpolarized</a:t>
            </a:r>
            <a:r>
              <a:rPr lang="en-US" dirty="0" smtClean="0">
                <a:solidFill>
                  <a:srgbClr val="C00000"/>
                </a:solidFill>
              </a:rPr>
              <a:t> quarks </a:t>
            </a:r>
            <a:r>
              <a:rPr lang="en-US" dirty="0" smtClean="0"/>
              <a:t>inside transversely </a:t>
            </a:r>
            <a:r>
              <a:rPr lang="en-US" dirty="0" smtClean="0">
                <a:solidFill>
                  <a:srgbClr val="C00000"/>
                </a:solidFill>
              </a:rPr>
              <a:t>polarized proton</a:t>
            </a:r>
          </a:p>
          <a:p>
            <a:pPr>
              <a:spcBef>
                <a:spcPts val="800"/>
              </a:spcBef>
              <a:tabLst>
                <a:tab pos="815975" algn="l"/>
                <a:tab pos="1192213" algn="l"/>
              </a:tabLst>
              <a:defRPr/>
            </a:pPr>
            <a:r>
              <a:rPr lang="en-US" dirty="0" smtClean="0"/>
              <a:t>captures </a:t>
            </a:r>
            <a:r>
              <a:rPr lang="en-US" dirty="0" smtClean="0">
                <a:solidFill>
                  <a:srgbClr val="C00000"/>
                </a:solidFill>
              </a:rPr>
              <a:t>non-perturbative</a:t>
            </a:r>
            <a:r>
              <a:rPr lang="en-US" dirty="0" smtClean="0"/>
              <a:t> spin-orbit  coupling effects inside a polarized proton</a:t>
            </a:r>
            <a:endParaRPr lang="en-US" dirty="0"/>
          </a:p>
          <a:p>
            <a:pPr marL="0" indent="0">
              <a:buNone/>
            </a:pPr>
            <a:r>
              <a:rPr lang="en-US" dirty="0" smtClean="0"/>
              <a:t>                                                                                    </a:t>
            </a:r>
            <a:r>
              <a:rPr lang="en-US" dirty="0" smtClean="0">
                <a:solidFill>
                  <a:srgbClr val="190EFF"/>
                </a:solidFill>
              </a:rPr>
              <a:t> </a:t>
            </a:r>
            <a:endParaRPr lang="en-US" baseline="30000" dirty="0">
              <a:solidFill>
                <a:srgbClr val="190EFF"/>
              </a:solidFill>
            </a:endParaRPr>
          </a:p>
          <a:p>
            <a:pPr marL="0" indent="0">
              <a:buNone/>
            </a:pPr>
            <a:r>
              <a:rPr lang="en-US" dirty="0"/>
              <a:t>	    </a:t>
            </a:r>
            <a:r>
              <a:rPr lang="en-US" dirty="0" smtClean="0"/>
              <a:t>                                                              </a:t>
            </a:r>
            <a:br>
              <a:rPr lang="en-US" dirty="0" smtClean="0"/>
            </a:br>
            <a:endParaRPr lang="en-US" dirty="0" smtClean="0"/>
          </a:p>
          <a:p>
            <a:pPr marL="0" indent="0">
              <a:spcBef>
                <a:spcPts val="800"/>
              </a:spcBef>
              <a:buNone/>
              <a:tabLst>
                <a:tab pos="815975" algn="l"/>
                <a:tab pos="1192213" algn="l"/>
              </a:tabLst>
              <a:defRPr/>
            </a:pPr>
            <a:r>
              <a:rPr lang="en-US" sz="2400" b="1" dirty="0" smtClean="0">
                <a:solidFill>
                  <a:srgbClr val="1F497D"/>
                </a:solidFill>
              </a:rPr>
              <a:t>How  measure quark OAM ? </a:t>
            </a:r>
            <a:endParaRPr lang="en-US" dirty="0" smtClean="0"/>
          </a:p>
          <a:p>
            <a:pPr>
              <a:spcBef>
                <a:spcPts val="800"/>
              </a:spcBef>
              <a:tabLst>
                <a:tab pos="815975" algn="l"/>
                <a:tab pos="1192213" algn="l"/>
              </a:tabLst>
              <a:defRPr/>
            </a:pPr>
            <a:r>
              <a:rPr lang="en-US" dirty="0" smtClean="0"/>
              <a:t>GPD</a:t>
            </a:r>
            <a:r>
              <a:rPr lang="en-US" dirty="0"/>
              <a:t>: Generalized Parton Distribution</a:t>
            </a:r>
          </a:p>
          <a:p>
            <a:pPr>
              <a:spcBef>
                <a:spcPts val="800"/>
              </a:spcBef>
              <a:tabLst>
                <a:tab pos="815975" algn="l"/>
                <a:tab pos="1192213" algn="l"/>
              </a:tabLst>
              <a:defRPr/>
            </a:pPr>
            <a:r>
              <a:rPr lang="en-US" dirty="0" smtClean="0"/>
              <a:t>TMD: </a:t>
            </a:r>
            <a:r>
              <a:rPr lang="en-US" dirty="0"/>
              <a:t>Transverse Momentum Distribution</a:t>
            </a:r>
          </a:p>
          <a:p>
            <a:pPr>
              <a:spcBef>
                <a:spcPts val="800"/>
              </a:spcBef>
              <a:tabLst>
                <a:tab pos="815975" algn="l"/>
                <a:tab pos="1192213" algn="l"/>
              </a:tabLst>
              <a:defRPr/>
            </a:pPr>
            <a:endParaRPr lang="en-US" dirty="0" smtClean="0"/>
          </a:p>
        </p:txBody>
      </p:sp>
      <p:sp>
        <p:nvSpPr>
          <p:cNvPr id="12" name="Slide Number Placeholder 11"/>
          <p:cNvSpPr>
            <a:spLocks noGrp="1"/>
          </p:cNvSpPr>
          <p:nvPr>
            <p:ph type="sldNum" sz="quarter" idx="10"/>
          </p:nvPr>
        </p:nvSpPr>
        <p:spPr/>
        <p:txBody>
          <a:bodyPr/>
          <a:lstStyle/>
          <a:p>
            <a:pPr>
              <a:defRPr/>
            </a:pPr>
            <a:fld id="{DA587EA9-4A7D-41F0-9184-D2DF1A3992EC}" type="slidenum">
              <a:rPr lang="en-US" smtClean="0"/>
              <a:pPr>
                <a:defRPr/>
              </a:pPr>
              <a:t>22</a:t>
            </a:fld>
            <a:endParaRPr lang="en-US" dirty="0"/>
          </a:p>
        </p:txBody>
      </p:sp>
      <p:pic>
        <p:nvPicPr>
          <p:cNvPr id="278530" name="Picture 2" descr="D:\misc\Pol-DY\proposal\polDY-proposal\mulders-green-Siv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95544"/>
            <a:ext cx="2319037" cy="1052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7600" y="762000"/>
            <a:ext cx="3276600" cy="369332"/>
          </a:xfrm>
          <a:prstGeom prst="rect">
            <a:avLst/>
          </a:prstGeom>
          <a:noFill/>
        </p:spPr>
        <p:txBody>
          <a:bodyPr wrap="square" rtlCol="0">
            <a:spAutoFit/>
          </a:bodyPr>
          <a:lstStyle/>
          <a:p>
            <a:pPr algn="l"/>
            <a:r>
              <a:rPr lang="en-US" dirty="0"/>
              <a:t>c</a:t>
            </a:r>
            <a:r>
              <a:rPr lang="en-US" dirty="0" smtClean="0"/>
              <a:t>annot exist w/o quark </a:t>
            </a:r>
            <a:r>
              <a:rPr lang="en-US" b="1" dirty="0" smtClean="0"/>
              <a:t>OAM</a:t>
            </a:r>
            <a:endParaRPr lang="en-US" b="1" dirty="0"/>
          </a:p>
        </p:txBody>
      </p:sp>
      <p:pic>
        <p:nvPicPr>
          <p:cNvPr id="16" name="Picture 1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336" y="5029200"/>
            <a:ext cx="2810064" cy="747549"/>
          </a:xfrm>
          <a:prstGeom prst="rect">
            <a:avLst/>
          </a:prstGeom>
        </p:spPr>
      </p:pic>
      <p:pic>
        <p:nvPicPr>
          <p:cNvPr id="17" name="Picture 1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52" y="5853971"/>
            <a:ext cx="3642226" cy="927829"/>
          </a:xfrm>
          <a:prstGeom prst="rect">
            <a:avLst/>
          </a:prstGeom>
        </p:spPr>
      </p:pic>
      <p:grpSp>
        <p:nvGrpSpPr>
          <p:cNvPr id="18" name="Group 17"/>
          <p:cNvGrpSpPr/>
          <p:nvPr/>
        </p:nvGrpSpPr>
        <p:grpSpPr>
          <a:xfrm>
            <a:off x="5587933" y="2830806"/>
            <a:ext cx="3341755" cy="3736683"/>
            <a:chOff x="4884070" y="800656"/>
            <a:chExt cx="4265266" cy="4401147"/>
          </a:xfrm>
        </p:grpSpPr>
        <p:graphicFrame>
          <p:nvGraphicFramePr>
            <p:cNvPr id="19" name="Object 1"/>
            <p:cNvGraphicFramePr>
              <a:graphicFrameLocks noChangeAspect="1"/>
            </p:cNvGraphicFramePr>
            <p:nvPr>
              <p:extLst>
                <p:ext uri="{D42A27DB-BD31-4B8C-83A1-F6EECF244321}">
                  <p14:modId xmlns:p14="http://schemas.microsoft.com/office/powerpoint/2010/main" val="574971877"/>
                </p:ext>
              </p:extLst>
            </p:nvPr>
          </p:nvGraphicFramePr>
          <p:xfrm>
            <a:off x="4944942" y="3913515"/>
            <a:ext cx="4204394" cy="1288288"/>
          </p:xfrm>
          <a:graphic>
            <a:graphicData uri="http://schemas.openxmlformats.org/presentationml/2006/ole">
              <mc:AlternateContent xmlns:mc="http://schemas.openxmlformats.org/markup-compatibility/2006">
                <mc:Choice xmlns:v="urn:schemas-microsoft-com:vml" Requires="v">
                  <p:oleObj spid="_x0000_s316968" name="Equation" r:id="rId7" imgW="2400120" imgH="736560" progId="Equation.DSMT4">
                    <p:embed/>
                  </p:oleObj>
                </mc:Choice>
                <mc:Fallback>
                  <p:oleObj name="Equation" r:id="rId7" imgW="2400120" imgH="736560" progId="Equation.DSMT4">
                    <p:embed/>
                    <p:pic>
                      <p:nvPicPr>
                        <p:cNvPr id="0" name=""/>
                        <p:cNvPicPr>
                          <a:picLocks noChangeAspect="1" noChangeArrowheads="1"/>
                        </p:cNvPicPr>
                        <p:nvPr/>
                      </p:nvPicPr>
                      <p:blipFill>
                        <a:blip r:embed="rId8"/>
                        <a:srcRect/>
                        <a:stretch>
                          <a:fillRect/>
                        </a:stretch>
                      </p:blipFill>
                      <p:spPr bwMode="auto">
                        <a:xfrm>
                          <a:off x="4944942" y="3913515"/>
                          <a:ext cx="4204394" cy="1288288"/>
                        </a:xfrm>
                        <a:prstGeom prst="rect">
                          <a:avLst/>
                        </a:prstGeom>
                        <a:noFill/>
                        <a:ln>
                          <a:noFill/>
                        </a:ln>
                      </p:spPr>
                    </p:pic>
                  </p:oleObj>
                </mc:Fallback>
              </mc:AlternateContent>
            </a:graphicData>
          </a:graphic>
        </p:graphicFrame>
        <p:sp>
          <p:nvSpPr>
            <p:cNvPr id="25" name="TextBox 24"/>
            <p:cNvSpPr txBox="1"/>
            <p:nvPr/>
          </p:nvSpPr>
          <p:spPr>
            <a:xfrm>
              <a:off x="5532543" y="800656"/>
              <a:ext cx="1706087" cy="435007"/>
            </a:xfrm>
            <a:prstGeom prst="rect">
              <a:avLst/>
            </a:prstGeom>
            <a:noFill/>
          </p:spPr>
          <p:txBody>
            <a:bodyPr wrap="none" rtlCol="0">
              <a:spAutoFit/>
            </a:bodyPr>
            <a:lstStyle/>
            <a:p>
              <a:r>
                <a:rPr lang="en-US" dirty="0" smtClean="0">
                  <a:solidFill>
                    <a:srgbClr val="000000"/>
                  </a:solidFill>
                </a:rPr>
                <a:t>Lattice QCD:</a:t>
              </a:r>
              <a:endParaRPr lang="en-US" dirty="0">
                <a:solidFill>
                  <a:srgbClr val="000000"/>
                </a:solidFill>
              </a:endParaRPr>
            </a:p>
          </p:txBody>
        </p:sp>
        <p:grpSp>
          <p:nvGrpSpPr>
            <p:cNvPr id="26" name="Group 25"/>
            <p:cNvGrpSpPr>
              <a:grpSpLocks noChangeAspect="1"/>
            </p:cNvGrpSpPr>
            <p:nvPr/>
          </p:nvGrpSpPr>
          <p:grpSpPr>
            <a:xfrm>
              <a:off x="4884070" y="1235663"/>
              <a:ext cx="4107662" cy="2625200"/>
              <a:chOff x="415785" y="1632657"/>
              <a:chExt cx="5030228" cy="3214811"/>
            </a:xfrm>
          </p:grpSpPr>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785" y="1632657"/>
                <a:ext cx="3966099" cy="3214811"/>
              </a:xfrm>
              <a:prstGeom prst="rect">
                <a:avLst/>
              </a:prstGeom>
            </p:spPr>
          </p:pic>
          <p:pic>
            <p:nvPicPr>
              <p:cNvPr id="28" name="Picture 2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6750" y="2070100"/>
                <a:ext cx="746760" cy="320040"/>
              </a:xfrm>
              <a:prstGeom prst="rect">
                <a:avLst/>
              </a:prstGeom>
            </p:spPr>
          </p:pic>
          <p:pic>
            <p:nvPicPr>
              <p:cNvPr id="29" name="Picture 28"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76750" y="2415540"/>
                <a:ext cx="866273" cy="411480"/>
              </a:xfrm>
              <a:prstGeom prst="rect">
                <a:avLst/>
              </a:prstGeom>
            </p:spPr>
          </p:pic>
          <p:pic>
            <p:nvPicPr>
              <p:cNvPr id="30" name="Picture 29"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64051" y="2921000"/>
                <a:ext cx="689045" cy="292608"/>
              </a:xfrm>
              <a:prstGeom prst="rect">
                <a:avLst/>
              </a:prstGeom>
            </p:spPr>
          </p:pic>
          <p:pic>
            <p:nvPicPr>
              <p:cNvPr id="31" name="Picture 30"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76750" y="3377692"/>
                <a:ext cx="342900" cy="274320"/>
              </a:xfrm>
              <a:prstGeom prst="rect">
                <a:avLst/>
              </a:prstGeom>
            </p:spPr>
          </p:pic>
          <p:pic>
            <p:nvPicPr>
              <p:cNvPr id="32" name="Picture 31" descr="latex-image-1.pdf"/>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76750" y="3714750"/>
                <a:ext cx="969263" cy="457200"/>
              </a:xfrm>
              <a:prstGeom prst="rect">
                <a:avLst/>
              </a:prstGeom>
            </p:spPr>
          </p:pic>
        </p:grpSp>
      </p:grpSp>
      <p:sp>
        <p:nvSpPr>
          <p:cNvPr id="33" name="TextBox 32"/>
          <p:cNvSpPr txBox="1"/>
          <p:nvPr/>
        </p:nvSpPr>
        <p:spPr>
          <a:xfrm>
            <a:off x="6532595" y="6474023"/>
            <a:ext cx="2344186" cy="307777"/>
          </a:xfrm>
          <a:prstGeom prst="rect">
            <a:avLst/>
          </a:prstGeom>
          <a:noFill/>
        </p:spPr>
        <p:txBody>
          <a:bodyPr wrap="none" rtlCol="0">
            <a:spAutoFit/>
          </a:bodyPr>
          <a:lstStyle/>
          <a:p>
            <a:r>
              <a:rPr lang="en-US" sz="1400" dirty="0" smtClean="0">
                <a:solidFill>
                  <a:srgbClr val="000000"/>
                </a:solidFill>
              </a:rPr>
              <a:t>K.-F. Liu </a:t>
            </a:r>
            <a:r>
              <a:rPr lang="en-US" sz="1400" i="1" dirty="0" smtClean="0">
                <a:solidFill>
                  <a:srgbClr val="000000"/>
                </a:solidFill>
              </a:rPr>
              <a:t>et al</a:t>
            </a:r>
            <a:r>
              <a:rPr lang="en-US" sz="1400" dirty="0" smtClean="0">
                <a:solidFill>
                  <a:srgbClr val="000000"/>
                </a:solidFill>
              </a:rPr>
              <a:t> </a:t>
            </a:r>
            <a:r>
              <a:rPr lang="en-US" sz="1400" dirty="0">
                <a:solidFill>
                  <a:srgbClr val="000000"/>
                </a:solidFill>
              </a:rPr>
              <a:t>arXiv:1203.6388</a:t>
            </a:r>
          </a:p>
        </p:txBody>
      </p:sp>
      <p:graphicFrame>
        <p:nvGraphicFramePr>
          <p:cNvPr id="34" name="Object 1"/>
          <p:cNvGraphicFramePr>
            <a:graphicFrameLocks noChangeAspect="1"/>
          </p:cNvGraphicFramePr>
          <p:nvPr>
            <p:extLst>
              <p:ext uri="{D42A27DB-BD31-4B8C-83A1-F6EECF244321}">
                <p14:modId xmlns:p14="http://schemas.microsoft.com/office/powerpoint/2010/main" val="4173625101"/>
              </p:ext>
            </p:extLst>
          </p:nvPr>
        </p:nvGraphicFramePr>
        <p:xfrm>
          <a:off x="403224" y="2514600"/>
          <a:ext cx="4625976" cy="989013"/>
        </p:xfrm>
        <a:graphic>
          <a:graphicData uri="http://schemas.openxmlformats.org/presentationml/2006/ole">
            <mc:AlternateContent xmlns:mc="http://schemas.openxmlformats.org/markup-compatibility/2006">
              <mc:Choice xmlns:v="urn:schemas-microsoft-com:vml" Requires="v">
                <p:oleObj spid="_x0000_s316969" name="Equation" r:id="rId15" imgW="2958840" imgH="583920" progId="Equation.DSMT4">
                  <p:embed/>
                </p:oleObj>
              </mc:Choice>
              <mc:Fallback>
                <p:oleObj name="Equation" r:id="rId15" imgW="2958840" imgH="583920" progId="Equation.DSMT4">
                  <p:embed/>
                  <p:pic>
                    <p:nvPicPr>
                      <p:cNvPr id="0" name=""/>
                      <p:cNvPicPr>
                        <a:picLocks noChangeAspect="1" noChangeArrowheads="1"/>
                      </p:cNvPicPr>
                      <p:nvPr/>
                    </p:nvPicPr>
                    <p:blipFill>
                      <a:blip r:embed="rId16"/>
                      <a:srcRect/>
                      <a:stretch>
                        <a:fillRect/>
                      </a:stretch>
                    </p:blipFill>
                    <p:spPr bwMode="auto">
                      <a:xfrm>
                        <a:off x="403224" y="2514600"/>
                        <a:ext cx="4625976" cy="989013"/>
                      </a:xfrm>
                      <a:prstGeom prst="rect">
                        <a:avLst/>
                      </a:prstGeom>
                      <a:noFill/>
                      <a:ln>
                        <a:noFill/>
                      </a:ln>
                    </p:spPr>
                  </p:pic>
                </p:oleObj>
              </mc:Fallback>
            </mc:AlternateContent>
          </a:graphicData>
        </a:graphic>
      </p:graphicFrame>
      <p:sp>
        <p:nvSpPr>
          <p:cNvPr id="3" name="Rectangle 2"/>
          <p:cNvSpPr/>
          <p:nvPr/>
        </p:nvSpPr>
        <p:spPr bwMode="auto">
          <a:xfrm>
            <a:off x="381000" y="2514600"/>
            <a:ext cx="1934465" cy="988822"/>
          </a:xfrm>
          <a:prstGeom prst="rect">
            <a:avLst/>
          </a:prstGeom>
          <a:noFill/>
          <a:ln w="25400" cap="flat" cmpd="sng" algn="ctr">
            <a:solidFill>
              <a:srgbClr val="190E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6" name="Title 28"/>
          <p:cNvSpPr txBox="1">
            <a:spLocks/>
          </p:cNvSpPr>
          <p:nvPr/>
        </p:nvSpPr>
        <p:spPr>
          <a:xfrm>
            <a:off x="2438400" y="76200"/>
            <a:ext cx="6019799"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Sivers Function and Spin Crisis</a:t>
            </a:r>
            <a:endParaRPr lang="en-US" sz="2800" b="1" kern="0" dirty="0">
              <a:solidFill>
                <a:srgbClr val="190EFF"/>
              </a:solidFill>
              <a:latin typeface="+mj-lt"/>
              <a:ea typeface="+mj-ea"/>
              <a:cs typeface="+mj-cs"/>
              <a:sym typeface="Arial" pitchFamily="34" charset="0"/>
            </a:endParaRPr>
          </a:p>
        </p:txBody>
      </p:sp>
    </p:spTree>
    <p:extLst>
      <p:ext uri="{BB962C8B-B14F-4D97-AF65-F5344CB8AC3E}">
        <p14:creationId xmlns:p14="http://schemas.microsoft.com/office/powerpoint/2010/main" val="2827470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ubtitle 2"/>
          <p:cNvSpPr txBox="1">
            <a:spLocks/>
          </p:cNvSpPr>
          <p:nvPr/>
        </p:nvSpPr>
        <p:spPr>
          <a:xfrm>
            <a:off x="138113" y="647818"/>
            <a:ext cx="8763000" cy="68580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None/>
              <a:tabLst>
                <a:tab pos="815975" algn="l"/>
                <a:tab pos="1192213" algn="l"/>
              </a:tabLst>
              <a:defRPr/>
            </a:pPr>
            <a:r>
              <a:rPr kumimoji="0" lang="en-US" sz="8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t>
            </a: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423863" marR="0" lvl="0" indent="-334963" algn="l" defTabSz="914400" rtl="0" eaLnBrk="0" fontAlgn="base" latinLnBrk="0" hangingPunct="0">
              <a:lnSpc>
                <a:spcPct val="100000"/>
              </a:lnSpc>
              <a:spcBef>
                <a:spcPts val="600"/>
              </a:spcBef>
              <a:spcAft>
                <a:spcPts val="600"/>
              </a:spcAft>
              <a:buClrTx/>
              <a:buSzPct val="200000"/>
              <a:buFont typeface="Arial" pitchFamily="34" charset="0"/>
              <a:buNone/>
              <a:tabLst>
                <a:tab pos="815975" algn="l"/>
                <a:tab pos="1192213" algn="l"/>
              </a:tabLst>
              <a:defRPr/>
            </a:pPr>
            <a:endPar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grpSp>
        <p:nvGrpSpPr>
          <p:cNvPr id="62" name="Group 13"/>
          <p:cNvGrpSpPr/>
          <p:nvPr/>
        </p:nvGrpSpPr>
        <p:grpSpPr>
          <a:xfrm>
            <a:off x="881445" y="3387931"/>
            <a:ext cx="1680896" cy="162701"/>
            <a:chOff x="2557992" y="4022555"/>
            <a:chExt cx="2332567" cy="300737"/>
          </a:xfrm>
        </p:grpSpPr>
        <p:grpSp>
          <p:nvGrpSpPr>
            <p:cNvPr id="63" name="Group 14"/>
            <p:cNvGrpSpPr/>
            <p:nvPr/>
          </p:nvGrpSpPr>
          <p:grpSpPr>
            <a:xfrm>
              <a:off x="2557992" y="4026626"/>
              <a:ext cx="120650" cy="273050"/>
              <a:chOff x="2162175" y="4004733"/>
              <a:chExt cx="120650" cy="302684"/>
            </a:xfrm>
          </p:grpSpPr>
          <p:sp>
            <p:nvSpPr>
              <p:cNvPr id="76" name="Oval 75"/>
              <p:cNvSpPr/>
              <p:nvPr/>
            </p:nvSpPr>
            <p:spPr>
              <a:xfrm>
                <a:off x="2162175" y="4095750"/>
                <a:ext cx="120650" cy="114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77" name="Straight Connector 76"/>
              <p:cNvCxnSpPr>
                <a:stCxn id="76" idx="0"/>
              </p:cNvCxnSpPr>
              <p:nvPr/>
            </p:nvCxnSpPr>
            <p:spPr>
              <a:xfrm flipH="1" flipV="1">
                <a:off x="2218267" y="4004733"/>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flipV="1">
                <a:off x="2222500" y="4216400"/>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4" name="Group 15"/>
            <p:cNvGrpSpPr/>
            <p:nvPr/>
          </p:nvGrpSpPr>
          <p:grpSpPr>
            <a:xfrm>
              <a:off x="4769909" y="4049628"/>
              <a:ext cx="120650" cy="273050"/>
              <a:chOff x="2162175" y="4004733"/>
              <a:chExt cx="120650" cy="302684"/>
            </a:xfrm>
          </p:grpSpPr>
          <p:sp>
            <p:nvSpPr>
              <p:cNvPr id="73" name="Oval 72"/>
              <p:cNvSpPr/>
              <p:nvPr/>
            </p:nvSpPr>
            <p:spPr>
              <a:xfrm>
                <a:off x="2162175" y="4095750"/>
                <a:ext cx="120650" cy="114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74" name="Straight Connector 73"/>
              <p:cNvCxnSpPr>
                <a:stCxn id="73" idx="0"/>
              </p:cNvCxnSpPr>
              <p:nvPr/>
            </p:nvCxnSpPr>
            <p:spPr>
              <a:xfrm flipH="1" flipV="1">
                <a:off x="2218267" y="4004733"/>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flipV="1">
                <a:off x="2222500" y="4216400"/>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5" name="Group 16"/>
            <p:cNvGrpSpPr/>
            <p:nvPr/>
          </p:nvGrpSpPr>
          <p:grpSpPr>
            <a:xfrm>
              <a:off x="3704167" y="4050242"/>
              <a:ext cx="120650" cy="273050"/>
              <a:chOff x="2162175" y="4004733"/>
              <a:chExt cx="120650" cy="302684"/>
            </a:xfrm>
          </p:grpSpPr>
          <p:sp>
            <p:nvSpPr>
              <p:cNvPr id="70" name="Oval 69"/>
              <p:cNvSpPr/>
              <p:nvPr/>
            </p:nvSpPr>
            <p:spPr>
              <a:xfrm>
                <a:off x="2162175" y="4095750"/>
                <a:ext cx="120650" cy="114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71" name="Straight Connector 70"/>
              <p:cNvCxnSpPr>
                <a:stCxn id="70" idx="0"/>
              </p:cNvCxnSpPr>
              <p:nvPr/>
            </p:nvCxnSpPr>
            <p:spPr>
              <a:xfrm flipH="1" flipV="1">
                <a:off x="2218267" y="4004733"/>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flipV="1">
                <a:off x="2222500" y="4216400"/>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6" name="Group 17"/>
            <p:cNvGrpSpPr/>
            <p:nvPr/>
          </p:nvGrpSpPr>
          <p:grpSpPr>
            <a:xfrm>
              <a:off x="3068108" y="4022555"/>
              <a:ext cx="120650" cy="273050"/>
              <a:chOff x="2162175" y="4004733"/>
              <a:chExt cx="120650" cy="302684"/>
            </a:xfrm>
          </p:grpSpPr>
          <p:sp>
            <p:nvSpPr>
              <p:cNvPr id="67" name="Oval 66"/>
              <p:cNvSpPr/>
              <p:nvPr/>
            </p:nvSpPr>
            <p:spPr>
              <a:xfrm>
                <a:off x="2162175" y="4095750"/>
                <a:ext cx="120650" cy="114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68" name="Straight Connector 67"/>
              <p:cNvCxnSpPr>
                <a:stCxn id="67" idx="0"/>
              </p:cNvCxnSpPr>
              <p:nvPr/>
            </p:nvCxnSpPr>
            <p:spPr>
              <a:xfrm flipH="1" flipV="1">
                <a:off x="2218267" y="4004733"/>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222500" y="4216400"/>
                <a:ext cx="4233" cy="91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31" name="Slide Number Placeholder 3"/>
          <p:cNvSpPr>
            <a:spLocks noGrp="1"/>
          </p:cNvSpPr>
          <p:nvPr>
            <p:ph type="sldNum" sz="quarter" idx="4294967295"/>
          </p:nvPr>
        </p:nvSpPr>
        <p:spPr>
          <a:xfrm>
            <a:off x="8901113" y="6618288"/>
            <a:ext cx="244475" cy="241300"/>
          </a:xfrm>
          <a:prstGeom prst="rect">
            <a:avLst/>
          </a:prstGeom>
        </p:spPr>
        <p:txBody>
          <a:bodyPr/>
          <a:lstStyle/>
          <a:p>
            <a:fld id="{3EAABB6E-6271-46EC-8AF8-D507A8E41E06}" type="slidenum">
              <a:rPr lang="en-US"/>
              <a:pPr/>
              <a:t>23</a:t>
            </a:fld>
            <a:endParaRPr lang="en-US" dirty="0"/>
          </a:p>
        </p:txBody>
      </p:sp>
      <p:grpSp>
        <p:nvGrpSpPr>
          <p:cNvPr id="5" name="Group 4"/>
          <p:cNvGrpSpPr/>
          <p:nvPr/>
        </p:nvGrpSpPr>
        <p:grpSpPr>
          <a:xfrm>
            <a:off x="4380854" y="5257800"/>
            <a:ext cx="4495800" cy="774561"/>
            <a:chOff x="4343400" y="5007114"/>
            <a:chExt cx="4495800" cy="774561"/>
          </a:xfrm>
        </p:grpSpPr>
        <p:sp>
          <p:nvSpPr>
            <p:cNvPr id="21" name="TextBox 20"/>
            <p:cNvSpPr txBox="1"/>
            <p:nvPr/>
          </p:nvSpPr>
          <p:spPr>
            <a:xfrm>
              <a:off x="4343400" y="5007114"/>
              <a:ext cx="4343400" cy="707886"/>
            </a:xfrm>
            <a:prstGeom prst="rect">
              <a:avLst/>
            </a:prstGeom>
            <a:noFill/>
          </p:spPr>
          <p:txBody>
            <a:bodyPr wrap="square" rtlCol="0">
              <a:spAutoFit/>
            </a:bodyPr>
            <a:lstStyle/>
            <a:p>
              <a:pPr marL="285750" indent="-285750" algn="l"/>
              <a:r>
                <a:rPr lang="en-US" sz="2000" dirty="0" smtClean="0">
                  <a:solidFill>
                    <a:srgbClr val="008000"/>
                  </a:solidFill>
                </a:rPr>
                <a:t>    If </a:t>
              </a:r>
              <a:r>
                <a:rPr lang="en-US" sz="2000" dirty="0">
                  <a:solidFill>
                    <a:srgbClr val="008000"/>
                  </a:solidFill>
                </a:rPr>
                <a:t>A</a:t>
              </a:r>
              <a:r>
                <a:rPr lang="en-US" sz="2000" baseline="-25000" dirty="0">
                  <a:solidFill>
                    <a:srgbClr val="008000"/>
                  </a:solidFill>
                </a:rPr>
                <a:t>N</a:t>
              </a:r>
              <a:r>
                <a:rPr lang="en-US" sz="2000" dirty="0">
                  <a:solidFill>
                    <a:srgbClr val="008000"/>
                  </a:solidFill>
                </a:rPr>
                <a:t>≠0, </a:t>
              </a:r>
              <a:r>
                <a:rPr lang="en-US" sz="2000" b="1" dirty="0">
                  <a:solidFill>
                    <a:srgbClr val="008000"/>
                  </a:solidFill>
                </a:rPr>
                <a:t>major discovery</a:t>
              </a:r>
              <a:r>
                <a:rPr lang="en-US" sz="2000" dirty="0" smtClean="0">
                  <a:solidFill>
                    <a:srgbClr val="008000"/>
                  </a:solidFill>
                </a:rPr>
                <a:t>: “Smoking Gun</a:t>
              </a:r>
              <a:r>
                <a:rPr lang="en-US" sz="2000" dirty="0">
                  <a:solidFill>
                    <a:srgbClr val="008000"/>
                  </a:solidFill>
                </a:rPr>
                <a:t>” evidence for </a:t>
              </a:r>
              <a:r>
                <a:rPr lang="en-US" sz="2000" dirty="0" smtClean="0">
                  <a:solidFill>
                    <a:srgbClr val="008000"/>
                  </a:solidFill>
                </a:rPr>
                <a:t> </a:t>
              </a:r>
              <a:endParaRPr lang="en-US" sz="2000" dirty="0">
                <a:solidFill>
                  <a:srgbClr val="008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04860774"/>
                </p:ext>
              </p:extLst>
            </p:nvPr>
          </p:nvGraphicFramePr>
          <p:xfrm>
            <a:off x="7924800" y="5310188"/>
            <a:ext cx="914400" cy="471487"/>
          </p:xfrm>
          <a:graphic>
            <a:graphicData uri="http://schemas.openxmlformats.org/presentationml/2006/ole">
              <mc:AlternateContent xmlns:mc="http://schemas.openxmlformats.org/markup-compatibility/2006">
                <mc:Choice xmlns:v="urn:schemas-microsoft-com:vml" Requires="v">
                  <p:oleObj spid="_x0000_s306959" name="Equation" r:id="rId4" imgW="533160" imgH="253800" progId="Equation.DSMT4">
                    <p:embed/>
                  </p:oleObj>
                </mc:Choice>
                <mc:Fallback>
                  <p:oleObj name="Equation" r:id="rId4" imgW="533160" imgH="253800" progId="Equation.DSMT4">
                    <p:embed/>
                    <p:pic>
                      <p:nvPicPr>
                        <p:cNvPr id="0" name="Object 1"/>
                        <p:cNvPicPr>
                          <a:picLocks noChangeAspect="1" noChangeArrowheads="1"/>
                        </p:cNvPicPr>
                        <p:nvPr/>
                      </p:nvPicPr>
                      <p:blipFill>
                        <a:blip r:embed="rId5"/>
                        <a:srcRect/>
                        <a:stretch>
                          <a:fillRect/>
                        </a:stretch>
                      </p:blipFill>
                      <p:spPr bwMode="auto">
                        <a:xfrm>
                          <a:off x="7924800" y="5310188"/>
                          <a:ext cx="914400" cy="471487"/>
                        </a:xfrm>
                        <a:prstGeom prst="rect">
                          <a:avLst/>
                        </a:prstGeom>
                        <a:noFill/>
                        <a:ln>
                          <a:noFill/>
                        </a:ln>
                      </p:spPr>
                    </p:pic>
                  </p:oleObj>
                </mc:Fallback>
              </mc:AlternateContent>
            </a:graphicData>
          </a:graphic>
        </p:graphicFrame>
      </p:grpSp>
      <p:pic>
        <p:nvPicPr>
          <p:cNvPr id="33" name="Picture 32" descr="moneyplot.pdf"/>
          <p:cNvPicPr>
            <a:picLocks noChangeAspect="1"/>
          </p:cNvPicPr>
          <p:nvPr/>
        </p:nvPicPr>
        <p:blipFill rotWithShape="1">
          <a:blip r:embed="rId6">
            <a:extLst>
              <a:ext uri="{28A0092B-C50C-407E-A947-70E740481C1C}">
                <a14:useLocalDpi xmlns:a14="http://schemas.microsoft.com/office/drawing/2010/main" val="0"/>
              </a:ext>
            </a:extLst>
          </a:blip>
          <a:srcRect t="7997" b="6234"/>
          <a:stretch/>
        </p:blipFill>
        <p:spPr>
          <a:xfrm>
            <a:off x="152400" y="1135498"/>
            <a:ext cx="3854442" cy="3106580"/>
          </a:xfrm>
          <a:prstGeom prst="rect">
            <a:avLst/>
          </a:prstGeom>
        </p:spPr>
      </p:pic>
      <p:sp>
        <p:nvSpPr>
          <p:cNvPr id="23" name="Subtitle 2"/>
          <p:cNvSpPr txBox="1">
            <a:spLocks/>
          </p:cNvSpPr>
          <p:nvPr/>
        </p:nvSpPr>
        <p:spPr>
          <a:xfrm>
            <a:off x="125203" y="4656403"/>
            <a:ext cx="3760997" cy="1820598"/>
          </a:xfrm>
          <a:prstGeom prst="rect">
            <a:avLst/>
          </a:prstGeom>
          <a:solidFill>
            <a:srgbClr val="CCFFCC"/>
          </a:solidFill>
        </p:spPr>
        <p:txBody>
          <a:bodyPr/>
          <a:lstStyle/>
          <a:p>
            <a:pPr marL="334963" marR="0" lvl="0" indent="-334963" algn="l" defTabSz="914400" rtl="0" eaLnBrk="0" fontAlgn="base" latinLnBrk="0" hangingPunct="0">
              <a:spcBef>
                <a:spcPts val="600"/>
              </a:spcBef>
              <a:spcAft>
                <a:spcPts val="0"/>
              </a:spcAft>
              <a:buClrTx/>
              <a:buSzPct val="200000"/>
              <a:buFont typeface="Arial" pitchFamily="34" charset="0"/>
              <a:buNone/>
              <a:tabLst>
                <a:tab pos="815975" algn="l"/>
                <a:tab pos="1192213" algn="l"/>
              </a:tabLst>
              <a:defRPr/>
            </a:pPr>
            <a:r>
              <a:rPr kumimoji="0" lang="en-US" sz="8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t>
            </a:r>
            <a:endParaRPr lang="en-US" sz="1600" dirty="0" smtClean="0">
              <a:latin typeface="+mn-lt"/>
            </a:endParaRPr>
          </a:p>
          <a:p>
            <a:pPr marL="334963" indent="-334963" algn="l" eaLnBrk="0" hangingPunct="0">
              <a:spcBef>
                <a:spcPts val="0"/>
              </a:spcBef>
              <a:spcAft>
                <a:spcPts val="600"/>
              </a:spcAft>
              <a:buSzPct val="100000"/>
              <a:buFont typeface="Calibri" pitchFamily="34" charset="0"/>
              <a:buChar char="‒"/>
              <a:tabLst>
                <a:tab pos="815975" algn="l"/>
                <a:tab pos="1192213" algn="l"/>
              </a:tabLst>
            </a:pPr>
            <a:r>
              <a:rPr lang="en-US" sz="1600" dirty="0" smtClean="0"/>
              <a:t>existing SIDIS data poorly constrain </a:t>
            </a:r>
            <a:br>
              <a:rPr lang="en-US" sz="1600" dirty="0" smtClean="0"/>
            </a:br>
            <a:r>
              <a:rPr lang="en-US" sz="1600" dirty="0" smtClean="0"/>
              <a:t>sea-quark </a:t>
            </a:r>
            <a:r>
              <a:rPr lang="en-US" sz="1600" dirty="0" err="1" smtClean="0"/>
              <a:t>Sivers</a:t>
            </a:r>
            <a:r>
              <a:rPr lang="en-US" sz="1600" dirty="0" smtClean="0"/>
              <a:t> function </a:t>
            </a:r>
            <a:r>
              <a:rPr lang="en-US" sz="1400" dirty="0" smtClean="0"/>
              <a:t>(</a:t>
            </a:r>
            <a:r>
              <a:rPr lang="en-US" sz="1400" dirty="0" err="1" smtClean="0"/>
              <a:t>Anselmino</a:t>
            </a:r>
            <a:r>
              <a:rPr lang="en-US" sz="1400" dirty="0" smtClean="0"/>
              <a:t>)</a:t>
            </a:r>
            <a:endParaRPr lang="en-US" sz="1600" dirty="0" smtClean="0">
              <a:latin typeface="+mn-lt"/>
            </a:endParaRPr>
          </a:p>
          <a:p>
            <a:pPr marL="334963" lvl="0" indent="-334963" algn="l" eaLnBrk="0" hangingPunct="0">
              <a:spcBef>
                <a:spcPts val="0"/>
              </a:spcBef>
              <a:spcAft>
                <a:spcPts val="600"/>
              </a:spcAft>
              <a:buSzPct val="100000"/>
              <a:buFont typeface="Calibri" pitchFamily="34" charset="0"/>
              <a:buChar char="‒"/>
              <a:tabLst>
                <a:tab pos="815975" algn="l"/>
                <a:tab pos="1192213" algn="l"/>
              </a:tabLst>
            </a:pPr>
            <a:r>
              <a:rPr lang="en-US" sz="1600" dirty="0" smtClean="0">
                <a:latin typeface="+mn-lt"/>
              </a:rPr>
              <a:t>significant Sivers asymmetry expected from meson-cloud model </a:t>
            </a:r>
            <a:br>
              <a:rPr lang="en-US" sz="1600" dirty="0" smtClean="0">
                <a:latin typeface="+mn-lt"/>
              </a:rPr>
            </a:br>
            <a:r>
              <a:rPr lang="en-US" sz="1400" dirty="0" smtClean="0">
                <a:latin typeface="+mn-lt"/>
              </a:rPr>
              <a:t>(Sun &amp; Yuan)</a:t>
            </a:r>
            <a:endPar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423863" marR="0" lvl="0" indent="-334963" algn="l" defTabSz="914400" rtl="0" eaLnBrk="0" fontAlgn="base" latinLnBrk="0" hangingPunct="0">
              <a:lnSpc>
                <a:spcPct val="100000"/>
              </a:lnSpc>
              <a:spcBef>
                <a:spcPts val="600"/>
              </a:spcBef>
              <a:spcAft>
                <a:spcPts val="600"/>
              </a:spcAft>
              <a:buClrTx/>
              <a:buSzPct val="200000"/>
              <a:buFont typeface="Arial" pitchFamily="34" charset="0"/>
              <a:buNone/>
              <a:tabLst>
                <a:tab pos="815975" algn="l"/>
                <a:tab pos="1192213" algn="l"/>
              </a:tabLst>
              <a:defRPr/>
            </a:pPr>
            <a:endPar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38" name="Title 28"/>
          <p:cNvSpPr txBox="1">
            <a:spLocks/>
          </p:cNvSpPr>
          <p:nvPr/>
        </p:nvSpPr>
        <p:spPr>
          <a:xfrm>
            <a:off x="0" y="0"/>
            <a:ext cx="9144000" cy="8382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Projected DY Transverse Single Spin Asymmetry</a:t>
            </a:r>
            <a:endParaRPr lang="en-US" sz="2800" b="1" kern="0" dirty="0">
              <a:solidFill>
                <a:srgbClr val="190EFF"/>
              </a:solidFill>
              <a:latin typeface="+mj-lt"/>
              <a:ea typeface="+mj-ea"/>
              <a:cs typeface="+mj-cs"/>
              <a:sym typeface="Arial" pitchFamily="34" charset="0"/>
            </a:endParaRPr>
          </a:p>
        </p:txBody>
      </p:sp>
      <p:sp>
        <p:nvSpPr>
          <p:cNvPr id="3" name="TextBox 2"/>
          <p:cNvSpPr txBox="1"/>
          <p:nvPr/>
        </p:nvSpPr>
        <p:spPr>
          <a:xfrm>
            <a:off x="843991" y="685800"/>
            <a:ext cx="2286000" cy="369332"/>
          </a:xfrm>
          <a:prstGeom prst="rect">
            <a:avLst/>
          </a:prstGeom>
          <a:noFill/>
        </p:spPr>
        <p:txBody>
          <a:bodyPr wrap="square" rtlCol="0">
            <a:spAutoFit/>
          </a:bodyPr>
          <a:lstStyle/>
          <a:p>
            <a:r>
              <a:rPr lang="en-US" dirty="0" smtClean="0"/>
              <a:t>E1039 proposal</a:t>
            </a:r>
            <a:endParaRPr lang="en-US" dirty="0"/>
          </a:p>
        </p:txBody>
      </p:sp>
      <p:sp>
        <p:nvSpPr>
          <p:cNvPr id="34" name="TextBox 33"/>
          <p:cNvSpPr txBox="1"/>
          <p:nvPr/>
        </p:nvSpPr>
        <p:spPr>
          <a:xfrm>
            <a:off x="5334000" y="685800"/>
            <a:ext cx="3390254" cy="369332"/>
          </a:xfrm>
          <a:prstGeom prst="rect">
            <a:avLst/>
          </a:prstGeom>
          <a:noFill/>
        </p:spPr>
        <p:txBody>
          <a:bodyPr wrap="square" rtlCol="0">
            <a:spAutoFit/>
          </a:bodyPr>
          <a:lstStyle/>
          <a:p>
            <a:r>
              <a:rPr lang="en-US" dirty="0" smtClean="0"/>
              <a:t>More recent calculations</a:t>
            </a:r>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5124" y="1068539"/>
            <a:ext cx="5125076" cy="2055661"/>
          </a:xfrm>
          <a:prstGeom prst="rect">
            <a:avLst/>
          </a:prstGeom>
        </p:spPr>
      </p:pic>
      <p:sp>
        <p:nvSpPr>
          <p:cNvPr id="35" name="Subtitle 2"/>
          <p:cNvSpPr txBox="1">
            <a:spLocks/>
          </p:cNvSpPr>
          <p:nvPr/>
        </p:nvSpPr>
        <p:spPr>
          <a:xfrm>
            <a:off x="4610725" y="3488298"/>
            <a:ext cx="4191000" cy="1335108"/>
          </a:xfrm>
          <a:prstGeom prst="rect">
            <a:avLst/>
          </a:prstGeom>
          <a:noFill/>
        </p:spPr>
        <p:txBody>
          <a:bodyPr/>
          <a:lstStyle/>
          <a:p>
            <a:pPr marL="334963" marR="0" lvl="0" indent="-334963" algn="l" defTabSz="914400" rtl="0" eaLnBrk="0" fontAlgn="base" latinLnBrk="0" hangingPunct="0">
              <a:spcBef>
                <a:spcPts val="600"/>
              </a:spcBef>
              <a:spcAft>
                <a:spcPts val="0"/>
              </a:spcAft>
              <a:buClrTx/>
              <a:buSzPct val="200000"/>
              <a:buFont typeface="Arial" pitchFamily="34" charset="0"/>
              <a:buNone/>
              <a:tabLst>
                <a:tab pos="815975" algn="l"/>
                <a:tab pos="1192213" algn="l"/>
              </a:tabLst>
              <a:defRPr/>
            </a:pPr>
            <a:r>
              <a:rPr kumimoji="0" lang="en-US" sz="8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t>
            </a:r>
            <a:endParaRPr lang="en-US" sz="1600" dirty="0" smtClean="0">
              <a:latin typeface="+mn-lt"/>
            </a:endParaRPr>
          </a:p>
          <a:p>
            <a:pPr marL="334963" lvl="0" indent="-334963" algn="l" eaLnBrk="0" hangingPunct="0">
              <a:spcBef>
                <a:spcPts val="0"/>
              </a:spcBef>
              <a:spcAft>
                <a:spcPts val="600"/>
              </a:spcAft>
              <a:buSzPct val="100000"/>
              <a:buFont typeface="Calibri" pitchFamily="34" charset="0"/>
              <a:buChar char="‒"/>
              <a:tabLst>
                <a:tab pos="815975" algn="l"/>
                <a:tab pos="1192213" algn="l"/>
              </a:tabLst>
            </a:pPr>
            <a:r>
              <a:rPr lang="en-US" sz="1600" b="1" dirty="0" smtClean="0">
                <a:solidFill>
                  <a:srgbClr val="C00000"/>
                </a:solidFill>
              </a:rPr>
              <a:t>determine sign and value of  sea quark </a:t>
            </a:r>
            <a:r>
              <a:rPr lang="en-US" sz="1600" b="1" dirty="0" err="1" smtClean="0">
                <a:solidFill>
                  <a:srgbClr val="C00000"/>
                </a:solidFill>
              </a:rPr>
              <a:t>Sivers</a:t>
            </a:r>
            <a:r>
              <a:rPr lang="en-US" sz="1600" b="1" dirty="0" smtClean="0">
                <a:solidFill>
                  <a:srgbClr val="C00000"/>
                </a:solidFill>
              </a:rPr>
              <a:t> asymmetry</a:t>
            </a:r>
          </a:p>
          <a:p>
            <a:pPr marL="334963" lvl="0" indent="-334963" algn="l" eaLnBrk="0" hangingPunct="0">
              <a:spcBef>
                <a:spcPts val="0"/>
              </a:spcBef>
              <a:spcAft>
                <a:spcPts val="600"/>
              </a:spcAft>
              <a:buSzPct val="100000"/>
              <a:buFont typeface="Calibri" pitchFamily="34" charset="0"/>
              <a:buChar char="‒"/>
              <a:tabLst>
                <a:tab pos="815975" algn="l"/>
                <a:tab pos="1192213" algn="l"/>
              </a:tabLst>
            </a:pPr>
            <a:r>
              <a:rPr lang="en-US" sz="1600" b="1" kern="0" dirty="0">
                <a:solidFill>
                  <a:srgbClr val="C00000"/>
                </a:solidFill>
                <a:latin typeface="+mn-lt"/>
                <a:ea typeface="+mn-ea"/>
                <a:cs typeface="+mn-cs"/>
                <a:sym typeface="Arial" pitchFamily="34" charset="0"/>
              </a:rPr>
              <a:t>m</a:t>
            </a:r>
            <a:r>
              <a:rPr lang="en-US" sz="1600" b="1" kern="0" dirty="0" smtClean="0">
                <a:solidFill>
                  <a:srgbClr val="C00000"/>
                </a:solidFill>
                <a:latin typeface="+mn-lt"/>
                <a:ea typeface="+mn-ea"/>
                <a:cs typeface="+mn-cs"/>
                <a:sym typeface="Arial" pitchFamily="34" charset="0"/>
              </a:rPr>
              <a:t>easure sea quark </a:t>
            </a:r>
            <a:r>
              <a:rPr lang="en-US" sz="1600" b="1" kern="0" dirty="0" err="1" smtClean="0">
                <a:solidFill>
                  <a:srgbClr val="C00000"/>
                </a:solidFill>
                <a:latin typeface="+mn-lt"/>
                <a:ea typeface="+mn-ea"/>
                <a:cs typeface="+mn-cs"/>
                <a:sym typeface="Arial" pitchFamily="34" charset="0"/>
              </a:rPr>
              <a:t>Sivers</a:t>
            </a:r>
            <a:r>
              <a:rPr lang="en-US" sz="1600" b="1" kern="0" dirty="0" smtClean="0">
                <a:solidFill>
                  <a:srgbClr val="C00000"/>
                </a:solidFill>
                <a:latin typeface="+mn-lt"/>
                <a:ea typeface="+mn-ea"/>
                <a:cs typeface="+mn-cs"/>
                <a:sym typeface="Arial" pitchFamily="34" charset="0"/>
              </a:rPr>
              <a:t> flavor dependence (H &amp; D targets)</a:t>
            </a:r>
          </a:p>
          <a:p>
            <a:pPr marL="1846263" lvl="3" indent="-398463" algn="l" eaLnBrk="0" hangingPunct="0">
              <a:spcBef>
                <a:spcPts val="600"/>
              </a:spcBef>
              <a:spcAft>
                <a:spcPts val="600"/>
              </a:spcAft>
              <a:buClr>
                <a:srgbClr val="3A9D33"/>
              </a:buClr>
              <a:buSzPct val="150000"/>
              <a:tabLst>
                <a:tab pos="815975" algn="l"/>
                <a:tab pos="1192213" algn="l"/>
              </a:tabLst>
              <a:defRPr/>
            </a:pPr>
            <a:endPar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423863" marR="0" lvl="0" indent="-334963" algn="l" defTabSz="914400" rtl="0" eaLnBrk="0" fontAlgn="base" latinLnBrk="0" hangingPunct="0">
              <a:lnSpc>
                <a:spcPct val="100000"/>
              </a:lnSpc>
              <a:spcBef>
                <a:spcPts val="600"/>
              </a:spcBef>
              <a:spcAft>
                <a:spcPts val="600"/>
              </a:spcAft>
              <a:buClrTx/>
              <a:buSzPct val="200000"/>
              <a:buFont typeface="Arial" pitchFamily="34" charset="0"/>
              <a:buNone/>
              <a:tabLst>
                <a:tab pos="815975" algn="l"/>
                <a:tab pos="1192213" algn="l"/>
              </a:tabLst>
              <a:defRPr/>
            </a:pPr>
            <a:endPar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36" name="TextBox 35"/>
          <p:cNvSpPr txBox="1"/>
          <p:nvPr/>
        </p:nvSpPr>
        <p:spPr>
          <a:xfrm>
            <a:off x="1816568" y="4227871"/>
            <a:ext cx="526105" cy="276999"/>
          </a:xfrm>
          <a:prstGeom prst="rect">
            <a:avLst/>
          </a:prstGeom>
          <a:solidFill>
            <a:schemeClr val="bg1"/>
          </a:solidFill>
        </p:spPr>
        <p:txBody>
          <a:bodyPr wrap="none" rtlCol="0">
            <a:spAutoFit/>
          </a:bodyPr>
          <a:lstStyle/>
          <a:p>
            <a:r>
              <a:rPr lang="en-US" sz="1200" dirty="0" err="1" smtClean="0"/>
              <a:t>x</a:t>
            </a:r>
            <a:r>
              <a:rPr lang="en-US" sz="1200" baseline="-25000" dirty="0" err="1" smtClean="0"/>
              <a:t>target</a:t>
            </a:r>
            <a:endParaRPr lang="en-US" baseline="-25000" dirty="0"/>
          </a:p>
        </p:txBody>
      </p:sp>
    </p:spTree>
    <p:extLst>
      <p:ext uri="{BB962C8B-B14F-4D97-AF65-F5344CB8AC3E}">
        <p14:creationId xmlns:p14="http://schemas.microsoft.com/office/powerpoint/2010/main" val="2763825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8"/>
          <p:cNvSpPr txBox="1">
            <a:spLocks/>
          </p:cNvSpPr>
          <p:nvPr/>
        </p:nvSpPr>
        <p:spPr>
          <a:xfrm>
            <a:off x="457200" y="762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E1039 Status &amp; Plans</a:t>
            </a:r>
            <a:endParaRPr lang="en-US" sz="2400" b="1" kern="0" dirty="0">
              <a:solidFill>
                <a:srgbClr val="190EFF"/>
              </a:solidFill>
              <a:latin typeface="+mj-lt"/>
              <a:ea typeface="+mj-ea"/>
              <a:cs typeface="+mj-cs"/>
              <a:sym typeface="Arial" pitchFamily="34" charset="0"/>
            </a:endParaRPr>
          </a:p>
        </p:txBody>
      </p:sp>
      <p:sp>
        <p:nvSpPr>
          <p:cNvPr id="10" name="TextBox 19"/>
          <p:cNvSpPr txBox="1">
            <a:spLocks noChangeArrowheads="1"/>
          </p:cNvSpPr>
          <p:nvPr/>
        </p:nvSpPr>
        <p:spPr bwMode="auto">
          <a:xfrm>
            <a:off x="2743199"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M. Liu (LANL)</a:t>
            </a:r>
            <a:endParaRPr lang="en-US" sz="1000" b="1" dirty="0">
              <a:solidFill>
                <a:srgbClr val="CC3399"/>
              </a:solidFill>
              <a:latin typeface="+mn-lt"/>
            </a:endParaRPr>
          </a:p>
        </p:txBody>
      </p:sp>
      <p:sp>
        <p:nvSpPr>
          <p:cNvPr id="9" name="Slide Number Placeholder 34"/>
          <p:cNvSpPr txBox="1">
            <a:spLocks/>
          </p:cNvSpPr>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ctr" rtl="0" fontAlgn="base">
              <a:spcBef>
                <a:spcPct val="0"/>
              </a:spcBef>
              <a:spcAft>
                <a:spcPct val="0"/>
              </a:spcAft>
              <a:tabLst>
                <a:tab pos="749300" algn="l"/>
              </a:tabLst>
              <a:defRPr sz="1100" kern="1200">
                <a:solidFill>
                  <a:schemeClr val="tx1"/>
                </a:solidFill>
                <a:latin typeface="Helvetica" charset="0"/>
                <a:ea typeface="+mn-ea"/>
                <a:cs typeface="Helvetica" charset="0"/>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fld id="{B7904B64-8782-488E-B9CE-B57B49B52B68}" type="slidenum">
              <a:rPr kumimoji="0" lang="en-US" sz="1100" b="0" i="0" u="none" strike="noStrike" kern="1200" cap="none" spc="0" normalizeH="0" baseline="0" noProof="0" smtClean="0">
                <a:ln>
                  <a:noFill/>
                </a:ln>
                <a:solidFill>
                  <a:srgbClr val="000000"/>
                </a:solidFill>
                <a:effectLst/>
                <a:uLnTx/>
                <a:uFillTx/>
                <a:latin typeface="Helvetica" charset="0"/>
                <a:cs typeface="Helvetica" charset="0"/>
                <a:sym typeface="Helvetica" charset="0"/>
              </a:rPr>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t>24</a:t>
            </a:fld>
            <a:endParaRPr kumimoji="0" lang="en-US" sz="1100" b="0" i="0" u="none" strike="noStrike" kern="1200" cap="none" spc="0" normalizeH="0" baseline="0" noProof="0" dirty="0">
              <a:ln>
                <a:noFill/>
              </a:ln>
              <a:solidFill>
                <a:srgbClr val="000000"/>
              </a:solidFill>
              <a:effectLst/>
              <a:uLnTx/>
              <a:uFillTx/>
              <a:latin typeface="Helvetica" charset="0"/>
              <a:cs typeface="Helvetica" charset="0"/>
              <a:sym typeface="Helvetica" charset="0"/>
            </a:endParaRPr>
          </a:p>
        </p:txBody>
      </p:sp>
      <p:pic>
        <p:nvPicPr>
          <p:cNvPr id="2" name="Picture 1"/>
          <p:cNvPicPr>
            <a:picLocks noChangeAspect="1"/>
          </p:cNvPicPr>
          <p:nvPr/>
        </p:nvPicPr>
        <p:blipFill>
          <a:blip r:embed="rId3"/>
          <a:stretch>
            <a:fillRect/>
          </a:stretch>
        </p:blipFill>
        <p:spPr>
          <a:xfrm>
            <a:off x="230119" y="2622902"/>
            <a:ext cx="8793231" cy="3701698"/>
          </a:xfrm>
          <a:prstGeom prst="rect">
            <a:avLst/>
          </a:prstGeom>
        </p:spPr>
      </p:pic>
      <p:sp>
        <p:nvSpPr>
          <p:cNvPr id="11" name="Rectangle 10"/>
          <p:cNvSpPr/>
          <p:nvPr/>
        </p:nvSpPr>
        <p:spPr>
          <a:xfrm>
            <a:off x="235285" y="1145574"/>
            <a:ext cx="4572000" cy="1754326"/>
          </a:xfrm>
          <a:prstGeom prst="rect">
            <a:avLst/>
          </a:prstGeom>
        </p:spPr>
        <p:txBody>
          <a:bodyPr>
            <a:spAutoFit/>
          </a:bodyPr>
          <a:lstStyle/>
          <a:p>
            <a:pPr algn="l"/>
            <a:r>
              <a:rPr lang="en-US" dirty="0">
                <a:solidFill>
                  <a:srgbClr val="1F28FF"/>
                </a:solidFill>
                <a:latin typeface="ArialMT"/>
              </a:rPr>
              <a:t>• </a:t>
            </a:r>
            <a:r>
              <a:rPr lang="en-US" dirty="0">
                <a:solidFill>
                  <a:srgbClr val="1F28FF"/>
                </a:solidFill>
                <a:latin typeface="Calibri" panose="020F0502020204030204" pitchFamily="34" charset="0"/>
              </a:rPr>
              <a:t>DOE approval, March </a:t>
            </a:r>
            <a:r>
              <a:rPr lang="en-US" dirty="0" smtClean="0">
                <a:solidFill>
                  <a:srgbClr val="1F28FF"/>
                </a:solidFill>
                <a:latin typeface="Calibri" panose="020F0502020204030204" pitchFamily="34" charset="0"/>
              </a:rPr>
              <a:t>2018</a:t>
            </a:r>
          </a:p>
          <a:p>
            <a:pPr algn="l"/>
            <a:r>
              <a:rPr lang="en-US" dirty="0" smtClean="0">
                <a:solidFill>
                  <a:srgbClr val="1F28FF"/>
                </a:solidFill>
                <a:latin typeface="ArialMT"/>
              </a:rPr>
              <a:t>• </a:t>
            </a:r>
            <a:r>
              <a:rPr lang="en-US" dirty="0" smtClean="0">
                <a:solidFill>
                  <a:srgbClr val="1F28FF"/>
                </a:solidFill>
                <a:latin typeface="Calibri" panose="020F0502020204030204" pitchFamily="34" charset="0"/>
              </a:rPr>
              <a:t>Fermilab stage-2 approval, May 2018</a:t>
            </a:r>
          </a:p>
          <a:p>
            <a:pPr algn="l"/>
            <a:r>
              <a:rPr lang="en-US" dirty="0" smtClean="0">
                <a:solidFill>
                  <a:srgbClr val="000000"/>
                </a:solidFill>
                <a:latin typeface="ArialMT"/>
              </a:rPr>
              <a:t>• </a:t>
            </a:r>
            <a:r>
              <a:rPr lang="en-US" dirty="0">
                <a:solidFill>
                  <a:srgbClr val="000000"/>
                </a:solidFill>
                <a:latin typeface="Calibri" panose="020F0502020204030204" pitchFamily="34" charset="0"/>
              </a:rPr>
              <a:t>E906 decommissioned 6/2018</a:t>
            </a:r>
          </a:p>
          <a:p>
            <a:pPr algn="l"/>
            <a:r>
              <a:rPr lang="en-US" dirty="0">
                <a:solidFill>
                  <a:srgbClr val="000000"/>
                </a:solidFill>
                <a:latin typeface="ArialMT"/>
              </a:rPr>
              <a:t>• </a:t>
            </a:r>
            <a:r>
              <a:rPr lang="en-US" dirty="0">
                <a:solidFill>
                  <a:srgbClr val="000000"/>
                </a:solidFill>
                <a:latin typeface="Calibri" panose="020F0502020204030204" pitchFamily="34" charset="0"/>
              </a:rPr>
              <a:t>Polarized target to be installed by fall of 2019</a:t>
            </a:r>
          </a:p>
          <a:p>
            <a:pPr algn="l"/>
            <a:r>
              <a:rPr lang="en-US" dirty="0">
                <a:solidFill>
                  <a:srgbClr val="000000"/>
                </a:solidFill>
                <a:latin typeface="Calibri" panose="020F0502020204030204" pitchFamily="34" charset="0"/>
              </a:rPr>
              <a:t>- E1039 commissioning starts in late 2019</a:t>
            </a:r>
          </a:p>
          <a:p>
            <a:pPr algn="l"/>
            <a:r>
              <a:rPr lang="en-US" dirty="0">
                <a:solidFill>
                  <a:srgbClr val="FF0000"/>
                </a:solidFill>
                <a:latin typeface="Calibri" panose="020F0502020204030204" pitchFamily="34" charset="0"/>
              </a:rPr>
              <a:t>- Run for 2+ years, 2019-2021+</a:t>
            </a:r>
            <a:endParaRPr lang="en-US" dirty="0"/>
          </a:p>
        </p:txBody>
      </p:sp>
      <p:sp>
        <p:nvSpPr>
          <p:cNvPr id="15" name="Right Arrow 14"/>
          <p:cNvSpPr/>
          <p:nvPr/>
        </p:nvSpPr>
        <p:spPr>
          <a:xfrm rot="21160395">
            <a:off x="1752599" y="5538324"/>
            <a:ext cx="1981200" cy="428404"/>
          </a:xfrm>
          <a:prstGeom prst="rightArrow">
            <a:avLst/>
          </a:prstGeom>
          <a:solidFill>
            <a:srgbClr val="F43A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284004" y="6001434"/>
            <a:ext cx="1219200" cy="646331"/>
          </a:xfrm>
          <a:prstGeom prst="rect">
            <a:avLst/>
          </a:prstGeom>
          <a:noFill/>
        </p:spPr>
        <p:txBody>
          <a:bodyPr wrap="square" rtlCol="0">
            <a:spAutoFit/>
          </a:bodyPr>
          <a:lstStyle/>
          <a:p>
            <a:pPr algn="l"/>
            <a:r>
              <a:rPr lang="en-US" b="1" dirty="0" smtClean="0">
                <a:solidFill>
                  <a:srgbClr val="F43ADE"/>
                </a:solidFill>
              </a:rPr>
              <a:t>120 GeV</a:t>
            </a:r>
          </a:p>
          <a:p>
            <a:pPr algn="l"/>
            <a:r>
              <a:rPr lang="en-US" b="1" dirty="0" smtClean="0">
                <a:solidFill>
                  <a:srgbClr val="F43ADE"/>
                </a:solidFill>
              </a:rPr>
              <a:t>beam</a:t>
            </a:r>
            <a:endParaRPr lang="en-US" b="1" dirty="0">
              <a:solidFill>
                <a:srgbClr val="F43ADE"/>
              </a:solidFill>
            </a:endParaRPr>
          </a:p>
        </p:txBody>
      </p:sp>
      <p:sp>
        <p:nvSpPr>
          <p:cNvPr id="17" name="TextBox 16"/>
          <p:cNvSpPr txBox="1"/>
          <p:nvPr/>
        </p:nvSpPr>
        <p:spPr>
          <a:xfrm>
            <a:off x="4114799" y="5129442"/>
            <a:ext cx="933283" cy="646331"/>
          </a:xfrm>
          <a:prstGeom prst="rect">
            <a:avLst/>
          </a:prstGeom>
          <a:noFill/>
        </p:spPr>
        <p:txBody>
          <a:bodyPr wrap="square" rtlCol="0">
            <a:spAutoFit/>
          </a:bodyPr>
          <a:lstStyle/>
          <a:p>
            <a:pPr algn="l"/>
            <a:r>
              <a:rPr lang="en-US" b="1" dirty="0" smtClean="0">
                <a:solidFill>
                  <a:srgbClr val="FFFF00"/>
                </a:solidFill>
              </a:rPr>
              <a:t>NH</a:t>
            </a:r>
            <a:r>
              <a:rPr lang="en-US" b="1" baseline="-25000" dirty="0" smtClean="0">
                <a:solidFill>
                  <a:srgbClr val="FFFF00"/>
                </a:solidFill>
              </a:rPr>
              <a:t>3</a:t>
            </a:r>
            <a:r>
              <a:rPr lang="en-US" b="1" dirty="0" smtClean="0">
                <a:solidFill>
                  <a:srgbClr val="FFFF00"/>
                </a:solidFill>
              </a:rPr>
              <a:t> target</a:t>
            </a:r>
            <a:endParaRPr lang="en-US" b="1" dirty="0">
              <a:solidFill>
                <a:srgbClr val="FFFF00"/>
              </a:solidFill>
            </a:endParaRPr>
          </a:p>
        </p:txBody>
      </p:sp>
    </p:spTree>
    <p:extLst>
      <p:ext uri="{BB962C8B-B14F-4D97-AF65-F5344CB8AC3E}">
        <p14:creationId xmlns:p14="http://schemas.microsoft.com/office/powerpoint/2010/main" val="2514577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txBox="1">
            <a:spLocks noChangeArrowheads="1"/>
          </p:cNvSpPr>
          <p:nvPr/>
        </p:nvSpPr>
        <p:spPr bwMode="auto">
          <a:xfrm>
            <a:off x="390525" y="914400"/>
            <a:ext cx="7458075" cy="55626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smtClean="0">
                <a:solidFill>
                  <a:prstClr val="black"/>
                </a:solidFill>
              </a:rPr>
              <a:t>major </a:t>
            </a:r>
            <a:r>
              <a:rPr lang="en-US" dirty="0">
                <a:solidFill>
                  <a:prstClr val="black"/>
                </a:solidFill>
              </a:rPr>
              <a:t>modifications in experimental </a:t>
            </a:r>
            <a:r>
              <a:rPr lang="en-US" dirty="0" smtClean="0">
                <a:solidFill>
                  <a:prstClr val="black"/>
                </a:solidFill>
              </a:rPr>
              <a:t>hall </a:t>
            </a:r>
            <a:r>
              <a:rPr lang="en-US" dirty="0" smtClean="0">
                <a:solidFill>
                  <a:srgbClr val="0000FF"/>
                </a:solidFill>
              </a:rPr>
              <a:t>(special thanks to Fermilab)</a:t>
            </a:r>
            <a:endParaRPr lang="en-US" b="1" kern="0" dirty="0">
              <a:solidFill>
                <a:srgbClr val="0000FF"/>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solidFill>
                  <a:srgbClr val="000000"/>
                </a:solidFill>
                <a:sym typeface="Arial" pitchFamily="34" charset="0"/>
              </a:rPr>
              <a:t>  </a:t>
            </a:r>
            <a:r>
              <a:rPr lang="en-US" dirty="0" smtClean="0"/>
              <a:t>beamline</a:t>
            </a:r>
            <a:r>
              <a:rPr lang="en-US" dirty="0"/>
              <a:t>: new </a:t>
            </a:r>
            <a:r>
              <a:rPr lang="en-US" dirty="0" smtClean="0"/>
              <a:t>collimator</a:t>
            </a:r>
          </a:p>
          <a:p>
            <a:pPr marL="703263" lvl="1" indent="-334963" algn="l">
              <a:spcBef>
                <a:spcPts val="600"/>
              </a:spcBef>
              <a:buClr>
                <a:srgbClr val="0000FF"/>
              </a:buClr>
              <a:buSzPct val="150000"/>
              <a:buFont typeface="Zapf Dingbats" charset="0"/>
              <a:buChar char="➡"/>
              <a:tabLst>
                <a:tab pos="815975" algn="l"/>
                <a:tab pos="1192213" algn="l"/>
              </a:tabLst>
              <a:defRPr/>
            </a:pPr>
            <a:r>
              <a:rPr lang="en-US" dirty="0" smtClean="0"/>
              <a:t> new </a:t>
            </a:r>
            <a:r>
              <a:rPr lang="en-US" dirty="0"/>
              <a:t>radiation shielding </a:t>
            </a:r>
            <a:r>
              <a:rPr lang="en-US" dirty="0" smtClean="0"/>
              <a:t>design</a:t>
            </a:r>
          </a:p>
          <a:p>
            <a:pPr marL="703263" lvl="1" indent="-334963" algn="l">
              <a:spcBef>
                <a:spcPts val="600"/>
              </a:spcBef>
              <a:buClr>
                <a:srgbClr val="0000FF"/>
              </a:buClr>
              <a:buSzPct val="150000"/>
              <a:buFont typeface="Zapf Dingbats" charset="0"/>
              <a:buChar char="➡"/>
              <a:tabLst>
                <a:tab pos="815975" algn="l"/>
                <a:tab pos="1192213" algn="l"/>
              </a:tabLst>
              <a:defRPr/>
            </a:pPr>
            <a:r>
              <a:rPr lang="en-US" dirty="0" smtClean="0"/>
              <a:t> new </a:t>
            </a:r>
            <a:r>
              <a:rPr lang="en-US" dirty="0" err="1"/>
              <a:t>cryo</a:t>
            </a:r>
            <a:r>
              <a:rPr lang="en-US" dirty="0"/>
              <a:t> platform for polarized target </a:t>
            </a:r>
            <a:r>
              <a:rPr lang="en-US" dirty="0" smtClean="0"/>
              <a:t>infrastructure</a:t>
            </a:r>
          </a:p>
          <a:p>
            <a:pPr marL="703263" lvl="1" indent="-334963" algn="l">
              <a:spcBef>
                <a:spcPts val="600"/>
              </a:spcBef>
              <a:buClr>
                <a:srgbClr val="0000FF"/>
              </a:buClr>
              <a:buSzPct val="150000"/>
              <a:buFont typeface="Zapf Dingbats" charset="0"/>
              <a:buChar char="➡"/>
              <a:tabLst>
                <a:tab pos="815975" algn="l"/>
                <a:tab pos="1192213" algn="l"/>
              </a:tabLst>
              <a:defRPr/>
            </a:pPr>
            <a:r>
              <a:rPr lang="en-US" dirty="0"/>
              <a:t> </a:t>
            </a:r>
            <a:r>
              <a:rPr lang="en-US" dirty="0" smtClean="0"/>
              <a:t>polarized </a:t>
            </a:r>
            <a:r>
              <a:rPr lang="en-US" dirty="0"/>
              <a:t>target cave: new location 300cm upstream of FMAG</a:t>
            </a:r>
            <a:endParaRPr lang="en-US" b="1" kern="0" dirty="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kern="0" dirty="0" smtClean="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kern="0" dirty="0" smtClean="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kern="0" dirty="0">
              <a:solidFill>
                <a:srgbClr val="000000"/>
              </a:solidFill>
              <a:sym typeface="Arial" pitchFamily="34" charset="0"/>
            </a:endParaRPr>
          </a:p>
          <a:p>
            <a:pPr marL="368300" lvl="1" algn="l">
              <a:spcBef>
                <a:spcPts val="600"/>
              </a:spcBef>
              <a:buClr>
                <a:srgbClr val="0000FF"/>
              </a:buClr>
              <a:buSzPct val="150000"/>
              <a:tabLst>
                <a:tab pos="815975" algn="l"/>
                <a:tab pos="1192213" algn="l"/>
              </a:tabLst>
              <a:defRPr/>
            </a:pPr>
            <a:endParaRPr lang="en-US" sz="1600" kern="0" dirty="0" smtClean="0">
              <a:solidFill>
                <a:srgbClr val="000000"/>
              </a:solidFill>
              <a:sym typeface="Arial" pitchFamily="34" charset="0"/>
            </a:endParaRPr>
          </a:p>
        </p:txBody>
      </p:sp>
      <p:sp>
        <p:nvSpPr>
          <p:cNvPr id="9" name="Slide Number Placeholder 34"/>
          <p:cNvSpPr>
            <a:spLocks noGrp="1"/>
          </p:cNvSpPr>
          <p:nvPr>
            <p:ph type="sldNum" sz="quarter" idx="10"/>
          </p:nvPr>
        </p:nvSpPr>
        <p:spPr>
          <a:xfrm>
            <a:off x="8901113" y="6618288"/>
            <a:ext cx="244475" cy="241300"/>
          </a:xfrm>
        </p:spPr>
        <p:txBody>
          <a:bodyPr/>
          <a:lstStyle/>
          <a:p>
            <a:pPr>
              <a:defRPr/>
            </a:pPr>
            <a:fld id="{B7904B64-8782-488E-B9CE-B57B49B52B68}" type="slidenum">
              <a:rPr lang="en-US" smtClean="0">
                <a:solidFill>
                  <a:srgbClr val="000000"/>
                </a:solidFill>
              </a:rPr>
              <a:pPr>
                <a:defRPr/>
              </a:pPr>
              <a:t>25</a:t>
            </a:fld>
            <a:endParaRPr lang="en-US" dirty="0">
              <a:solidFill>
                <a:srgbClr val="000000"/>
              </a:solidFill>
            </a:endParaRPr>
          </a:p>
        </p:txBody>
      </p:sp>
      <p:sp>
        <p:nvSpPr>
          <p:cNvPr id="7" name="Title 28"/>
          <p:cNvSpPr txBox="1">
            <a:spLocks noGrp="1"/>
          </p:cNvSpPr>
          <p:nvPr>
            <p:ph type="title"/>
          </p:nvPr>
        </p:nvSpPr>
        <p:spPr>
          <a:xfrm>
            <a:off x="914400" y="76200"/>
            <a:ext cx="7848600" cy="4572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E1039 Milestones  - </a:t>
            </a:r>
            <a:r>
              <a:rPr lang="en-US" sz="2800" b="1" kern="0" dirty="0" err="1" smtClean="0">
                <a:solidFill>
                  <a:srgbClr val="190EFF"/>
                </a:solidFill>
                <a:latin typeface="+mj-lt"/>
                <a:ea typeface="+mj-ea"/>
                <a:cs typeface="+mj-cs"/>
                <a:sym typeface="Arial" charset="0"/>
              </a:rPr>
              <a:t>Fermilab</a:t>
            </a:r>
            <a:endParaRPr lang="en-US" sz="2400" b="1" kern="0" dirty="0">
              <a:solidFill>
                <a:srgbClr val="190EFF"/>
              </a:solidFill>
              <a:latin typeface="+mj-lt"/>
              <a:ea typeface="+mj-ea"/>
              <a:cs typeface="+mj-cs"/>
              <a:sym typeface="Arial" pitchFamily="34" charset="0"/>
            </a:endParaRPr>
          </a:p>
        </p:txBody>
      </p:sp>
      <p:pic>
        <p:nvPicPr>
          <p:cNvPr id="2" name="Picture 1"/>
          <p:cNvPicPr>
            <a:picLocks noChangeAspect="1"/>
          </p:cNvPicPr>
          <p:nvPr/>
        </p:nvPicPr>
        <p:blipFill>
          <a:blip r:embed="rId3"/>
          <a:stretch>
            <a:fillRect/>
          </a:stretch>
        </p:blipFill>
        <p:spPr>
          <a:xfrm>
            <a:off x="2133600" y="2590800"/>
            <a:ext cx="4732975" cy="4099800"/>
          </a:xfrm>
          <a:prstGeom prst="rect">
            <a:avLst/>
          </a:prstGeom>
        </p:spPr>
      </p:pic>
      <p:sp>
        <p:nvSpPr>
          <p:cNvPr id="6" name="TextBox 19"/>
          <p:cNvSpPr txBox="1">
            <a:spLocks noChangeArrowheads="1"/>
          </p:cNvSpPr>
          <p:nvPr/>
        </p:nvSpPr>
        <p:spPr bwMode="auto">
          <a:xfrm>
            <a:off x="2743199"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M. </a:t>
            </a:r>
            <a:r>
              <a:rPr lang="en-US" sz="1000" b="1" dirty="0" err="1" smtClean="0">
                <a:solidFill>
                  <a:srgbClr val="CC3399"/>
                </a:solidFill>
                <a:latin typeface="+mn-lt"/>
              </a:rPr>
              <a:t>Yurov</a:t>
            </a:r>
            <a:r>
              <a:rPr lang="en-US" sz="1000" b="1" dirty="0" smtClean="0">
                <a:solidFill>
                  <a:srgbClr val="CC3399"/>
                </a:solidFill>
                <a:latin typeface="+mn-lt"/>
              </a:rPr>
              <a:t> (LANL)</a:t>
            </a:r>
            <a:endParaRPr lang="en-US" sz="1000" b="1" dirty="0">
              <a:solidFill>
                <a:srgbClr val="CC3399"/>
              </a:solidFill>
              <a:latin typeface="+mn-lt"/>
            </a:endParaRPr>
          </a:p>
        </p:txBody>
      </p:sp>
    </p:spTree>
    <p:extLst>
      <p:ext uri="{BB962C8B-B14F-4D97-AF65-F5344CB8AC3E}">
        <p14:creationId xmlns:p14="http://schemas.microsoft.com/office/powerpoint/2010/main" val="370578289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txBox="1">
            <a:spLocks noChangeArrowheads="1"/>
          </p:cNvSpPr>
          <p:nvPr/>
        </p:nvSpPr>
        <p:spPr bwMode="auto">
          <a:xfrm>
            <a:off x="390525" y="990600"/>
            <a:ext cx="7458075" cy="5562600"/>
          </a:xfrm>
          <a:prstGeom prst="rect">
            <a:avLst/>
          </a:prstGeom>
          <a:noFill/>
          <a:ln w="12700">
            <a:noFill/>
            <a:miter lim="800000"/>
            <a:headEnd/>
            <a:tailEnd/>
          </a:ln>
        </p:spPr>
        <p:txBody>
          <a:bodyPr lIns="50800" tIns="50800" rIns="50800" bIns="50800"/>
          <a:lstStyle/>
          <a:p>
            <a:pPr marL="334963" indent="-334963" algn="l">
              <a:spcBef>
                <a:spcPts val="600"/>
              </a:spcBef>
              <a:spcAft>
                <a:spcPts val="300"/>
              </a:spcAft>
              <a:buSzPct val="200000"/>
              <a:buFont typeface="Arial" pitchFamily="34" charset="0"/>
              <a:buChar char="•"/>
              <a:tabLst>
                <a:tab pos="815975" algn="l"/>
                <a:tab pos="1192213" algn="l"/>
              </a:tabLst>
              <a:defRPr/>
            </a:pPr>
            <a:r>
              <a:rPr lang="en-US" dirty="0" smtClean="0">
                <a:solidFill>
                  <a:prstClr val="black"/>
                </a:solidFill>
              </a:rPr>
              <a:t>new </a:t>
            </a:r>
            <a:r>
              <a:rPr lang="en-US" dirty="0">
                <a:solidFill>
                  <a:prstClr val="black"/>
                </a:solidFill>
              </a:rPr>
              <a:t>polarized target construction: </a:t>
            </a:r>
            <a:r>
              <a:rPr lang="en-US" dirty="0">
                <a:solidFill>
                  <a:srgbClr val="7030A0"/>
                </a:solidFill>
              </a:rPr>
              <a:t>LANL</a:t>
            </a:r>
            <a:r>
              <a:rPr lang="en-US" dirty="0">
                <a:solidFill>
                  <a:prstClr val="black"/>
                </a:solidFill>
              </a:rPr>
              <a:t> and </a:t>
            </a:r>
            <a:r>
              <a:rPr lang="en-US" dirty="0">
                <a:solidFill>
                  <a:srgbClr val="7030A0"/>
                </a:solidFill>
              </a:rPr>
              <a:t>UVA </a:t>
            </a:r>
            <a:r>
              <a:rPr lang="en-US" dirty="0" smtClean="0">
                <a:solidFill>
                  <a:prstClr val="black"/>
                </a:solidFill>
              </a:rPr>
              <a:t>effort</a:t>
            </a:r>
            <a:endParaRPr lang="en-US" sz="1600" kern="0" dirty="0" smtClean="0">
              <a:solidFill>
                <a:srgbClr val="000000"/>
              </a:solidFill>
              <a:sym typeface="Arial" pitchFamily="34" charset="0"/>
            </a:endParaRPr>
          </a:p>
          <a:p>
            <a:pPr marL="703263" lvl="1" indent="-334963" algn="l">
              <a:spcBef>
                <a:spcPts val="600"/>
              </a:spcBef>
              <a:spcAft>
                <a:spcPts val="300"/>
              </a:spcAft>
              <a:buClr>
                <a:srgbClr val="0000FF"/>
              </a:buClr>
              <a:buSzPct val="150000"/>
              <a:buFont typeface="Zapf Dingbats" charset="0"/>
              <a:buChar char="➡"/>
              <a:tabLst>
                <a:tab pos="815975" algn="l"/>
                <a:tab pos="1192213" algn="l"/>
              </a:tabLst>
              <a:defRPr/>
            </a:pPr>
            <a:r>
              <a:rPr lang="en-US" sz="1600" dirty="0" smtClean="0">
                <a:solidFill>
                  <a:prstClr val="black"/>
                </a:solidFill>
              </a:rPr>
              <a:t> rebuild </a:t>
            </a:r>
            <a:r>
              <a:rPr lang="en-US" sz="1600" dirty="0">
                <a:solidFill>
                  <a:prstClr val="black"/>
                </a:solidFill>
              </a:rPr>
              <a:t>magnet; change field </a:t>
            </a:r>
            <a:r>
              <a:rPr lang="en-US" sz="1600" dirty="0" smtClean="0">
                <a:solidFill>
                  <a:prstClr val="black"/>
                </a:solidFill>
              </a:rPr>
              <a:t>direction </a:t>
            </a:r>
            <a:endParaRPr lang="en-US" sz="1600" dirty="0">
              <a:solidFill>
                <a:prstClr val="black"/>
              </a:solidFill>
            </a:endParaRPr>
          </a:p>
          <a:p>
            <a:pPr marL="703263" lvl="1" indent="-334963" algn="l">
              <a:spcBef>
                <a:spcPts val="600"/>
              </a:spcBef>
              <a:spcAft>
                <a:spcPts val="300"/>
              </a:spcAft>
              <a:buClr>
                <a:srgbClr val="0000FF"/>
              </a:buClr>
              <a:buSzPct val="150000"/>
              <a:buFont typeface="Zapf Dingbats" charset="0"/>
              <a:buChar char="➡"/>
              <a:tabLst>
                <a:tab pos="815975" algn="l"/>
                <a:tab pos="1192213" algn="l"/>
              </a:tabLst>
              <a:defRPr/>
            </a:pPr>
            <a:r>
              <a:rPr lang="en-US" sz="1600" dirty="0" smtClean="0">
                <a:solidFill>
                  <a:prstClr val="black"/>
                </a:solidFill>
              </a:rPr>
              <a:t> modify </a:t>
            </a:r>
            <a:r>
              <a:rPr lang="en-US" sz="1600" dirty="0">
                <a:solidFill>
                  <a:prstClr val="black"/>
                </a:solidFill>
              </a:rPr>
              <a:t>1K refrigerator and insert</a:t>
            </a:r>
          </a:p>
          <a:p>
            <a:pPr marL="703263" lvl="1" indent="-334963" algn="l">
              <a:spcBef>
                <a:spcPts val="600"/>
              </a:spcBef>
              <a:spcAft>
                <a:spcPts val="300"/>
              </a:spcAft>
              <a:buClr>
                <a:srgbClr val="0000FF"/>
              </a:buClr>
              <a:buSzPct val="150000"/>
              <a:buFont typeface="Zapf Dingbats" charset="0"/>
              <a:buChar char="➡"/>
              <a:tabLst>
                <a:tab pos="815975" algn="l"/>
                <a:tab pos="1192213" algn="l"/>
              </a:tabLst>
              <a:defRPr/>
            </a:pPr>
            <a:r>
              <a:rPr lang="en-US" sz="1600" dirty="0" smtClean="0">
                <a:solidFill>
                  <a:prstClr val="black"/>
                </a:solidFill>
              </a:rPr>
              <a:t> new </a:t>
            </a:r>
            <a:r>
              <a:rPr lang="en-US" sz="1600" dirty="0">
                <a:solidFill>
                  <a:prstClr val="black"/>
                </a:solidFill>
              </a:rPr>
              <a:t>pump set; high cooling capacity</a:t>
            </a:r>
          </a:p>
          <a:p>
            <a:pPr marL="703263" lvl="1" indent="-334963" algn="l">
              <a:spcBef>
                <a:spcPts val="600"/>
              </a:spcBef>
              <a:spcAft>
                <a:spcPts val="300"/>
              </a:spcAft>
              <a:buClr>
                <a:srgbClr val="0000FF"/>
              </a:buClr>
              <a:buSzPct val="150000"/>
              <a:buFont typeface="Zapf Dingbats" charset="0"/>
              <a:buChar char="➡"/>
              <a:tabLst>
                <a:tab pos="815975" algn="l"/>
                <a:tab pos="1192213" algn="l"/>
              </a:tabLst>
              <a:defRPr/>
            </a:pPr>
            <a:r>
              <a:rPr lang="en-US" sz="1600" dirty="0" smtClean="0">
                <a:solidFill>
                  <a:prstClr val="black"/>
                </a:solidFill>
              </a:rPr>
              <a:t> new </a:t>
            </a:r>
            <a:r>
              <a:rPr lang="en-US" sz="1600" dirty="0">
                <a:solidFill>
                  <a:prstClr val="black"/>
                </a:solidFill>
              </a:rPr>
              <a:t>high power microwave </a:t>
            </a:r>
            <a:r>
              <a:rPr lang="en-US" sz="1600" dirty="0" smtClean="0">
                <a:solidFill>
                  <a:prstClr val="black"/>
                </a:solidFill>
              </a:rPr>
              <a:t>source</a:t>
            </a:r>
          </a:p>
          <a:p>
            <a:pPr marL="703263" lvl="1" indent="-334963" algn="l">
              <a:spcBef>
                <a:spcPts val="600"/>
              </a:spcBef>
              <a:spcAft>
                <a:spcPts val="300"/>
              </a:spcAft>
              <a:buClr>
                <a:srgbClr val="0000FF"/>
              </a:buClr>
              <a:buSzPct val="150000"/>
              <a:buFont typeface="Zapf Dingbats" charset="0"/>
              <a:buChar char="➡"/>
              <a:tabLst>
                <a:tab pos="815975" algn="l"/>
                <a:tab pos="1192213" algn="l"/>
              </a:tabLst>
              <a:defRPr/>
            </a:pPr>
            <a:r>
              <a:rPr lang="en-US" sz="1600" dirty="0">
                <a:solidFill>
                  <a:prstClr val="black"/>
                </a:solidFill>
              </a:rPr>
              <a:t> </a:t>
            </a:r>
            <a:r>
              <a:rPr lang="en-US" sz="1600" dirty="0" smtClean="0">
                <a:solidFill>
                  <a:prstClr val="black"/>
                </a:solidFill>
              </a:rPr>
              <a:t>polarization of NH</a:t>
            </a:r>
            <a:r>
              <a:rPr lang="en-US" sz="1600" baseline="-25000" dirty="0" smtClean="0">
                <a:solidFill>
                  <a:prstClr val="black"/>
                </a:solidFill>
              </a:rPr>
              <a:t>3</a:t>
            </a:r>
            <a:r>
              <a:rPr lang="en-US" sz="1600" dirty="0" smtClean="0">
                <a:solidFill>
                  <a:prstClr val="black"/>
                </a:solidFill>
              </a:rPr>
              <a:t> &gt; 90%</a:t>
            </a:r>
          </a:p>
          <a:p>
            <a:pPr marL="703263" lvl="1" indent="-334963" algn="l">
              <a:spcBef>
                <a:spcPts val="600"/>
              </a:spcBef>
              <a:spcAft>
                <a:spcPts val="300"/>
              </a:spcAft>
              <a:buClr>
                <a:srgbClr val="0000FF"/>
              </a:buClr>
              <a:buSzPct val="150000"/>
              <a:buFont typeface="Zapf Dingbats" charset="0"/>
              <a:buChar char="➡"/>
              <a:tabLst>
                <a:tab pos="815975" algn="l"/>
                <a:tab pos="1192213" algn="l"/>
              </a:tabLst>
              <a:defRPr/>
            </a:pPr>
            <a:endParaRPr lang="en-US" sz="1600" dirty="0" smtClean="0">
              <a:solidFill>
                <a:prstClr val="black"/>
              </a:solidFill>
            </a:endParaRPr>
          </a:p>
          <a:p>
            <a:pPr marL="334963" indent="-334963" algn="l">
              <a:spcBef>
                <a:spcPts val="600"/>
              </a:spcBef>
              <a:spcAft>
                <a:spcPts val="300"/>
              </a:spcAft>
              <a:buSzPct val="200000"/>
              <a:buFont typeface="Arial" pitchFamily="34" charset="0"/>
              <a:buChar char="•"/>
              <a:tabLst>
                <a:tab pos="815975" algn="l"/>
                <a:tab pos="1192213" algn="l"/>
              </a:tabLst>
              <a:defRPr/>
            </a:pPr>
            <a:r>
              <a:rPr lang="en-US" dirty="0" smtClean="0">
                <a:solidFill>
                  <a:prstClr val="black"/>
                </a:solidFill>
              </a:rPr>
              <a:t>new </a:t>
            </a:r>
            <a:r>
              <a:rPr lang="en-US" dirty="0">
                <a:solidFill>
                  <a:prstClr val="black"/>
                </a:solidFill>
              </a:rPr>
              <a:t>NMR system</a:t>
            </a:r>
            <a:endParaRPr lang="en-US" b="1" kern="0" dirty="0">
              <a:solidFill>
                <a:srgbClr val="000000"/>
              </a:solidFill>
              <a:sym typeface="Arial" pitchFamily="34" charset="0"/>
            </a:endParaRPr>
          </a:p>
          <a:p>
            <a:pPr marL="703263" lvl="1" indent="-334963" algn="l">
              <a:spcBef>
                <a:spcPts val="600"/>
              </a:spcBef>
              <a:spcAft>
                <a:spcPts val="300"/>
              </a:spcAft>
              <a:buClr>
                <a:srgbClr val="0000FF"/>
              </a:buClr>
              <a:buSzPct val="150000"/>
              <a:buFont typeface="Zapf Dingbats" charset="0"/>
              <a:buChar char="➡"/>
              <a:tabLst>
                <a:tab pos="815975" algn="l"/>
                <a:tab pos="1192213" algn="l"/>
              </a:tabLst>
              <a:defRPr/>
            </a:pPr>
            <a:r>
              <a:rPr lang="en-US" sz="1600" kern="0" dirty="0" smtClean="0">
                <a:solidFill>
                  <a:srgbClr val="000000"/>
                </a:solidFill>
                <a:sym typeface="Arial" pitchFamily="34" charset="0"/>
              </a:rPr>
              <a:t> </a:t>
            </a:r>
            <a:r>
              <a:rPr lang="en-US" sz="1600" kern="0" dirty="0">
                <a:solidFill>
                  <a:srgbClr val="000000"/>
                </a:solidFill>
                <a:sym typeface="Arial" pitchFamily="34" charset="0"/>
              </a:rPr>
              <a:t>replacing Liverpool Q-meter</a:t>
            </a:r>
          </a:p>
          <a:p>
            <a:pPr marL="703263" lvl="1" indent="-334963" algn="l">
              <a:spcBef>
                <a:spcPts val="600"/>
              </a:spcBef>
              <a:spcAft>
                <a:spcPts val="300"/>
              </a:spcAft>
              <a:buClr>
                <a:srgbClr val="0000FF"/>
              </a:buClr>
              <a:buSzPct val="150000"/>
              <a:buFont typeface="Zapf Dingbats" charset="0"/>
              <a:buChar char="➡"/>
              <a:tabLst>
                <a:tab pos="815975" algn="l"/>
                <a:tab pos="1192213" algn="l"/>
              </a:tabLst>
              <a:defRPr/>
            </a:pPr>
            <a:r>
              <a:rPr lang="en-US" sz="1600" kern="0" dirty="0" smtClean="0">
                <a:solidFill>
                  <a:srgbClr val="000000"/>
                </a:solidFill>
                <a:sym typeface="Arial" pitchFamily="34" charset="0"/>
              </a:rPr>
              <a:t> cold NMR</a:t>
            </a:r>
          </a:p>
          <a:p>
            <a:pPr marL="703263" lvl="1" indent="-334963" algn="l">
              <a:spcBef>
                <a:spcPts val="600"/>
              </a:spcBef>
              <a:spcAft>
                <a:spcPts val="300"/>
              </a:spcAft>
              <a:buClr>
                <a:srgbClr val="0000FF"/>
              </a:buClr>
              <a:buSzPct val="150000"/>
              <a:buFont typeface="Zapf Dingbats" charset="0"/>
              <a:buChar char="➡"/>
              <a:tabLst>
                <a:tab pos="815975" algn="l"/>
                <a:tab pos="1192213" algn="l"/>
              </a:tabLst>
              <a:defRPr/>
            </a:pPr>
            <a:endParaRPr lang="en-US" dirty="0">
              <a:solidFill>
                <a:prstClr val="black"/>
              </a:solidFill>
            </a:endParaRPr>
          </a:p>
          <a:p>
            <a:pPr marL="334963" indent="-334963" algn="l">
              <a:spcBef>
                <a:spcPts val="600"/>
              </a:spcBef>
              <a:spcAft>
                <a:spcPts val="300"/>
              </a:spcAft>
              <a:buSzPct val="200000"/>
              <a:buFont typeface="Arial" pitchFamily="34" charset="0"/>
              <a:buChar char="•"/>
              <a:tabLst>
                <a:tab pos="815975" algn="l"/>
                <a:tab pos="1192213" algn="l"/>
              </a:tabLst>
              <a:defRPr/>
            </a:pPr>
            <a:r>
              <a:rPr lang="en-US" dirty="0" smtClean="0">
                <a:solidFill>
                  <a:prstClr val="black"/>
                </a:solidFill>
              </a:rPr>
              <a:t>He </a:t>
            </a:r>
            <a:r>
              <a:rPr lang="en-US" dirty="0">
                <a:solidFill>
                  <a:prstClr val="black"/>
                </a:solidFill>
              </a:rPr>
              <a:t>liquefier for liquid helium recirculation</a:t>
            </a:r>
            <a:endParaRPr lang="en-US" b="1" kern="0" dirty="0">
              <a:solidFill>
                <a:srgbClr val="000000"/>
              </a:solidFill>
              <a:sym typeface="Arial" pitchFamily="34" charset="0"/>
            </a:endParaRPr>
          </a:p>
          <a:p>
            <a:pPr marL="703263" lvl="1" indent="-334963" algn="l">
              <a:spcBef>
                <a:spcPts val="600"/>
              </a:spcBef>
              <a:spcAft>
                <a:spcPts val="300"/>
              </a:spcAft>
              <a:buClr>
                <a:srgbClr val="0000FF"/>
              </a:buClr>
              <a:buSzPct val="150000"/>
              <a:buFont typeface="Zapf Dingbats" charset="0"/>
              <a:buChar char="➡"/>
              <a:tabLst>
                <a:tab pos="815975" algn="l"/>
                <a:tab pos="1192213" algn="l"/>
              </a:tabLst>
              <a:defRPr/>
            </a:pPr>
            <a:r>
              <a:rPr lang="en-US" sz="1600" kern="0" dirty="0">
                <a:solidFill>
                  <a:srgbClr val="000000"/>
                </a:solidFill>
                <a:sym typeface="Arial" pitchFamily="34" charset="0"/>
              </a:rPr>
              <a:t> constructed by "Quantum technologies"</a:t>
            </a:r>
          </a:p>
          <a:p>
            <a:pPr marL="703263" lvl="1" indent="-334963" algn="l">
              <a:spcBef>
                <a:spcPts val="600"/>
              </a:spcBef>
              <a:spcAft>
                <a:spcPts val="300"/>
              </a:spcAft>
              <a:buClr>
                <a:srgbClr val="0000FF"/>
              </a:buClr>
              <a:buSzPct val="150000"/>
              <a:buFont typeface="Zapf Dingbats" charset="0"/>
              <a:buChar char="➡"/>
              <a:tabLst>
                <a:tab pos="815975" algn="l"/>
                <a:tab pos="1192213" algn="l"/>
              </a:tabLst>
              <a:defRPr/>
            </a:pPr>
            <a:r>
              <a:rPr lang="en-US" sz="1600" kern="0" dirty="0">
                <a:solidFill>
                  <a:srgbClr val="000000"/>
                </a:solidFill>
                <a:sym typeface="Arial" pitchFamily="34" charset="0"/>
              </a:rPr>
              <a:t>~</a:t>
            </a:r>
            <a:r>
              <a:rPr lang="en-US" sz="1600" kern="0" dirty="0" smtClean="0">
                <a:solidFill>
                  <a:srgbClr val="000000"/>
                </a:solidFill>
                <a:sym typeface="Arial" pitchFamily="34" charset="0"/>
              </a:rPr>
              <a:t>200 L/day capacity</a:t>
            </a:r>
            <a:endParaRPr lang="en-US" dirty="0">
              <a:solidFill>
                <a:prstClr val="black"/>
              </a:solidFill>
            </a:endParaRPr>
          </a:p>
          <a:p>
            <a:pPr marL="368300" lvl="1" algn="l">
              <a:spcBef>
                <a:spcPts val="600"/>
              </a:spcBef>
              <a:buClr>
                <a:srgbClr val="0000FF"/>
              </a:buClr>
              <a:buSzPct val="150000"/>
              <a:tabLst>
                <a:tab pos="815975" algn="l"/>
                <a:tab pos="1192213" algn="l"/>
              </a:tabLst>
              <a:defRPr/>
            </a:pPr>
            <a:endParaRPr lang="en-US" b="1" kern="0" dirty="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kern="0" dirty="0" smtClean="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kern="0" dirty="0" smtClean="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kern="0" dirty="0">
              <a:solidFill>
                <a:srgbClr val="000000"/>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sz="1600" kern="0" dirty="0" smtClean="0">
              <a:solidFill>
                <a:srgbClr val="000000"/>
              </a:solidFill>
              <a:sym typeface="Arial" pitchFamily="34" charset="0"/>
            </a:endParaRPr>
          </a:p>
        </p:txBody>
      </p:sp>
      <p:sp>
        <p:nvSpPr>
          <p:cNvPr id="9" name="Slide Number Placeholder 34"/>
          <p:cNvSpPr>
            <a:spLocks noGrp="1"/>
          </p:cNvSpPr>
          <p:nvPr>
            <p:ph type="sldNum" sz="quarter" idx="10"/>
          </p:nvPr>
        </p:nvSpPr>
        <p:spPr>
          <a:xfrm>
            <a:off x="8901113" y="6618288"/>
            <a:ext cx="244475" cy="241300"/>
          </a:xfrm>
        </p:spPr>
        <p:txBody>
          <a:bodyPr/>
          <a:lstStyle/>
          <a:p>
            <a:pPr>
              <a:defRPr/>
            </a:pPr>
            <a:fld id="{B7904B64-8782-488E-B9CE-B57B49B52B68}" type="slidenum">
              <a:rPr lang="en-US" smtClean="0">
                <a:solidFill>
                  <a:srgbClr val="000000"/>
                </a:solidFill>
              </a:rPr>
              <a:pPr>
                <a:defRPr/>
              </a:pPr>
              <a:t>26</a:t>
            </a:fld>
            <a:endParaRPr lang="en-US" dirty="0">
              <a:solidFill>
                <a:srgbClr val="000000"/>
              </a:solidFill>
            </a:endParaRPr>
          </a:p>
        </p:txBody>
      </p:sp>
      <p:sp>
        <p:nvSpPr>
          <p:cNvPr id="7" name="Title 28"/>
          <p:cNvSpPr txBox="1">
            <a:spLocks noGrp="1"/>
          </p:cNvSpPr>
          <p:nvPr>
            <p:ph type="title"/>
          </p:nvPr>
        </p:nvSpPr>
        <p:spPr>
          <a:xfrm>
            <a:off x="914400" y="76200"/>
            <a:ext cx="7848600" cy="4572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E1039 Milestones - Collaboration</a:t>
            </a:r>
            <a:endParaRPr lang="en-US" sz="2400" b="1" kern="0" dirty="0">
              <a:solidFill>
                <a:srgbClr val="190EFF"/>
              </a:solidFill>
              <a:latin typeface="+mj-lt"/>
              <a:ea typeface="+mj-ea"/>
              <a:cs typeface="+mj-cs"/>
              <a:sym typeface="Arial" pitchFamily="34" charset="0"/>
            </a:endParaRPr>
          </a:p>
        </p:txBody>
      </p:sp>
      <p:pic>
        <p:nvPicPr>
          <p:cNvPr id="330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1447801"/>
            <a:ext cx="3209660" cy="216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9"/>
          <p:cNvSpPr txBox="1">
            <a:spLocks noChangeArrowheads="1"/>
          </p:cNvSpPr>
          <p:nvPr/>
        </p:nvSpPr>
        <p:spPr bwMode="auto">
          <a:xfrm>
            <a:off x="2743199"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M. </a:t>
            </a:r>
            <a:r>
              <a:rPr lang="en-US" sz="1000" b="1" dirty="0" err="1" smtClean="0">
                <a:solidFill>
                  <a:srgbClr val="CC3399"/>
                </a:solidFill>
                <a:latin typeface="+mn-lt"/>
              </a:rPr>
              <a:t>Yurov</a:t>
            </a:r>
            <a:r>
              <a:rPr lang="en-US" sz="1000" b="1" dirty="0" smtClean="0">
                <a:solidFill>
                  <a:srgbClr val="CC3399"/>
                </a:solidFill>
                <a:latin typeface="+mn-lt"/>
              </a:rPr>
              <a:t> (LANL)</a:t>
            </a:r>
            <a:endParaRPr lang="en-US" sz="1000" b="1" dirty="0">
              <a:solidFill>
                <a:srgbClr val="CC3399"/>
              </a:solidFill>
              <a:latin typeface="+mn-lt"/>
            </a:endParaRPr>
          </a:p>
        </p:txBody>
      </p:sp>
      <p:pic>
        <p:nvPicPr>
          <p:cNvPr id="3307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3326" y="4235601"/>
            <a:ext cx="3429000" cy="193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39000" y="1752600"/>
            <a:ext cx="1143000" cy="369332"/>
          </a:xfrm>
          <a:prstGeom prst="rect">
            <a:avLst/>
          </a:prstGeom>
          <a:noFill/>
        </p:spPr>
        <p:txBody>
          <a:bodyPr wrap="square" rtlCol="0">
            <a:spAutoFit/>
          </a:bodyPr>
          <a:lstStyle/>
          <a:p>
            <a:r>
              <a:rPr lang="en-US" dirty="0" smtClean="0">
                <a:solidFill>
                  <a:srgbClr val="008000"/>
                </a:solidFill>
              </a:rPr>
              <a:t>P &gt; 90%</a:t>
            </a:r>
            <a:endParaRPr lang="en-US" dirty="0">
              <a:solidFill>
                <a:srgbClr val="008000"/>
              </a:solidFill>
            </a:endParaRPr>
          </a:p>
        </p:txBody>
      </p:sp>
      <p:sp>
        <p:nvSpPr>
          <p:cNvPr id="3" name="TextBox 2"/>
          <p:cNvSpPr txBox="1"/>
          <p:nvPr/>
        </p:nvSpPr>
        <p:spPr>
          <a:xfrm>
            <a:off x="6019800" y="6200001"/>
            <a:ext cx="2209800" cy="276999"/>
          </a:xfrm>
          <a:prstGeom prst="rect">
            <a:avLst/>
          </a:prstGeom>
          <a:noFill/>
        </p:spPr>
        <p:txBody>
          <a:bodyPr wrap="square" rtlCol="0">
            <a:spAutoFit/>
          </a:bodyPr>
          <a:lstStyle/>
          <a:p>
            <a:r>
              <a:rPr lang="en-US" sz="1200" b="1" dirty="0" smtClean="0">
                <a:solidFill>
                  <a:srgbClr val="800080"/>
                </a:solidFill>
              </a:rPr>
              <a:t>New LANL NMR setup</a:t>
            </a:r>
            <a:endParaRPr lang="en-US" sz="1200" b="1" dirty="0">
              <a:solidFill>
                <a:srgbClr val="800080"/>
              </a:solidFill>
            </a:endParaRPr>
          </a:p>
        </p:txBody>
      </p:sp>
    </p:spTree>
    <p:extLst>
      <p:ext uri="{BB962C8B-B14F-4D97-AF65-F5344CB8AC3E}">
        <p14:creationId xmlns:p14="http://schemas.microsoft.com/office/powerpoint/2010/main" val="34441614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4"/>
          <p:cNvSpPr>
            <a:spLocks noGrp="1"/>
          </p:cNvSpPr>
          <p:nvPr>
            <p:ph type="sldNum" sz="quarter" idx="10"/>
          </p:nvPr>
        </p:nvSpPr>
        <p:spPr>
          <a:xfrm>
            <a:off x="8901113" y="6618288"/>
            <a:ext cx="244475" cy="241300"/>
          </a:xfrm>
        </p:spPr>
        <p:txBody>
          <a:bodyPr/>
          <a:lstStyle/>
          <a:p>
            <a:pPr>
              <a:defRPr/>
            </a:pPr>
            <a:fld id="{B7904B64-8782-488E-B9CE-B57B49B52B68}" type="slidenum">
              <a:rPr lang="en-US" smtClean="0">
                <a:solidFill>
                  <a:srgbClr val="000000"/>
                </a:solidFill>
              </a:rPr>
              <a:pPr>
                <a:defRPr/>
              </a:pPr>
              <a:t>27</a:t>
            </a:fld>
            <a:endParaRPr lang="en-US" dirty="0">
              <a:solidFill>
                <a:srgbClr val="000000"/>
              </a:solidFill>
            </a:endParaRPr>
          </a:p>
        </p:txBody>
      </p:sp>
      <p:sp>
        <p:nvSpPr>
          <p:cNvPr id="7" name="Title 28"/>
          <p:cNvSpPr txBox="1">
            <a:spLocks noGrp="1"/>
          </p:cNvSpPr>
          <p:nvPr>
            <p:ph type="title"/>
          </p:nvPr>
        </p:nvSpPr>
        <p:spPr>
          <a:xfrm>
            <a:off x="914400" y="76200"/>
            <a:ext cx="7848600" cy="4572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E1039 Collaboration</a:t>
            </a:r>
            <a:endParaRPr lang="en-US" sz="2400" b="1" kern="0" dirty="0">
              <a:solidFill>
                <a:srgbClr val="190EFF"/>
              </a:solidFill>
              <a:latin typeface="+mj-lt"/>
              <a:ea typeface="+mj-ea"/>
              <a:cs typeface="+mj-cs"/>
              <a:sym typeface="Arial" pitchFamily="34" charset="0"/>
            </a:endParaRPr>
          </a:p>
        </p:txBody>
      </p:sp>
      <p:pic>
        <p:nvPicPr>
          <p:cNvPr id="2" name="Picture 1"/>
          <p:cNvPicPr>
            <a:picLocks noChangeAspect="1"/>
          </p:cNvPicPr>
          <p:nvPr/>
        </p:nvPicPr>
        <p:blipFill>
          <a:blip r:embed="rId3"/>
          <a:stretch>
            <a:fillRect/>
          </a:stretch>
        </p:blipFill>
        <p:spPr>
          <a:xfrm>
            <a:off x="533400" y="990600"/>
            <a:ext cx="7974401" cy="3993450"/>
          </a:xfrm>
          <a:prstGeom prst="rect">
            <a:avLst/>
          </a:prstGeom>
        </p:spPr>
      </p:pic>
      <p:sp>
        <p:nvSpPr>
          <p:cNvPr id="3" name="Rectangle 2"/>
          <p:cNvSpPr/>
          <p:nvPr/>
        </p:nvSpPr>
        <p:spPr>
          <a:xfrm>
            <a:off x="533400" y="5126753"/>
            <a:ext cx="4267200" cy="369332"/>
          </a:xfrm>
          <a:prstGeom prst="rect">
            <a:avLst/>
          </a:prstGeom>
        </p:spPr>
        <p:txBody>
          <a:bodyPr wrap="square">
            <a:spAutoFit/>
          </a:bodyPr>
          <a:lstStyle/>
          <a:p>
            <a:pPr algn="l"/>
            <a:r>
              <a:rPr lang="en-US" dirty="0" smtClean="0">
                <a:solidFill>
                  <a:srgbClr val="0000FF"/>
                </a:solidFill>
                <a:latin typeface="DejaVuSans"/>
              </a:rPr>
              <a:t>Contact Spokespersons:</a:t>
            </a:r>
          </a:p>
        </p:txBody>
      </p:sp>
      <p:sp>
        <p:nvSpPr>
          <p:cNvPr id="5" name="Rectangle 4"/>
          <p:cNvSpPr/>
          <p:nvPr/>
        </p:nvSpPr>
        <p:spPr>
          <a:xfrm>
            <a:off x="4365625" y="5126753"/>
            <a:ext cx="4092575" cy="646331"/>
          </a:xfrm>
          <a:prstGeom prst="rect">
            <a:avLst/>
          </a:prstGeom>
        </p:spPr>
        <p:txBody>
          <a:bodyPr wrap="square">
            <a:spAutoFit/>
          </a:bodyPr>
          <a:lstStyle/>
          <a:p>
            <a:pPr lvl="0" algn="r"/>
            <a:r>
              <a:rPr lang="en-US" dirty="0">
                <a:solidFill>
                  <a:srgbClr val="0000FF"/>
                </a:solidFill>
                <a:latin typeface="DejaVuSans"/>
              </a:rPr>
              <a:t>Kun Liu (liuk@fnal.gov) - LANL</a:t>
            </a:r>
            <a:endParaRPr lang="en-US" dirty="0">
              <a:solidFill>
                <a:srgbClr val="000000"/>
              </a:solidFill>
            </a:endParaRPr>
          </a:p>
          <a:p>
            <a:pPr lvl="0" algn="r"/>
            <a:r>
              <a:rPr lang="en-US" dirty="0">
                <a:solidFill>
                  <a:srgbClr val="0000FF"/>
                </a:solidFill>
                <a:latin typeface="DejaVuSans"/>
              </a:rPr>
              <a:t>Dustin Keller (dustin@jlab.org) - UVA</a:t>
            </a:r>
          </a:p>
        </p:txBody>
      </p:sp>
      <p:sp>
        <p:nvSpPr>
          <p:cNvPr id="6" name="Rectangle 5"/>
          <p:cNvSpPr/>
          <p:nvPr/>
        </p:nvSpPr>
        <p:spPr>
          <a:xfrm>
            <a:off x="2079625" y="5943600"/>
            <a:ext cx="4572000" cy="646331"/>
          </a:xfrm>
          <a:prstGeom prst="rect">
            <a:avLst/>
          </a:prstGeom>
        </p:spPr>
        <p:txBody>
          <a:bodyPr>
            <a:spAutoFit/>
          </a:bodyPr>
          <a:lstStyle/>
          <a:p>
            <a:r>
              <a:rPr lang="en-US" b="1" dirty="0">
                <a:solidFill>
                  <a:srgbClr val="F15500"/>
                </a:solidFill>
                <a:latin typeface="DejaVuSans-Bold"/>
              </a:rPr>
              <a:t>Learn more about </a:t>
            </a:r>
            <a:r>
              <a:rPr lang="en-US" b="1" dirty="0" err="1">
                <a:solidFill>
                  <a:srgbClr val="F15500"/>
                </a:solidFill>
                <a:latin typeface="DejaVuSans-Bold"/>
              </a:rPr>
              <a:t>SpinQuest</a:t>
            </a:r>
            <a:r>
              <a:rPr lang="en-US" b="1" dirty="0">
                <a:solidFill>
                  <a:srgbClr val="F15500"/>
                </a:solidFill>
                <a:latin typeface="DejaVuSans-Bold"/>
              </a:rPr>
              <a:t>/E1039:</a:t>
            </a:r>
          </a:p>
          <a:p>
            <a:r>
              <a:rPr lang="en-US" b="1" dirty="0">
                <a:solidFill>
                  <a:srgbClr val="F15500"/>
                </a:solidFill>
                <a:latin typeface="DejaVuSans-Bold"/>
              </a:rPr>
              <a:t>https://spinquest.fnal.gov/</a:t>
            </a:r>
          </a:p>
        </p:txBody>
      </p:sp>
    </p:spTree>
    <p:extLst>
      <p:ext uri="{BB962C8B-B14F-4D97-AF65-F5344CB8AC3E}">
        <p14:creationId xmlns:p14="http://schemas.microsoft.com/office/powerpoint/2010/main" val="129929932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lorenzon\Documents\Laboratories\FNAL\Page20-ADK-Diffraction2012-Talk-29Aug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9972" y="1408720"/>
            <a:ext cx="5396989" cy="2477480"/>
          </a:xfrm>
          <a:prstGeom prst="rect">
            <a:avLst/>
          </a:prstGeom>
          <a:noFill/>
        </p:spPr>
      </p:pic>
      <p:sp>
        <p:nvSpPr>
          <p:cNvPr id="5" name="Content Placeholder 2"/>
          <p:cNvSpPr txBox="1">
            <a:spLocks/>
          </p:cNvSpPr>
          <p:nvPr/>
        </p:nvSpPr>
        <p:spPr bwMode="auto">
          <a:xfrm>
            <a:off x="533400" y="658474"/>
            <a:ext cx="3581400" cy="11703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rgbClr val="000000"/>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rgbClr val="000000"/>
                </a:solidFill>
                <a:latin typeface="+mn-lt"/>
              </a:defRPr>
            </a:lvl2pPr>
            <a:lvl3pPr marL="1143000" indent="-228600" algn="l" rtl="0" eaLnBrk="1" fontAlgn="base" hangingPunct="1">
              <a:spcBef>
                <a:spcPct val="20000"/>
              </a:spcBef>
              <a:spcAft>
                <a:spcPct val="0"/>
              </a:spcAft>
              <a:buClr>
                <a:srgbClr val="1F497D"/>
              </a:buClr>
              <a:buChar char="•"/>
              <a:defRPr sz="1400">
                <a:solidFill>
                  <a:srgbClr val="000000"/>
                </a:solidFill>
                <a:latin typeface="+mn-lt"/>
              </a:defRPr>
            </a:lvl3pPr>
            <a:lvl4pPr marL="1600200" indent="-228600" algn="l" rtl="0" eaLnBrk="1" fontAlgn="base" hangingPunct="1">
              <a:spcBef>
                <a:spcPct val="20000"/>
              </a:spcBef>
              <a:spcAft>
                <a:spcPct val="0"/>
              </a:spcAft>
              <a:buClr>
                <a:srgbClr val="1F497D"/>
              </a:buClr>
              <a:buChar char="–"/>
              <a:defRPr sz="1400">
                <a:solidFill>
                  <a:srgbClr val="000000"/>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rgbClr val="000000"/>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Font typeface="Wingdings" pitchFamily="2" charset="2"/>
              <a:buNone/>
              <a:defRPr/>
            </a:pPr>
            <a:r>
              <a:rPr lang="en-US" b="1" kern="0" dirty="0" smtClean="0">
                <a:solidFill>
                  <a:srgbClr val="800000"/>
                </a:solidFill>
              </a:rPr>
              <a:t>The Plan</a:t>
            </a:r>
            <a:r>
              <a:rPr lang="en-US" kern="0" dirty="0" smtClean="0">
                <a:solidFill>
                  <a:srgbClr val="800000"/>
                </a:solidFill>
              </a:rPr>
              <a:t>:</a:t>
            </a:r>
          </a:p>
          <a:p>
            <a:pPr>
              <a:defRPr/>
            </a:pPr>
            <a:r>
              <a:rPr lang="en-US" sz="1600" kern="0" dirty="0" smtClean="0"/>
              <a:t>Use </a:t>
            </a:r>
            <a:r>
              <a:rPr lang="en-US" sz="1600" kern="0" dirty="0" err="1" smtClean="0"/>
              <a:t>SpinQuest</a:t>
            </a:r>
            <a:r>
              <a:rPr lang="en-US" sz="1600" kern="0" dirty="0" smtClean="0"/>
              <a:t> Spectrometer</a:t>
            </a:r>
          </a:p>
          <a:p>
            <a:pPr>
              <a:defRPr/>
            </a:pPr>
            <a:r>
              <a:rPr lang="en-US" sz="1600" kern="0" dirty="0" smtClean="0"/>
              <a:t>Add polarized beam</a:t>
            </a:r>
          </a:p>
        </p:txBody>
      </p:sp>
      <p:pic>
        <p:nvPicPr>
          <p:cNvPr id="9"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3877">
            <a:off x="7068454" y="2805868"/>
            <a:ext cx="1660627" cy="810611"/>
          </a:xfrm>
          <a:prstGeom prst="rect">
            <a:avLst/>
          </a:prstGeom>
          <a:noFill/>
          <a:ln w="9525">
            <a:noFill/>
            <a:miter lim="800000"/>
            <a:headEnd/>
            <a:tailEnd/>
          </a:ln>
        </p:spPr>
      </p:pic>
      <p:sp>
        <p:nvSpPr>
          <p:cNvPr id="10" name="Content Placeholder 2"/>
          <p:cNvSpPr txBox="1">
            <a:spLocks/>
          </p:cNvSpPr>
          <p:nvPr/>
        </p:nvSpPr>
        <p:spPr bwMode="auto">
          <a:xfrm>
            <a:off x="533400" y="4267200"/>
            <a:ext cx="7570381" cy="1986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rgbClr val="000000"/>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rgbClr val="000000"/>
                </a:solidFill>
                <a:latin typeface="+mn-lt"/>
              </a:defRPr>
            </a:lvl2pPr>
            <a:lvl3pPr marL="1143000" indent="-228600" algn="l" rtl="0" eaLnBrk="1" fontAlgn="base" hangingPunct="1">
              <a:spcBef>
                <a:spcPct val="20000"/>
              </a:spcBef>
              <a:spcAft>
                <a:spcPct val="0"/>
              </a:spcAft>
              <a:buClr>
                <a:srgbClr val="1F497D"/>
              </a:buClr>
              <a:buChar char="•"/>
              <a:defRPr sz="1400">
                <a:solidFill>
                  <a:srgbClr val="000000"/>
                </a:solidFill>
                <a:latin typeface="+mn-lt"/>
              </a:defRPr>
            </a:lvl3pPr>
            <a:lvl4pPr marL="1600200" indent="-228600" algn="l" rtl="0" eaLnBrk="1" fontAlgn="base" hangingPunct="1">
              <a:spcBef>
                <a:spcPct val="20000"/>
              </a:spcBef>
              <a:spcAft>
                <a:spcPct val="0"/>
              </a:spcAft>
              <a:buClr>
                <a:srgbClr val="1F497D"/>
              </a:buClr>
              <a:buChar char="–"/>
              <a:defRPr sz="1400">
                <a:solidFill>
                  <a:srgbClr val="000000"/>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rgbClr val="000000"/>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defRPr/>
            </a:pPr>
            <a:r>
              <a:rPr lang="en-US" b="1" kern="0" dirty="0" err="1">
                <a:solidFill>
                  <a:srgbClr val="800000"/>
                </a:solidFill>
              </a:rPr>
              <a:t>Fermilab</a:t>
            </a:r>
            <a:r>
              <a:rPr lang="en-US" b="1" kern="0" dirty="0">
                <a:solidFill>
                  <a:srgbClr val="800000"/>
                </a:solidFill>
              </a:rPr>
              <a:t> (best place for polarized DY): </a:t>
            </a:r>
            <a:endParaRPr lang="en-US" kern="0" dirty="0">
              <a:solidFill>
                <a:srgbClr val="002060"/>
              </a:solidFill>
            </a:endParaRPr>
          </a:p>
          <a:p>
            <a:pPr marL="703263" lvl="1" indent="-334963" eaLnBrk="0" hangingPunct="0">
              <a:spcBef>
                <a:spcPts val="600"/>
              </a:spcBef>
              <a:spcAft>
                <a:spcPts val="0"/>
              </a:spcAft>
              <a:buClr>
                <a:srgbClr val="0000FF"/>
              </a:buClr>
              <a:buSzPct val="150000"/>
              <a:buFont typeface="Arial" pitchFamily="34" charset="0"/>
              <a:buChar char="→"/>
              <a:tabLst>
                <a:tab pos="815975" algn="l"/>
                <a:tab pos="1192213" algn="l"/>
              </a:tabLst>
              <a:defRPr/>
            </a:pPr>
            <a:r>
              <a:rPr lang="en-US" kern="0" dirty="0">
                <a:solidFill>
                  <a:srgbClr val="002060"/>
                </a:solidFill>
                <a:ea typeface="+mn-ea"/>
                <a:cs typeface="+mn-cs"/>
              </a:rPr>
              <a:t>very high luminosity, large x-coverage (primary beam, fixed target)</a:t>
            </a:r>
            <a:endParaRPr lang="en-US" b="1" kern="0" dirty="0">
              <a:solidFill>
                <a:srgbClr val="800000"/>
              </a:solidFill>
              <a:ea typeface="+mn-ea"/>
              <a:cs typeface="+mn-cs"/>
            </a:endParaRPr>
          </a:p>
          <a:p>
            <a:pPr>
              <a:defRPr/>
            </a:pPr>
            <a:r>
              <a:rPr lang="en-US" b="1" kern="0" dirty="0" smtClean="0">
                <a:solidFill>
                  <a:srgbClr val="800000"/>
                </a:solidFill>
              </a:rPr>
              <a:t>Measure sign-change in Sivers Function:</a:t>
            </a:r>
            <a:endParaRPr lang="en-US" kern="0" dirty="0">
              <a:solidFill>
                <a:srgbClr val="002060"/>
              </a:solidFill>
            </a:endParaRPr>
          </a:p>
          <a:p>
            <a:pPr marL="703263" lvl="1" indent="-334963" eaLnBrk="0" hangingPunct="0">
              <a:spcBef>
                <a:spcPts val="600"/>
              </a:spcBef>
              <a:spcAft>
                <a:spcPts val="0"/>
              </a:spcAft>
              <a:buClr>
                <a:srgbClr val="0000FF"/>
              </a:buClr>
              <a:buSzPct val="150000"/>
              <a:buFont typeface="Arial" pitchFamily="34" charset="0"/>
              <a:buChar char="→"/>
              <a:tabLst>
                <a:tab pos="815975" algn="l"/>
                <a:tab pos="1192213" algn="l"/>
              </a:tabLst>
              <a:defRPr/>
            </a:pPr>
            <a:r>
              <a:rPr lang="en-US" sz="1600" kern="0" dirty="0" smtClean="0">
                <a:sym typeface="Arial" pitchFamily="34" charset="0"/>
              </a:rPr>
              <a:t> sign, size and shape of </a:t>
            </a:r>
            <a:r>
              <a:rPr lang="en-US" sz="1600" kern="0" dirty="0" err="1" smtClean="0">
                <a:sym typeface="Arial" pitchFamily="34" charset="0"/>
              </a:rPr>
              <a:t>Sivers</a:t>
            </a:r>
            <a:r>
              <a:rPr lang="en-US" sz="1600" kern="0" dirty="0" smtClean="0">
                <a:sym typeface="Arial" pitchFamily="34" charset="0"/>
              </a:rPr>
              <a:t> function</a:t>
            </a:r>
          </a:p>
          <a:p>
            <a:pPr marL="703263" lvl="1" indent="-334963" eaLnBrk="0" hangingPunct="0">
              <a:spcBef>
                <a:spcPts val="600"/>
              </a:spcBef>
              <a:spcAft>
                <a:spcPts val="0"/>
              </a:spcAft>
              <a:buClr>
                <a:srgbClr val="0000FF"/>
              </a:buClr>
              <a:buSzPct val="150000"/>
              <a:buFont typeface="Arial" pitchFamily="34" charset="0"/>
              <a:buChar char="→"/>
              <a:tabLst>
                <a:tab pos="815975" algn="l"/>
                <a:tab pos="1192213" algn="l"/>
              </a:tabLst>
              <a:defRPr/>
            </a:pPr>
            <a:r>
              <a:rPr lang="en-US" kern="0" dirty="0">
                <a:sym typeface="Arial" pitchFamily="34" charset="0"/>
              </a:rPr>
              <a:t> </a:t>
            </a:r>
            <a:r>
              <a:rPr lang="en-US" kern="0" dirty="0" smtClean="0">
                <a:sym typeface="Arial" pitchFamily="34" charset="0"/>
              </a:rPr>
              <a:t>and TMD evolution</a:t>
            </a:r>
            <a:endParaRPr lang="en-US" sz="1600" kern="0" dirty="0">
              <a:sym typeface="Arial" pitchFamily="34" charset="0"/>
            </a:endParaRPr>
          </a:p>
          <a:p>
            <a:pPr>
              <a:defRPr/>
            </a:pPr>
            <a:r>
              <a:rPr lang="en-US" b="1" kern="0" dirty="0" smtClean="0">
                <a:solidFill>
                  <a:srgbClr val="800000"/>
                </a:solidFill>
              </a:rPr>
              <a:t>Access to both valence and sea quarks</a:t>
            </a:r>
          </a:p>
          <a:p>
            <a:pPr>
              <a:defRPr/>
            </a:pPr>
            <a:r>
              <a:rPr lang="en-US" b="1" kern="0" dirty="0" smtClean="0">
                <a:solidFill>
                  <a:srgbClr val="800000"/>
                </a:solidFill>
              </a:rPr>
              <a:t>Complementary to future EIC TMD Physics</a:t>
            </a:r>
          </a:p>
        </p:txBody>
      </p:sp>
      <p:sp>
        <p:nvSpPr>
          <p:cNvPr id="8" name="Title 28"/>
          <p:cNvSpPr txBox="1">
            <a:spLocks/>
          </p:cNvSpPr>
          <p:nvPr/>
        </p:nvSpPr>
        <p:spPr>
          <a:xfrm>
            <a:off x="457200" y="762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Let’s Polarize the Beam at Fermilab (E-1027)</a:t>
            </a:r>
            <a:endParaRPr lang="en-US" sz="2800" b="1" kern="0" dirty="0">
              <a:solidFill>
                <a:srgbClr val="190EFF"/>
              </a:solidFill>
              <a:latin typeface="+mj-lt"/>
              <a:ea typeface="+mj-ea"/>
              <a:cs typeface="+mj-cs"/>
              <a:sym typeface="Arial" pitchFamily="34" charset="0"/>
            </a:endParaRPr>
          </a:p>
        </p:txBody>
      </p:sp>
      <p:sp>
        <p:nvSpPr>
          <p:cNvPr id="12"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28</a:t>
            </a:fld>
            <a:endParaRPr lang="en-US" dirty="0">
              <a:solidFill>
                <a:schemeClr val="tx1"/>
              </a:solidFill>
            </a:endParaRPr>
          </a:p>
        </p:txBody>
      </p:sp>
      <p:sp>
        <p:nvSpPr>
          <p:cNvPr id="13" name="Oval 12"/>
          <p:cNvSpPr/>
          <p:nvPr/>
        </p:nvSpPr>
        <p:spPr bwMode="auto">
          <a:xfrm>
            <a:off x="2667000" y="1771436"/>
            <a:ext cx="914400" cy="97106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4" name="Oval 13"/>
          <p:cNvSpPr/>
          <p:nvPr/>
        </p:nvSpPr>
        <p:spPr bwMode="auto">
          <a:xfrm>
            <a:off x="5853532" y="1676400"/>
            <a:ext cx="990600" cy="91440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92312293"/>
              </p:ext>
            </p:extLst>
          </p:nvPr>
        </p:nvGraphicFramePr>
        <p:xfrm>
          <a:off x="5410200" y="5222619"/>
          <a:ext cx="2578052" cy="720981"/>
        </p:xfrm>
        <a:graphic>
          <a:graphicData uri="http://schemas.openxmlformats.org/presentationml/2006/ole">
            <mc:AlternateContent xmlns:mc="http://schemas.openxmlformats.org/markup-compatibility/2006">
              <mc:Choice xmlns:v="urn:schemas-microsoft-com:vml" Requires="v">
                <p:oleObj spid="_x0000_s331795" name="Equation" r:id="rId6" imgW="1155600" imgH="291960" progId="Equation.DSMT4">
                  <p:embed/>
                </p:oleObj>
              </mc:Choice>
              <mc:Fallback>
                <p:oleObj name="Equation" r:id="rId6" imgW="1155600" imgH="291960" progId="Equation.DSMT4">
                  <p:embed/>
                  <p:pic>
                    <p:nvPicPr>
                      <p:cNvPr id="0" name=""/>
                      <p:cNvPicPr>
                        <a:picLocks noChangeAspect="1" noChangeArrowheads="1"/>
                      </p:cNvPicPr>
                      <p:nvPr/>
                    </p:nvPicPr>
                    <p:blipFill>
                      <a:blip r:embed="rId7"/>
                      <a:srcRect/>
                      <a:stretch>
                        <a:fillRect/>
                      </a:stretch>
                    </p:blipFill>
                    <p:spPr bwMode="auto">
                      <a:xfrm>
                        <a:off x="5410200" y="5222619"/>
                        <a:ext cx="2578052" cy="720981"/>
                      </a:xfrm>
                      <a:prstGeom prst="rect">
                        <a:avLst/>
                      </a:prstGeom>
                      <a:solidFill>
                        <a:srgbClr val="F1D1EC">
                          <a:alpha val="65881"/>
                        </a:srgbClr>
                      </a:solidFill>
                      <a:ln w="19050">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350528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36992" y="1066800"/>
            <a:ext cx="5651475" cy="3733800"/>
            <a:chOff x="1636992" y="1066800"/>
            <a:chExt cx="5651475" cy="3733800"/>
          </a:xfrm>
        </p:grpSpPr>
        <p:pic>
          <p:nvPicPr>
            <p:cNvPr id="13" name="Picture 3" descr="C:\Users\lorenzon\Documents\PAW\poldy-pp-pl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992" y="1066800"/>
              <a:ext cx="5651475" cy="37338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bwMode="auto">
            <a:xfrm flipH="1">
              <a:off x="5701312" y="1447800"/>
              <a:ext cx="623288" cy="1295400"/>
            </a:xfrm>
            <a:prstGeom prst="straightConnector1">
              <a:avLst/>
            </a:prstGeom>
            <a:solidFill>
              <a:srgbClr val="FFFFFF"/>
            </a:solidFill>
            <a:ln w="19050" cap="flat" cmpd="sng" algn="ctr">
              <a:solidFill>
                <a:srgbClr val="190EFF"/>
              </a:solidFill>
              <a:prstDash val="solid"/>
              <a:round/>
              <a:headEnd type="none" w="med" len="med"/>
              <a:tailEnd type="arrow"/>
            </a:ln>
            <a:effectLst/>
          </p:spPr>
        </p:cxnSp>
      </p:grpSp>
      <p:sp>
        <p:nvSpPr>
          <p:cNvPr id="8" name="Subtitle 2"/>
          <p:cNvSpPr txBox="1">
            <a:spLocks/>
          </p:cNvSpPr>
          <p:nvPr/>
        </p:nvSpPr>
        <p:spPr bwMode="auto">
          <a:xfrm>
            <a:off x="0" y="4495800"/>
            <a:ext cx="91440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rgbClr val="000000"/>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rgbClr val="000000"/>
                </a:solidFill>
                <a:latin typeface="+mn-lt"/>
              </a:defRPr>
            </a:lvl2pPr>
            <a:lvl3pPr marL="1143000" indent="-228600" algn="l" rtl="0" eaLnBrk="1" fontAlgn="base" hangingPunct="1">
              <a:spcBef>
                <a:spcPct val="20000"/>
              </a:spcBef>
              <a:spcAft>
                <a:spcPct val="0"/>
              </a:spcAft>
              <a:buClr>
                <a:srgbClr val="1F497D"/>
              </a:buClr>
              <a:buChar char="•"/>
              <a:defRPr sz="1400">
                <a:solidFill>
                  <a:srgbClr val="000000"/>
                </a:solidFill>
                <a:latin typeface="+mn-lt"/>
              </a:defRPr>
            </a:lvl3pPr>
            <a:lvl4pPr marL="1600200" indent="-228600" algn="l" rtl="0" eaLnBrk="1" fontAlgn="base" hangingPunct="1">
              <a:spcBef>
                <a:spcPct val="20000"/>
              </a:spcBef>
              <a:spcAft>
                <a:spcPct val="0"/>
              </a:spcAft>
              <a:buClr>
                <a:srgbClr val="1F497D"/>
              </a:buClr>
              <a:buChar char="–"/>
              <a:defRPr sz="1400">
                <a:solidFill>
                  <a:srgbClr val="000000"/>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rgbClr val="000000"/>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spcBef>
                <a:spcPts val="1200"/>
              </a:spcBef>
              <a:tabLst>
                <a:tab pos="815975" algn="l"/>
                <a:tab pos="1192213" algn="l"/>
              </a:tabLst>
              <a:defRPr/>
            </a:pPr>
            <a:r>
              <a:rPr lang="en-US" b="1" kern="0" dirty="0" smtClean="0"/>
              <a:t>Experimental Conditions</a:t>
            </a:r>
          </a:p>
          <a:p>
            <a:pPr lvl="1">
              <a:spcBef>
                <a:spcPts val="1200"/>
              </a:spcBef>
              <a:tabLst>
                <a:tab pos="815975" algn="l"/>
                <a:tab pos="1192213" algn="l"/>
              </a:tabLst>
              <a:defRPr/>
            </a:pPr>
            <a:r>
              <a:rPr lang="en-US" sz="1800" kern="0" dirty="0">
                <a:ea typeface="+mn-ea"/>
                <a:cs typeface="+mn-cs"/>
              </a:rPr>
              <a:t> s</a:t>
            </a:r>
            <a:r>
              <a:rPr lang="en-US" sz="1800" kern="0" dirty="0" smtClean="0">
                <a:ea typeface="+mn-ea"/>
                <a:cs typeface="+mn-cs"/>
              </a:rPr>
              <a:t>ame as </a:t>
            </a:r>
            <a:r>
              <a:rPr lang="en-US" sz="1800" kern="0" dirty="0" err="1" smtClean="0">
                <a:ea typeface="+mn-ea"/>
                <a:cs typeface="+mn-cs"/>
              </a:rPr>
              <a:t>SeaQuest</a:t>
            </a:r>
            <a:endParaRPr lang="en-US" sz="1800" kern="0" dirty="0" smtClean="0">
              <a:ea typeface="+mn-ea"/>
              <a:cs typeface="+mn-cs"/>
            </a:endParaRPr>
          </a:p>
          <a:p>
            <a:pPr lvl="1">
              <a:spcBef>
                <a:spcPts val="600"/>
              </a:spcBef>
              <a:tabLst>
                <a:tab pos="815975" algn="l"/>
                <a:tab pos="1192213" algn="l"/>
              </a:tabLst>
              <a:defRPr/>
            </a:pPr>
            <a:r>
              <a:rPr lang="en-US" sz="1800" kern="0" dirty="0" smtClean="0">
                <a:ea typeface="+mn-ea"/>
                <a:cs typeface="+mn-cs"/>
              </a:rPr>
              <a:t> luminosity: </a:t>
            </a:r>
            <a:r>
              <a:rPr lang="en-US" sz="1800" kern="0" dirty="0" err="1" smtClean="0">
                <a:ea typeface="+mn-ea"/>
                <a:cs typeface="+mn-cs"/>
              </a:rPr>
              <a:t>L</a:t>
            </a:r>
            <a:r>
              <a:rPr lang="en-US" sz="1800" kern="0" baseline="-25000" dirty="0" err="1" smtClean="0">
                <a:ea typeface="+mn-ea"/>
                <a:cs typeface="+mn-cs"/>
              </a:rPr>
              <a:t>av</a:t>
            </a:r>
            <a:r>
              <a:rPr lang="en-US" sz="1800" kern="0" dirty="0" smtClean="0">
                <a:ea typeface="+mn-ea"/>
                <a:cs typeface="+mn-cs"/>
              </a:rPr>
              <a:t> = 2 x 10</a:t>
            </a:r>
            <a:r>
              <a:rPr lang="en-US" sz="1800" kern="0" baseline="30000" dirty="0" smtClean="0">
                <a:ea typeface="+mn-ea"/>
                <a:cs typeface="+mn-cs"/>
              </a:rPr>
              <a:t>35 </a:t>
            </a:r>
            <a:r>
              <a:rPr lang="en-US" sz="1800" kern="0" dirty="0" smtClean="0">
                <a:ea typeface="+mn-ea"/>
                <a:cs typeface="+mn-cs"/>
              </a:rPr>
              <a:t>(</a:t>
            </a:r>
            <a:r>
              <a:rPr lang="en-US" kern="0" dirty="0" smtClean="0">
                <a:ea typeface="+mn-ea"/>
                <a:cs typeface="+mn-cs"/>
              </a:rPr>
              <a:t>10% of available beam time: </a:t>
            </a:r>
            <a:r>
              <a:rPr lang="en-US" kern="0" dirty="0" err="1" smtClean="0">
                <a:ea typeface="+mn-ea"/>
                <a:cs typeface="+mn-cs"/>
              </a:rPr>
              <a:t>I</a:t>
            </a:r>
            <a:r>
              <a:rPr lang="en-US" kern="0" baseline="-25000" dirty="0" err="1" smtClean="0">
                <a:ea typeface="+mn-ea"/>
                <a:cs typeface="+mn-cs"/>
              </a:rPr>
              <a:t>av</a:t>
            </a:r>
            <a:r>
              <a:rPr lang="en-US" kern="0" baseline="-25000" dirty="0" smtClean="0">
                <a:ea typeface="+mn-ea"/>
                <a:cs typeface="+mn-cs"/>
              </a:rPr>
              <a:t> </a:t>
            </a:r>
            <a:r>
              <a:rPr lang="en-US" kern="0" dirty="0" smtClean="0">
                <a:ea typeface="+mn-ea"/>
                <a:cs typeface="+mn-cs"/>
              </a:rPr>
              <a:t>= 15 </a:t>
            </a:r>
            <a:r>
              <a:rPr lang="en-US" kern="0" dirty="0" err="1" smtClean="0">
                <a:ea typeface="+mn-ea"/>
                <a:cs typeface="+mn-cs"/>
              </a:rPr>
              <a:t>nA</a:t>
            </a:r>
            <a:r>
              <a:rPr lang="en-US" sz="1800" kern="0" dirty="0" smtClean="0">
                <a:ea typeface="+mn-ea"/>
                <a:cs typeface="+mn-cs"/>
              </a:rPr>
              <a:t>)</a:t>
            </a:r>
          </a:p>
          <a:p>
            <a:pPr lvl="1">
              <a:spcBef>
                <a:spcPts val="600"/>
              </a:spcBef>
              <a:tabLst>
                <a:tab pos="815975" algn="l"/>
                <a:tab pos="1192213" algn="l"/>
              </a:tabLst>
              <a:defRPr/>
            </a:pPr>
            <a:r>
              <a:rPr lang="en-US" sz="1800" kern="0" dirty="0" smtClean="0">
                <a:ea typeface="+mn-ea"/>
                <a:cs typeface="+mn-cs"/>
              </a:rPr>
              <a:t>  </a:t>
            </a:r>
            <a:r>
              <a:rPr lang="en-US" sz="1800" kern="0" dirty="0" smtClean="0">
                <a:solidFill>
                  <a:srgbClr val="0000FF"/>
                </a:solidFill>
                <a:ea typeface="+mn-ea"/>
                <a:cs typeface="+mn-cs"/>
              </a:rPr>
              <a:t>3.2 X 10</a:t>
            </a:r>
            <a:r>
              <a:rPr lang="en-US" sz="1800" kern="0" baseline="30000" dirty="0" smtClean="0">
                <a:solidFill>
                  <a:srgbClr val="0000FF"/>
                </a:solidFill>
                <a:ea typeface="+mn-ea"/>
                <a:cs typeface="+mn-cs"/>
              </a:rPr>
              <a:t>18</a:t>
            </a:r>
            <a:r>
              <a:rPr lang="en-US" sz="1800" kern="0" dirty="0" smtClean="0">
                <a:solidFill>
                  <a:srgbClr val="0000FF"/>
                </a:solidFill>
                <a:ea typeface="+mn-ea"/>
                <a:cs typeface="+mn-cs"/>
              </a:rPr>
              <a:t> total protons</a:t>
            </a:r>
            <a:r>
              <a:rPr lang="en-US" sz="1800" kern="0" baseline="30000" dirty="0" smtClean="0">
                <a:ea typeface="+mn-ea"/>
                <a:cs typeface="+mn-cs"/>
              </a:rPr>
              <a:t> </a:t>
            </a:r>
            <a:r>
              <a:rPr lang="en-US" sz="1800" kern="0" dirty="0" smtClean="0">
                <a:ea typeface="+mn-ea"/>
                <a:cs typeface="+mn-cs"/>
              </a:rPr>
              <a:t>for 5 x 10</a:t>
            </a:r>
            <a:r>
              <a:rPr lang="en-US" sz="1800" kern="0" baseline="30000" dirty="0" smtClean="0">
                <a:ea typeface="+mn-ea"/>
                <a:cs typeface="+mn-cs"/>
              </a:rPr>
              <a:t>5 </a:t>
            </a:r>
            <a:r>
              <a:rPr lang="en-US" sz="1800" kern="0" dirty="0" smtClean="0">
                <a:ea typeface="+mn-ea"/>
                <a:cs typeface="+mn-cs"/>
              </a:rPr>
              <a:t>min:  (= 2 </a:t>
            </a:r>
            <a:r>
              <a:rPr lang="en-US" sz="1800" kern="0" dirty="0" err="1" smtClean="0">
                <a:ea typeface="+mn-ea"/>
                <a:cs typeface="+mn-cs"/>
              </a:rPr>
              <a:t>yrs</a:t>
            </a:r>
            <a:r>
              <a:rPr lang="en-US" sz="1800" kern="0" dirty="0" smtClean="0">
                <a:ea typeface="+mn-ea"/>
                <a:cs typeface="+mn-cs"/>
              </a:rPr>
              <a:t> at 50% efficiency) with </a:t>
            </a:r>
            <a:r>
              <a:rPr lang="en-US" sz="1800" kern="0" dirty="0" err="1" smtClean="0">
                <a:ea typeface="+mn-ea"/>
                <a:cs typeface="+mn-cs"/>
              </a:rPr>
              <a:t>P</a:t>
            </a:r>
            <a:r>
              <a:rPr lang="en-US" sz="1800" kern="0" baseline="-25000" dirty="0" err="1" smtClean="0">
                <a:ea typeface="+mn-ea"/>
                <a:cs typeface="+mn-cs"/>
              </a:rPr>
              <a:t>b</a:t>
            </a:r>
            <a:r>
              <a:rPr lang="en-US" sz="1800" kern="0" dirty="0" smtClean="0">
                <a:ea typeface="+mn-ea"/>
                <a:cs typeface="+mn-cs"/>
              </a:rPr>
              <a:t> = 60%</a:t>
            </a:r>
            <a:br>
              <a:rPr lang="en-US" sz="1800" kern="0" dirty="0" smtClean="0">
                <a:ea typeface="+mn-ea"/>
                <a:cs typeface="+mn-cs"/>
              </a:rPr>
            </a:br>
            <a:r>
              <a:rPr lang="en-US" sz="700" kern="0" dirty="0" smtClean="0">
                <a:ea typeface="+mn-ea"/>
                <a:cs typeface="+mn-cs"/>
              </a:rPr>
              <a:t>   </a:t>
            </a:r>
          </a:p>
          <a:p>
            <a:pPr marL="0" indent="0">
              <a:spcBef>
                <a:spcPts val="600"/>
              </a:spcBef>
              <a:buFont typeface="Wingdings" pitchFamily="2" charset="2"/>
              <a:buNone/>
              <a:tabLst>
                <a:tab pos="815975" algn="l"/>
                <a:tab pos="1192213" algn="l"/>
              </a:tabLst>
              <a:defRPr/>
            </a:pPr>
            <a:r>
              <a:rPr lang="en-US" sz="1900" b="1" kern="0" dirty="0" smtClean="0">
                <a:solidFill>
                  <a:srgbClr val="000090"/>
                </a:solidFill>
              </a:rPr>
              <a:t>    Can measure not only </a:t>
            </a:r>
            <a:r>
              <a:rPr lang="en-US" sz="1900" b="1" kern="0" dirty="0" smtClean="0">
                <a:solidFill>
                  <a:srgbClr val="800000"/>
                </a:solidFill>
              </a:rPr>
              <a:t>sign</a:t>
            </a:r>
            <a:r>
              <a:rPr lang="en-US" sz="1900" b="1" kern="0" dirty="0" smtClean="0">
                <a:solidFill>
                  <a:srgbClr val="000090"/>
                </a:solidFill>
              </a:rPr>
              <a:t>, but also the </a:t>
            </a:r>
            <a:r>
              <a:rPr lang="en-US" sz="1900" b="1" kern="0" dirty="0" smtClean="0">
                <a:solidFill>
                  <a:srgbClr val="800000"/>
                </a:solidFill>
              </a:rPr>
              <a:t>size &amp; </a:t>
            </a:r>
            <a:r>
              <a:rPr lang="en-US" sz="1900" b="1" kern="0" dirty="0" smtClean="0">
                <a:solidFill>
                  <a:srgbClr val="000090"/>
                </a:solidFill>
              </a:rPr>
              <a:t>probably</a:t>
            </a:r>
            <a:r>
              <a:rPr lang="en-US" sz="1900" b="1" kern="0" dirty="0" smtClean="0">
                <a:solidFill>
                  <a:srgbClr val="800000"/>
                </a:solidFill>
              </a:rPr>
              <a:t> shape </a:t>
            </a:r>
            <a:r>
              <a:rPr lang="en-US" sz="1900" b="1" kern="0" dirty="0" smtClean="0">
                <a:solidFill>
                  <a:srgbClr val="000090"/>
                </a:solidFill>
              </a:rPr>
              <a:t>of the Sivers function!</a:t>
            </a:r>
          </a:p>
          <a:p>
            <a:pPr marL="0" indent="0">
              <a:spcBef>
                <a:spcPts val="600"/>
              </a:spcBef>
              <a:buFont typeface="Wingdings" pitchFamily="2" charset="2"/>
              <a:buNone/>
              <a:tabLst>
                <a:tab pos="815975" algn="l"/>
                <a:tab pos="1192213" algn="l"/>
              </a:tabLst>
              <a:defRPr/>
            </a:pPr>
            <a:r>
              <a:rPr lang="en-US" sz="1900" b="1" kern="0" dirty="0" smtClean="0">
                <a:solidFill>
                  <a:srgbClr val="000090"/>
                </a:solidFill>
              </a:rPr>
              <a:t>     as well as </a:t>
            </a:r>
            <a:r>
              <a:rPr lang="en-US" sz="1900" b="1" kern="0" dirty="0" smtClean="0">
                <a:solidFill>
                  <a:srgbClr val="800000"/>
                </a:solidFill>
              </a:rPr>
              <a:t>TMD evolution</a:t>
            </a:r>
            <a:r>
              <a:rPr lang="en-US" sz="1900" b="1" kern="0" dirty="0" smtClean="0">
                <a:solidFill>
                  <a:srgbClr val="000090"/>
                </a:solidFill>
              </a:rPr>
              <a:t>!</a:t>
            </a:r>
            <a:br>
              <a:rPr lang="en-US" sz="1900" b="1" kern="0" dirty="0" smtClean="0">
                <a:solidFill>
                  <a:srgbClr val="000090"/>
                </a:solidFill>
              </a:rPr>
            </a:br>
            <a:r>
              <a:rPr lang="en-US" sz="1000" b="1" kern="0" dirty="0" smtClean="0">
                <a:solidFill>
                  <a:srgbClr val="000090"/>
                </a:solidFill>
              </a:rPr>
              <a:t> </a:t>
            </a:r>
            <a:endParaRPr lang="en-US" b="1" kern="0" dirty="0" smtClean="0">
              <a:solidFill>
                <a:srgbClr val="000090"/>
              </a:solidFill>
            </a:endParaRPr>
          </a:p>
        </p:txBody>
      </p:sp>
      <p:sp>
        <p:nvSpPr>
          <p:cNvPr id="9" name="Title 28"/>
          <p:cNvSpPr txBox="1">
            <a:spLocks/>
          </p:cNvSpPr>
          <p:nvPr/>
        </p:nvSpPr>
        <p:spPr>
          <a:xfrm>
            <a:off x="457200" y="101988"/>
            <a:ext cx="8001000" cy="469900"/>
          </a:xfrm>
          <a:prstGeom prst="rect">
            <a:avLst/>
          </a:prstGeom>
        </p:spPr>
        <p:txBody>
          <a:bodyPr/>
          <a:lstStyle/>
          <a:p>
            <a:pPr eaLnBrk="0" hangingPunct="0">
              <a:spcBef>
                <a:spcPts val="200"/>
              </a:spcBef>
              <a:defRPr/>
            </a:pPr>
            <a:r>
              <a:rPr lang="en-US" sz="2800" b="1" kern="0" dirty="0">
                <a:solidFill>
                  <a:srgbClr val="190EFF"/>
                </a:solidFill>
                <a:latin typeface="+mj-lt"/>
                <a:ea typeface="+mj-ea"/>
                <a:cs typeface="+mj-cs"/>
                <a:sym typeface="Arial" charset="0"/>
              </a:rPr>
              <a:t>Expected Precision from E-1027 at Fermilab</a:t>
            </a:r>
          </a:p>
        </p:txBody>
      </p:sp>
      <p:sp>
        <p:nvSpPr>
          <p:cNvPr id="11" name="Subtitle 2"/>
          <p:cNvSpPr txBox="1">
            <a:spLocks/>
          </p:cNvSpPr>
          <p:nvPr/>
        </p:nvSpPr>
        <p:spPr>
          <a:xfrm>
            <a:off x="142874" y="457200"/>
            <a:ext cx="8620126" cy="68580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None/>
              <a:tabLst>
                <a:tab pos="815975" algn="l"/>
                <a:tab pos="1192213" algn="l"/>
              </a:tabLst>
              <a:defRPr/>
            </a:pPr>
            <a:r>
              <a:rPr kumimoji="0" lang="en-US" sz="8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t>
            </a: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334963" lvl="0" indent="-334963" algn="l" eaLnBrk="0" hangingPunct="0">
              <a:spcBef>
                <a:spcPts val="600"/>
              </a:spcBef>
              <a:spcAft>
                <a:spcPts val="600"/>
              </a:spcAft>
              <a:buSzPct val="200000"/>
              <a:buFont typeface="Arial" pitchFamily="34" charset="0"/>
              <a:buChar char="•"/>
              <a:tabLst>
                <a:tab pos="815975" algn="l"/>
                <a:tab pos="1192213" algn="l"/>
              </a:tabLst>
            </a:pPr>
            <a:r>
              <a:rPr lang="en-US" dirty="0" smtClean="0">
                <a:solidFill>
                  <a:srgbClr val="C00000"/>
                </a:solidFill>
                <a:latin typeface="+mn-lt"/>
              </a:rPr>
              <a:t>Probe </a:t>
            </a:r>
            <a:r>
              <a:rPr lang="en-US" b="1" dirty="0" smtClean="0">
                <a:solidFill>
                  <a:srgbClr val="C00000"/>
                </a:solidFill>
                <a:latin typeface="+mn-lt"/>
              </a:rPr>
              <a:t>Valence Quark Sivers Asymmetry </a:t>
            </a:r>
            <a:r>
              <a:rPr lang="en-US" dirty="0">
                <a:solidFill>
                  <a:srgbClr val="C00000"/>
                </a:solidFill>
                <a:latin typeface="+mn-lt"/>
              </a:rPr>
              <a:t> </a:t>
            </a:r>
            <a:r>
              <a:rPr lang="en-US" dirty="0" smtClean="0">
                <a:solidFill>
                  <a:srgbClr val="C00000"/>
                </a:solidFill>
                <a:latin typeface="+mn-lt"/>
              </a:rPr>
              <a:t>with a polarized proton beam at </a:t>
            </a:r>
            <a:r>
              <a:rPr lang="en-US" dirty="0" err="1" smtClean="0">
                <a:solidFill>
                  <a:srgbClr val="C00000"/>
                </a:solidFill>
                <a:latin typeface="+mn-lt"/>
              </a:rPr>
              <a:t>SeaQuest</a:t>
            </a:r>
            <a:endParaRPr kumimoji="0" lang="en-US" b="0" i="0" u="none" strike="noStrike" kern="0" cap="none" spc="0" normalizeH="0" baseline="0" noProof="0" dirty="0" smtClean="0">
              <a:ln>
                <a:noFill/>
              </a:ln>
              <a:solidFill>
                <a:srgbClr val="C00000"/>
              </a:solidFill>
              <a:effectLst/>
              <a:uLnTx/>
              <a:uFillTx/>
              <a:latin typeface="+mn-lt"/>
              <a:ea typeface="+mn-ea"/>
              <a:cs typeface="+mn-cs"/>
              <a:sym typeface="Arial" pitchFamily="34" charset="0"/>
            </a:endParaRPr>
          </a:p>
          <a:p>
            <a:pPr marL="423863" marR="0" lvl="0" indent="-334963" algn="l" defTabSz="914400" rtl="0" eaLnBrk="0" fontAlgn="base" latinLnBrk="0" hangingPunct="0">
              <a:lnSpc>
                <a:spcPct val="100000"/>
              </a:lnSpc>
              <a:spcBef>
                <a:spcPts val="600"/>
              </a:spcBef>
              <a:spcAft>
                <a:spcPts val="600"/>
              </a:spcAft>
              <a:buClrTx/>
              <a:buSzPct val="200000"/>
              <a:buFont typeface="Arial" pitchFamily="34" charset="0"/>
              <a:buNone/>
              <a:tabLst>
                <a:tab pos="815975" algn="l"/>
                <a:tab pos="1192213" algn="l"/>
              </a:tabLst>
              <a:defRPr/>
            </a:pPr>
            <a:endPar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10"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29</a:t>
            </a:fld>
            <a:endParaRPr lang="en-US" dirty="0">
              <a:solidFill>
                <a:schemeClr val="tx1"/>
              </a:solidFill>
            </a:endParaRPr>
          </a:p>
        </p:txBody>
      </p:sp>
      <p:sp>
        <p:nvSpPr>
          <p:cNvPr id="2" name="TextBox 1"/>
          <p:cNvSpPr txBox="1"/>
          <p:nvPr/>
        </p:nvSpPr>
        <p:spPr>
          <a:xfrm>
            <a:off x="7543800" y="3030921"/>
            <a:ext cx="1219200" cy="1077218"/>
          </a:xfrm>
          <a:prstGeom prst="rect">
            <a:avLst/>
          </a:prstGeom>
          <a:noFill/>
        </p:spPr>
        <p:txBody>
          <a:bodyPr wrap="square" rtlCol="0">
            <a:spAutoFit/>
          </a:bodyPr>
          <a:lstStyle/>
          <a:p>
            <a:r>
              <a:rPr lang="en-US" sz="1600" b="1" dirty="0" smtClean="0">
                <a:solidFill>
                  <a:srgbClr val="FF0000"/>
                </a:solidFill>
              </a:rPr>
              <a:t>1.3 Mio </a:t>
            </a:r>
            <a:br>
              <a:rPr lang="en-US" sz="1600" b="1" dirty="0" smtClean="0">
                <a:solidFill>
                  <a:srgbClr val="FF0000"/>
                </a:solidFill>
              </a:rPr>
            </a:br>
            <a:r>
              <a:rPr lang="en-US" sz="1600" b="1" dirty="0" smtClean="0">
                <a:solidFill>
                  <a:srgbClr val="FF0000"/>
                </a:solidFill>
              </a:rPr>
              <a:t>DY events </a:t>
            </a:r>
            <a:r>
              <a:rPr lang="en-US" sz="1600" dirty="0" smtClean="0">
                <a:solidFill>
                  <a:srgbClr val="FF0000"/>
                </a:solidFill>
              </a:rPr>
              <a:t>with no dilution</a:t>
            </a:r>
            <a:endParaRPr lang="en-US" sz="1600" dirty="0">
              <a:solidFill>
                <a:srgbClr val="FF0000"/>
              </a:solidFill>
            </a:endParaRPr>
          </a:p>
        </p:txBody>
      </p:sp>
    </p:spTree>
    <p:extLst>
      <p:ext uri="{BB962C8B-B14F-4D97-AF65-F5344CB8AC3E}">
        <p14:creationId xmlns:p14="http://schemas.microsoft.com/office/powerpoint/2010/main" val="1109076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a:xfrm>
            <a:off x="8901113" y="6616700"/>
            <a:ext cx="244475" cy="241300"/>
          </a:xfrm>
        </p:spPr>
        <p:txBody>
          <a:bodyPr/>
          <a:lstStyle/>
          <a:p>
            <a:pPr>
              <a:defRPr/>
            </a:pPr>
            <a:fld id="{14F5F7EE-0D7F-40B9-AAEA-D0EC6DD48971}" type="slidenum">
              <a:rPr lang="en-US" smtClean="0"/>
              <a:pPr>
                <a:defRPr/>
              </a:pPr>
              <a:t>3</a:t>
            </a:fld>
            <a:endParaRPr lang="en-US" dirty="0"/>
          </a:p>
        </p:txBody>
      </p:sp>
      <p:sp>
        <p:nvSpPr>
          <p:cNvPr id="18" name="TextBox 17"/>
          <p:cNvSpPr txBox="1"/>
          <p:nvPr/>
        </p:nvSpPr>
        <p:spPr>
          <a:xfrm rot="16200000">
            <a:off x="8147129" y="3024108"/>
            <a:ext cx="1325563" cy="246221"/>
          </a:xfrm>
          <a:prstGeom prst="rect">
            <a:avLst/>
          </a:prstGeom>
          <a:noFill/>
        </p:spPr>
        <p:txBody>
          <a:bodyPr wrap="square">
            <a:spAutoFit/>
          </a:bodyPr>
          <a:lstStyle/>
          <a:p>
            <a:pPr marL="228600" indent="-228600">
              <a:defRPr/>
            </a:pPr>
            <a:r>
              <a:rPr lang="en-US" sz="1000" dirty="0" smtClean="0">
                <a:solidFill>
                  <a:srgbClr val="C00000"/>
                </a:solidFill>
                <a:latin typeface="+mn-lt"/>
              </a:rPr>
              <a:t>credit: A</a:t>
            </a:r>
            <a:r>
              <a:rPr lang="en-US" sz="1000" dirty="0">
                <a:solidFill>
                  <a:srgbClr val="C00000"/>
                </a:solidFill>
                <a:latin typeface="+mn-lt"/>
              </a:rPr>
              <a:t>. </a:t>
            </a:r>
            <a:r>
              <a:rPr lang="en-US" sz="1000" dirty="0" err="1" smtClean="0">
                <a:solidFill>
                  <a:srgbClr val="C00000"/>
                </a:solidFill>
                <a:latin typeface="+mn-lt"/>
              </a:rPr>
              <a:t>Kotzinian</a:t>
            </a:r>
            <a:r>
              <a:rPr lang="en-US" sz="1000" dirty="0" smtClean="0">
                <a:solidFill>
                  <a:srgbClr val="C00000"/>
                </a:solidFill>
                <a:latin typeface="+mn-lt"/>
              </a:rPr>
              <a:t> </a:t>
            </a:r>
            <a:endParaRPr lang="en-US" sz="1000" dirty="0">
              <a:solidFill>
                <a:srgbClr val="C00000"/>
              </a:solidFill>
            </a:endParaRPr>
          </a:p>
        </p:txBody>
      </p:sp>
      <p:sp>
        <p:nvSpPr>
          <p:cNvPr id="41996" name="Title 28"/>
          <p:cNvSpPr txBox="1">
            <a:spLocks/>
          </p:cNvSpPr>
          <p:nvPr/>
        </p:nvSpPr>
        <p:spPr bwMode="auto">
          <a:xfrm>
            <a:off x="0" y="292100"/>
            <a:ext cx="9144000" cy="469900"/>
          </a:xfrm>
          <a:prstGeom prst="rect">
            <a:avLst/>
          </a:prstGeom>
          <a:noFill/>
          <a:ln w="9525">
            <a:noFill/>
            <a:miter lim="800000"/>
            <a:headEnd/>
            <a:tailEnd/>
          </a:ln>
        </p:spPr>
        <p:txBody>
          <a:bodyPr/>
          <a:lstStyle/>
          <a:p>
            <a:pPr eaLnBrk="0" hangingPunct="0">
              <a:spcBef>
                <a:spcPts val="200"/>
              </a:spcBef>
            </a:pPr>
            <a:r>
              <a:rPr lang="en-US" sz="2800" b="1" dirty="0" smtClean="0">
                <a:solidFill>
                  <a:srgbClr val="190EFF"/>
                </a:solidFill>
                <a:latin typeface="+mj-lt"/>
                <a:ea typeface="ヒラギノ角ゴ ProN W6"/>
                <a:cs typeface="ヒラギノ角ゴ ProN W6"/>
                <a:sym typeface="Arial" pitchFamily="34" charset="0"/>
              </a:rPr>
              <a:t>Factorization and Universality (SIDIS -  DY)</a:t>
            </a:r>
            <a:endParaRPr lang="en-US" sz="2800" b="1" dirty="0">
              <a:solidFill>
                <a:srgbClr val="190EFF"/>
              </a:solidFill>
              <a:latin typeface="+mj-lt"/>
              <a:ea typeface="ヒラギノ角ゴ ProN W6"/>
              <a:cs typeface="ヒラギノ角ゴ ProN W6"/>
              <a:sym typeface="Arial" pitchFamily="34" charset="0"/>
            </a:endParaRPr>
          </a:p>
        </p:txBody>
      </p:sp>
      <p:grpSp>
        <p:nvGrpSpPr>
          <p:cNvPr id="317440" name="Group 317439"/>
          <p:cNvGrpSpPr/>
          <p:nvPr/>
        </p:nvGrpSpPr>
        <p:grpSpPr>
          <a:xfrm>
            <a:off x="5105400" y="2362200"/>
            <a:ext cx="3429000" cy="1447800"/>
            <a:chOff x="762000" y="2362200"/>
            <a:chExt cx="3429000" cy="1447800"/>
          </a:xfrm>
        </p:grpSpPr>
        <p:pic>
          <p:nvPicPr>
            <p:cNvPr id="17" name="Picture 4"/>
            <p:cNvPicPr>
              <a:picLocks noChangeAspect="1" noChangeArrowheads="1"/>
            </p:cNvPicPr>
            <p:nvPr/>
          </p:nvPicPr>
          <p:blipFill>
            <a:blip r:embed="rId4" cstate="print"/>
            <a:srcRect/>
            <a:stretch>
              <a:fillRect/>
            </a:stretch>
          </p:blipFill>
          <p:spPr bwMode="auto">
            <a:xfrm>
              <a:off x="762000" y="2362200"/>
              <a:ext cx="3429000" cy="1447800"/>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1316736" y="2362200"/>
              <a:ext cx="609600" cy="457200"/>
              <a:chOff x="1316736" y="2362200"/>
              <a:chExt cx="609600" cy="457200"/>
            </a:xfrm>
          </p:grpSpPr>
          <p:sp>
            <p:nvSpPr>
              <p:cNvPr id="2" name="Oval 1"/>
              <p:cNvSpPr/>
              <p:nvPr/>
            </p:nvSpPr>
            <p:spPr bwMode="auto">
              <a:xfrm>
                <a:off x="1371600" y="2362200"/>
                <a:ext cx="497633" cy="457200"/>
              </a:xfrm>
              <a:prstGeom prst="ellipse">
                <a:avLst/>
              </a:prstGeom>
              <a:solidFill>
                <a:srgbClr val="FF33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4" name="TextBox 3"/>
              <p:cNvSpPr txBox="1"/>
              <p:nvPr/>
            </p:nvSpPr>
            <p:spPr>
              <a:xfrm>
                <a:off x="1316736" y="2441448"/>
                <a:ext cx="609600" cy="307777"/>
              </a:xfrm>
              <a:prstGeom prst="rect">
                <a:avLst/>
              </a:prstGeom>
              <a:noFill/>
            </p:spPr>
            <p:txBody>
              <a:bodyPr wrap="square" rtlCol="0">
                <a:spAutoFit/>
              </a:bodyPr>
              <a:lstStyle/>
              <a:p>
                <a:r>
                  <a:rPr lang="en-US" sz="1400" b="1" dirty="0" smtClean="0">
                    <a:latin typeface="Adobe Fan Heiti Std B" pitchFamily="34" charset="-128"/>
                    <a:ea typeface="Adobe Fan Heiti Std B" pitchFamily="34" charset="-128"/>
                  </a:rPr>
                  <a:t>PDF</a:t>
                </a:r>
                <a:endParaRPr lang="en-US" sz="1400" b="1" dirty="0">
                  <a:latin typeface="Adobe Fan Heiti Std B" pitchFamily="34" charset="-128"/>
                  <a:ea typeface="Adobe Fan Heiti Std B" pitchFamily="34" charset="-128"/>
                </a:endParaRPr>
              </a:p>
            </p:txBody>
          </p:sp>
        </p:grpSp>
        <p:grpSp>
          <p:nvGrpSpPr>
            <p:cNvPr id="27" name="Group 26"/>
            <p:cNvGrpSpPr/>
            <p:nvPr/>
          </p:nvGrpSpPr>
          <p:grpSpPr>
            <a:xfrm>
              <a:off x="1295400" y="3276600"/>
              <a:ext cx="609600" cy="457200"/>
              <a:chOff x="1295400" y="3276600"/>
              <a:chExt cx="609600" cy="457200"/>
            </a:xfrm>
          </p:grpSpPr>
          <p:sp>
            <p:nvSpPr>
              <p:cNvPr id="29" name="Oval 28"/>
              <p:cNvSpPr/>
              <p:nvPr/>
            </p:nvSpPr>
            <p:spPr bwMode="auto">
              <a:xfrm>
                <a:off x="1350264" y="3276600"/>
                <a:ext cx="497633" cy="457200"/>
              </a:xfrm>
              <a:prstGeom prst="ellipse">
                <a:avLst/>
              </a:prstGeom>
              <a:solidFill>
                <a:srgbClr val="FF33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0" name="TextBox 29"/>
              <p:cNvSpPr txBox="1"/>
              <p:nvPr/>
            </p:nvSpPr>
            <p:spPr>
              <a:xfrm>
                <a:off x="1295400" y="3355848"/>
                <a:ext cx="609600" cy="307777"/>
              </a:xfrm>
              <a:prstGeom prst="rect">
                <a:avLst/>
              </a:prstGeom>
              <a:noFill/>
            </p:spPr>
            <p:txBody>
              <a:bodyPr wrap="square" rtlCol="0">
                <a:spAutoFit/>
              </a:bodyPr>
              <a:lstStyle/>
              <a:p>
                <a:r>
                  <a:rPr lang="en-US" sz="1400" b="1" dirty="0" smtClean="0">
                    <a:latin typeface="Adobe Fan Heiti Std B" pitchFamily="34" charset="-128"/>
                    <a:ea typeface="Adobe Fan Heiti Std B" pitchFamily="34" charset="-128"/>
                  </a:rPr>
                  <a:t>PDF</a:t>
                </a:r>
                <a:endParaRPr lang="en-US" sz="1400" b="1" dirty="0">
                  <a:latin typeface="Adobe Fan Heiti Std B" pitchFamily="34" charset="-128"/>
                  <a:ea typeface="Adobe Fan Heiti Std B" pitchFamily="34" charset="-128"/>
                </a:endParaRPr>
              </a:p>
            </p:txBody>
          </p:sp>
        </p:grpSp>
      </p:grpSp>
      <p:grpSp>
        <p:nvGrpSpPr>
          <p:cNvPr id="317441" name="Group 317440"/>
          <p:cNvGrpSpPr/>
          <p:nvPr/>
        </p:nvGrpSpPr>
        <p:grpSpPr>
          <a:xfrm>
            <a:off x="609600" y="2362200"/>
            <a:ext cx="3371850" cy="1447800"/>
            <a:chOff x="5086350" y="2362200"/>
            <a:chExt cx="3371850" cy="1447800"/>
          </a:xfrm>
        </p:grpSpPr>
        <p:pic>
          <p:nvPicPr>
            <p:cNvPr id="19" name="Picture 6"/>
            <p:cNvPicPr>
              <a:picLocks noChangeAspect="1" noChangeArrowheads="1"/>
            </p:cNvPicPr>
            <p:nvPr/>
          </p:nvPicPr>
          <p:blipFill>
            <a:blip r:embed="rId5" cstate="print"/>
            <a:srcRect/>
            <a:stretch>
              <a:fillRect/>
            </a:stretch>
          </p:blipFill>
          <p:spPr bwMode="auto">
            <a:xfrm>
              <a:off x="5086350" y="2362200"/>
              <a:ext cx="3371850" cy="1447800"/>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5638800" y="3352800"/>
              <a:ext cx="609600" cy="457200"/>
              <a:chOff x="5638800" y="3352800"/>
              <a:chExt cx="609600" cy="457200"/>
            </a:xfrm>
          </p:grpSpPr>
          <p:sp>
            <p:nvSpPr>
              <p:cNvPr id="34" name="Oval 33"/>
              <p:cNvSpPr/>
              <p:nvPr/>
            </p:nvSpPr>
            <p:spPr bwMode="auto">
              <a:xfrm>
                <a:off x="5693664" y="3352800"/>
                <a:ext cx="497633" cy="457200"/>
              </a:xfrm>
              <a:prstGeom prst="ellipse">
                <a:avLst/>
              </a:prstGeom>
              <a:solidFill>
                <a:srgbClr val="FF99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5" name="TextBox 34"/>
              <p:cNvSpPr txBox="1"/>
              <p:nvPr/>
            </p:nvSpPr>
            <p:spPr>
              <a:xfrm>
                <a:off x="5638800" y="3432048"/>
                <a:ext cx="609600" cy="307777"/>
              </a:xfrm>
              <a:prstGeom prst="rect">
                <a:avLst/>
              </a:prstGeom>
              <a:noFill/>
            </p:spPr>
            <p:txBody>
              <a:bodyPr wrap="square" rtlCol="0">
                <a:spAutoFit/>
              </a:bodyPr>
              <a:lstStyle/>
              <a:p>
                <a:r>
                  <a:rPr lang="en-US" sz="1400" b="1" dirty="0" smtClean="0">
                    <a:latin typeface="Adobe Fan Heiti Std B" pitchFamily="34" charset="-128"/>
                    <a:ea typeface="Adobe Fan Heiti Std B" pitchFamily="34" charset="-128"/>
                  </a:rPr>
                  <a:t>PDF</a:t>
                </a:r>
                <a:endParaRPr lang="en-US" sz="1400" b="1" dirty="0">
                  <a:latin typeface="Adobe Fan Heiti Std B" pitchFamily="34" charset="-128"/>
                  <a:ea typeface="Adobe Fan Heiti Std B" pitchFamily="34" charset="-128"/>
                </a:endParaRPr>
              </a:p>
            </p:txBody>
          </p:sp>
        </p:grpSp>
        <p:grpSp>
          <p:nvGrpSpPr>
            <p:cNvPr id="7" name="Group 6"/>
            <p:cNvGrpSpPr/>
            <p:nvPr/>
          </p:nvGrpSpPr>
          <p:grpSpPr>
            <a:xfrm>
              <a:off x="6781800" y="2971800"/>
              <a:ext cx="609600" cy="457200"/>
              <a:chOff x="6781800" y="2971800"/>
              <a:chExt cx="609600" cy="457200"/>
            </a:xfrm>
          </p:grpSpPr>
          <p:sp>
            <p:nvSpPr>
              <p:cNvPr id="37" name="Oval 36"/>
              <p:cNvSpPr/>
              <p:nvPr/>
            </p:nvSpPr>
            <p:spPr bwMode="auto">
              <a:xfrm>
                <a:off x="6836664" y="2971800"/>
                <a:ext cx="497633" cy="457200"/>
              </a:xfrm>
              <a:prstGeom prst="ellipse">
                <a:avLst/>
              </a:prstGeom>
              <a:solidFill>
                <a:schemeClr val="accent6">
                  <a:lumMod val="20000"/>
                  <a:lumOff val="80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rgbClr val="FFFF00"/>
                  </a:solidFill>
                  <a:effectLst/>
                  <a:latin typeface="Helvetica" charset="0"/>
                  <a:ea typeface="ヒラギノ角ゴ ProN W3" charset="0"/>
                  <a:cs typeface="ヒラギノ角ゴ ProN W3" charset="0"/>
                  <a:sym typeface="Helvetica" charset="0"/>
                </a:endParaRPr>
              </a:p>
            </p:txBody>
          </p:sp>
          <p:sp>
            <p:nvSpPr>
              <p:cNvPr id="38" name="TextBox 37"/>
              <p:cNvSpPr txBox="1"/>
              <p:nvPr/>
            </p:nvSpPr>
            <p:spPr>
              <a:xfrm>
                <a:off x="6781800" y="3051048"/>
                <a:ext cx="609600" cy="307777"/>
              </a:xfrm>
              <a:prstGeom prst="rect">
                <a:avLst/>
              </a:prstGeom>
              <a:solidFill>
                <a:schemeClr val="accent6">
                  <a:lumMod val="40000"/>
                  <a:lumOff val="60000"/>
                  <a:alpha val="0"/>
                </a:schemeClr>
              </a:solidFill>
            </p:spPr>
            <p:txBody>
              <a:bodyPr wrap="square" rtlCol="0">
                <a:spAutoFit/>
              </a:bodyPr>
              <a:lstStyle/>
              <a:p>
                <a:r>
                  <a:rPr lang="en-US" sz="1400" b="1" dirty="0" smtClean="0">
                    <a:latin typeface="Adobe Fan Heiti Std B" pitchFamily="34" charset="-128"/>
                    <a:ea typeface="Adobe Fan Heiti Std B" pitchFamily="34" charset="-128"/>
                  </a:rPr>
                  <a:t>FF</a:t>
                </a:r>
                <a:endParaRPr lang="en-US" sz="1400" b="1" dirty="0">
                  <a:latin typeface="Adobe Fan Heiti Std B" pitchFamily="34" charset="-128"/>
                  <a:ea typeface="Adobe Fan Heiti Std B" pitchFamily="34" charset="-128"/>
                </a:endParaRPr>
              </a:p>
            </p:txBody>
          </p:sp>
        </p:grpSp>
      </p:grpSp>
      <p:graphicFrame>
        <p:nvGraphicFramePr>
          <p:cNvPr id="317449" name="Object 317448"/>
          <p:cNvGraphicFramePr>
            <a:graphicFrameLocks noChangeAspect="1"/>
          </p:cNvGraphicFramePr>
          <p:nvPr>
            <p:extLst>
              <p:ext uri="{D42A27DB-BD31-4B8C-83A1-F6EECF244321}">
                <p14:modId xmlns:p14="http://schemas.microsoft.com/office/powerpoint/2010/main" val="880928842"/>
              </p:ext>
            </p:extLst>
          </p:nvPr>
        </p:nvGraphicFramePr>
        <p:xfrm>
          <a:off x="1600200" y="1625600"/>
          <a:ext cx="1322839" cy="355600"/>
        </p:xfrm>
        <a:graphic>
          <a:graphicData uri="http://schemas.openxmlformats.org/presentationml/2006/ole">
            <mc:AlternateContent xmlns:mc="http://schemas.openxmlformats.org/markup-compatibility/2006">
              <mc:Choice xmlns:v="urn:schemas-microsoft-com:vml" Requires="v">
                <p:oleObj spid="_x0000_s317978" name="Equation" r:id="rId6" imgW="660240" imgH="177480" progId="Equation.DSMT4">
                  <p:embed/>
                </p:oleObj>
              </mc:Choice>
              <mc:Fallback>
                <p:oleObj name="Equation" r:id="rId6" imgW="660240" imgH="177480" progId="Equation.DSMT4">
                  <p:embed/>
                  <p:pic>
                    <p:nvPicPr>
                      <p:cNvPr id="0" name="Object 1"/>
                      <p:cNvPicPr>
                        <a:picLocks noChangeAspect="1" noChangeArrowheads="1"/>
                      </p:cNvPicPr>
                      <p:nvPr/>
                    </p:nvPicPr>
                    <p:blipFill>
                      <a:blip r:embed="rId7"/>
                      <a:srcRect/>
                      <a:stretch>
                        <a:fillRect/>
                      </a:stretch>
                    </p:blipFill>
                    <p:spPr bwMode="auto">
                      <a:xfrm>
                        <a:off x="1600200" y="1625600"/>
                        <a:ext cx="1322839" cy="355600"/>
                      </a:xfrm>
                      <a:prstGeom prst="rect">
                        <a:avLst/>
                      </a:prstGeom>
                      <a:noFill/>
                      <a:ln>
                        <a:noFill/>
                      </a:ln>
                    </p:spPr>
                  </p:pic>
                </p:oleObj>
              </mc:Fallback>
            </mc:AlternateContent>
          </a:graphicData>
        </a:graphic>
      </p:graphicFrame>
      <p:graphicFrame>
        <p:nvGraphicFramePr>
          <p:cNvPr id="317450" name="Object 317449"/>
          <p:cNvGraphicFramePr>
            <a:graphicFrameLocks noChangeAspect="1"/>
          </p:cNvGraphicFramePr>
          <p:nvPr>
            <p:extLst>
              <p:ext uri="{D42A27DB-BD31-4B8C-83A1-F6EECF244321}">
                <p14:modId xmlns:p14="http://schemas.microsoft.com/office/powerpoint/2010/main" val="3964079769"/>
              </p:ext>
            </p:extLst>
          </p:nvPr>
        </p:nvGraphicFramePr>
        <p:xfrm>
          <a:off x="5862637" y="1625600"/>
          <a:ext cx="1528763" cy="355600"/>
        </p:xfrm>
        <a:graphic>
          <a:graphicData uri="http://schemas.openxmlformats.org/presentationml/2006/ole">
            <mc:AlternateContent xmlns:mc="http://schemas.openxmlformats.org/markup-compatibility/2006">
              <mc:Choice xmlns:v="urn:schemas-microsoft-com:vml" Requires="v">
                <p:oleObj spid="_x0000_s317979" name="Equation" r:id="rId8" imgW="761760" imgH="177480" progId="Equation.DSMT4">
                  <p:embed/>
                </p:oleObj>
              </mc:Choice>
              <mc:Fallback>
                <p:oleObj name="Equation" r:id="rId8" imgW="761760" imgH="177480" progId="Equation.DSMT4">
                  <p:embed/>
                  <p:pic>
                    <p:nvPicPr>
                      <p:cNvPr id="0" name="Object 317448"/>
                      <p:cNvPicPr>
                        <a:picLocks noChangeAspect="1" noChangeArrowheads="1"/>
                      </p:cNvPicPr>
                      <p:nvPr/>
                    </p:nvPicPr>
                    <p:blipFill>
                      <a:blip r:embed="rId9"/>
                      <a:srcRect/>
                      <a:stretch>
                        <a:fillRect/>
                      </a:stretch>
                    </p:blipFill>
                    <p:spPr bwMode="auto">
                      <a:xfrm>
                        <a:off x="5862637" y="1625600"/>
                        <a:ext cx="1528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 name="TextBox 53"/>
          <p:cNvSpPr txBox="1"/>
          <p:nvPr/>
        </p:nvSpPr>
        <p:spPr>
          <a:xfrm>
            <a:off x="1295400" y="4114800"/>
            <a:ext cx="6553200" cy="1015663"/>
          </a:xfrm>
          <a:prstGeom prst="rect">
            <a:avLst/>
          </a:prstGeom>
          <a:noFill/>
        </p:spPr>
        <p:txBody>
          <a:bodyPr wrap="square" rtlCol="0">
            <a:spAutoFit/>
          </a:bodyPr>
          <a:lstStyle/>
          <a:p>
            <a:r>
              <a:rPr lang="en-US" sz="2800" b="1" kern="0" dirty="0">
                <a:sym typeface="Arial" pitchFamily="34" charset="0"/>
              </a:rPr>
              <a:t>Probe </a:t>
            </a:r>
            <a:r>
              <a:rPr lang="en-US" sz="2800" b="1" kern="0" dirty="0" smtClean="0">
                <a:sym typeface="Arial" pitchFamily="34" charset="0"/>
              </a:rPr>
              <a:t>Universality</a:t>
            </a:r>
            <a:br>
              <a:rPr lang="en-US" sz="2800" b="1" kern="0" dirty="0" smtClean="0">
                <a:sym typeface="Arial" pitchFamily="34" charset="0"/>
              </a:rPr>
            </a:br>
            <a:r>
              <a:rPr lang="en-US" sz="1000" b="1" kern="0" dirty="0" smtClean="0">
                <a:sym typeface="Arial" pitchFamily="34" charset="0"/>
              </a:rPr>
              <a:t>    </a:t>
            </a:r>
            <a:endParaRPr lang="en-US" sz="1000" dirty="0" smtClean="0"/>
          </a:p>
          <a:p>
            <a:r>
              <a:rPr lang="en-US" sz="2000" dirty="0" smtClean="0"/>
              <a:t>are </a:t>
            </a:r>
            <a:r>
              <a:rPr lang="en-US" sz="2000" dirty="0"/>
              <a:t>TMD </a:t>
            </a:r>
            <a:r>
              <a:rPr lang="en-US" sz="2000" dirty="0">
                <a:solidFill>
                  <a:srgbClr val="CC00CC"/>
                </a:solidFill>
              </a:rPr>
              <a:t>PDFs</a:t>
            </a:r>
            <a:r>
              <a:rPr lang="en-US" sz="2000" dirty="0">
                <a:solidFill>
                  <a:srgbClr val="1C11FD"/>
                </a:solidFill>
              </a:rPr>
              <a:t> </a:t>
            </a:r>
            <a:r>
              <a:rPr lang="en-US" sz="2000" dirty="0">
                <a:solidFill>
                  <a:srgbClr val="CC00CC"/>
                </a:solidFill>
              </a:rPr>
              <a:t>in SIDIS </a:t>
            </a:r>
            <a:r>
              <a:rPr lang="en-US" sz="2000" dirty="0" smtClean="0"/>
              <a:t>identical to TMD </a:t>
            </a:r>
            <a:r>
              <a:rPr lang="en-US" sz="2000" dirty="0">
                <a:solidFill>
                  <a:srgbClr val="FF3300"/>
                </a:solidFill>
              </a:rPr>
              <a:t>PDFs </a:t>
            </a:r>
            <a:r>
              <a:rPr lang="en-US" sz="2000" dirty="0" smtClean="0">
                <a:solidFill>
                  <a:srgbClr val="FF0000"/>
                </a:solidFill>
              </a:rPr>
              <a:t>in DY</a:t>
            </a:r>
            <a:r>
              <a:rPr lang="en-US" sz="2000" dirty="0" smtClean="0"/>
              <a:t>?</a:t>
            </a:r>
            <a:endParaRPr lang="en-US" sz="2000" kern="0" dirty="0">
              <a:sym typeface="Arial" pitchFamily="34" charset="0"/>
            </a:endParaRPr>
          </a:p>
        </p:txBody>
      </p:sp>
      <p:sp>
        <p:nvSpPr>
          <p:cNvPr id="57" name="TextBox 56"/>
          <p:cNvSpPr txBox="1"/>
          <p:nvPr/>
        </p:nvSpPr>
        <p:spPr>
          <a:xfrm>
            <a:off x="609600" y="5543490"/>
            <a:ext cx="7924800" cy="400110"/>
          </a:xfrm>
          <a:prstGeom prst="rect">
            <a:avLst/>
          </a:prstGeom>
          <a:noFill/>
        </p:spPr>
        <p:txBody>
          <a:bodyPr wrap="square" rtlCol="0">
            <a:spAutoFit/>
          </a:bodyPr>
          <a:lstStyle/>
          <a:p>
            <a:r>
              <a:rPr lang="en-US" sz="2000" dirty="0"/>
              <a:t>T</a:t>
            </a:r>
            <a:r>
              <a:rPr lang="en-US" sz="2000" dirty="0" smtClean="0"/>
              <a:t>est using </a:t>
            </a:r>
            <a:r>
              <a:rPr lang="en-US" sz="2000" dirty="0" err="1" smtClean="0"/>
              <a:t>unpolarized</a:t>
            </a:r>
            <a:r>
              <a:rPr lang="en-US" sz="2000" dirty="0" smtClean="0"/>
              <a:t> experiments, transverse SSA and DSA   </a:t>
            </a:r>
            <a:endParaRPr lang="en-US" sz="2000" kern="0" dirty="0">
              <a:sym typeface="Arial" pitchFamily="34" charset="0"/>
            </a:endParaRPr>
          </a:p>
        </p:txBody>
      </p:sp>
      <p:sp>
        <p:nvSpPr>
          <p:cNvPr id="26" name="TextBox 25"/>
          <p:cNvSpPr txBox="1"/>
          <p:nvPr/>
        </p:nvSpPr>
        <p:spPr>
          <a:xfrm>
            <a:off x="1600200" y="1244600"/>
            <a:ext cx="6553200" cy="400110"/>
          </a:xfrm>
          <a:prstGeom prst="rect">
            <a:avLst/>
          </a:prstGeom>
          <a:noFill/>
        </p:spPr>
        <p:txBody>
          <a:bodyPr wrap="square" rtlCol="0">
            <a:spAutoFit/>
          </a:bodyPr>
          <a:lstStyle/>
          <a:p>
            <a:pPr algn="l"/>
            <a:r>
              <a:rPr lang="en-US" b="1" kern="0" dirty="0" smtClean="0">
                <a:solidFill>
                  <a:srgbClr val="009E47"/>
                </a:solidFill>
                <a:sym typeface="Arial" pitchFamily="34" charset="0"/>
              </a:rPr>
              <a:t>     </a:t>
            </a:r>
            <a:r>
              <a:rPr lang="en-US" sz="2000" b="1" kern="0" dirty="0" smtClean="0">
                <a:solidFill>
                  <a:srgbClr val="009E47"/>
                </a:solidFill>
                <a:sym typeface="Arial" pitchFamily="34" charset="0"/>
              </a:rPr>
              <a:t>SIDIS                                                      DY</a:t>
            </a:r>
          </a:p>
        </p:txBody>
      </p:sp>
    </p:spTree>
    <p:extLst>
      <p:ext uri="{BB962C8B-B14F-4D97-AF65-F5344CB8AC3E}">
        <p14:creationId xmlns:p14="http://schemas.microsoft.com/office/powerpoint/2010/main" val="5440810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8"/>
          <p:cNvSpPr txBox="1">
            <a:spLocks/>
          </p:cNvSpPr>
          <p:nvPr/>
        </p:nvSpPr>
        <p:spPr>
          <a:xfrm>
            <a:off x="457200" y="1397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J-PARC Projection &amp; Plans</a:t>
            </a:r>
            <a:endParaRPr lang="en-US" sz="2800" b="1" kern="0" dirty="0">
              <a:solidFill>
                <a:srgbClr val="190EFF"/>
              </a:solidFill>
              <a:latin typeface="+mj-lt"/>
              <a:ea typeface="+mj-ea"/>
              <a:cs typeface="+mj-cs"/>
              <a:sym typeface="Arial" charset="0"/>
            </a:endParaRPr>
          </a:p>
        </p:txBody>
      </p:sp>
      <p:sp>
        <p:nvSpPr>
          <p:cNvPr id="10"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30</a:t>
            </a:fld>
            <a:endParaRPr lang="en-US" dirty="0">
              <a:solidFill>
                <a:schemeClr val="tx1"/>
              </a:solidFill>
            </a:endParaRPr>
          </a:p>
        </p:txBody>
      </p:sp>
      <p:sp>
        <p:nvSpPr>
          <p:cNvPr id="16" name="Subtitle 2"/>
          <p:cNvSpPr>
            <a:spLocks noGrp="1"/>
          </p:cNvSpPr>
          <p:nvPr>
            <p:ph idx="1"/>
          </p:nvPr>
        </p:nvSpPr>
        <p:spPr>
          <a:xfrm>
            <a:off x="228600" y="1143000"/>
            <a:ext cx="4229100" cy="1828800"/>
          </a:xfrm>
        </p:spPr>
        <p:txBody>
          <a:bodyPr/>
          <a:lstStyle/>
          <a:p>
            <a:pPr marL="334963" lvl="1">
              <a:spcBef>
                <a:spcPts val="1200"/>
              </a:spcBef>
              <a:buClrTx/>
              <a:buSzPct val="200000"/>
              <a:buFont typeface="Arial" pitchFamily="34" charset="0"/>
              <a:buChar char="•"/>
              <a:tabLst>
                <a:tab pos="815975" algn="l"/>
                <a:tab pos="1192213" algn="l"/>
              </a:tabLst>
            </a:pPr>
            <a:r>
              <a:rPr lang="en-US" altLang="ja-JP" sz="1600" dirty="0"/>
              <a:t>Accessing GPD of </a:t>
            </a:r>
            <a:r>
              <a:rPr lang="en-US" altLang="ja-JP" sz="1600" dirty="0" smtClean="0"/>
              <a:t>nucleon via e</a:t>
            </a:r>
            <a:r>
              <a:rPr lang="en-US" altLang="zh-TW" sz="1600" dirty="0" smtClean="0"/>
              <a:t>xclusive </a:t>
            </a:r>
            <a:r>
              <a:rPr lang="en-US" altLang="zh-TW" sz="1600" dirty="0"/>
              <a:t>meson-induced </a:t>
            </a:r>
            <a:r>
              <a:rPr lang="en-US" altLang="zh-TW" sz="1600" dirty="0" err="1" smtClean="0"/>
              <a:t>Drell</a:t>
            </a:r>
            <a:r>
              <a:rPr lang="en-US" altLang="zh-TW" sz="1600" dirty="0" smtClean="0"/>
              <a:t>-Yan</a:t>
            </a:r>
            <a:endParaRPr lang="en-US" sz="1600" dirty="0" smtClean="0"/>
          </a:p>
          <a:p>
            <a:pPr lvl="1">
              <a:spcBef>
                <a:spcPts val="600"/>
              </a:spcBef>
              <a:tabLst>
                <a:tab pos="815975" algn="l"/>
                <a:tab pos="1192213" algn="l"/>
              </a:tabLst>
            </a:pPr>
            <a:r>
              <a:rPr lang="en-US" sz="1400" dirty="0" smtClean="0"/>
              <a:t>Test </a:t>
            </a:r>
            <a:r>
              <a:rPr lang="en-US" sz="1400" dirty="0"/>
              <a:t>of factorization of exclusive </a:t>
            </a:r>
            <a:r>
              <a:rPr lang="en-US" sz="1400" dirty="0" err="1"/>
              <a:t>Drell</a:t>
            </a:r>
            <a:r>
              <a:rPr lang="en-US" sz="1400" dirty="0"/>
              <a:t>-Yan process</a:t>
            </a:r>
            <a:endParaRPr lang="en-US" sz="1400" dirty="0" smtClean="0"/>
          </a:p>
          <a:p>
            <a:pPr lvl="1">
              <a:spcBef>
                <a:spcPts val="600"/>
              </a:spcBef>
              <a:tabLst>
                <a:tab pos="815975" algn="l"/>
                <a:tab pos="1192213" algn="l"/>
              </a:tabLst>
            </a:pPr>
            <a:r>
              <a:rPr lang="en-US" sz="1400" dirty="0" smtClean="0"/>
              <a:t>Test </a:t>
            </a:r>
            <a:r>
              <a:rPr lang="en-US" sz="1400" dirty="0"/>
              <a:t>of universality of GPD in space-like </a:t>
            </a:r>
            <a:r>
              <a:rPr lang="en-US" sz="1400" dirty="0" smtClean="0"/>
              <a:t>(DVMP) and </a:t>
            </a:r>
            <a:r>
              <a:rPr lang="en-US" sz="1400" dirty="0"/>
              <a:t>time-like </a:t>
            </a:r>
            <a:r>
              <a:rPr lang="en-US" sz="1400" dirty="0" smtClean="0"/>
              <a:t>processes (DY).</a:t>
            </a:r>
            <a:endParaRPr lang="en-US" sz="1400" dirty="0"/>
          </a:p>
        </p:txBody>
      </p:sp>
      <p:pic>
        <p:nvPicPr>
          <p:cNvPr id="8" name="Picture 419" descr="rogo.gif (231×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20564" cy="7565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AA\Desktop\edy_PRD_resubmitted\eps\gpd_kine.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636" y="657051"/>
            <a:ext cx="4680793" cy="3135271"/>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5"/>
          <p:cNvSpPr txBox="1"/>
          <p:nvPr/>
        </p:nvSpPr>
        <p:spPr>
          <a:xfrm>
            <a:off x="5410200" y="1191399"/>
            <a:ext cx="3407296" cy="461665"/>
          </a:xfrm>
          <a:prstGeom prst="rect">
            <a:avLst/>
          </a:prstGeom>
          <a:solidFill>
            <a:sysClr val="window" lastClr="FFFFFF"/>
          </a:solidFill>
          <a:ln w="25400" cap="flat" cmpd="sng" algn="ctr">
            <a:solidFill>
              <a:srgbClr val="C0504D"/>
            </a:solidFill>
            <a:prstDash val="solid"/>
          </a:ln>
          <a:effectLst/>
        </p:spPr>
        <p:txBody>
          <a:bodyPr wrap="square" rtlCol="0">
            <a:spAutoFit/>
          </a:bodyPr>
          <a:lstStyle/>
          <a:p>
            <a:pPr marL="285750" indent="-285750" algn="l" fontAlgn="auto">
              <a:spcBef>
                <a:spcPts val="0"/>
              </a:spcBef>
              <a:spcAft>
                <a:spcPts val="0"/>
              </a:spcAft>
              <a:buFont typeface="Arial" panose="020B0604020202020204" pitchFamily="34" charset="0"/>
              <a:buChar char="•"/>
              <a:defRPr/>
            </a:pPr>
            <a:r>
              <a:rPr lang="en-US" altLang="zh-TW" sz="1200" kern="0" dirty="0" smtClean="0">
                <a:solidFill>
                  <a:srgbClr val="4472C4">
                    <a:lumMod val="50000"/>
                  </a:srgbClr>
                </a:solidFill>
                <a:latin typeface="Calibri"/>
                <a:ea typeface="新細明體"/>
                <a:cs typeface="+mn-cs"/>
              </a:rPr>
              <a:t>Space-like approach: </a:t>
            </a:r>
            <a:r>
              <a:rPr lang="en-US" altLang="zh-TW" sz="1200" kern="0" dirty="0">
                <a:solidFill>
                  <a:srgbClr val="4472C4">
                    <a:lumMod val="50000"/>
                  </a:srgbClr>
                </a:solidFill>
                <a:latin typeface="Calibri"/>
                <a:ea typeface="新細明體"/>
                <a:cs typeface="+mn-cs"/>
              </a:rPr>
              <a:t>JLAB, HERMES, </a:t>
            </a:r>
            <a:r>
              <a:rPr lang="en-US" altLang="zh-TW" sz="1200" kern="0" dirty="0" smtClean="0">
                <a:solidFill>
                  <a:srgbClr val="4472C4">
                    <a:lumMod val="50000"/>
                  </a:srgbClr>
                </a:solidFill>
                <a:latin typeface="Calibri"/>
                <a:ea typeface="新細明體"/>
                <a:cs typeface="+mn-cs"/>
              </a:rPr>
              <a:t>COMPASS</a:t>
            </a:r>
          </a:p>
          <a:p>
            <a:pPr marL="285750" indent="-285750" algn="l" fontAlgn="auto">
              <a:spcBef>
                <a:spcPts val="0"/>
              </a:spcBef>
              <a:spcAft>
                <a:spcPts val="0"/>
              </a:spcAft>
              <a:buFont typeface="Arial" panose="020B0604020202020204" pitchFamily="34" charset="0"/>
              <a:buChar char="•"/>
              <a:defRPr/>
            </a:pPr>
            <a:r>
              <a:rPr lang="en-US" altLang="zh-TW" sz="1200" b="1" kern="0" dirty="0" smtClean="0">
                <a:solidFill>
                  <a:srgbClr val="FF0000"/>
                </a:solidFill>
                <a:latin typeface="Calibri"/>
                <a:ea typeface="新細明體"/>
                <a:cs typeface="+mn-cs"/>
              </a:rPr>
              <a:t>Time-like</a:t>
            </a:r>
            <a:r>
              <a:rPr lang="en-US" altLang="zh-TW" sz="1200" kern="0" dirty="0" smtClean="0">
                <a:solidFill>
                  <a:srgbClr val="FF0000"/>
                </a:solidFill>
                <a:latin typeface="Calibri"/>
                <a:ea typeface="新細明體"/>
                <a:cs typeface="+mn-cs"/>
              </a:rPr>
              <a:t> </a:t>
            </a:r>
            <a:r>
              <a:rPr lang="en-US" altLang="zh-TW" sz="1200" kern="0" dirty="0">
                <a:solidFill>
                  <a:srgbClr val="FF0000"/>
                </a:solidFill>
                <a:latin typeface="Calibri"/>
                <a:ea typeface="新細明體"/>
                <a:cs typeface="+mn-cs"/>
              </a:rPr>
              <a:t>approach: </a:t>
            </a:r>
            <a:r>
              <a:rPr lang="en-US" altLang="zh-TW" sz="1200" kern="0" dirty="0" smtClean="0">
                <a:solidFill>
                  <a:srgbClr val="FF0000"/>
                </a:solidFill>
                <a:latin typeface="Calibri"/>
                <a:ea typeface="新細明體"/>
                <a:cs typeface="+mn-cs"/>
              </a:rPr>
              <a:t>J-PARC</a:t>
            </a:r>
          </a:p>
        </p:txBody>
      </p:sp>
      <p:sp>
        <p:nvSpPr>
          <p:cNvPr id="13" name="正方形/長方形 71"/>
          <p:cNvSpPr/>
          <p:nvPr/>
        </p:nvSpPr>
        <p:spPr>
          <a:xfrm>
            <a:off x="6019800" y="609600"/>
            <a:ext cx="2975623" cy="276999"/>
          </a:xfrm>
          <a:prstGeom prst="rect">
            <a:avLst/>
          </a:prstGeom>
        </p:spPr>
        <p:txBody>
          <a:bodyPr wrap="none">
            <a:spAutoFit/>
          </a:bodyPr>
          <a:lstStyle/>
          <a:p>
            <a:r>
              <a:rPr lang="en-US" altLang="ja-JP" sz="1200" i="1" dirty="0"/>
              <a:t>T</a:t>
            </a:r>
            <a:r>
              <a:rPr lang="en-US" altLang="ja-JP" sz="1200" i="1" dirty="0" smtClean="0"/>
              <a:t>. Sawada </a:t>
            </a:r>
            <a:r>
              <a:rPr lang="en-US" altLang="ja-JP" sz="1200" i="1" dirty="0"/>
              <a:t>et al., PRD </a:t>
            </a:r>
            <a:r>
              <a:rPr lang="en-US" altLang="ja-JP" sz="1200" b="1" i="1" dirty="0"/>
              <a:t>93</a:t>
            </a:r>
            <a:r>
              <a:rPr lang="en-US" altLang="ja-JP" sz="1200" i="1" dirty="0"/>
              <a:t>, 114034 (2016)</a:t>
            </a:r>
          </a:p>
        </p:txBody>
      </p:sp>
      <p:sp>
        <p:nvSpPr>
          <p:cNvPr id="14" name="テキスト ボックス 43"/>
          <p:cNvSpPr txBox="1"/>
          <p:nvPr/>
        </p:nvSpPr>
        <p:spPr>
          <a:xfrm>
            <a:off x="5743365" y="6016185"/>
            <a:ext cx="184731" cy="338554"/>
          </a:xfrm>
          <a:prstGeom prst="rect">
            <a:avLst/>
          </a:prstGeom>
          <a:noFill/>
        </p:spPr>
        <p:txBody>
          <a:bodyPr wrap="none" rtlCol="0">
            <a:spAutoFit/>
          </a:bodyPr>
          <a:lstStyle/>
          <a:p>
            <a:pPr algn="l" fontAlgn="auto">
              <a:spcBef>
                <a:spcPts val="0"/>
              </a:spcBef>
              <a:spcAft>
                <a:spcPts val="0"/>
              </a:spcAft>
            </a:pPr>
            <a:endParaRPr kumimoji="1" lang="ja-JP" altLang="en-US" sz="1600" dirty="0">
              <a:solidFill>
                <a:prstClr val="black"/>
              </a:solidFill>
              <a:latin typeface="+mn-lt"/>
              <a:ea typeface="ＭＳ Ｐゴシック"/>
              <a:cs typeface="+mn-cs"/>
            </a:endParaRPr>
          </a:p>
        </p:txBody>
      </p:sp>
      <mc:AlternateContent xmlns:mc="http://schemas.openxmlformats.org/markup-compatibility/2006" xmlns:a14="http://schemas.microsoft.com/office/drawing/2010/main">
        <mc:Choice Requires="a14">
          <p:sp>
            <p:nvSpPr>
              <p:cNvPr id="15" name="Subtitle 2"/>
              <p:cNvSpPr txBox="1">
                <a:spLocks/>
              </p:cNvSpPr>
              <p:nvPr/>
            </p:nvSpPr>
            <p:spPr bwMode="auto">
              <a:xfrm>
                <a:off x="228599" y="3733800"/>
                <a:ext cx="7620001" cy="21336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a:lstStyle>
              <a:p>
                <a:pPr fontAlgn="auto">
                  <a:spcBef>
                    <a:spcPts val="0"/>
                  </a:spcBef>
                  <a:spcAft>
                    <a:spcPts val="0"/>
                  </a:spcAft>
                </a:pPr>
                <a:r>
                  <a:rPr kumimoji="1" lang="en-US" altLang="ja-JP" sz="1600" dirty="0" smtClean="0">
                    <a:solidFill>
                      <a:prstClr val="black"/>
                    </a:solidFill>
                    <a:ea typeface="ＭＳ Ｐゴシック"/>
                  </a:rPr>
                  <a:t>E50 </a:t>
                </a:r>
                <a:r>
                  <a:rPr kumimoji="1" lang="en-US" altLang="ja-JP" sz="1600" dirty="0">
                    <a:solidFill>
                      <a:prstClr val="black"/>
                    </a:solidFill>
                    <a:ea typeface="ＭＳ Ｐゴシック"/>
                  </a:rPr>
                  <a:t>experiment (Stage-1 approved by  </a:t>
                </a:r>
                <a:r>
                  <a:rPr kumimoji="1" lang="en-US" altLang="ja-JP" sz="1600" dirty="0" smtClean="0">
                    <a:solidFill>
                      <a:prstClr val="black"/>
                    </a:solidFill>
                    <a:ea typeface="ＭＳ Ｐゴシック"/>
                  </a:rPr>
                  <a:t>J-PARC) +</a:t>
                </a:r>
                <a:r>
                  <a:rPr kumimoji="1" lang="ja-JP" altLang="en-US" sz="1600" dirty="0" smtClean="0">
                    <a:solidFill>
                      <a:prstClr val="black"/>
                    </a:solidFill>
                    <a:ea typeface="ＭＳ Ｐゴシック"/>
                  </a:rPr>
                  <a:t> </a:t>
                </a:r>
                <a:r>
                  <a:rPr kumimoji="1" lang="en-US" altLang="ja-JP" sz="1600" i="1" dirty="0">
                    <a:solidFill>
                      <a:prstClr val="black"/>
                    </a:solidFill>
                    <a:ea typeface="ＭＳ Ｐゴシック"/>
                  </a:rPr>
                  <a:t>μ</a:t>
                </a:r>
                <a:r>
                  <a:rPr kumimoji="1" lang="en-US" altLang="ja-JP" sz="1600" dirty="0">
                    <a:solidFill>
                      <a:prstClr val="black"/>
                    </a:solidFill>
                    <a:ea typeface="ＭＳ Ｐゴシック"/>
                  </a:rPr>
                  <a:t>-ID </a:t>
                </a:r>
                <a:r>
                  <a:rPr kumimoji="1" lang="en-US" altLang="ja-JP" sz="1600" dirty="0" smtClean="0">
                    <a:solidFill>
                      <a:prstClr val="black"/>
                    </a:solidFill>
                    <a:ea typeface="ＭＳ Ｐゴシック"/>
                  </a:rPr>
                  <a:t>extension</a:t>
                </a:r>
                <a:endParaRPr lang="en-US" sz="1600" kern="0" dirty="0" smtClean="0"/>
              </a:p>
              <a:p>
                <a:pPr lvl="1">
                  <a:spcBef>
                    <a:spcPts val="600"/>
                  </a:spcBef>
                  <a:tabLst>
                    <a:tab pos="815975" algn="l"/>
                    <a:tab pos="1192213" algn="l"/>
                  </a:tabLst>
                </a:pPr>
                <a:r>
                  <a:rPr lang="en-US" sz="1400" b="1" kern="0" dirty="0" smtClean="0">
                    <a:solidFill>
                      <a:srgbClr val="006600"/>
                    </a:solidFill>
                  </a:rPr>
                  <a:t>10-20 GeV </a:t>
                </a:r>
                <a14:m>
                  <m:oMath xmlns:m="http://schemas.openxmlformats.org/officeDocument/2006/math">
                    <m:sSup>
                      <m:sSupPr>
                        <m:ctrlPr>
                          <a:rPr kumimoji="1" lang="en-US" altLang="zh-TW" sz="1600" b="1" i="1" smtClean="0">
                            <a:solidFill>
                              <a:srgbClr val="006600"/>
                            </a:solidFill>
                            <a:latin typeface="Cambria Math"/>
                            <a:sym typeface="Symbol" panose="05050102010706020507" pitchFamily="18" charset="2"/>
                          </a:rPr>
                        </m:ctrlPr>
                      </m:sSupPr>
                      <m:e>
                        <m:r>
                          <a:rPr kumimoji="1" lang="en-US" altLang="zh-TW" sz="1600" b="1">
                            <a:solidFill>
                              <a:srgbClr val="006600"/>
                            </a:solidFill>
                            <a:latin typeface="Cambria Math"/>
                            <a:sym typeface="Symbol" panose="05050102010706020507" pitchFamily="18" charset="2"/>
                          </a:rPr>
                          <m:t> </m:t>
                        </m:r>
                        <m:r>
                          <a:rPr kumimoji="1" lang="zh-TW" altLang="en-US" sz="1600" b="1" i="1">
                            <a:solidFill>
                              <a:srgbClr val="006600"/>
                            </a:solidFill>
                            <a:latin typeface="Cambria Math" panose="02040503050406030204" pitchFamily="18" charset="0"/>
                            <a:sym typeface="Symbol" panose="05050102010706020507" pitchFamily="18" charset="2"/>
                          </a:rPr>
                          <m:t>𝛑</m:t>
                        </m:r>
                      </m:e>
                      <m:sup>
                        <m:r>
                          <a:rPr kumimoji="1" lang="en-US" altLang="zh-TW" sz="1600" b="1">
                            <a:solidFill>
                              <a:srgbClr val="006600"/>
                            </a:solidFill>
                            <a:latin typeface="Cambria Math"/>
                            <a:sym typeface="Symbol" panose="05050102010706020507" pitchFamily="18" charset="2"/>
                          </a:rPr>
                          <m:t>−</m:t>
                        </m:r>
                      </m:sup>
                    </m:sSup>
                    <m:r>
                      <a:rPr kumimoji="1" lang="en-US" altLang="zh-TW" sz="1600" b="1" i="1">
                        <a:solidFill>
                          <a:srgbClr val="006600"/>
                        </a:solidFill>
                        <a:latin typeface="Cambria Math"/>
                        <a:sym typeface="Symbol" panose="05050102010706020507" pitchFamily="18" charset="2"/>
                      </a:rPr>
                      <m:t> </m:t>
                    </m:r>
                  </m:oMath>
                </a14:m>
                <a:r>
                  <a:rPr lang="en-US" sz="1400" kern="0" dirty="0"/>
                  <a:t>beam on high momentum </a:t>
                </a:r>
                <a:r>
                  <a:rPr lang="en-US" sz="1400" kern="0" dirty="0" smtClean="0"/>
                  <a:t/>
                </a:r>
                <a:br>
                  <a:rPr lang="en-US" sz="1400" kern="0" dirty="0" smtClean="0"/>
                </a:br>
                <a:r>
                  <a:rPr lang="en-US" sz="1400" kern="0" dirty="0" smtClean="0"/>
                  <a:t>beam </a:t>
                </a:r>
                <a:r>
                  <a:rPr lang="en-US" sz="1400" kern="0" dirty="0"/>
                  <a:t>line at </a:t>
                </a:r>
                <a:r>
                  <a:rPr lang="en-US" sz="1400" kern="0" dirty="0" smtClean="0"/>
                  <a:t>J-PARC</a:t>
                </a:r>
              </a:p>
              <a:p>
                <a:pPr lvl="1">
                  <a:spcBef>
                    <a:spcPts val="600"/>
                  </a:spcBef>
                  <a:tabLst>
                    <a:tab pos="815975" algn="l"/>
                    <a:tab pos="1192213" algn="l"/>
                  </a:tabLst>
                </a:pPr>
                <a:r>
                  <a:rPr lang="en-US" sz="1400" kern="0" dirty="0"/>
                  <a:t>g</a:t>
                </a:r>
                <a:r>
                  <a:rPr lang="en-US" sz="1400" kern="0" dirty="0" smtClean="0"/>
                  <a:t>ood missing mass resolution in exclusive DY events  </a:t>
                </a:r>
                <a:r>
                  <a:rPr kumimoji="1" lang="en-US" altLang="ja-JP" sz="1400" dirty="0">
                    <a:solidFill>
                      <a:prstClr val="black"/>
                    </a:solidFill>
                    <a:latin typeface="Calibri"/>
                    <a:ea typeface="ＭＳ Ｐゴシック"/>
                  </a:rPr>
                  <a:t>(</a:t>
                </a:r>
                <a14:m>
                  <m:oMath xmlns:m="http://schemas.openxmlformats.org/officeDocument/2006/math">
                    <m:sSup>
                      <m:sSupPr>
                        <m:ctrlPr>
                          <a:rPr kumimoji="1" lang="en-US" altLang="zh-TW" sz="1400" i="1">
                            <a:solidFill>
                              <a:prstClr val="black"/>
                            </a:solidFill>
                            <a:latin typeface="Cambria Math"/>
                            <a:sym typeface="Symbol" panose="05050102010706020507" pitchFamily="18" charset="2"/>
                          </a:rPr>
                        </m:ctrlPr>
                      </m:sSupPr>
                      <m:e>
                        <m:r>
                          <a:rPr kumimoji="1" lang="zh-TW" altLang="en-US" sz="1400">
                            <a:solidFill>
                              <a:prstClr val="black"/>
                            </a:solidFill>
                            <a:latin typeface="Cambria Math" panose="02040503050406030204" pitchFamily="18" charset="0"/>
                            <a:sym typeface="Symbol" panose="05050102010706020507" pitchFamily="18" charset="2"/>
                          </a:rPr>
                          <m:t>𝜋</m:t>
                        </m:r>
                      </m:e>
                      <m:sup>
                        <m:r>
                          <a:rPr kumimoji="1" lang="en-US" altLang="zh-TW" sz="1400">
                            <a:solidFill>
                              <a:prstClr val="black"/>
                            </a:solidFill>
                            <a:latin typeface="Cambria Math"/>
                            <a:sym typeface="Symbol" panose="05050102010706020507" pitchFamily="18" charset="2"/>
                          </a:rPr>
                          <m:t>−</m:t>
                        </m:r>
                      </m:sup>
                    </m:sSup>
                    <m:r>
                      <a:rPr kumimoji="1" lang="en-US" altLang="zh-TW" sz="1400" i="1">
                        <a:solidFill>
                          <a:prstClr val="black"/>
                        </a:solidFill>
                        <a:latin typeface="Cambria Math"/>
                        <a:sym typeface="Symbol" panose="05050102010706020507" pitchFamily="18" charset="2"/>
                      </a:rPr>
                      <m:t>𝑝</m:t>
                    </m:r>
                    <m:r>
                      <a:rPr kumimoji="1" lang="en-US" altLang="zh-TW" sz="1400">
                        <a:solidFill>
                          <a:prstClr val="black"/>
                        </a:solidFill>
                        <a:latin typeface="Cambria Math" panose="02040503050406030204" pitchFamily="18" charset="0"/>
                        <a:sym typeface="Symbol" panose="05050102010706020507" pitchFamily="18" charset="2"/>
                      </a:rPr>
                      <m:t>→</m:t>
                    </m:r>
                    <m:sSup>
                      <m:sSupPr>
                        <m:ctrlPr>
                          <a:rPr kumimoji="1" lang="en-US" altLang="zh-TW" sz="1400" i="1">
                            <a:solidFill>
                              <a:prstClr val="black"/>
                            </a:solidFill>
                            <a:latin typeface="Cambria Math"/>
                            <a:sym typeface="Symbol" panose="05050102010706020507" pitchFamily="18" charset="2"/>
                          </a:rPr>
                        </m:ctrlPr>
                      </m:sSupPr>
                      <m:e>
                        <m:r>
                          <a:rPr kumimoji="1" lang="zh-TW" altLang="en-US" sz="1400">
                            <a:solidFill>
                              <a:prstClr val="black"/>
                            </a:solidFill>
                            <a:latin typeface="Cambria Math" panose="02040503050406030204" pitchFamily="18" charset="0"/>
                            <a:sym typeface="Symbol" panose="05050102010706020507" pitchFamily="18" charset="2"/>
                          </a:rPr>
                          <m:t>𝜇</m:t>
                        </m:r>
                      </m:e>
                      <m:sup>
                        <m:r>
                          <a:rPr kumimoji="1" lang="en-US" altLang="zh-TW" sz="1400">
                            <a:solidFill>
                              <a:prstClr val="black"/>
                            </a:solidFill>
                            <a:latin typeface="Cambria Math" panose="02040503050406030204" pitchFamily="18" charset="0"/>
                            <a:sym typeface="Symbol" panose="05050102010706020507" pitchFamily="18" charset="2"/>
                          </a:rPr>
                          <m:t>+</m:t>
                        </m:r>
                      </m:sup>
                    </m:sSup>
                    <m:sSup>
                      <m:sSupPr>
                        <m:ctrlPr>
                          <a:rPr kumimoji="1" lang="en-US" altLang="zh-TW" sz="1400" i="1">
                            <a:solidFill>
                              <a:prstClr val="black"/>
                            </a:solidFill>
                            <a:latin typeface="Cambria Math"/>
                            <a:sym typeface="Symbol" panose="05050102010706020507" pitchFamily="18" charset="2"/>
                          </a:rPr>
                        </m:ctrlPr>
                      </m:sSupPr>
                      <m:e>
                        <m:r>
                          <a:rPr kumimoji="1" lang="zh-TW" altLang="en-US" sz="1400">
                            <a:solidFill>
                              <a:prstClr val="black"/>
                            </a:solidFill>
                            <a:latin typeface="Cambria Math" panose="02040503050406030204" pitchFamily="18" charset="0"/>
                            <a:sym typeface="Symbol" panose="05050102010706020507" pitchFamily="18" charset="2"/>
                          </a:rPr>
                          <m:t>𝜇</m:t>
                        </m:r>
                      </m:e>
                      <m:sup>
                        <m:r>
                          <a:rPr kumimoji="1" lang="en-US" altLang="zh-TW" sz="1400">
                            <a:solidFill>
                              <a:prstClr val="black"/>
                            </a:solidFill>
                            <a:latin typeface="Cambria Math" panose="02040503050406030204" pitchFamily="18" charset="0"/>
                            <a:sym typeface="Symbol" panose="05050102010706020507" pitchFamily="18" charset="2"/>
                          </a:rPr>
                          <m:t>−</m:t>
                        </m:r>
                      </m:sup>
                    </m:sSup>
                    <m:r>
                      <a:rPr kumimoji="1" lang="en-US" altLang="zh-TW" sz="1400" i="1">
                        <a:solidFill>
                          <a:prstClr val="black"/>
                        </a:solidFill>
                        <a:latin typeface="Cambria Math"/>
                        <a:sym typeface="Symbol" panose="05050102010706020507" pitchFamily="18" charset="2"/>
                      </a:rPr>
                      <m:t>𝑛</m:t>
                    </m:r>
                  </m:oMath>
                </a14:m>
                <a:r>
                  <a:rPr kumimoji="1" lang="en-US" altLang="ja-JP" sz="1400" dirty="0">
                    <a:solidFill>
                      <a:prstClr val="black"/>
                    </a:solidFill>
                    <a:latin typeface="Calibri"/>
                    <a:ea typeface="ＭＳ Ｐゴシック"/>
                  </a:rPr>
                  <a:t> ) </a:t>
                </a:r>
                <a:endParaRPr kumimoji="1" lang="en-US" altLang="ja-JP" sz="1400" dirty="0" smtClean="0">
                  <a:solidFill>
                    <a:prstClr val="black"/>
                  </a:solidFill>
                  <a:latin typeface="Calibri"/>
                  <a:ea typeface="ＭＳ Ｐゴシック"/>
                </a:endParaRPr>
              </a:p>
              <a:p>
                <a:pPr lvl="1">
                  <a:spcBef>
                    <a:spcPts val="600"/>
                  </a:spcBef>
                  <a:tabLst>
                    <a:tab pos="815975" algn="l"/>
                    <a:tab pos="1192213" algn="l"/>
                  </a:tabLst>
                </a:pPr>
                <a:r>
                  <a:rPr lang="en-US" sz="1400" kern="0" dirty="0" smtClean="0"/>
                  <a:t>Statistical accuracy adequate </a:t>
                </a:r>
                <a:br>
                  <a:rPr lang="en-US" sz="1400" kern="0" dirty="0" smtClean="0"/>
                </a:br>
                <a:r>
                  <a:rPr lang="en-US" sz="1400" kern="0" dirty="0" smtClean="0"/>
                  <a:t>for </a:t>
                </a:r>
                <a:r>
                  <a:rPr lang="en-US" sz="1400" kern="0" dirty="0"/>
                  <a:t> </a:t>
                </a:r>
                <a:r>
                  <a:rPr lang="en-US" sz="1400" kern="0" dirty="0" smtClean="0"/>
                  <a:t>discriminating  between</a:t>
                </a:r>
                <a:r>
                  <a:rPr lang="en-US" sz="1400" kern="0" dirty="0"/>
                  <a:t/>
                </a:r>
                <a:br>
                  <a:rPr lang="en-US" sz="1400" kern="0" dirty="0"/>
                </a:br>
                <a:r>
                  <a:rPr lang="en-US" sz="1400" kern="0" dirty="0" smtClean="0"/>
                  <a:t>predictions from </a:t>
                </a:r>
                <a:r>
                  <a:rPr lang="en-US" sz="1400" kern="0" dirty="0"/>
                  <a:t>two current </a:t>
                </a:r>
                <a:r>
                  <a:rPr lang="en-US" sz="1400" kern="0" dirty="0" smtClean="0"/>
                  <a:t/>
                </a:r>
                <a:br>
                  <a:rPr lang="en-US" sz="1400" kern="0" dirty="0" smtClean="0"/>
                </a:br>
                <a:r>
                  <a:rPr lang="en-US" sz="1400" kern="0" dirty="0" smtClean="0"/>
                  <a:t>GPD models</a:t>
                </a:r>
                <a:r>
                  <a:rPr lang="en-US" sz="1400" kern="0" dirty="0"/>
                  <a:t>.</a:t>
                </a:r>
              </a:p>
              <a:p>
                <a:pPr lvl="1">
                  <a:spcBef>
                    <a:spcPts val="600"/>
                  </a:spcBef>
                  <a:tabLst>
                    <a:tab pos="815975" algn="l"/>
                    <a:tab pos="1192213" algn="l"/>
                  </a:tabLst>
                </a:pPr>
                <a:endParaRPr lang="en-US" sz="1100" kern="0" dirty="0"/>
              </a:p>
            </p:txBody>
          </p:sp>
        </mc:Choice>
        <mc:Fallback xmlns="">
          <p:sp>
            <p:nvSpPr>
              <p:cNvPr id="15" name="Subtitle 2"/>
              <p:cNvSpPr txBox="1">
                <a:spLocks noRot="1" noChangeAspect="1" noMove="1" noResize="1" noEditPoints="1" noAdjustHandles="1" noChangeArrowheads="1" noChangeShapeType="1" noTextEdit="1"/>
              </p:cNvSpPr>
              <p:nvPr/>
            </p:nvSpPr>
            <p:spPr bwMode="auto">
              <a:xfrm>
                <a:off x="228599" y="3733800"/>
                <a:ext cx="7620001" cy="2133600"/>
              </a:xfrm>
              <a:prstGeom prst="rect">
                <a:avLst/>
              </a:prstGeom>
              <a:blipFill rotWithShape="1">
                <a:blip r:embed="rId5"/>
                <a:stretch>
                  <a:fillRect l="-2318" t="-11429" b="-571"/>
                </a:stretch>
              </a:blipFill>
              <a:ln w="12700">
                <a:noFill/>
                <a:miter lim="800000"/>
                <a:headEnd/>
                <a:tailEnd/>
              </a:ln>
            </p:spPr>
            <p:txBody>
              <a:bodyPr/>
              <a:lstStyle/>
              <a:p>
                <a:r>
                  <a:rPr lang="en-US">
                    <a:noFill/>
                  </a:rPr>
                  <a:t> </a:t>
                </a:r>
              </a:p>
            </p:txBody>
          </p:sp>
        </mc:Fallback>
      </mc:AlternateContent>
      <p:pic>
        <p:nvPicPr>
          <p:cNvPr id="23" name="Picture 5" descr="C:\Users\AAA\Desktop\1605.00364v1\mc_mm_p10.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719" y="4042911"/>
            <a:ext cx="1828681" cy="1828681"/>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線矢印コネクタ 41"/>
          <p:cNvCxnSpPr/>
          <p:nvPr/>
        </p:nvCxnSpPr>
        <p:spPr>
          <a:xfrm>
            <a:off x="6540936" y="4800600"/>
            <a:ext cx="679088" cy="246044"/>
          </a:xfrm>
          <a:prstGeom prst="straightConnector1">
            <a:avLst/>
          </a:prstGeom>
          <a:noFill/>
          <a:ln w="31750" cap="flat" cmpd="sng" algn="ctr">
            <a:solidFill>
              <a:srgbClr val="FF0000"/>
            </a:solidFill>
            <a:prstDash val="solid"/>
            <a:tailEnd type="arrow"/>
          </a:ln>
          <a:effectLst/>
        </p:spPr>
      </p:cxnSp>
      <p:sp>
        <p:nvSpPr>
          <p:cNvPr id="26" name="テキスト ボックス 16"/>
          <p:cNvSpPr txBox="1"/>
          <p:nvPr/>
        </p:nvSpPr>
        <p:spPr>
          <a:xfrm>
            <a:off x="5562600" y="4193824"/>
            <a:ext cx="1042273" cy="307777"/>
          </a:xfrm>
          <a:prstGeom prst="rect">
            <a:avLst/>
          </a:prstGeom>
          <a:noFill/>
        </p:spPr>
        <p:txBody>
          <a:bodyPr wrap="none" rtlCol="0">
            <a:spAutoFit/>
          </a:bodyPr>
          <a:lstStyle/>
          <a:p>
            <a:pPr algn="l" fontAlgn="auto">
              <a:spcBef>
                <a:spcPts val="0"/>
              </a:spcBef>
              <a:spcAft>
                <a:spcPts val="0"/>
              </a:spcAft>
            </a:pPr>
            <a:r>
              <a:rPr kumimoji="1" lang="en-US" altLang="ja-JP" sz="1400" b="1" i="1" dirty="0" smtClean="0">
                <a:solidFill>
                  <a:srgbClr val="190EFF"/>
                </a:solidFill>
                <a:latin typeface="Calibri"/>
                <a:ea typeface="ＭＳ Ｐゴシック"/>
                <a:cs typeface="+mn-cs"/>
              </a:rPr>
              <a:t>P</a:t>
            </a:r>
            <a:r>
              <a:rPr kumimoji="1" lang="en-US" altLang="ja-JP" sz="1400" b="1" i="1" baseline="-25000" dirty="0" smtClean="0">
                <a:solidFill>
                  <a:srgbClr val="190EFF"/>
                </a:solidFill>
                <a:latin typeface="Calibri"/>
                <a:ea typeface="ＭＳ Ｐゴシック"/>
                <a:cs typeface="+mn-cs"/>
              </a:rPr>
              <a:t>π</a:t>
            </a:r>
            <a:r>
              <a:rPr kumimoji="1" lang="en-US" altLang="ja-JP" sz="1400" b="1" dirty="0" smtClean="0">
                <a:solidFill>
                  <a:srgbClr val="190EFF"/>
                </a:solidFill>
                <a:latin typeface="Calibri"/>
                <a:ea typeface="ＭＳ Ｐゴシック"/>
                <a:cs typeface="+mn-cs"/>
              </a:rPr>
              <a:t> </a:t>
            </a:r>
            <a:r>
              <a:rPr kumimoji="1" lang="en-US" altLang="ja-JP" sz="1400" b="1" dirty="0">
                <a:solidFill>
                  <a:srgbClr val="190EFF"/>
                </a:solidFill>
                <a:latin typeface="Calibri"/>
                <a:ea typeface="ＭＳ Ｐゴシック"/>
                <a:cs typeface="+mn-cs"/>
              </a:rPr>
              <a:t>= </a:t>
            </a:r>
            <a:r>
              <a:rPr kumimoji="1" lang="en-US" altLang="ja-JP" sz="1400" b="1" dirty="0" smtClean="0">
                <a:solidFill>
                  <a:srgbClr val="190EFF"/>
                </a:solidFill>
                <a:latin typeface="Calibri"/>
                <a:ea typeface="ＭＳ Ｐゴシック"/>
                <a:cs typeface="+mn-cs"/>
              </a:rPr>
              <a:t>10 GeV</a:t>
            </a:r>
          </a:p>
        </p:txBody>
      </p:sp>
      <p:sp>
        <p:nvSpPr>
          <p:cNvPr id="27" name="文字方塊 2"/>
          <p:cNvSpPr txBox="1"/>
          <p:nvPr/>
        </p:nvSpPr>
        <p:spPr>
          <a:xfrm>
            <a:off x="7261508" y="5605046"/>
            <a:ext cx="950901" cy="338554"/>
          </a:xfrm>
          <a:prstGeom prst="rect">
            <a:avLst/>
          </a:prstGeom>
          <a:noFill/>
        </p:spPr>
        <p:txBody>
          <a:bodyPr wrap="none" rtlCol="0">
            <a:spAutoFit/>
          </a:bodyPr>
          <a:lstStyle/>
          <a:p>
            <a:pPr algn="l" fontAlgn="auto">
              <a:spcBef>
                <a:spcPts val="0"/>
              </a:spcBef>
              <a:spcAft>
                <a:spcPts val="0"/>
              </a:spcAft>
            </a:pPr>
            <a:r>
              <a:rPr kumimoji="1" lang="en-US" altLang="zh-TW" sz="1600" i="1" dirty="0" smtClean="0">
                <a:solidFill>
                  <a:prstClr val="black"/>
                </a:solidFill>
                <a:latin typeface="Calibri"/>
                <a:ea typeface="新細明體"/>
                <a:cs typeface="+mn-cs"/>
              </a:rPr>
              <a:t>M</a:t>
            </a:r>
            <a:r>
              <a:rPr kumimoji="1" lang="en-US" altLang="zh-TW" sz="1600" i="1" baseline="-25000" dirty="0" smtClean="0">
                <a:solidFill>
                  <a:prstClr val="black"/>
                </a:solidFill>
                <a:latin typeface="Calibri"/>
                <a:ea typeface="新細明體"/>
                <a:cs typeface="+mn-cs"/>
              </a:rPr>
              <a:t>X</a:t>
            </a:r>
            <a:r>
              <a:rPr kumimoji="1" lang="en-US" altLang="zh-TW" sz="1600" dirty="0" smtClean="0">
                <a:solidFill>
                  <a:prstClr val="black"/>
                </a:solidFill>
                <a:latin typeface="Calibri"/>
                <a:ea typeface="新細明體"/>
                <a:cs typeface="+mn-cs"/>
              </a:rPr>
              <a:t> (GeV)</a:t>
            </a:r>
            <a:endParaRPr kumimoji="1" lang="zh-TW" altLang="en-US" sz="1600" dirty="0">
              <a:solidFill>
                <a:prstClr val="black"/>
              </a:solidFill>
              <a:latin typeface="Calibri"/>
              <a:ea typeface="新細明體"/>
              <a:cs typeface="+mn-cs"/>
            </a:endParaRPr>
          </a:p>
        </p:txBody>
      </p:sp>
      <p:pic>
        <p:nvPicPr>
          <p:cNvPr id="33" name="Picture 2" descr="C:\Users\AAA\Desktop\edy_PRD_resubmitted\eps\edy_stat_p10.e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4953000"/>
            <a:ext cx="1704765" cy="1704765"/>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4"/>
          <p:cNvSpPr/>
          <p:nvPr/>
        </p:nvSpPr>
        <p:spPr>
          <a:xfrm>
            <a:off x="4689923" y="6462917"/>
            <a:ext cx="1053442" cy="261610"/>
          </a:xfrm>
          <a:prstGeom prst="rect">
            <a:avLst/>
          </a:prstGeom>
          <a:solidFill>
            <a:schemeClr val="bg1"/>
          </a:solidFill>
        </p:spPr>
        <p:txBody>
          <a:bodyPr wrap="square">
            <a:spAutoFit/>
          </a:bodyPr>
          <a:lstStyle/>
          <a:p>
            <a:r>
              <a:rPr lang="en-US" altLang="ja-JP" sz="1100" dirty="0" smtClean="0"/>
              <a:t>|</a:t>
            </a:r>
            <a:r>
              <a:rPr lang="en-US" altLang="ja-JP" sz="1100" i="1" dirty="0" smtClean="0"/>
              <a:t>t - t</a:t>
            </a:r>
            <a:r>
              <a:rPr lang="en-US" altLang="ja-JP" sz="1100" i="1" baseline="-25000" dirty="0" smtClean="0"/>
              <a:t>0</a:t>
            </a:r>
            <a:r>
              <a:rPr lang="en-US" altLang="ja-JP" sz="1100" dirty="0" smtClean="0"/>
              <a:t>|  (GeV</a:t>
            </a:r>
            <a:r>
              <a:rPr lang="en-US" altLang="ja-JP" sz="1100" baseline="30000" dirty="0" smtClean="0"/>
              <a:t>2</a:t>
            </a:r>
            <a:r>
              <a:rPr lang="en-US" altLang="ja-JP" sz="1100" dirty="0" smtClean="0"/>
              <a:t>)</a:t>
            </a:r>
            <a:endParaRPr lang="ja-JP" altLang="en-US" sz="1100" dirty="0"/>
          </a:p>
        </p:txBody>
      </p:sp>
      <p:sp>
        <p:nvSpPr>
          <p:cNvPr id="35" name="正方形/長方形 23"/>
          <p:cNvSpPr/>
          <p:nvPr/>
        </p:nvSpPr>
        <p:spPr>
          <a:xfrm>
            <a:off x="4479449" y="5052368"/>
            <a:ext cx="1287772" cy="15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1"/>
          <p:cNvSpPr/>
          <p:nvPr/>
        </p:nvSpPr>
        <p:spPr>
          <a:xfrm>
            <a:off x="4508332" y="5001949"/>
            <a:ext cx="1235033" cy="400110"/>
          </a:xfrm>
          <a:prstGeom prst="rect">
            <a:avLst/>
          </a:prstGeom>
          <a:solidFill>
            <a:schemeClr val="bg1"/>
          </a:solidFill>
          <a:ln>
            <a:solidFill>
              <a:schemeClr val="tx1"/>
            </a:solidFill>
          </a:ln>
        </p:spPr>
        <p:txBody>
          <a:bodyPr wrap="square">
            <a:spAutoFit/>
          </a:bodyPr>
          <a:lstStyle/>
          <a:p>
            <a:r>
              <a:rPr lang="en-US" altLang="ja-JP" sz="1000" dirty="0">
                <a:solidFill>
                  <a:srgbClr val="FF0000"/>
                </a:solidFill>
              </a:rPr>
              <a:t>GK2013 (red</a:t>
            </a:r>
            <a:r>
              <a:rPr lang="en-US" altLang="ja-JP" sz="1000" dirty="0" smtClean="0">
                <a:solidFill>
                  <a:srgbClr val="FF0000"/>
                </a:solidFill>
              </a:rPr>
              <a:t>)</a:t>
            </a:r>
          </a:p>
          <a:p>
            <a:r>
              <a:rPr lang="en-US" altLang="ja-JP" sz="1000" dirty="0" smtClean="0"/>
              <a:t>BMP2001 </a:t>
            </a:r>
            <a:r>
              <a:rPr lang="en-US" altLang="ja-JP" sz="1000" dirty="0"/>
              <a:t>(black)</a:t>
            </a:r>
            <a:endParaRPr lang="ja-JP" altLang="en-US" sz="1000" dirty="0"/>
          </a:p>
        </p:txBody>
      </p:sp>
      <p:cxnSp>
        <p:nvCxnSpPr>
          <p:cNvPr id="37" name="直線矢印コネクタ 41"/>
          <p:cNvCxnSpPr/>
          <p:nvPr/>
        </p:nvCxnSpPr>
        <p:spPr>
          <a:xfrm>
            <a:off x="3352800" y="5240356"/>
            <a:ext cx="679088" cy="246044"/>
          </a:xfrm>
          <a:prstGeom prst="straightConnector1">
            <a:avLst/>
          </a:prstGeom>
          <a:noFill/>
          <a:ln w="31750" cap="flat" cmpd="sng" algn="ctr">
            <a:solidFill>
              <a:srgbClr val="190EFF"/>
            </a:solidFill>
            <a:prstDash val="solid"/>
            <a:tailEnd type="arrow"/>
          </a:ln>
          <a:effectLst/>
        </p:spPr>
      </p:cxnSp>
      <p:sp>
        <p:nvSpPr>
          <p:cNvPr id="3" name="Rectangle 2"/>
          <p:cNvSpPr/>
          <p:nvPr/>
        </p:nvSpPr>
        <p:spPr>
          <a:xfrm>
            <a:off x="152400" y="6122313"/>
            <a:ext cx="3360215" cy="430887"/>
          </a:xfrm>
          <a:prstGeom prst="rect">
            <a:avLst/>
          </a:prstGeom>
        </p:spPr>
        <p:txBody>
          <a:bodyPr wrap="none">
            <a:spAutoFit/>
          </a:bodyPr>
          <a:lstStyle/>
          <a:p>
            <a:pPr algn="l"/>
            <a:r>
              <a:rPr lang="en-US" sz="1100" b="1" dirty="0" smtClean="0">
                <a:solidFill>
                  <a:srgbClr val="FF0000"/>
                </a:solidFill>
                <a:latin typeface="Calibri" panose="020F0502020204030204" pitchFamily="34" charset="0"/>
              </a:rPr>
              <a:t>GK2013: P. Kroll </a:t>
            </a:r>
            <a:r>
              <a:rPr lang="en-US" sz="1100" b="1" dirty="0">
                <a:solidFill>
                  <a:srgbClr val="FF0000"/>
                </a:solidFill>
                <a:latin typeface="Calibri" panose="020F0502020204030204" pitchFamily="34" charset="0"/>
              </a:rPr>
              <a:t>et al. </a:t>
            </a:r>
            <a:r>
              <a:rPr lang="en-US" sz="1100" b="1" dirty="0" smtClean="0">
                <a:solidFill>
                  <a:srgbClr val="FF0000"/>
                </a:solidFill>
                <a:latin typeface="Calibri" panose="020F0502020204030204" pitchFamily="34" charset="0"/>
              </a:rPr>
              <a:t>Eur.Phys.J.C73, 2278 (2013)</a:t>
            </a:r>
          </a:p>
          <a:p>
            <a:pPr algn="l"/>
            <a:r>
              <a:rPr lang="en-US" sz="1100" b="1" dirty="0" smtClean="0">
                <a:latin typeface="Calibri" panose="020F0502020204030204" pitchFamily="34" charset="0"/>
              </a:rPr>
              <a:t>BMP2001: E.R. Berger et </a:t>
            </a:r>
            <a:r>
              <a:rPr lang="en-US" sz="1100" b="1" dirty="0">
                <a:latin typeface="Calibri" panose="020F0502020204030204" pitchFamily="34" charset="0"/>
              </a:rPr>
              <a:t>al. Phys.Lett.B523</a:t>
            </a:r>
            <a:r>
              <a:rPr lang="en-US" sz="1100" b="1" dirty="0" smtClean="0">
                <a:latin typeface="Calibri" panose="020F0502020204030204" pitchFamily="34" charset="0"/>
              </a:rPr>
              <a:t>, 265 (2001)</a:t>
            </a:r>
            <a:endParaRPr lang="en-US" sz="1100" b="1" dirty="0">
              <a:latin typeface="Calibri" panose="020F0502020204030204" pitchFamily="34" charset="0"/>
            </a:endParaRPr>
          </a:p>
        </p:txBody>
      </p:sp>
      <p:sp>
        <p:nvSpPr>
          <p:cNvPr id="25" name="TextBox 19"/>
          <p:cNvSpPr txBox="1">
            <a:spLocks noChangeArrowheads="1"/>
          </p:cNvSpPr>
          <p:nvPr/>
        </p:nvSpPr>
        <p:spPr bwMode="auto">
          <a:xfrm>
            <a:off x="2743199" y="66117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T. Sawada (Acad. </a:t>
            </a:r>
            <a:r>
              <a:rPr lang="en-US" sz="1000" b="1" dirty="0" err="1" smtClean="0">
                <a:solidFill>
                  <a:srgbClr val="CC3399"/>
                </a:solidFill>
                <a:latin typeface="+mn-lt"/>
              </a:rPr>
              <a:t>Sinica</a:t>
            </a:r>
            <a:r>
              <a:rPr lang="en-US" sz="1000" b="1" dirty="0" smtClean="0">
                <a:solidFill>
                  <a:srgbClr val="CC3399"/>
                </a:solidFill>
                <a:latin typeface="+mn-lt"/>
              </a:rPr>
              <a:t>)</a:t>
            </a:r>
            <a:endParaRPr lang="en-US" sz="1000" b="1" dirty="0">
              <a:solidFill>
                <a:srgbClr val="CC3399"/>
              </a:solidFill>
              <a:latin typeface="+mn-lt"/>
            </a:endParaRPr>
          </a:p>
        </p:txBody>
      </p:sp>
    </p:spTree>
    <p:extLst>
      <p:ext uri="{BB962C8B-B14F-4D97-AF65-F5344CB8AC3E}">
        <p14:creationId xmlns:p14="http://schemas.microsoft.com/office/powerpoint/2010/main" val="1136736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8"/>
          <p:cNvSpPr txBox="1">
            <a:spLocks/>
          </p:cNvSpPr>
          <p:nvPr/>
        </p:nvSpPr>
        <p:spPr>
          <a:xfrm>
            <a:off x="457200" y="152400"/>
            <a:ext cx="8001000" cy="469900"/>
          </a:xfrm>
          <a:prstGeom prst="rect">
            <a:avLst/>
          </a:prstGeom>
        </p:spPr>
        <p:txBody>
          <a:bodyPr/>
          <a:lstStyle/>
          <a:p>
            <a:pPr eaLnBrk="0" hangingPunct="0">
              <a:spcBef>
                <a:spcPts val="200"/>
              </a:spcBef>
              <a:defRPr/>
            </a:pPr>
            <a:r>
              <a:rPr lang="en-US" sz="2800" b="1" dirty="0" smtClean="0">
                <a:solidFill>
                  <a:srgbClr val="190EFF"/>
                </a:solidFill>
                <a:latin typeface="+mj-lt"/>
              </a:rPr>
              <a:t>Search for Dark Photons at </a:t>
            </a:r>
            <a:r>
              <a:rPr lang="en-US" sz="2800" b="1" dirty="0" err="1" smtClean="0">
                <a:solidFill>
                  <a:srgbClr val="190EFF"/>
                </a:solidFill>
                <a:latin typeface="+mj-lt"/>
              </a:rPr>
              <a:t>SeaQuest</a:t>
            </a:r>
            <a:endParaRPr lang="en-US" sz="2800" b="1" kern="0" dirty="0">
              <a:solidFill>
                <a:srgbClr val="190EFF"/>
              </a:solidFill>
              <a:latin typeface="+mj-lt"/>
              <a:ea typeface="+mj-ea"/>
              <a:cs typeface="+mj-cs"/>
              <a:sym typeface="Arial" pitchFamily="34" charset="0"/>
            </a:endParaRPr>
          </a:p>
        </p:txBody>
      </p:sp>
      <p:sp>
        <p:nvSpPr>
          <p:cNvPr id="31" name="Slide Number Placeholder 3"/>
          <p:cNvSpPr>
            <a:spLocks noGrp="1"/>
          </p:cNvSpPr>
          <p:nvPr>
            <p:ph type="sldNum" sz="quarter" idx="4294967295"/>
          </p:nvPr>
        </p:nvSpPr>
        <p:spPr>
          <a:xfrm>
            <a:off x="8901113" y="6618288"/>
            <a:ext cx="244475" cy="241300"/>
          </a:xfrm>
          <a:prstGeom prst="rect">
            <a:avLst/>
          </a:prstGeom>
        </p:spPr>
        <p:txBody>
          <a:bodyPr/>
          <a:lstStyle/>
          <a:p>
            <a:fld id="{3EAABB6E-6271-46EC-8AF8-D507A8E41E06}" type="slidenum">
              <a:rPr lang="en-US"/>
              <a:pPr/>
              <a:t>31</a:t>
            </a:fld>
            <a:endParaRPr lang="en-US"/>
          </a:p>
        </p:txBody>
      </p:sp>
      <p:sp>
        <p:nvSpPr>
          <p:cNvPr id="18" name="Content Placeholder 6"/>
          <p:cNvSpPr txBox="1">
            <a:spLocks/>
          </p:cNvSpPr>
          <p:nvPr/>
        </p:nvSpPr>
        <p:spPr>
          <a:xfrm>
            <a:off x="152400" y="1066800"/>
            <a:ext cx="4373774" cy="3810000"/>
          </a:xfrm>
          <a:prstGeom prst="rect">
            <a:avLst/>
          </a:prstGeom>
        </p:spPr>
        <p:txBody>
          <a:bodyPr>
            <a:noAutofit/>
          </a:bodyPr>
          <a:lst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a:lstStyle>
          <a:p>
            <a:r>
              <a:rPr lang="en-US" kern="0" dirty="0" smtClean="0">
                <a:solidFill>
                  <a:srgbClr val="190EFF"/>
                </a:solidFill>
              </a:rPr>
              <a:t>Classic Beam Dump Experiment</a:t>
            </a:r>
          </a:p>
          <a:p>
            <a:pPr lvl="1"/>
            <a:endParaRPr lang="en-US" sz="1600" kern="0" dirty="0" smtClean="0"/>
          </a:p>
          <a:p>
            <a:endParaRPr lang="en-US" sz="1600" kern="0" dirty="0">
              <a:solidFill>
                <a:srgbClr val="190EFF"/>
              </a:solidFill>
            </a:endParaRPr>
          </a:p>
          <a:p>
            <a:pPr marL="0" indent="0">
              <a:buNone/>
            </a:pPr>
            <a:endParaRPr lang="en-US" sz="1600" kern="0" dirty="0" smtClean="0">
              <a:solidFill>
                <a:srgbClr val="190EFF"/>
              </a:solidFill>
            </a:endParaRPr>
          </a:p>
          <a:p>
            <a:endParaRPr lang="en-US" sz="1600" kern="0" dirty="0">
              <a:solidFill>
                <a:srgbClr val="190EFF"/>
              </a:solidFill>
            </a:endParaRPr>
          </a:p>
          <a:p>
            <a:endParaRPr lang="en-US" kern="0" dirty="0" smtClean="0">
              <a:solidFill>
                <a:srgbClr val="190EFF"/>
              </a:solidFill>
            </a:endParaRPr>
          </a:p>
          <a:p>
            <a:r>
              <a:rPr lang="en-US" kern="0" dirty="0" smtClean="0">
                <a:solidFill>
                  <a:srgbClr val="190EFF"/>
                </a:solidFill>
              </a:rPr>
              <a:t>Minimal </a:t>
            </a:r>
            <a:r>
              <a:rPr lang="en-US" kern="0" dirty="0">
                <a:solidFill>
                  <a:srgbClr val="190EFF"/>
                </a:solidFill>
              </a:rPr>
              <a:t>impact on </a:t>
            </a:r>
            <a:r>
              <a:rPr lang="en-US" kern="0" dirty="0" err="1">
                <a:solidFill>
                  <a:srgbClr val="190EFF"/>
                </a:solidFill>
              </a:rPr>
              <a:t>Drell</a:t>
            </a:r>
            <a:r>
              <a:rPr lang="en-US" kern="0" dirty="0">
                <a:solidFill>
                  <a:srgbClr val="190EFF"/>
                </a:solidFill>
              </a:rPr>
              <a:t>-Yan </a:t>
            </a:r>
            <a:r>
              <a:rPr lang="en-US" kern="0" dirty="0" smtClean="0">
                <a:solidFill>
                  <a:srgbClr val="190EFF"/>
                </a:solidFill>
              </a:rPr>
              <a:t>program</a:t>
            </a:r>
          </a:p>
          <a:p>
            <a:pPr lvl="1"/>
            <a:r>
              <a:rPr lang="en-US" sz="1600" kern="0" dirty="0"/>
              <a:t>r</a:t>
            </a:r>
            <a:r>
              <a:rPr lang="en-US" sz="1600" kern="0" dirty="0" smtClean="0"/>
              <a:t>un parasitically during E906 &amp; E1039</a:t>
            </a:r>
            <a:endParaRPr lang="en-US" sz="1600" kern="0" dirty="0"/>
          </a:p>
          <a:p>
            <a:pPr marL="0" indent="0">
              <a:buNone/>
            </a:pPr>
            <a:endParaRPr lang="en-US" kern="0" dirty="0" smtClean="0"/>
          </a:p>
        </p:txBody>
      </p:sp>
      <p:pic>
        <p:nvPicPr>
          <p:cNvPr id="8" name="Picture 7" descr="Screen Shot 2014-07-30 at 2.49.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05946"/>
            <a:ext cx="4214450" cy="2209518"/>
          </a:xfrm>
          <a:prstGeom prst="rect">
            <a:avLst/>
          </a:prstGeom>
        </p:spPr>
      </p:pic>
      <p:pic>
        <p:nvPicPr>
          <p:cNvPr id="314370" name="Picture 2" descr="F:\misc\talks\pol-DY\dark photon\SeaQuest-dark-photon-sensitivit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887204"/>
            <a:ext cx="3711725" cy="3888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10"/>
          <p:cNvGraphicFramePr>
            <a:graphicFrameLocks noChangeAspect="1"/>
          </p:cNvGraphicFramePr>
          <p:nvPr>
            <p:extLst>
              <p:ext uri="{D42A27DB-BD31-4B8C-83A1-F6EECF244321}">
                <p14:modId xmlns:p14="http://schemas.microsoft.com/office/powerpoint/2010/main" val="1759239568"/>
              </p:ext>
            </p:extLst>
          </p:nvPr>
        </p:nvGraphicFramePr>
        <p:xfrm>
          <a:off x="381000" y="5361853"/>
          <a:ext cx="3803784" cy="747172"/>
        </p:xfrm>
        <a:graphic>
          <a:graphicData uri="http://schemas.openxmlformats.org/presentationml/2006/ole">
            <mc:AlternateContent xmlns:mc="http://schemas.openxmlformats.org/markup-compatibility/2006">
              <mc:Choice xmlns:v="urn:schemas-microsoft-com:vml" Requires="v">
                <p:oleObj spid="_x0000_s314679" name="Equation" r:id="rId6" imgW="5689600" imgH="1117600" progId="Equation.DSMT4">
                  <p:embed/>
                </p:oleObj>
              </mc:Choice>
              <mc:Fallback>
                <p:oleObj name="Equation" r:id="rId6" imgW="5689600" imgH="1117600" progId="Equation.DSMT4">
                  <p:embed/>
                  <p:pic>
                    <p:nvPicPr>
                      <p:cNvPr id="0" name=""/>
                      <p:cNvPicPr/>
                      <p:nvPr/>
                    </p:nvPicPr>
                    <p:blipFill>
                      <a:blip r:embed="rId7"/>
                      <a:stretch>
                        <a:fillRect/>
                      </a:stretch>
                    </p:blipFill>
                    <p:spPr>
                      <a:xfrm>
                        <a:off x="381000" y="5361853"/>
                        <a:ext cx="3803784" cy="747172"/>
                      </a:xfrm>
                      <a:prstGeom prst="rect">
                        <a:avLst/>
                      </a:prstGeom>
                    </p:spPr>
                  </p:pic>
                </p:oleObj>
              </mc:Fallback>
            </mc:AlternateContent>
          </a:graphicData>
        </a:graphic>
      </p:graphicFrame>
      <p:sp>
        <p:nvSpPr>
          <p:cNvPr id="12" name="Rectangle 8"/>
          <p:cNvSpPr>
            <a:spLocks noChangeArrowheads="1"/>
          </p:cNvSpPr>
          <p:nvPr/>
        </p:nvSpPr>
        <p:spPr bwMode="auto">
          <a:xfrm>
            <a:off x="381000" y="6245423"/>
            <a:ext cx="33506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smtClean="0"/>
              <a:t>J</a:t>
            </a:r>
            <a:r>
              <a:rPr lang="en-US" sz="1400" dirty="0"/>
              <a:t>. D. </a:t>
            </a:r>
            <a:r>
              <a:rPr lang="en-US" sz="1400" dirty="0" err="1"/>
              <a:t>Bjorken</a:t>
            </a:r>
            <a:r>
              <a:rPr lang="en-US" sz="1400" dirty="0"/>
              <a:t> et al, PRD </a:t>
            </a:r>
            <a:r>
              <a:rPr lang="en-US" sz="1400" b="1" dirty="0"/>
              <a:t>80</a:t>
            </a:r>
            <a:r>
              <a:rPr lang="en-US" sz="1400" dirty="0"/>
              <a:t> (2009) 075018</a:t>
            </a:r>
          </a:p>
        </p:txBody>
      </p:sp>
      <p:sp>
        <p:nvSpPr>
          <p:cNvPr id="13" name="Content Placeholder 2"/>
          <p:cNvSpPr txBox="1">
            <a:spLocks/>
          </p:cNvSpPr>
          <p:nvPr/>
        </p:nvSpPr>
        <p:spPr>
          <a:xfrm>
            <a:off x="5257800" y="5083037"/>
            <a:ext cx="3581399" cy="1622563"/>
          </a:xfrm>
          <a:prstGeom prst="rect">
            <a:avLst/>
          </a:prstGeom>
        </p:spPr>
        <p:txBody>
          <a:bodyPr>
            <a:normAutofit fontScale="92500"/>
          </a:bodyPr>
          <a:lst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a:lstStyle>
          <a:p>
            <a:pPr marL="0" indent="0">
              <a:spcBef>
                <a:spcPts val="600"/>
              </a:spcBef>
              <a:buNone/>
            </a:pPr>
            <a:r>
              <a:rPr lang="da-DK" sz="1600" b="1" kern="0" dirty="0" smtClean="0">
                <a:solidFill>
                  <a:srgbClr val="190EFF"/>
                </a:solidFill>
              </a:rPr>
              <a:t>SeaQuest experimental parameters:</a:t>
            </a:r>
          </a:p>
          <a:p>
            <a:pPr lvl="1">
              <a:spcBef>
                <a:spcPts val="600"/>
              </a:spcBef>
            </a:pPr>
            <a:r>
              <a:rPr lang="da-DK" sz="1600" kern="0" dirty="0" smtClean="0"/>
              <a:t>E</a:t>
            </a:r>
            <a:r>
              <a:rPr lang="da-DK" sz="1600" kern="0" baseline="-25000" dirty="0" smtClean="0"/>
              <a:t>0</a:t>
            </a:r>
            <a:r>
              <a:rPr lang="da-DK" sz="1600" kern="0" dirty="0" smtClean="0"/>
              <a:t> = 5 - 110 GeV for Proton Bremsstrahlung</a:t>
            </a:r>
            <a:endParaRPr lang="en-US" sz="1600" kern="0" dirty="0" smtClean="0"/>
          </a:p>
          <a:p>
            <a:pPr lvl="1">
              <a:spcBef>
                <a:spcPts val="600"/>
              </a:spcBef>
            </a:pPr>
            <a:r>
              <a:rPr lang="en-US" sz="1600" kern="0" dirty="0" smtClean="0"/>
              <a:t>N</a:t>
            </a:r>
            <a:r>
              <a:rPr lang="en-US" sz="1600" kern="0" baseline="-25000" dirty="0" smtClean="0"/>
              <a:t>eff</a:t>
            </a:r>
            <a:r>
              <a:rPr lang="en-US" sz="1600" kern="0" dirty="0" smtClean="0"/>
              <a:t> = 2</a:t>
            </a:r>
          </a:p>
          <a:p>
            <a:pPr lvl="1">
              <a:spcBef>
                <a:spcPts val="600"/>
              </a:spcBef>
            </a:pPr>
            <a:r>
              <a:rPr lang="en-US" sz="1600" kern="0" dirty="0" smtClean="0"/>
              <a:t>l</a:t>
            </a:r>
            <a:r>
              <a:rPr lang="en-US" sz="1600" kern="0" baseline="-25000" dirty="0" smtClean="0"/>
              <a:t>0</a:t>
            </a:r>
            <a:r>
              <a:rPr lang="en-US" sz="1600" kern="0" dirty="0" smtClean="0"/>
              <a:t> = 0.17m – 5.95m</a:t>
            </a:r>
          </a:p>
        </p:txBody>
      </p:sp>
    </p:spTree>
    <p:extLst>
      <p:ext uri="{BB962C8B-B14F-4D97-AF65-F5344CB8AC3E}">
        <p14:creationId xmlns:p14="http://schemas.microsoft.com/office/powerpoint/2010/main" val="560295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dirty="0" smtClean="0">
                <a:solidFill>
                  <a:srgbClr val="190EFF"/>
                </a:solidFill>
                <a:latin typeface="+mj-lt"/>
              </a:rPr>
              <a:t>Adding Polarization</a:t>
            </a:r>
            <a:endParaRPr lang="en-US" sz="2400" b="1" kern="0" dirty="0">
              <a:solidFill>
                <a:srgbClr val="190EFF"/>
              </a:solidFill>
              <a:latin typeface="+mj-lt"/>
              <a:ea typeface="+mj-ea"/>
              <a:cs typeface="+mj-cs"/>
              <a:sym typeface="Arial" pitchFamily="34" charset="0"/>
            </a:endParaRPr>
          </a:p>
        </p:txBody>
      </p:sp>
      <p:pic>
        <p:nvPicPr>
          <p:cNvPr id="294914" name="Picture 2" descr="E:\misc\talks\pol-DY\dark photon\svg_pacspin15_Page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
            <a:ext cx="9144000" cy="685772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4"/>
          <p:cNvSpPr txBox="1">
            <a:spLocks/>
          </p:cNvSpPr>
          <p:nvPr/>
        </p:nvSpPr>
        <p:spPr>
          <a:xfrm>
            <a:off x="8837612" y="6618288"/>
            <a:ext cx="382588" cy="24130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Helvetica" charset="0"/>
                <a:ea typeface="ヒラギノ角ゴ ProN W3"/>
                <a:cs typeface="ヒラギノ角ゴ ProN W3"/>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7904B64-8782-488E-B9CE-B57B49B52B68}" type="slidenum">
              <a:rPr kumimoji="0" lang="en-US" sz="1200" b="0" i="0" u="none" strike="noStrike" kern="1200" cap="none" spc="0" normalizeH="0" baseline="0" noProof="0" smtClean="0">
                <a:ln>
                  <a:noFill/>
                </a:ln>
                <a:solidFill>
                  <a:prstClr val="black"/>
                </a:solidFill>
                <a:effectLst/>
                <a:uLnTx/>
                <a:uFillTx/>
                <a:latin typeface="Helvetica" charset="0"/>
                <a:sym typeface="Helvetica" charset="0"/>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Helvetica" charset="0"/>
              <a:sym typeface="Helvetica" charset="0"/>
            </a:endParaRPr>
          </a:p>
        </p:txBody>
      </p:sp>
    </p:spTree>
    <p:extLst>
      <p:ext uri="{BB962C8B-B14F-4D97-AF65-F5344CB8AC3E}">
        <p14:creationId xmlns:p14="http://schemas.microsoft.com/office/powerpoint/2010/main" val="659064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28"/>
          <p:cNvSpPr txBox="1">
            <a:spLocks/>
          </p:cNvSpPr>
          <p:nvPr/>
        </p:nvSpPr>
        <p:spPr>
          <a:xfrm>
            <a:off x="0" y="76200"/>
            <a:ext cx="9144000" cy="469900"/>
          </a:xfrm>
          <a:prstGeom prst="rect">
            <a:avLst/>
          </a:prstGeom>
        </p:spPr>
        <p:txBody>
          <a:bodyPr/>
          <a:lstStyle/>
          <a:p>
            <a:pPr eaLnBrk="0" hangingPunct="0">
              <a:spcBef>
                <a:spcPts val="200"/>
              </a:spcBef>
              <a:defRPr/>
            </a:pPr>
            <a:r>
              <a:rPr lang="en-US" sz="2800" b="1" dirty="0" err="1" smtClean="0">
                <a:solidFill>
                  <a:srgbClr val="190EFF"/>
                </a:solidFill>
                <a:latin typeface="+mj-lt"/>
              </a:rPr>
              <a:t>Fermilab</a:t>
            </a:r>
            <a:r>
              <a:rPr lang="en-US" sz="2800" b="1" dirty="0" smtClean="0">
                <a:solidFill>
                  <a:srgbClr val="190EFF"/>
                </a:solidFill>
                <a:latin typeface="+mj-lt"/>
              </a:rPr>
              <a:t> -  Summary and Outlook</a:t>
            </a:r>
            <a:endParaRPr lang="en-US" sz="2800" b="1" kern="0" dirty="0">
              <a:solidFill>
                <a:srgbClr val="190EFF"/>
              </a:solidFill>
              <a:latin typeface="+mj-lt"/>
              <a:ea typeface="+mj-ea"/>
              <a:cs typeface="+mj-cs"/>
              <a:sym typeface="Arial" pitchFamily="34" charset="0"/>
            </a:endParaRPr>
          </a:p>
        </p:txBody>
      </p:sp>
      <p:sp>
        <p:nvSpPr>
          <p:cNvPr id="163"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33</a:t>
            </a:fld>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3256820"/>
              </p:ext>
            </p:extLst>
          </p:nvPr>
        </p:nvGraphicFramePr>
        <p:xfrm>
          <a:off x="130630" y="1066800"/>
          <a:ext cx="6756115" cy="4823586"/>
        </p:xfrm>
        <a:graphic>
          <a:graphicData uri="http://schemas.openxmlformats.org/drawingml/2006/table">
            <a:tbl>
              <a:tblPr firstRow="1" bandRow="1">
                <a:tableStyleId>{073A0DAA-6AF3-43AB-8588-CEC1D06C72B9}</a:tableStyleId>
              </a:tblPr>
              <a:tblGrid>
                <a:gridCol w="1413245"/>
                <a:gridCol w="2113725"/>
                <a:gridCol w="1371600"/>
                <a:gridCol w="1857545"/>
              </a:tblGrid>
              <a:tr h="666624">
                <a:tc>
                  <a:txBody>
                    <a:bodyPr/>
                    <a:lstStyle/>
                    <a:p>
                      <a:pPr algn="ctr"/>
                      <a:r>
                        <a:rPr lang="en-US" sz="1600" dirty="0" smtClean="0"/>
                        <a:t>Experiments</a:t>
                      </a:r>
                      <a:endParaRPr lang="en-US" sz="1600" dirty="0"/>
                    </a:p>
                  </a:txBody>
                  <a:tcPr anchor="ctr"/>
                </a:tc>
                <a:tc>
                  <a:txBody>
                    <a:bodyPr/>
                    <a:lstStyle/>
                    <a:p>
                      <a:pPr algn="ctr"/>
                      <a:r>
                        <a:rPr lang="en-US" sz="1600" dirty="0" smtClean="0"/>
                        <a:t>Timeline</a:t>
                      </a:r>
                      <a:endParaRPr lang="en-US" sz="1600" dirty="0"/>
                    </a:p>
                  </a:txBody>
                  <a:tcPr anchor="ctr"/>
                </a:tc>
                <a:tc>
                  <a:txBody>
                    <a:bodyPr/>
                    <a:lstStyle/>
                    <a:p>
                      <a:pPr algn="ctr"/>
                      <a:r>
                        <a:rPr lang="en-US" sz="1600" dirty="0" smtClean="0"/>
                        <a:t>Interactions</a:t>
                      </a:r>
                      <a:endParaRPr lang="en-US" sz="1600" dirty="0"/>
                    </a:p>
                  </a:txBody>
                  <a:tcPr anchor="ctr"/>
                </a:tc>
                <a:tc>
                  <a:txBody>
                    <a:bodyPr/>
                    <a:lstStyle/>
                    <a:p>
                      <a:pPr algn="ctr"/>
                      <a:r>
                        <a:rPr lang="en-US" sz="1600" dirty="0" smtClean="0"/>
                        <a:t>Physics</a:t>
                      </a:r>
                      <a:endParaRPr lang="en-US" sz="1600" dirty="0"/>
                    </a:p>
                  </a:txBody>
                  <a:tcPr anchor="ctr"/>
                </a:tc>
              </a:tr>
              <a:tr h="857376">
                <a:tc>
                  <a:txBody>
                    <a:bodyPr/>
                    <a:lstStyle/>
                    <a:p>
                      <a:r>
                        <a:rPr lang="en-US" sz="1600" dirty="0" smtClean="0">
                          <a:solidFill>
                            <a:srgbClr val="800080"/>
                          </a:solidFill>
                        </a:rPr>
                        <a:t>E906</a:t>
                      </a:r>
                      <a:br>
                        <a:rPr lang="en-US" sz="1600" dirty="0" smtClean="0">
                          <a:solidFill>
                            <a:srgbClr val="800080"/>
                          </a:solidFill>
                        </a:rPr>
                      </a:br>
                      <a:r>
                        <a:rPr lang="en-US" sz="1600" dirty="0" smtClean="0">
                          <a:solidFill>
                            <a:srgbClr val="800080"/>
                          </a:solidFill>
                        </a:rPr>
                        <a:t>(</a:t>
                      </a:r>
                      <a:r>
                        <a:rPr lang="en-US" sz="1600" dirty="0" err="1" smtClean="0">
                          <a:solidFill>
                            <a:srgbClr val="800080"/>
                          </a:solidFill>
                        </a:rPr>
                        <a:t>SeaQuest</a:t>
                      </a:r>
                      <a:r>
                        <a:rPr lang="en-US" sz="1600" dirty="0" smtClean="0">
                          <a:solidFill>
                            <a:srgbClr val="800080"/>
                          </a:solidFill>
                        </a:rPr>
                        <a:t>)</a:t>
                      </a:r>
                      <a:endParaRPr lang="en-US" sz="1600" dirty="0">
                        <a:solidFill>
                          <a:srgbClr val="800080"/>
                        </a:solidFill>
                      </a:endParaRPr>
                    </a:p>
                  </a:txBody>
                  <a:tcPr/>
                </a:tc>
                <a:tc>
                  <a:txBody>
                    <a:bodyPr/>
                    <a:lstStyle/>
                    <a:p>
                      <a:r>
                        <a:rPr lang="en-US" sz="1600" dirty="0" smtClean="0">
                          <a:solidFill>
                            <a:srgbClr val="800080"/>
                          </a:solidFill>
                        </a:rPr>
                        <a:t>2014 - 2017</a:t>
                      </a:r>
                      <a:endParaRPr lang="en-US" sz="1600" dirty="0">
                        <a:solidFill>
                          <a:srgbClr val="800080"/>
                        </a:solidFill>
                      </a:endParaRPr>
                    </a:p>
                  </a:txBody>
                  <a:tcPr/>
                </a:tc>
                <a:tc>
                  <a:txBody>
                    <a:bodyPr/>
                    <a:lstStyle/>
                    <a:p>
                      <a:r>
                        <a:rPr lang="en-US" sz="1600" dirty="0" smtClean="0">
                          <a:solidFill>
                            <a:srgbClr val="800080"/>
                          </a:solidFill>
                        </a:rPr>
                        <a:t>p</a:t>
                      </a:r>
                      <a:r>
                        <a:rPr lang="en-US" sz="1600" baseline="0" dirty="0" smtClean="0">
                          <a:solidFill>
                            <a:srgbClr val="800080"/>
                          </a:solidFill>
                        </a:rPr>
                        <a:t> + LH</a:t>
                      </a:r>
                      <a:r>
                        <a:rPr lang="en-US" sz="1600" baseline="-25000" dirty="0" smtClean="0">
                          <a:solidFill>
                            <a:srgbClr val="800080"/>
                          </a:solidFill>
                        </a:rPr>
                        <a:t>2</a:t>
                      </a:r>
                      <a:r>
                        <a:rPr lang="en-US" sz="1600" baseline="0" dirty="0" smtClean="0">
                          <a:solidFill>
                            <a:srgbClr val="800080"/>
                          </a:solidFill>
                        </a:rPr>
                        <a:t> / LD</a:t>
                      </a:r>
                      <a:r>
                        <a:rPr lang="en-US" sz="1600" baseline="-25000" dirty="0" smtClean="0">
                          <a:solidFill>
                            <a:srgbClr val="800080"/>
                          </a:solidFill>
                        </a:rPr>
                        <a:t>2</a:t>
                      </a:r>
                      <a:r>
                        <a:rPr lang="en-US" sz="1600" baseline="0" dirty="0" smtClean="0">
                          <a:solidFill>
                            <a:srgbClr val="800080"/>
                          </a:solidFill>
                        </a:rPr>
                        <a:t> </a:t>
                      </a:r>
                    </a:p>
                    <a:p>
                      <a:r>
                        <a:rPr lang="en-US" sz="1600" dirty="0" smtClean="0">
                          <a:solidFill>
                            <a:srgbClr val="800080"/>
                          </a:solidFill>
                        </a:rPr>
                        <a:t>p</a:t>
                      </a:r>
                      <a:r>
                        <a:rPr lang="en-US" sz="1600" baseline="0" dirty="0" smtClean="0">
                          <a:solidFill>
                            <a:srgbClr val="800080"/>
                          </a:solidFill>
                        </a:rPr>
                        <a:t> + C, Fe, W</a:t>
                      </a:r>
                      <a:endParaRPr lang="en-US" sz="1600" dirty="0">
                        <a:solidFill>
                          <a:srgbClr val="800080"/>
                        </a:solidFill>
                      </a:endParaRPr>
                    </a:p>
                  </a:txBody>
                  <a:tcPr/>
                </a:tc>
                <a:tc>
                  <a:txBody>
                    <a:bodyPr/>
                    <a:lstStyle/>
                    <a:p>
                      <a:r>
                        <a:rPr lang="en-US" sz="1600" dirty="0" err="1" smtClean="0">
                          <a:solidFill>
                            <a:srgbClr val="800080"/>
                          </a:solidFill>
                        </a:rPr>
                        <a:t>dbar</a:t>
                      </a:r>
                      <a:r>
                        <a:rPr lang="en-US" sz="1600" dirty="0" smtClean="0">
                          <a:solidFill>
                            <a:srgbClr val="800080"/>
                          </a:solidFill>
                        </a:rPr>
                        <a:t>/</a:t>
                      </a:r>
                      <a:r>
                        <a:rPr lang="en-US" sz="1600" dirty="0" err="1" smtClean="0">
                          <a:solidFill>
                            <a:srgbClr val="800080"/>
                          </a:solidFill>
                        </a:rPr>
                        <a:t>ubar</a:t>
                      </a:r>
                      <a:r>
                        <a:rPr lang="en-US" sz="1600" dirty="0" smtClean="0">
                          <a:solidFill>
                            <a:srgbClr val="800080"/>
                          </a:solidFill>
                        </a:rPr>
                        <a:t>,</a:t>
                      </a:r>
                    </a:p>
                    <a:p>
                      <a:r>
                        <a:rPr lang="en-US" sz="1600" dirty="0" err="1" smtClean="0">
                          <a:solidFill>
                            <a:srgbClr val="800080"/>
                          </a:solidFill>
                        </a:rPr>
                        <a:t>nucl</a:t>
                      </a:r>
                      <a:r>
                        <a:rPr lang="en-US" sz="1600" dirty="0" smtClean="0">
                          <a:solidFill>
                            <a:srgbClr val="800080"/>
                          </a:solidFill>
                        </a:rPr>
                        <a:t> dep</a:t>
                      </a:r>
                    </a:p>
                    <a:p>
                      <a:r>
                        <a:rPr lang="en-US" sz="1600" dirty="0" smtClean="0">
                          <a:solidFill>
                            <a:srgbClr val="800080"/>
                          </a:solidFill>
                        </a:rPr>
                        <a:t>quark</a:t>
                      </a:r>
                      <a:r>
                        <a:rPr lang="en-US" sz="1600" baseline="0" dirty="0" smtClean="0">
                          <a:solidFill>
                            <a:srgbClr val="800080"/>
                          </a:solidFill>
                        </a:rPr>
                        <a:t> </a:t>
                      </a:r>
                      <a:r>
                        <a:rPr lang="en-US" sz="1600" baseline="0" dirty="0" err="1" smtClean="0">
                          <a:solidFill>
                            <a:srgbClr val="800080"/>
                          </a:solidFill>
                        </a:rPr>
                        <a:t>dE</a:t>
                      </a:r>
                      <a:r>
                        <a:rPr lang="en-US" sz="1600" baseline="0" dirty="0" smtClean="0">
                          <a:solidFill>
                            <a:srgbClr val="800080"/>
                          </a:solidFill>
                        </a:rPr>
                        <a:t>/dx</a:t>
                      </a:r>
                      <a:endParaRPr lang="en-US" sz="1600" dirty="0">
                        <a:solidFill>
                          <a:srgbClr val="800080"/>
                        </a:solidFill>
                      </a:endParaRPr>
                    </a:p>
                  </a:txBody>
                  <a:tcPr/>
                </a:tc>
              </a:tr>
              <a:tr h="914400">
                <a:tc>
                  <a:txBody>
                    <a:bodyPr/>
                    <a:lstStyle/>
                    <a:p>
                      <a:r>
                        <a:rPr lang="en-US" sz="1600" dirty="0" smtClean="0">
                          <a:solidFill>
                            <a:srgbClr val="008000"/>
                          </a:solidFill>
                        </a:rPr>
                        <a:t>E1039</a:t>
                      </a:r>
                      <a:br>
                        <a:rPr lang="en-US" sz="1600" dirty="0" smtClean="0">
                          <a:solidFill>
                            <a:srgbClr val="008000"/>
                          </a:solidFill>
                        </a:rPr>
                      </a:br>
                      <a:r>
                        <a:rPr lang="en-US" sz="1600" dirty="0" smtClean="0">
                          <a:solidFill>
                            <a:srgbClr val="008000"/>
                          </a:solidFill>
                        </a:rPr>
                        <a:t>(</a:t>
                      </a:r>
                      <a:r>
                        <a:rPr lang="en-US" sz="1600" dirty="0" err="1" smtClean="0">
                          <a:solidFill>
                            <a:srgbClr val="008000"/>
                          </a:solidFill>
                        </a:rPr>
                        <a:t>SpinQuest</a:t>
                      </a:r>
                      <a:r>
                        <a:rPr lang="en-US" sz="1600" dirty="0" smtClean="0">
                          <a:solidFill>
                            <a:srgbClr val="008000"/>
                          </a:solidFill>
                        </a:rPr>
                        <a:t>)</a:t>
                      </a:r>
                      <a:endParaRPr lang="en-US" sz="1600" dirty="0">
                        <a:solidFill>
                          <a:srgbClr val="008000"/>
                        </a:solidFill>
                      </a:endParaRPr>
                    </a:p>
                  </a:txBody>
                  <a:tcPr/>
                </a:tc>
                <a:tc>
                  <a:txBody>
                    <a:bodyPr/>
                    <a:lstStyle/>
                    <a:p>
                      <a:r>
                        <a:rPr lang="en-US" sz="1600" dirty="0" smtClean="0">
                          <a:solidFill>
                            <a:srgbClr val="008000"/>
                          </a:solidFill>
                        </a:rPr>
                        <a:t>2019 – 2021+</a:t>
                      </a:r>
                      <a:endParaRPr lang="en-US" sz="1600" dirty="0">
                        <a:solidFill>
                          <a:srgbClr val="008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8000"/>
                          </a:solidFill>
                        </a:rPr>
                        <a:t>p</a:t>
                      </a:r>
                      <a:r>
                        <a:rPr lang="en-US" sz="1600" baseline="0" dirty="0" smtClean="0">
                          <a:solidFill>
                            <a:srgbClr val="008000"/>
                          </a:solidFill>
                        </a:rPr>
                        <a:t> + pol NH</a:t>
                      </a:r>
                      <a:r>
                        <a:rPr lang="en-US" sz="1600" baseline="-25000" dirty="0" smtClean="0">
                          <a:solidFill>
                            <a:srgbClr val="008000"/>
                          </a:solidFill>
                        </a:rPr>
                        <a:t>3</a:t>
                      </a:r>
                      <a:r>
                        <a:rPr lang="en-US" sz="1600" baseline="0" dirty="0" smtClean="0">
                          <a:solidFill>
                            <a:srgbClr val="008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8000"/>
                          </a:solidFill>
                        </a:rPr>
                        <a:t>p + pol ND</a:t>
                      </a:r>
                      <a:r>
                        <a:rPr lang="en-US" sz="1600" baseline="-25000" dirty="0" smtClean="0">
                          <a:solidFill>
                            <a:srgbClr val="008000"/>
                          </a:solidFill>
                        </a:rPr>
                        <a:t>3</a:t>
                      </a:r>
                      <a:r>
                        <a:rPr lang="en-US" sz="1600" baseline="0" dirty="0" smtClean="0">
                          <a:solidFill>
                            <a:srgbClr val="008000"/>
                          </a:solidFill>
                        </a:rPr>
                        <a:t> </a:t>
                      </a:r>
                    </a:p>
                  </a:txBody>
                  <a:tcPr/>
                </a:tc>
                <a:tc>
                  <a:txBody>
                    <a:bodyPr/>
                    <a:lstStyle/>
                    <a:p>
                      <a:r>
                        <a:rPr lang="en-US" sz="1600" dirty="0" smtClean="0">
                          <a:solidFill>
                            <a:srgbClr val="008000"/>
                          </a:solidFill>
                        </a:rPr>
                        <a:t>sea-quark </a:t>
                      </a:r>
                      <a:r>
                        <a:rPr lang="en-US" sz="1600" dirty="0" err="1" smtClean="0">
                          <a:solidFill>
                            <a:srgbClr val="008000"/>
                          </a:solidFill>
                        </a:rPr>
                        <a:t>Sivers</a:t>
                      </a:r>
                      <a:r>
                        <a:rPr lang="en-US" sz="1600" dirty="0" smtClean="0">
                          <a:solidFill>
                            <a:srgbClr val="008000"/>
                          </a:solidFill>
                        </a:rPr>
                        <a:t>, TMD</a:t>
                      </a:r>
                      <a:endParaRPr lang="en-US" sz="1600" dirty="0">
                        <a:solidFill>
                          <a:srgbClr val="008000"/>
                        </a:solidFill>
                      </a:endParaRPr>
                    </a:p>
                  </a:txBody>
                  <a:tcPr/>
                </a:tc>
              </a:tr>
              <a:tr h="1295400">
                <a:tc>
                  <a:txBody>
                    <a:bodyPr/>
                    <a:lstStyle/>
                    <a:p>
                      <a:r>
                        <a:rPr lang="en-US" sz="1600" dirty="0" smtClean="0">
                          <a:solidFill>
                            <a:srgbClr val="190EFF"/>
                          </a:solidFill>
                        </a:rPr>
                        <a:t>E1027</a:t>
                      </a:r>
                      <a:endParaRPr lang="en-US" sz="1600" dirty="0">
                        <a:solidFill>
                          <a:srgbClr val="190EFF"/>
                        </a:solidFill>
                      </a:endParaRPr>
                    </a:p>
                  </a:txBody>
                  <a:tcPr/>
                </a:tc>
                <a:tc>
                  <a:txBody>
                    <a:bodyPr/>
                    <a:lstStyle/>
                    <a:p>
                      <a:r>
                        <a:rPr lang="en-US" sz="1600" dirty="0" smtClean="0">
                          <a:solidFill>
                            <a:srgbClr val="190EFF"/>
                          </a:solidFill>
                        </a:rPr>
                        <a:t>2021+</a:t>
                      </a:r>
                      <a:r>
                        <a:rPr lang="en-US" sz="1600" baseline="0" dirty="0" smtClean="0">
                          <a:solidFill>
                            <a:srgbClr val="190EFF"/>
                          </a:solidFill>
                        </a:rPr>
                        <a:t> (?)</a:t>
                      </a:r>
                      <a:endParaRPr lang="en-US" sz="1600" dirty="0">
                        <a:solidFill>
                          <a:srgbClr val="190EFF"/>
                        </a:solidFill>
                      </a:endParaRPr>
                    </a:p>
                  </a:txBody>
                  <a:tcPr/>
                </a:tc>
                <a:tc>
                  <a:txBody>
                    <a:bodyPr/>
                    <a:lstStyle/>
                    <a:p>
                      <a:r>
                        <a:rPr lang="en-US" sz="1600" dirty="0" smtClean="0">
                          <a:solidFill>
                            <a:srgbClr val="190EFF"/>
                          </a:solidFill>
                        </a:rPr>
                        <a:t>pol p +</a:t>
                      </a:r>
                      <a:r>
                        <a:rPr lang="en-US" sz="1600" baseline="0" dirty="0" smtClean="0">
                          <a:solidFill>
                            <a:srgbClr val="190EFF"/>
                          </a:solidFill>
                        </a:rPr>
                        <a:t> LH</a:t>
                      </a:r>
                      <a:r>
                        <a:rPr lang="en-US" sz="1600" baseline="-25000" dirty="0" smtClean="0">
                          <a:solidFill>
                            <a:srgbClr val="190EFF"/>
                          </a:solidFill>
                        </a:rPr>
                        <a:t>2 </a:t>
                      </a:r>
                      <a:r>
                        <a:rPr lang="en-US" sz="1600" baseline="0" dirty="0" smtClean="0">
                          <a:solidFill>
                            <a:srgbClr val="190EFF"/>
                          </a:solidFill>
                        </a:rPr>
                        <a:t>or</a:t>
                      </a:r>
                    </a:p>
                    <a:p>
                      <a:r>
                        <a:rPr lang="en-US" sz="1600" dirty="0" smtClean="0">
                          <a:solidFill>
                            <a:srgbClr val="190EFF"/>
                          </a:solidFill>
                        </a:rPr>
                        <a:t>pol p +</a:t>
                      </a:r>
                      <a:r>
                        <a:rPr lang="en-US" sz="1600" baseline="0" dirty="0" smtClean="0">
                          <a:solidFill>
                            <a:srgbClr val="190EFF"/>
                          </a:solidFill>
                        </a:rPr>
                        <a:t> NH</a:t>
                      </a:r>
                      <a:r>
                        <a:rPr lang="en-US" sz="1600" baseline="-25000" dirty="0" smtClean="0">
                          <a:solidFill>
                            <a:srgbClr val="190EFF"/>
                          </a:solidFill>
                        </a:rPr>
                        <a:t>3 </a:t>
                      </a:r>
                      <a:endParaRPr lang="en-US" sz="1600" dirty="0">
                        <a:solidFill>
                          <a:srgbClr val="190EFF"/>
                        </a:solidFill>
                      </a:endParaRPr>
                    </a:p>
                  </a:txBody>
                  <a:tcPr/>
                </a:tc>
                <a:tc>
                  <a:txBody>
                    <a:bodyPr/>
                    <a:lstStyle/>
                    <a:p>
                      <a:r>
                        <a:rPr lang="en-US" sz="1600" dirty="0" smtClean="0">
                          <a:solidFill>
                            <a:srgbClr val="190EFF"/>
                          </a:solidFill>
                        </a:rPr>
                        <a:t>Valence</a:t>
                      </a:r>
                      <a:r>
                        <a:rPr lang="en-US" sz="1600" baseline="0" dirty="0" smtClean="0">
                          <a:solidFill>
                            <a:srgbClr val="190EFF"/>
                          </a:solidFill>
                        </a:rPr>
                        <a:t> quark </a:t>
                      </a:r>
                      <a:r>
                        <a:rPr lang="en-US" sz="1600" baseline="0" dirty="0" err="1" smtClean="0">
                          <a:solidFill>
                            <a:srgbClr val="190EFF"/>
                          </a:solidFill>
                        </a:rPr>
                        <a:t>Sivers</a:t>
                      </a:r>
                      <a:r>
                        <a:rPr lang="en-US" sz="1600" baseline="0" dirty="0" smtClean="0">
                          <a:solidFill>
                            <a:srgbClr val="190EFF"/>
                          </a:solidFill>
                        </a:rPr>
                        <a:t>, </a:t>
                      </a:r>
                      <a:r>
                        <a:rPr lang="en-US" sz="1600" dirty="0" smtClean="0">
                          <a:solidFill>
                            <a:srgbClr val="190EFF"/>
                          </a:solidFill>
                        </a:rPr>
                        <a:t>sign change, TMD, spin</a:t>
                      </a:r>
                      <a:endParaRPr lang="en-US" sz="1600" dirty="0">
                        <a:solidFill>
                          <a:srgbClr val="190EFF"/>
                        </a:solidFill>
                      </a:endParaRPr>
                    </a:p>
                  </a:txBody>
                  <a:tcPr/>
                </a:tc>
              </a:tr>
              <a:tr h="1089786">
                <a:tc>
                  <a:txBody>
                    <a:bodyPr/>
                    <a:lstStyle/>
                    <a:p>
                      <a:r>
                        <a:rPr lang="en-US" sz="1600" dirty="0" smtClean="0"/>
                        <a:t>E1067</a:t>
                      </a:r>
                      <a:br>
                        <a:rPr lang="en-US" sz="1600" dirty="0" smtClean="0"/>
                      </a:br>
                      <a:r>
                        <a:rPr lang="en-US" sz="1600" dirty="0" smtClean="0"/>
                        <a:t>(</a:t>
                      </a:r>
                      <a:r>
                        <a:rPr lang="en-US" sz="1600" dirty="0" err="1" smtClean="0"/>
                        <a:t>DarkQuest</a:t>
                      </a:r>
                      <a:r>
                        <a:rPr lang="en-US" sz="1600" dirty="0" smtClean="0"/>
                        <a:t>)</a:t>
                      </a:r>
                      <a:endParaRPr lang="en-US" sz="1600" dirty="0"/>
                    </a:p>
                  </a:txBody>
                  <a:tcPr/>
                </a:tc>
                <a:tc>
                  <a:txBody>
                    <a:bodyPr/>
                    <a:lstStyle/>
                    <a:p>
                      <a:r>
                        <a:rPr lang="en-US" sz="1600" dirty="0" smtClean="0"/>
                        <a:t>2017 - 2021+ (para.)</a:t>
                      </a:r>
                    </a:p>
                    <a:p>
                      <a:r>
                        <a:rPr lang="en-US" sz="1600" dirty="0" smtClean="0"/>
                        <a:t>2021+ (dedicated?)</a:t>
                      </a:r>
                      <a:endParaRPr lang="en-US" sz="1600" dirty="0"/>
                    </a:p>
                  </a:txBody>
                  <a:tcPr/>
                </a:tc>
                <a:tc>
                  <a:txBody>
                    <a:bodyPr/>
                    <a:lstStyle/>
                    <a:p>
                      <a:r>
                        <a:rPr lang="en-US" sz="1600" dirty="0" smtClean="0"/>
                        <a:t>p</a:t>
                      </a:r>
                      <a:r>
                        <a:rPr lang="en-US" sz="1600" baseline="0" dirty="0" smtClean="0"/>
                        <a:t> + any target</a:t>
                      </a:r>
                      <a:endParaRPr lang="en-US" sz="1600" dirty="0"/>
                    </a:p>
                  </a:txBody>
                  <a:tcPr/>
                </a:tc>
                <a:tc>
                  <a:txBody>
                    <a:bodyPr/>
                    <a:lstStyle/>
                    <a:p>
                      <a:r>
                        <a:rPr lang="en-US" sz="1600" dirty="0" smtClean="0"/>
                        <a:t>dark photon,</a:t>
                      </a:r>
                      <a:r>
                        <a:rPr lang="en-US" sz="1600" baseline="0" dirty="0" smtClean="0"/>
                        <a:t> dark Higgs, …</a:t>
                      </a:r>
                      <a:endParaRPr lang="en-US" sz="1600" dirty="0"/>
                    </a:p>
                  </a:txBody>
                  <a:tcPr/>
                </a:tc>
              </a:tr>
            </a:tbl>
          </a:graphicData>
        </a:graphic>
      </p:graphicFrame>
      <p:pic>
        <p:nvPicPr>
          <p:cNvPr id="9" name="Picture 8"/>
          <p:cNvPicPr>
            <a:picLocks noChangeAspect="1"/>
          </p:cNvPicPr>
          <p:nvPr/>
        </p:nvPicPr>
        <p:blipFill>
          <a:blip r:embed="rId3"/>
          <a:stretch>
            <a:fillRect/>
          </a:stretch>
        </p:blipFill>
        <p:spPr>
          <a:xfrm>
            <a:off x="7053273" y="685800"/>
            <a:ext cx="2120693" cy="1548253"/>
          </a:xfrm>
          <a:prstGeom prst="rect">
            <a:avLst/>
          </a:prstGeom>
        </p:spPr>
      </p:pic>
      <p:pic>
        <p:nvPicPr>
          <p:cNvPr id="10" name="Picture 9" descr="moneyplot.pdf"/>
          <p:cNvPicPr>
            <a:picLocks noChangeAspect="1"/>
          </p:cNvPicPr>
          <p:nvPr/>
        </p:nvPicPr>
        <p:blipFill rotWithShape="1">
          <a:blip r:embed="rId4" cstate="print">
            <a:extLst>
              <a:ext uri="{28A0092B-C50C-407E-A947-70E740481C1C}">
                <a14:useLocalDpi xmlns:a14="http://schemas.microsoft.com/office/drawing/2010/main" val="0"/>
              </a:ext>
            </a:extLst>
          </a:blip>
          <a:srcRect t="7997" b="6234"/>
          <a:stretch/>
        </p:blipFill>
        <p:spPr>
          <a:xfrm>
            <a:off x="7049277" y="2367040"/>
            <a:ext cx="2124689" cy="1290560"/>
          </a:xfrm>
          <a:prstGeom prst="rect">
            <a:avLst/>
          </a:prstGeom>
        </p:spPr>
      </p:pic>
      <p:pic>
        <p:nvPicPr>
          <p:cNvPr id="11" name="Picture 2" descr="F:\misc\talks\pol-DY\dark photon\SeaQuest-dark-photon-sensitivit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1873" y="4913972"/>
            <a:ext cx="1855863" cy="19440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lorenzon\Documents\PAW\poldy-pp-plo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7549" y="3657600"/>
            <a:ext cx="1990694" cy="13152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9"/>
          <p:cNvSpPr txBox="1">
            <a:spLocks noChangeArrowheads="1"/>
          </p:cNvSpPr>
          <p:nvPr/>
        </p:nvSpPr>
        <p:spPr bwMode="auto">
          <a:xfrm>
            <a:off x="2743199"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M. Liu (LANL)</a:t>
            </a:r>
            <a:endParaRPr lang="en-US" sz="1000" b="1" dirty="0">
              <a:solidFill>
                <a:srgbClr val="CC3399"/>
              </a:solidFill>
              <a:latin typeface="+mn-lt"/>
            </a:endParaRPr>
          </a:p>
        </p:txBody>
      </p:sp>
      <p:cxnSp>
        <p:nvCxnSpPr>
          <p:cNvPr id="6" name="Straight Arrow Connector 5"/>
          <p:cNvCxnSpPr/>
          <p:nvPr/>
        </p:nvCxnSpPr>
        <p:spPr bwMode="auto">
          <a:xfrm flipV="1">
            <a:off x="6720873" y="1676401"/>
            <a:ext cx="518127" cy="348315"/>
          </a:xfrm>
          <a:prstGeom prst="straightConnector1">
            <a:avLst/>
          </a:prstGeom>
          <a:solidFill>
            <a:srgbClr val="FFFFFF"/>
          </a:solidFill>
          <a:ln w="25400" cap="flat" cmpd="sng" algn="ctr">
            <a:solidFill>
              <a:srgbClr val="000000"/>
            </a:solidFill>
            <a:prstDash val="solid"/>
            <a:round/>
            <a:headEnd type="none" w="med" len="med"/>
            <a:tailEnd type="arrow"/>
          </a:ln>
          <a:effectLst/>
        </p:spPr>
      </p:cxnSp>
      <p:cxnSp>
        <p:nvCxnSpPr>
          <p:cNvPr id="16" name="Straight Arrow Connector 15"/>
          <p:cNvCxnSpPr/>
          <p:nvPr/>
        </p:nvCxnSpPr>
        <p:spPr bwMode="auto">
          <a:xfrm flipV="1">
            <a:off x="6666311" y="2891040"/>
            <a:ext cx="435562" cy="172660"/>
          </a:xfrm>
          <a:prstGeom prst="straightConnector1">
            <a:avLst/>
          </a:prstGeom>
          <a:solidFill>
            <a:srgbClr val="FFFFFF"/>
          </a:solidFill>
          <a:ln w="25400" cap="flat" cmpd="sng" algn="ctr">
            <a:solidFill>
              <a:srgbClr val="000000"/>
            </a:solidFill>
            <a:prstDash val="solid"/>
            <a:round/>
            <a:headEnd type="none" w="med" len="med"/>
            <a:tailEnd type="arrow"/>
          </a:ln>
          <a:effectLst/>
        </p:spPr>
      </p:cxnSp>
      <p:cxnSp>
        <p:nvCxnSpPr>
          <p:cNvPr id="17" name="Straight Arrow Connector 16"/>
          <p:cNvCxnSpPr/>
          <p:nvPr/>
        </p:nvCxnSpPr>
        <p:spPr bwMode="auto">
          <a:xfrm>
            <a:off x="6668277" y="4315203"/>
            <a:ext cx="570723" cy="2"/>
          </a:xfrm>
          <a:prstGeom prst="straightConnector1">
            <a:avLst/>
          </a:prstGeom>
          <a:solidFill>
            <a:srgbClr val="FFFFFF"/>
          </a:solidFill>
          <a:ln w="25400" cap="flat" cmpd="sng" algn="ctr">
            <a:solidFill>
              <a:srgbClr val="000000"/>
            </a:solidFill>
            <a:prstDash val="solid"/>
            <a:round/>
            <a:headEnd type="none" w="med" len="med"/>
            <a:tailEnd type="arrow"/>
          </a:ln>
          <a:effectLst/>
        </p:spPr>
      </p:cxnSp>
      <p:cxnSp>
        <p:nvCxnSpPr>
          <p:cNvPr id="18" name="Straight Arrow Connector 17"/>
          <p:cNvCxnSpPr/>
          <p:nvPr/>
        </p:nvCxnSpPr>
        <p:spPr bwMode="auto">
          <a:xfrm>
            <a:off x="6666311" y="5486400"/>
            <a:ext cx="570723" cy="228600"/>
          </a:xfrm>
          <a:prstGeom prst="straightConnector1">
            <a:avLst/>
          </a:prstGeom>
          <a:solidFill>
            <a:srgbClr val="FFFFFF"/>
          </a:solidFill>
          <a:ln w="2540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2787780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28"/>
          <p:cNvSpPr txBox="1">
            <a:spLocks/>
          </p:cNvSpPr>
          <p:nvPr/>
        </p:nvSpPr>
        <p:spPr>
          <a:xfrm>
            <a:off x="0" y="76200"/>
            <a:ext cx="9144000" cy="469900"/>
          </a:xfrm>
          <a:prstGeom prst="rect">
            <a:avLst/>
          </a:prstGeom>
        </p:spPr>
        <p:txBody>
          <a:bodyPr/>
          <a:lstStyle/>
          <a:p>
            <a:pPr eaLnBrk="0" hangingPunct="0">
              <a:spcBef>
                <a:spcPts val="200"/>
              </a:spcBef>
              <a:defRPr/>
            </a:pPr>
            <a:r>
              <a:rPr lang="en-US" sz="2800" b="1" dirty="0" smtClean="0">
                <a:solidFill>
                  <a:srgbClr val="190EFF"/>
                </a:solidFill>
                <a:latin typeface="+mj-lt"/>
              </a:rPr>
              <a:t>Conclusions</a:t>
            </a:r>
            <a:endParaRPr lang="en-US" sz="2800" b="1" kern="0" dirty="0">
              <a:solidFill>
                <a:srgbClr val="190EFF"/>
              </a:solidFill>
              <a:latin typeface="+mj-lt"/>
              <a:ea typeface="+mj-ea"/>
              <a:cs typeface="+mj-cs"/>
              <a:sym typeface="Arial" pitchFamily="34" charset="0"/>
            </a:endParaRPr>
          </a:p>
        </p:txBody>
      </p:sp>
      <p:sp>
        <p:nvSpPr>
          <p:cNvPr id="163"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34</a:t>
            </a:fld>
            <a:endParaRPr lang="en-US" dirty="0">
              <a:solidFill>
                <a:schemeClr val="tx1"/>
              </a:solidFill>
            </a:endParaRPr>
          </a:p>
        </p:txBody>
      </p:sp>
      <p:sp>
        <p:nvSpPr>
          <p:cNvPr id="82" name="Subtitle 2"/>
          <p:cNvSpPr txBox="1">
            <a:spLocks/>
          </p:cNvSpPr>
          <p:nvPr/>
        </p:nvSpPr>
        <p:spPr>
          <a:xfrm>
            <a:off x="378078" y="762000"/>
            <a:ext cx="8613522" cy="5867400"/>
          </a:xfrm>
          <a:prstGeom prst="rect">
            <a:avLst/>
          </a:prstGeom>
        </p:spPr>
        <p:txBody>
          <a:bodyPr/>
          <a:lstStyle/>
          <a:p>
            <a:pPr marL="334963" lvl="0" indent="-334963" algn="l" eaLnBrk="0" hangingPunct="0">
              <a:spcBef>
                <a:spcPts val="300"/>
              </a:spcBef>
              <a:spcAft>
                <a:spcPts val="300"/>
              </a:spcAft>
              <a:buSzPct val="200000"/>
              <a:buFont typeface="Arial" pitchFamily="34" charset="0"/>
              <a:buChar char="•"/>
              <a:tabLst>
                <a:tab pos="815975" algn="l"/>
                <a:tab pos="1192213" algn="l"/>
              </a:tabLst>
              <a:defRPr/>
            </a:pPr>
            <a:r>
              <a:rPr lang="en-US" kern="0" dirty="0" smtClean="0">
                <a:latin typeface="+mn-lt"/>
                <a:sym typeface="Arial" pitchFamily="34" charset="0"/>
              </a:rPr>
              <a:t>There is an exciting </a:t>
            </a:r>
            <a:r>
              <a:rPr lang="en-US" kern="0" dirty="0" err="1" smtClean="0">
                <a:latin typeface="+mn-lt"/>
                <a:sym typeface="Arial" pitchFamily="34" charset="0"/>
              </a:rPr>
              <a:t>Drell</a:t>
            </a:r>
            <a:r>
              <a:rPr lang="en-US" kern="0" dirty="0">
                <a:latin typeface="+mn-lt"/>
                <a:sym typeface="Arial" pitchFamily="34" charset="0"/>
              </a:rPr>
              <a:t>-</a:t>
            </a:r>
            <a:r>
              <a:rPr lang="en-US" kern="0" dirty="0" smtClean="0">
                <a:latin typeface="+mn-lt"/>
                <a:sym typeface="Arial" pitchFamily="34" charset="0"/>
              </a:rPr>
              <a:t>Yan program with polarized/</a:t>
            </a:r>
            <a:r>
              <a:rPr lang="en-US" kern="0" dirty="0" err="1" smtClean="0">
                <a:latin typeface="+mn-lt"/>
                <a:sym typeface="Arial" pitchFamily="34" charset="0"/>
              </a:rPr>
              <a:t>unpolarized</a:t>
            </a:r>
            <a:r>
              <a:rPr lang="en-US" kern="0" dirty="0" smtClean="0">
                <a:latin typeface="+mn-lt"/>
                <a:sym typeface="Arial" pitchFamily="34" charset="0"/>
              </a:rPr>
              <a:t> beams and targets underway</a:t>
            </a:r>
            <a:endParaRPr lang="en-US" kern="0" dirty="0">
              <a:sym typeface="Arial" pitchFamily="34" charset="0"/>
            </a:endParaRP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sz="1600" dirty="0">
                <a:ea typeface="ＭＳ Ｐゴシック" charset="0"/>
                <a:cs typeface="ＭＳ Ｐゴシック" charset="0"/>
              </a:rPr>
              <a:t> </a:t>
            </a:r>
            <a:r>
              <a:rPr lang="en-US" sz="1600" dirty="0" smtClean="0">
                <a:ea typeface="ＭＳ Ｐゴシック" charset="0"/>
                <a:cs typeface="ＭＳ Ｐゴシック" charset="0"/>
              </a:rPr>
              <a:t>although experimentally more challenging, it has some clear advantages over SIDIS</a:t>
            </a:r>
            <a:endParaRPr lang="en-US" sz="1600" kern="0" dirty="0" smtClean="0">
              <a:latin typeface="+mn-lt"/>
              <a:sym typeface="Arial" pitchFamily="34" charset="0"/>
            </a:endParaRPr>
          </a:p>
          <a:p>
            <a:pPr marL="334963" lvl="0" indent="-334963" algn="l" eaLnBrk="0" hangingPunct="0">
              <a:spcBef>
                <a:spcPts val="300"/>
              </a:spcBef>
              <a:spcAft>
                <a:spcPts val="300"/>
              </a:spcAft>
              <a:buSzPct val="200000"/>
              <a:buFont typeface="Arial" pitchFamily="34" charset="0"/>
              <a:buChar char="•"/>
              <a:tabLst>
                <a:tab pos="815975" algn="l"/>
                <a:tab pos="1192213" algn="l"/>
              </a:tabLst>
              <a:defRPr/>
            </a:pPr>
            <a:r>
              <a:rPr lang="en-US" kern="0" dirty="0" smtClean="0">
                <a:sym typeface="Arial" pitchFamily="34" charset="0"/>
              </a:rPr>
              <a:t>Different labs offer complementary probes  and processes to study hadronic landscape</a:t>
            </a: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sz="1600" dirty="0" smtClean="0">
                <a:ea typeface="ＭＳ Ｐゴシック" charset="0"/>
                <a:cs typeface="ＭＳ Ｐゴシック" charset="0"/>
              </a:rPr>
              <a:t> </a:t>
            </a:r>
            <a:r>
              <a:rPr lang="en-US" sz="1600" kern="0" dirty="0" smtClean="0">
                <a:latin typeface="+mn-lt"/>
                <a:sym typeface="Arial" pitchFamily="34" charset="0"/>
              </a:rPr>
              <a:t>focus on strength of each lab to (minimize cost and) optimize physics output</a:t>
            </a:r>
          </a:p>
          <a:p>
            <a:pPr marL="334963" lvl="0" indent="-334963" algn="l" eaLnBrk="0" hangingPunct="0">
              <a:spcBef>
                <a:spcPts val="300"/>
              </a:spcBef>
              <a:spcAft>
                <a:spcPts val="300"/>
              </a:spcAft>
              <a:buSzPct val="200000"/>
              <a:buFont typeface="Arial" pitchFamily="34" charset="0"/>
              <a:buChar char="•"/>
              <a:tabLst>
                <a:tab pos="815975" algn="l"/>
                <a:tab pos="1192213" algn="l"/>
              </a:tabLst>
              <a:defRPr/>
            </a:pPr>
            <a:r>
              <a:rPr lang="en-US" kern="0" dirty="0" smtClean="0">
                <a:latin typeface="+mn-lt"/>
                <a:sym typeface="Arial" pitchFamily="34" charset="0"/>
              </a:rPr>
              <a:t>Future opportunities look very promising</a:t>
            </a:r>
            <a:endParaRPr lang="en-US" kern="0" dirty="0">
              <a:sym typeface="Arial" pitchFamily="34" charset="0"/>
            </a:endParaRP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sz="1600" dirty="0">
                <a:ea typeface="ＭＳ Ｐゴシック" charset="0"/>
                <a:cs typeface="ＭＳ Ｐゴシック" charset="0"/>
              </a:rPr>
              <a:t> </a:t>
            </a:r>
            <a:r>
              <a:rPr lang="en-US" sz="1600" dirty="0" smtClean="0"/>
              <a:t>support from hadronic community (was and remains) vital to move forward</a:t>
            </a: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sz="1600" kern="0" dirty="0">
                <a:latin typeface="+mn-lt"/>
                <a:sym typeface="Arial" pitchFamily="34" charset="0"/>
              </a:rPr>
              <a:t> </a:t>
            </a:r>
            <a:r>
              <a:rPr lang="en-US" sz="1600" kern="0" dirty="0" smtClean="0">
                <a:latin typeface="+mn-lt"/>
                <a:sym typeface="Arial" pitchFamily="34" charset="0"/>
              </a:rPr>
              <a:t>opportunities to join the </a:t>
            </a:r>
            <a:r>
              <a:rPr lang="en-US" sz="1600" kern="0" dirty="0" err="1" smtClean="0">
                <a:latin typeface="+mn-lt"/>
                <a:sym typeface="Arial" pitchFamily="34" charset="0"/>
              </a:rPr>
              <a:t>Fermilab</a:t>
            </a:r>
            <a:r>
              <a:rPr lang="en-US" sz="1600" kern="0" dirty="0" smtClean="0">
                <a:latin typeface="+mn-lt"/>
                <a:sym typeface="Arial" pitchFamily="34" charset="0"/>
              </a:rPr>
              <a:t> program</a:t>
            </a:r>
          </a:p>
          <a:p>
            <a:pPr marL="334963" lvl="0" indent="-334963" algn="l" eaLnBrk="0" hangingPunct="0">
              <a:spcBef>
                <a:spcPts val="300"/>
              </a:spcBef>
              <a:spcAft>
                <a:spcPts val="300"/>
              </a:spcAft>
              <a:buSzPct val="200000"/>
              <a:buFont typeface="Arial" pitchFamily="34" charset="0"/>
              <a:buChar char="•"/>
              <a:tabLst>
                <a:tab pos="815975" algn="l"/>
                <a:tab pos="1192213" algn="l"/>
              </a:tabLst>
              <a:defRPr/>
            </a:pPr>
            <a:r>
              <a:rPr lang="en-US" kern="0" dirty="0" smtClean="0">
                <a:latin typeface="+mn-lt"/>
                <a:sym typeface="Arial" pitchFamily="34" charset="0"/>
              </a:rPr>
              <a:t>We have </a:t>
            </a:r>
            <a:r>
              <a:rPr lang="en-US" kern="0" dirty="0" smtClean="0">
                <a:latin typeface="+mn-lt"/>
                <a:sym typeface="Arial" pitchFamily="34" charset="0"/>
              </a:rPr>
              <a:t>seen </a:t>
            </a:r>
            <a:r>
              <a:rPr lang="en-US" kern="0" dirty="0" smtClean="0">
                <a:latin typeface="+mn-lt"/>
                <a:sym typeface="Arial" pitchFamily="34" charset="0"/>
              </a:rPr>
              <a:t>first </a:t>
            </a:r>
            <a:r>
              <a:rPr lang="en-US" kern="0" dirty="0" smtClean="0">
                <a:latin typeface="+mn-lt"/>
                <a:sym typeface="Arial" pitchFamily="34" charset="0"/>
              </a:rPr>
              <a:t>results </a:t>
            </a:r>
            <a:r>
              <a:rPr lang="en-US" kern="0" smtClean="0">
                <a:latin typeface="+mn-lt"/>
                <a:sym typeface="Arial" pitchFamily="34" charset="0"/>
              </a:rPr>
              <a:t>from </a:t>
            </a:r>
            <a:r>
              <a:rPr lang="en-US" kern="0" smtClean="0">
                <a:latin typeface="+mn-lt"/>
                <a:sym typeface="Arial" pitchFamily="34" charset="0"/>
              </a:rPr>
              <a:t>COMPASS and STAR  </a:t>
            </a:r>
            <a:r>
              <a:rPr lang="en-US" kern="0" dirty="0" smtClean="0">
                <a:latin typeface="+mn-lt"/>
                <a:sym typeface="Arial" pitchFamily="34" charset="0"/>
              </a:rPr>
              <a:t>on </a:t>
            </a:r>
            <a:r>
              <a:rPr lang="en-US" kern="0" dirty="0" smtClean="0">
                <a:latin typeface="+mn-lt"/>
                <a:sym typeface="Arial" pitchFamily="34" charset="0"/>
              </a:rPr>
              <a:t>the sign-change</a:t>
            </a:r>
            <a:endParaRPr lang="en-US" kern="0" dirty="0" smtClean="0">
              <a:sym typeface="Arial" pitchFamily="34" charset="0"/>
            </a:endParaRP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dirty="0" smtClean="0">
                <a:ea typeface="ＭＳ Ｐゴシック" charset="0"/>
                <a:cs typeface="ＭＳ Ｐゴシック" charset="0"/>
              </a:rPr>
              <a:t> </a:t>
            </a:r>
            <a:r>
              <a:rPr lang="en-US" sz="1600" dirty="0" smtClean="0"/>
              <a:t>statistics still </a:t>
            </a:r>
            <a:r>
              <a:rPr lang="en-US" sz="1600" dirty="0" smtClean="0"/>
              <a:t>poor</a:t>
            </a:r>
            <a:endParaRPr lang="en-US" sz="1600" dirty="0" smtClean="0">
              <a:latin typeface="+mn-lt"/>
              <a:ea typeface="ＭＳ Ｐゴシック" charset="0"/>
              <a:cs typeface="ＭＳ Ｐゴシック" charset="0"/>
            </a:endParaRPr>
          </a:p>
          <a:p>
            <a:pPr marL="334963" lvl="0" indent="-334963" algn="l" eaLnBrk="0" hangingPunct="0">
              <a:spcBef>
                <a:spcPts val="300"/>
              </a:spcBef>
              <a:spcAft>
                <a:spcPts val="300"/>
              </a:spcAft>
              <a:buSzPct val="200000"/>
              <a:buFont typeface="Arial" pitchFamily="34" charset="0"/>
              <a:buChar char="•"/>
              <a:tabLst>
                <a:tab pos="815975" algn="l"/>
                <a:tab pos="1192213" algn="l"/>
              </a:tabLst>
              <a:defRPr/>
            </a:pPr>
            <a:r>
              <a:rPr lang="en-US" kern="0" dirty="0" smtClean="0">
                <a:ea typeface="+mn-ea"/>
                <a:cs typeface="+mn-cs"/>
                <a:sym typeface="Arial" pitchFamily="34" charset="0"/>
              </a:rPr>
              <a:t>Now entering an era where we will have first measurement of a sea quark </a:t>
            </a:r>
            <a:r>
              <a:rPr lang="en-US" kern="0" dirty="0" err="1" smtClean="0">
                <a:ea typeface="+mn-ea"/>
                <a:cs typeface="+mn-cs"/>
                <a:sym typeface="Arial" pitchFamily="34" charset="0"/>
              </a:rPr>
              <a:t>Sivers</a:t>
            </a:r>
            <a:r>
              <a:rPr lang="en-US" kern="0" dirty="0" smtClean="0">
                <a:ea typeface="+mn-ea"/>
                <a:cs typeface="+mn-cs"/>
                <a:sym typeface="Arial" pitchFamily="34" charset="0"/>
              </a:rPr>
              <a:t> function </a:t>
            </a:r>
            <a:r>
              <a:rPr lang="en-US" kern="0" dirty="0">
                <a:ea typeface="+mn-ea"/>
                <a:cs typeface="+mn-cs"/>
                <a:sym typeface="Arial" pitchFamily="34" charset="0"/>
              </a:rPr>
              <a:t>(</a:t>
            </a:r>
            <a:r>
              <a:rPr lang="en-US" kern="0" dirty="0" smtClean="0">
                <a:ea typeface="+mn-ea"/>
                <a:cs typeface="+mn-cs"/>
                <a:sym typeface="Arial" pitchFamily="34" charset="0"/>
              </a:rPr>
              <a:t>answer some of the questions):</a:t>
            </a:r>
            <a:endParaRPr lang="en-US" kern="0" dirty="0" smtClean="0">
              <a:sym typeface="Arial" pitchFamily="34" charset="0"/>
            </a:endParaRP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sz="1600" dirty="0" smtClean="0">
                <a:ea typeface="ＭＳ Ｐゴシック" charset="0"/>
                <a:cs typeface="ＭＳ Ｐゴシック" charset="0"/>
              </a:rPr>
              <a:t> </a:t>
            </a:r>
            <a:r>
              <a:rPr lang="en-US" sz="1600" dirty="0" smtClean="0"/>
              <a:t>How much do the quarks and gluons contribute to the nucleon spin? </a:t>
            </a: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sz="1600" dirty="0" smtClean="0"/>
              <a:t> In particular, what is the role of the sea quarks?</a:t>
            </a: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sz="1600" dirty="0"/>
              <a:t> </a:t>
            </a:r>
            <a:r>
              <a:rPr lang="en-US" sz="1600" dirty="0" smtClean="0"/>
              <a:t>Is </a:t>
            </a:r>
            <a:r>
              <a:rPr lang="en-US" sz="1600" dirty="0"/>
              <a:t>there significant orbital angular momentum</a:t>
            </a:r>
            <a:r>
              <a:rPr lang="en-US" sz="1600" dirty="0" smtClean="0"/>
              <a:t>?</a:t>
            </a: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sz="1600" dirty="0"/>
              <a:t> </a:t>
            </a:r>
            <a:r>
              <a:rPr lang="en-US" sz="1600" dirty="0" smtClean="0"/>
              <a:t>Does TMD formalism work? Does </a:t>
            </a:r>
            <a:r>
              <a:rPr lang="en-US" sz="1600" dirty="0" err="1" smtClean="0"/>
              <a:t>Sivers</a:t>
            </a:r>
            <a:r>
              <a:rPr lang="en-US" sz="1600" dirty="0" smtClean="0"/>
              <a:t> function change sign (but keep shape and size)?</a:t>
            </a:r>
            <a:r>
              <a:rPr lang="en-US" dirty="0" smtClean="0">
                <a:latin typeface="+mn-lt"/>
                <a:ea typeface="ＭＳ Ｐゴシック" charset="0"/>
                <a:cs typeface="ＭＳ Ｐゴシック" charset="0"/>
              </a:rPr>
              <a:t/>
            </a:r>
            <a:br>
              <a:rPr lang="en-US" dirty="0" smtClean="0">
                <a:latin typeface="+mn-lt"/>
                <a:ea typeface="ＭＳ Ｐゴシック" charset="0"/>
                <a:cs typeface="ＭＳ Ｐゴシック" charset="0"/>
              </a:rPr>
            </a:br>
            <a:endParaRPr lang="en-US" kern="0" dirty="0" smtClean="0">
              <a:latin typeface="+mn-lt"/>
              <a:sym typeface="Arial" pitchFamily="34" charset="0"/>
            </a:endParaRPr>
          </a:p>
        </p:txBody>
      </p:sp>
    </p:spTree>
    <p:extLst>
      <p:ext uri="{BB962C8B-B14F-4D97-AF65-F5344CB8AC3E}">
        <p14:creationId xmlns:p14="http://schemas.microsoft.com/office/powerpoint/2010/main" val="219427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0"/>
          </p:nvPr>
        </p:nvSpPr>
        <p:spPr/>
        <p:txBody>
          <a:bodyPr/>
          <a:lstStyle/>
          <a:p>
            <a:pPr>
              <a:defRPr/>
            </a:pPr>
            <a:fld id="{9369089A-9C5B-430F-B27E-FA9209056A4A}" type="slidenum">
              <a:rPr lang="en-US" smtClean="0"/>
              <a:pPr>
                <a:defRPr/>
              </a:pPr>
              <a:t>35</a:t>
            </a:fld>
            <a:endParaRPr lang="en-US"/>
          </a:p>
        </p:txBody>
      </p:sp>
      <p:sp>
        <p:nvSpPr>
          <p:cNvPr id="9" name="Content Placeholder 8"/>
          <p:cNvSpPr>
            <a:spLocks noGrp="1"/>
          </p:cNvSpPr>
          <p:nvPr>
            <p:ph idx="1"/>
          </p:nvPr>
        </p:nvSpPr>
        <p:spPr/>
        <p:txBody>
          <a:bodyPr/>
          <a:lstStyle/>
          <a:p>
            <a:pPr algn="ctr">
              <a:buNone/>
            </a:pPr>
            <a:r>
              <a:rPr lang="en-US" sz="9600" dirty="0" smtClean="0"/>
              <a:t>Thank You</a:t>
            </a:r>
            <a:endParaRPr lang="en-US" sz="96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61991" y="1066800"/>
            <a:ext cx="8613522" cy="2819400"/>
          </a:xfrm>
          <a:prstGeom prst="rect">
            <a:avLst/>
          </a:prstGeom>
        </p:spPr>
        <p:txBody>
          <a:bodyPr/>
          <a:lstStyle/>
          <a:p>
            <a:pPr marL="334963" lvl="0" indent="-334963" algn="l" eaLnBrk="0" hangingPunct="0">
              <a:spcBef>
                <a:spcPts val="300"/>
              </a:spcBef>
              <a:spcAft>
                <a:spcPts val="300"/>
              </a:spcAft>
              <a:buSzPct val="200000"/>
              <a:buFont typeface="Arial" pitchFamily="34" charset="0"/>
              <a:buChar char="•"/>
              <a:tabLst>
                <a:tab pos="815975" algn="l"/>
                <a:tab pos="1192213" algn="l"/>
              </a:tabLst>
              <a:defRPr/>
            </a:pPr>
            <a:r>
              <a:rPr lang="en-US" kern="0" dirty="0" smtClean="0">
                <a:sym typeface="Arial" pitchFamily="34" charset="0"/>
              </a:rPr>
              <a:t>Relatively </a:t>
            </a:r>
            <a:r>
              <a:rPr lang="en-US" kern="0" dirty="0">
                <a:sym typeface="Arial" pitchFamily="34" charset="0"/>
              </a:rPr>
              <a:t>small collaboration</a:t>
            </a: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sz="1600" dirty="0">
                <a:ea typeface="ＭＳ Ｐゴシック" charset="0"/>
                <a:cs typeface="ＭＳ Ｐゴシック" charset="0"/>
              </a:rPr>
              <a:t> </a:t>
            </a:r>
            <a:r>
              <a:rPr lang="en-US" kern="0" dirty="0">
                <a:sym typeface="Arial" pitchFamily="34" charset="0"/>
              </a:rPr>
              <a:t> 36 full members, 76 affiliate members</a:t>
            </a: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kern="0" dirty="0" smtClean="0">
                <a:sym typeface="Arial" pitchFamily="34" charset="0"/>
              </a:rPr>
              <a:t>  14 institutions and </a:t>
            </a:r>
            <a:r>
              <a:rPr lang="en-US" kern="0" dirty="0" err="1" smtClean="0">
                <a:sym typeface="Arial" pitchFamily="34" charset="0"/>
              </a:rPr>
              <a:t>Fermilab</a:t>
            </a:r>
            <a:endParaRPr lang="en-US" kern="0" dirty="0" smtClean="0">
              <a:sym typeface="Arial" pitchFamily="34" charset="0"/>
            </a:endParaRPr>
          </a:p>
          <a:p>
            <a:pPr marL="368300" lvl="1" algn="l" eaLnBrk="0" hangingPunct="0">
              <a:spcBef>
                <a:spcPts val="300"/>
              </a:spcBef>
              <a:spcAft>
                <a:spcPts val="300"/>
              </a:spcAft>
              <a:buClr>
                <a:srgbClr val="0000FF"/>
              </a:buClr>
              <a:buSzPct val="150000"/>
              <a:tabLst>
                <a:tab pos="815975" algn="l"/>
                <a:tab pos="1192213" algn="l"/>
              </a:tabLst>
            </a:pPr>
            <a:endParaRPr lang="en-US" sz="1600" kern="0" dirty="0" smtClean="0">
              <a:latin typeface="+mn-lt"/>
              <a:sym typeface="Arial" pitchFamily="34" charset="0"/>
            </a:endParaRP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endParaRPr lang="en-US" sz="1600" kern="0" dirty="0">
              <a:latin typeface="+mn-lt"/>
              <a:sym typeface="Arial" pitchFamily="34" charset="0"/>
            </a:endParaRP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endParaRPr lang="en-US" sz="1600" kern="0" dirty="0" smtClean="0">
              <a:latin typeface="+mn-lt"/>
              <a:sym typeface="Arial" pitchFamily="34" charset="0"/>
            </a:endParaRP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endParaRPr lang="en-US" sz="1600" kern="0" dirty="0">
              <a:latin typeface="+mn-lt"/>
              <a:sym typeface="Arial" pitchFamily="34" charset="0"/>
            </a:endParaRP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endParaRPr lang="en-US" sz="1600" kern="0" dirty="0" smtClean="0">
              <a:latin typeface="+mn-lt"/>
              <a:sym typeface="Arial" pitchFamily="34" charset="0"/>
            </a:endParaRP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endParaRPr lang="en-US" sz="1600" kern="0" dirty="0">
              <a:latin typeface="+mn-lt"/>
              <a:sym typeface="Arial" pitchFamily="34" charset="0"/>
            </a:endParaRPr>
          </a:p>
          <a:p>
            <a:pPr lvl="0" algn="l" eaLnBrk="0" hangingPunct="0">
              <a:spcBef>
                <a:spcPts val="300"/>
              </a:spcBef>
              <a:spcAft>
                <a:spcPts val="300"/>
              </a:spcAft>
              <a:buSzPct val="200000"/>
              <a:tabLst>
                <a:tab pos="815975" algn="l"/>
                <a:tab pos="1192213" algn="l"/>
              </a:tabLst>
              <a:defRPr/>
            </a:pPr>
            <a:endParaRPr lang="en-US" kern="0" dirty="0" smtClean="0">
              <a:sym typeface="Arial" pitchFamily="34" charset="0"/>
            </a:endParaRPr>
          </a:p>
          <a:p>
            <a:pPr marL="334963" lvl="0" indent="-334963" algn="l" eaLnBrk="0" hangingPunct="0">
              <a:spcBef>
                <a:spcPts val="300"/>
              </a:spcBef>
              <a:spcAft>
                <a:spcPts val="300"/>
              </a:spcAft>
              <a:buSzPct val="200000"/>
              <a:buFont typeface="Arial" pitchFamily="34" charset="0"/>
              <a:buChar char="•"/>
              <a:tabLst>
                <a:tab pos="815975" algn="l"/>
                <a:tab pos="1192213" algn="l"/>
              </a:tabLst>
              <a:defRPr/>
            </a:pPr>
            <a:r>
              <a:rPr lang="en-US" kern="0" dirty="0" smtClean="0">
                <a:sym typeface="Arial" pitchFamily="34" charset="0"/>
              </a:rPr>
              <a:t>US  collaborators supported by NSF and DOE Medium Energy </a:t>
            </a:r>
          </a:p>
          <a:p>
            <a:pPr marL="334963" lvl="0" indent="-334963" algn="l" eaLnBrk="0" hangingPunct="0">
              <a:spcBef>
                <a:spcPts val="300"/>
              </a:spcBef>
              <a:spcAft>
                <a:spcPts val="300"/>
              </a:spcAft>
              <a:buSzPct val="200000"/>
              <a:buFont typeface="Arial" pitchFamily="34" charset="0"/>
              <a:buChar char="•"/>
              <a:tabLst>
                <a:tab pos="815975" algn="l"/>
                <a:tab pos="1192213" algn="l"/>
              </a:tabLst>
              <a:defRPr/>
            </a:pPr>
            <a:endParaRPr lang="en-US" kern="0" dirty="0" smtClean="0">
              <a:sym typeface="Arial" pitchFamily="34" charset="0"/>
            </a:endParaRPr>
          </a:p>
          <a:p>
            <a:pPr marL="334963" lvl="0" indent="-334963" algn="l" eaLnBrk="0" hangingPunct="0">
              <a:spcBef>
                <a:spcPts val="300"/>
              </a:spcBef>
              <a:spcAft>
                <a:spcPts val="300"/>
              </a:spcAft>
              <a:buSzPct val="200000"/>
              <a:buFont typeface="Arial" pitchFamily="34" charset="0"/>
              <a:buChar char="•"/>
              <a:tabLst>
                <a:tab pos="815975" algn="l"/>
                <a:tab pos="1192213" algn="l"/>
              </a:tabLst>
              <a:defRPr/>
            </a:pPr>
            <a:r>
              <a:rPr lang="en-US" kern="0" dirty="0" smtClean="0">
                <a:sym typeface="Arial" pitchFamily="34" charset="0"/>
              </a:rPr>
              <a:t>New collaborators actively sought</a:t>
            </a: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sz="1600" dirty="0" smtClean="0">
                <a:ea typeface="ＭＳ Ｐゴシック" charset="0"/>
                <a:cs typeface="ＭＳ Ｐゴシック" charset="0"/>
              </a:rPr>
              <a:t> contribute and lead major detector and physics efforts</a:t>
            </a:r>
          </a:p>
          <a:p>
            <a:pPr marL="703263" lvl="1" indent="-334963" algn="l" eaLnBrk="0" hangingPunct="0">
              <a:spcBef>
                <a:spcPts val="300"/>
              </a:spcBef>
              <a:spcAft>
                <a:spcPts val="300"/>
              </a:spcAft>
              <a:buClr>
                <a:srgbClr val="0000FF"/>
              </a:buClr>
              <a:buSzPct val="150000"/>
              <a:buFont typeface="Arial" pitchFamily="34" charset="0"/>
              <a:buChar char="→"/>
              <a:tabLst>
                <a:tab pos="815975" algn="l"/>
                <a:tab pos="1192213" algn="l"/>
              </a:tabLst>
            </a:pPr>
            <a:r>
              <a:rPr lang="en-US" sz="1600" dirty="0">
                <a:latin typeface="+mn-lt"/>
                <a:ea typeface="ＭＳ Ｐゴシック" charset="0"/>
                <a:cs typeface="ＭＳ Ｐゴシック" charset="0"/>
              </a:rPr>
              <a:t> </a:t>
            </a:r>
            <a:r>
              <a:rPr lang="en-US" sz="1600" dirty="0" smtClean="0">
                <a:latin typeface="+mn-lt"/>
                <a:ea typeface="ＭＳ Ｐゴシック" charset="0"/>
                <a:cs typeface="ＭＳ Ｐゴシック" charset="0"/>
              </a:rPr>
              <a:t>contact co-spokespersons</a:t>
            </a:r>
            <a:r>
              <a:rPr lang="en-US" dirty="0" smtClean="0">
                <a:latin typeface="+mn-lt"/>
                <a:ea typeface="ＭＳ Ｐゴシック" charset="0"/>
                <a:cs typeface="ＭＳ Ｐゴシック" charset="0"/>
              </a:rPr>
              <a:t/>
            </a:r>
            <a:br>
              <a:rPr lang="en-US" dirty="0" smtClean="0">
                <a:latin typeface="+mn-lt"/>
                <a:ea typeface="ＭＳ Ｐゴシック" charset="0"/>
                <a:cs typeface="ＭＳ Ｐゴシック" charset="0"/>
              </a:rPr>
            </a:br>
            <a:r>
              <a:rPr lang="en-US" dirty="0" smtClean="0">
                <a:latin typeface="+mn-lt"/>
                <a:ea typeface="ＭＳ Ｐゴシック" charset="0"/>
                <a:cs typeface="ＭＳ Ｐゴシック" charset="0"/>
              </a:rPr>
              <a:t> </a:t>
            </a:r>
            <a:endParaRPr lang="en-US" kern="0" dirty="0" smtClean="0">
              <a:latin typeface="+mn-lt"/>
              <a:sym typeface="Arial" pitchFamily="34" charset="0"/>
            </a:endParaRPr>
          </a:p>
        </p:txBody>
      </p:sp>
      <p:sp>
        <p:nvSpPr>
          <p:cNvPr id="160" name="Title 28"/>
          <p:cNvSpPr txBox="1">
            <a:spLocks/>
          </p:cNvSpPr>
          <p:nvPr/>
        </p:nvSpPr>
        <p:spPr>
          <a:xfrm>
            <a:off x="0" y="76200"/>
            <a:ext cx="9144000" cy="469900"/>
          </a:xfrm>
          <a:prstGeom prst="rect">
            <a:avLst/>
          </a:prstGeom>
        </p:spPr>
        <p:txBody>
          <a:bodyPr/>
          <a:lstStyle>
            <a:defPPr>
              <a:defRPr lang="en-US"/>
            </a:defPPr>
            <a:lvl1pPr eaLnBrk="0" hangingPunct="0">
              <a:spcBef>
                <a:spcPts val="200"/>
              </a:spcBef>
              <a:defRPr sz="2800" b="1">
                <a:solidFill>
                  <a:srgbClr val="190EFF"/>
                </a:solidFill>
                <a:latin typeface="+mj-lt"/>
              </a:defRPr>
            </a:lvl1pPr>
          </a:lstStyle>
          <a:p>
            <a:r>
              <a:rPr lang="en-US" dirty="0" err="1"/>
              <a:t>SpinQuest</a:t>
            </a:r>
            <a:r>
              <a:rPr lang="en-US" dirty="0"/>
              <a:t>/E1039 Collaboration</a:t>
            </a:r>
            <a:endParaRPr lang="en-US" dirty="0">
              <a:sym typeface="Arial" pitchFamily="34" charset="0"/>
            </a:endParaRPr>
          </a:p>
        </p:txBody>
      </p:sp>
      <p:sp>
        <p:nvSpPr>
          <p:cNvPr id="163"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36</a:t>
            </a:fld>
            <a:endParaRPr lang="en-US" dirty="0">
              <a:solidFill>
                <a:schemeClr val="tx1"/>
              </a:solidFill>
            </a:endParaRPr>
          </a:p>
        </p:txBody>
      </p:sp>
      <p:sp>
        <p:nvSpPr>
          <p:cNvPr id="5" name="Text Box 3"/>
          <p:cNvSpPr txBox="1">
            <a:spLocks noChangeArrowheads="1"/>
          </p:cNvSpPr>
          <p:nvPr/>
        </p:nvSpPr>
        <p:spPr bwMode="auto">
          <a:xfrm>
            <a:off x="1280347" y="2235875"/>
            <a:ext cx="344405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MS PGothic" charset="0"/>
                <a:cs typeface="MS PGothic" charset="0"/>
              </a:defRPr>
            </a:lvl1pPr>
            <a:lvl2pPr>
              <a:defRPr sz="1600">
                <a:solidFill>
                  <a:schemeClr val="tx1"/>
                </a:solidFill>
                <a:latin typeface="Calibri" charset="0"/>
                <a:ea typeface="MS PGothic" charset="0"/>
                <a:cs typeface="MS PGothic" charset="0"/>
              </a:defRPr>
            </a:lvl2pPr>
            <a:lvl3pPr>
              <a:defRPr sz="1400">
                <a:solidFill>
                  <a:schemeClr val="tx1"/>
                </a:solidFill>
                <a:latin typeface="Calibri" charset="0"/>
                <a:ea typeface="MS PGothic" charset="0"/>
                <a:cs typeface="MS PGothic" charset="0"/>
              </a:defRPr>
            </a:lvl3pPr>
            <a:lvl4pPr>
              <a:defRPr sz="1400">
                <a:solidFill>
                  <a:schemeClr val="tx1"/>
                </a:solidFill>
                <a:latin typeface="Calibri" charset="0"/>
                <a:ea typeface="MS PGothic" charset="0"/>
                <a:cs typeface="MS PGothic" charset="0"/>
              </a:defRPr>
            </a:lvl4pPr>
            <a:lvl5pPr>
              <a:defRPr sz="1400">
                <a:solidFill>
                  <a:schemeClr val="tx1"/>
                </a:solidFill>
                <a:latin typeface="Calibri" charset="0"/>
                <a:ea typeface="MS PGothic" charset="0"/>
                <a:cs typeface="MS PGothic" charset="0"/>
              </a:defRPr>
            </a:lvl5pPr>
            <a:lvl6pPr eaLnBrk="0" hangingPunct="0">
              <a:defRPr sz="1400">
                <a:solidFill>
                  <a:schemeClr val="tx1"/>
                </a:solidFill>
                <a:latin typeface="Calibri" charset="0"/>
                <a:ea typeface="MS PGothic" charset="0"/>
                <a:cs typeface="MS PGothic" charset="0"/>
              </a:defRPr>
            </a:lvl6pPr>
            <a:lvl7pPr eaLnBrk="0" hangingPunct="0">
              <a:defRPr sz="1400">
                <a:solidFill>
                  <a:schemeClr val="tx1"/>
                </a:solidFill>
                <a:latin typeface="Calibri" charset="0"/>
                <a:ea typeface="MS PGothic" charset="0"/>
                <a:cs typeface="MS PGothic" charset="0"/>
              </a:defRPr>
            </a:lvl7pPr>
            <a:lvl8pPr eaLnBrk="0" hangingPunct="0">
              <a:defRPr sz="1400">
                <a:solidFill>
                  <a:schemeClr val="tx1"/>
                </a:solidFill>
                <a:latin typeface="Calibri" charset="0"/>
                <a:ea typeface="MS PGothic" charset="0"/>
                <a:cs typeface="MS PGothic" charset="0"/>
              </a:defRPr>
            </a:lvl8pPr>
            <a:lvl9pPr eaLnBrk="0" hangingPunct="0">
              <a:defRPr sz="1400">
                <a:solidFill>
                  <a:schemeClr val="tx1"/>
                </a:solidFill>
                <a:latin typeface="Calibri" charset="0"/>
                <a:ea typeface="MS PGothic" charset="0"/>
                <a:cs typeface="MS PGothic" charset="0"/>
              </a:defRPr>
            </a:lvl9pPr>
          </a:lstStyle>
          <a:p>
            <a:pPr algn="l" fontAlgn="auto">
              <a:spcBef>
                <a:spcPts val="0"/>
              </a:spcBef>
              <a:spcAft>
                <a:spcPts val="0"/>
              </a:spcAft>
            </a:pPr>
            <a:r>
              <a:rPr lang="en-US" dirty="0" smtClean="0">
                <a:solidFill>
                  <a:srgbClr val="0000FF"/>
                </a:solidFill>
                <a:latin typeface="Calibri"/>
              </a:rPr>
              <a:t>Abilene </a:t>
            </a:r>
            <a:r>
              <a:rPr lang="en-US" dirty="0">
                <a:solidFill>
                  <a:srgbClr val="0000FF"/>
                </a:solidFill>
                <a:latin typeface="Calibri"/>
              </a:rPr>
              <a:t>Christian University</a:t>
            </a:r>
          </a:p>
          <a:p>
            <a:pPr algn="l" fontAlgn="auto">
              <a:spcBef>
                <a:spcPts val="0"/>
              </a:spcBef>
              <a:spcAft>
                <a:spcPts val="0"/>
              </a:spcAft>
            </a:pPr>
            <a:r>
              <a:rPr lang="en-US" dirty="0" smtClean="0">
                <a:solidFill>
                  <a:srgbClr val="0000FF"/>
                </a:solidFill>
              </a:rPr>
              <a:t>Argonne </a:t>
            </a:r>
            <a:r>
              <a:rPr lang="en-US" dirty="0">
                <a:solidFill>
                  <a:srgbClr val="0000FF"/>
                </a:solidFill>
              </a:rPr>
              <a:t>National </a:t>
            </a:r>
            <a:r>
              <a:rPr lang="en-US" dirty="0" smtClean="0">
                <a:solidFill>
                  <a:srgbClr val="0000FF"/>
                </a:solidFill>
              </a:rPr>
              <a:t>Laboratory</a:t>
            </a:r>
          </a:p>
          <a:p>
            <a:pPr algn="l" fontAlgn="auto">
              <a:spcBef>
                <a:spcPts val="0"/>
              </a:spcBef>
              <a:spcAft>
                <a:spcPts val="0"/>
              </a:spcAft>
            </a:pPr>
            <a:r>
              <a:rPr lang="en-US" dirty="0" smtClean="0">
                <a:solidFill>
                  <a:srgbClr val="800080"/>
                </a:solidFill>
              </a:rPr>
              <a:t>KEK</a:t>
            </a:r>
            <a:endParaRPr lang="en-US" dirty="0">
              <a:solidFill>
                <a:srgbClr val="800080"/>
              </a:solidFill>
            </a:endParaRPr>
          </a:p>
          <a:p>
            <a:pPr algn="l" fontAlgn="auto">
              <a:spcBef>
                <a:spcPts val="0"/>
              </a:spcBef>
              <a:spcAft>
                <a:spcPts val="0"/>
              </a:spcAft>
            </a:pPr>
            <a:r>
              <a:rPr lang="en-US" dirty="0" smtClean="0">
                <a:solidFill>
                  <a:srgbClr val="0000FF"/>
                </a:solidFill>
              </a:rPr>
              <a:t>Los </a:t>
            </a:r>
            <a:r>
              <a:rPr lang="en-US" dirty="0">
                <a:solidFill>
                  <a:srgbClr val="0000FF"/>
                </a:solidFill>
              </a:rPr>
              <a:t>Alamos National </a:t>
            </a:r>
            <a:r>
              <a:rPr lang="en-US" dirty="0" smtClean="0">
                <a:solidFill>
                  <a:srgbClr val="0000FF"/>
                </a:solidFill>
              </a:rPr>
              <a:t>Laboratory</a:t>
            </a:r>
          </a:p>
          <a:p>
            <a:pPr algn="l" fontAlgn="auto">
              <a:spcBef>
                <a:spcPts val="0"/>
              </a:spcBef>
              <a:spcAft>
                <a:spcPts val="0"/>
              </a:spcAft>
            </a:pPr>
            <a:r>
              <a:rPr lang="en-US" dirty="0">
                <a:solidFill>
                  <a:srgbClr val="0000FF"/>
                </a:solidFill>
              </a:rPr>
              <a:t>Mississippi State University</a:t>
            </a:r>
          </a:p>
          <a:p>
            <a:pPr algn="l" fontAlgn="auto">
              <a:spcBef>
                <a:spcPts val="0"/>
              </a:spcBef>
              <a:spcAft>
                <a:spcPts val="0"/>
              </a:spcAft>
            </a:pPr>
            <a:r>
              <a:rPr lang="en-US" dirty="0">
                <a:solidFill>
                  <a:srgbClr val="0000FF"/>
                </a:solidFill>
              </a:rPr>
              <a:t>New Mexico State </a:t>
            </a:r>
            <a:r>
              <a:rPr lang="en-US" dirty="0" smtClean="0">
                <a:solidFill>
                  <a:srgbClr val="0000FF"/>
                </a:solidFill>
              </a:rPr>
              <a:t>University</a:t>
            </a:r>
          </a:p>
          <a:p>
            <a:pPr algn="l" fontAlgn="auto">
              <a:spcBef>
                <a:spcPts val="0"/>
              </a:spcBef>
              <a:spcAft>
                <a:spcPts val="0"/>
              </a:spcAft>
            </a:pPr>
            <a:r>
              <a:rPr lang="en-US" dirty="0" smtClean="0">
                <a:solidFill>
                  <a:srgbClr val="800080"/>
                </a:solidFill>
              </a:rPr>
              <a:t>RIKEN</a:t>
            </a:r>
            <a:endParaRPr lang="en-US" dirty="0">
              <a:solidFill>
                <a:srgbClr val="800080"/>
              </a:solidFill>
            </a:endParaRPr>
          </a:p>
        </p:txBody>
      </p:sp>
      <p:sp>
        <p:nvSpPr>
          <p:cNvPr id="6" name="Text Box 3"/>
          <p:cNvSpPr txBox="1">
            <a:spLocks noChangeArrowheads="1"/>
          </p:cNvSpPr>
          <p:nvPr/>
        </p:nvSpPr>
        <p:spPr bwMode="auto">
          <a:xfrm>
            <a:off x="4861747" y="2235875"/>
            <a:ext cx="412985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MS PGothic" charset="0"/>
                <a:cs typeface="MS PGothic" charset="0"/>
              </a:defRPr>
            </a:lvl1pPr>
            <a:lvl2pPr>
              <a:defRPr sz="1600">
                <a:solidFill>
                  <a:schemeClr val="tx1"/>
                </a:solidFill>
                <a:latin typeface="Calibri" charset="0"/>
                <a:ea typeface="MS PGothic" charset="0"/>
                <a:cs typeface="MS PGothic" charset="0"/>
              </a:defRPr>
            </a:lvl2pPr>
            <a:lvl3pPr>
              <a:defRPr sz="1400">
                <a:solidFill>
                  <a:schemeClr val="tx1"/>
                </a:solidFill>
                <a:latin typeface="Calibri" charset="0"/>
                <a:ea typeface="MS PGothic" charset="0"/>
                <a:cs typeface="MS PGothic" charset="0"/>
              </a:defRPr>
            </a:lvl3pPr>
            <a:lvl4pPr>
              <a:defRPr sz="1400">
                <a:solidFill>
                  <a:schemeClr val="tx1"/>
                </a:solidFill>
                <a:latin typeface="Calibri" charset="0"/>
                <a:ea typeface="MS PGothic" charset="0"/>
                <a:cs typeface="MS PGothic" charset="0"/>
              </a:defRPr>
            </a:lvl4pPr>
            <a:lvl5pPr>
              <a:defRPr sz="1400">
                <a:solidFill>
                  <a:schemeClr val="tx1"/>
                </a:solidFill>
                <a:latin typeface="Calibri" charset="0"/>
                <a:ea typeface="MS PGothic" charset="0"/>
                <a:cs typeface="MS PGothic" charset="0"/>
              </a:defRPr>
            </a:lvl5pPr>
            <a:lvl6pPr eaLnBrk="0" hangingPunct="0">
              <a:defRPr sz="1400">
                <a:solidFill>
                  <a:schemeClr val="tx1"/>
                </a:solidFill>
                <a:latin typeface="Calibri" charset="0"/>
                <a:ea typeface="MS PGothic" charset="0"/>
                <a:cs typeface="MS PGothic" charset="0"/>
              </a:defRPr>
            </a:lvl6pPr>
            <a:lvl7pPr eaLnBrk="0" hangingPunct="0">
              <a:defRPr sz="1400">
                <a:solidFill>
                  <a:schemeClr val="tx1"/>
                </a:solidFill>
                <a:latin typeface="Calibri" charset="0"/>
                <a:ea typeface="MS PGothic" charset="0"/>
                <a:cs typeface="MS PGothic" charset="0"/>
              </a:defRPr>
            </a:lvl7pPr>
            <a:lvl8pPr eaLnBrk="0" hangingPunct="0">
              <a:defRPr sz="1400">
                <a:solidFill>
                  <a:schemeClr val="tx1"/>
                </a:solidFill>
                <a:latin typeface="Calibri" charset="0"/>
                <a:ea typeface="MS PGothic" charset="0"/>
                <a:cs typeface="MS PGothic" charset="0"/>
              </a:defRPr>
            </a:lvl8pPr>
            <a:lvl9pPr eaLnBrk="0" hangingPunct="0">
              <a:defRPr sz="1400">
                <a:solidFill>
                  <a:schemeClr val="tx1"/>
                </a:solidFill>
                <a:latin typeface="Calibri" charset="0"/>
                <a:ea typeface="MS PGothic" charset="0"/>
                <a:cs typeface="MS PGothic" charset="0"/>
              </a:defRPr>
            </a:lvl9pPr>
          </a:lstStyle>
          <a:p>
            <a:pPr algn="l" fontAlgn="auto">
              <a:spcBef>
                <a:spcPts val="0"/>
              </a:spcBef>
              <a:spcAft>
                <a:spcPts val="0"/>
              </a:spcAft>
            </a:pPr>
            <a:r>
              <a:rPr lang="en-US" dirty="0" smtClean="0">
                <a:solidFill>
                  <a:srgbClr val="800080"/>
                </a:solidFill>
              </a:rPr>
              <a:t>Tokyo </a:t>
            </a:r>
            <a:r>
              <a:rPr lang="en-US" dirty="0">
                <a:solidFill>
                  <a:srgbClr val="800080"/>
                </a:solidFill>
              </a:rPr>
              <a:t>Institute of Technology </a:t>
            </a:r>
          </a:p>
          <a:p>
            <a:pPr algn="l" fontAlgn="auto">
              <a:spcBef>
                <a:spcPts val="0"/>
              </a:spcBef>
              <a:spcAft>
                <a:spcPts val="0"/>
              </a:spcAft>
            </a:pPr>
            <a:r>
              <a:rPr lang="en-US" dirty="0">
                <a:solidFill>
                  <a:srgbClr val="0000FF"/>
                </a:solidFill>
                <a:latin typeface="Calibri"/>
              </a:rPr>
              <a:t>University of </a:t>
            </a:r>
            <a:r>
              <a:rPr lang="en-US" dirty="0" smtClean="0">
                <a:solidFill>
                  <a:srgbClr val="0000FF"/>
                </a:solidFill>
                <a:latin typeface="Calibri"/>
              </a:rPr>
              <a:t>Colorado, Boulder</a:t>
            </a:r>
            <a:endParaRPr lang="en-US" dirty="0">
              <a:solidFill>
                <a:srgbClr val="0000FF"/>
              </a:solidFill>
            </a:endParaRPr>
          </a:p>
          <a:p>
            <a:pPr algn="l" fontAlgn="auto">
              <a:spcBef>
                <a:spcPts val="0"/>
              </a:spcBef>
              <a:spcAft>
                <a:spcPts val="0"/>
              </a:spcAft>
            </a:pPr>
            <a:r>
              <a:rPr lang="en-US" dirty="0" smtClean="0">
                <a:solidFill>
                  <a:srgbClr val="0000FF"/>
                </a:solidFill>
                <a:latin typeface="Calibri"/>
              </a:rPr>
              <a:t>University </a:t>
            </a:r>
            <a:r>
              <a:rPr lang="en-US" dirty="0">
                <a:solidFill>
                  <a:srgbClr val="0000FF"/>
                </a:solidFill>
                <a:latin typeface="Calibri"/>
              </a:rPr>
              <a:t>of </a:t>
            </a:r>
            <a:r>
              <a:rPr lang="en-US" dirty="0" smtClean="0">
                <a:solidFill>
                  <a:srgbClr val="0000FF"/>
                </a:solidFill>
                <a:latin typeface="Calibri"/>
              </a:rPr>
              <a:t>Illinois, Urbana-Champaign</a:t>
            </a:r>
            <a:endParaRPr lang="en-US" dirty="0">
              <a:solidFill>
                <a:srgbClr val="0000FF"/>
              </a:solidFill>
            </a:endParaRPr>
          </a:p>
          <a:p>
            <a:pPr algn="l" fontAlgn="auto">
              <a:spcBef>
                <a:spcPts val="0"/>
              </a:spcBef>
              <a:spcAft>
                <a:spcPts val="0"/>
              </a:spcAft>
            </a:pPr>
            <a:r>
              <a:rPr lang="en-US" dirty="0" smtClean="0">
                <a:solidFill>
                  <a:srgbClr val="0000FF"/>
                </a:solidFill>
              </a:rPr>
              <a:t>University </a:t>
            </a:r>
            <a:r>
              <a:rPr lang="en-US" dirty="0">
                <a:solidFill>
                  <a:srgbClr val="0000FF"/>
                </a:solidFill>
              </a:rPr>
              <a:t>of Michigan</a:t>
            </a:r>
          </a:p>
          <a:p>
            <a:pPr algn="l" fontAlgn="auto">
              <a:spcBef>
                <a:spcPts val="0"/>
              </a:spcBef>
              <a:spcAft>
                <a:spcPts val="0"/>
              </a:spcAft>
            </a:pPr>
            <a:r>
              <a:rPr lang="en-US" dirty="0" smtClean="0">
                <a:solidFill>
                  <a:srgbClr val="0000FF"/>
                </a:solidFill>
              </a:rPr>
              <a:t>University </a:t>
            </a:r>
            <a:r>
              <a:rPr lang="en-US" dirty="0">
                <a:solidFill>
                  <a:srgbClr val="0000FF"/>
                </a:solidFill>
              </a:rPr>
              <a:t>of New </a:t>
            </a:r>
            <a:r>
              <a:rPr lang="en-US" dirty="0" smtClean="0">
                <a:solidFill>
                  <a:srgbClr val="0000FF"/>
                </a:solidFill>
              </a:rPr>
              <a:t>Hampshire</a:t>
            </a:r>
          </a:p>
          <a:p>
            <a:pPr algn="l" fontAlgn="auto">
              <a:spcBef>
                <a:spcPts val="0"/>
              </a:spcBef>
              <a:spcAft>
                <a:spcPts val="0"/>
              </a:spcAft>
            </a:pPr>
            <a:r>
              <a:rPr lang="en-US" dirty="0" smtClean="0">
                <a:solidFill>
                  <a:srgbClr val="0000FF"/>
                </a:solidFill>
              </a:rPr>
              <a:t>University </a:t>
            </a:r>
            <a:r>
              <a:rPr lang="en-US" dirty="0">
                <a:solidFill>
                  <a:srgbClr val="0000FF"/>
                </a:solidFill>
              </a:rPr>
              <a:t>of </a:t>
            </a:r>
            <a:r>
              <a:rPr lang="en-US" dirty="0" smtClean="0">
                <a:solidFill>
                  <a:srgbClr val="0000FF"/>
                </a:solidFill>
              </a:rPr>
              <a:t>Virginia</a:t>
            </a:r>
          </a:p>
          <a:p>
            <a:pPr algn="l" fontAlgn="auto">
              <a:spcBef>
                <a:spcPts val="0"/>
              </a:spcBef>
              <a:spcAft>
                <a:spcPts val="0"/>
              </a:spcAft>
            </a:pPr>
            <a:r>
              <a:rPr lang="en-US" dirty="0" smtClean="0">
                <a:solidFill>
                  <a:srgbClr val="800080"/>
                </a:solidFill>
              </a:rPr>
              <a:t>Yamagata University</a:t>
            </a:r>
          </a:p>
        </p:txBody>
      </p:sp>
    </p:spTree>
    <p:extLst>
      <p:ext uri="{BB962C8B-B14F-4D97-AF65-F5344CB8AC3E}">
        <p14:creationId xmlns:p14="http://schemas.microsoft.com/office/powerpoint/2010/main" val="3912122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0" y="494383"/>
            <a:ext cx="9201011" cy="5950503"/>
            <a:chOff x="0" y="494383"/>
            <a:chExt cx="9201011" cy="5950503"/>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79706"/>
              <a:ext cx="9130093" cy="4458386"/>
            </a:xfrm>
            <a:prstGeom prst="rect">
              <a:avLst/>
            </a:prstGeom>
            <a:noFill/>
            <a:ln w="9525">
              <a:noFill/>
              <a:miter lim="800000"/>
              <a:headEnd/>
              <a:tailEnd/>
            </a:ln>
            <a:effectLst/>
          </p:spPr>
        </p:pic>
        <p:sp>
          <p:nvSpPr>
            <p:cNvPr id="8" name="Line 9"/>
            <p:cNvSpPr>
              <a:spLocks noChangeShapeType="1"/>
            </p:cNvSpPr>
            <p:nvPr/>
          </p:nvSpPr>
          <p:spPr bwMode="auto">
            <a:xfrm rot="20752618">
              <a:off x="5386462" y="5149469"/>
              <a:ext cx="3814549" cy="5226"/>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10" name="Text Box 5"/>
            <p:cNvSpPr txBox="1">
              <a:spLocks noChangeArrowheads="1"/>
            </p:cNvSpPr>
            <p:nvPr/>
          </p:nvSpPr>
          <p:spPr bwMode="auto">
            <a:xfrm rot="20760000">
              <a:off x="4909284" y="5538544"/>
              <a:ext cx="528638" cy="304800"/>
            </a:xfrm>
            <a:prstGeom prst="rect">
              <a:avLst/>
            </a:prstGeom>
            <a:noFill/>
            <a:ln w="28575">
              <a:solidFill>
                <a:schemeClr val="bg2">
                  <a:lumMod val="10000"/>
                </a:schemeClr>
              </a:solidFill>
              <a:miter lim="800000"/>
              <a:headEnd/>
              <a:tailEnd/>
            </a:ln>
            <a:effectLst/>
          </p:spPr>
          <p:txBody>
            <a:bodyPr wrap="none">
              <a:spAutoFit/>
            </a:bodyPr>
            <a:lstStyle/>
            <a:p>
              <a:r>
                <a:rPr lang="en-US" sz="1400" dirty="0">
                  <a:solidFill>
                    <a:srgbClr val="999999">
                      <a:lumMod val="10000"/>
                    </a:srgbClr>
                  </a:solidFill>
                  <a:latin typeface="Calibri" panose="020F0502020204030204" pitchFamily="34" charset="0"/>
                </a:rPr>
                <a:t>25m</a:t>
              </a:r>
            </a:p>
          </p:txBody>
        </p:sp>
        <p:sp>
          <p:nvSpPr>
            <p:cNvPr id="11" name="Text Box 6"/>
            <p:cNvSpPr txBox="1">
              <a:spLocks noChangeArrowheads="1"/>
            </p:cNvSpPr>
            <p:nvPr/>
          </p:nvSpPr>
          <p:spPr bwMode="auto">
            <a:xfrm rot="20784971">
              <a:off x="110201" y="2062609"/>
              <a:ext cx="1851025" cy="1158875"/>
            </a:xfrm>
            <a:prstGeom prst="rect">
              <a:avLst/>
            </a:prstGeom>
            <a:noFill/>
            <a:ln w="28575">
              <a:solidFill>
                <a:schemeClr val="bg2">
                  <a:lumMod val="10000"/>
                </a:schemeClr>
              </a:solidFill>
              <a:miter lim="800000"/>
              <a:headEnd/>
              <a:tailEnd/>
            </a:ln>
            <a:effectLst/>
          </p:spPr>
          <p:txBody>
            <a:bodyPr>
              <a:spAutoFit/>
            </a:bodyPr>
            <a:lstStyle/>
            <a:p>
              <a:r>
                <a:rPr lang="en-US" sz="2000" dirty="0">
                  <a:solidFill>
                    <a:srgbClr val="999999">
                      <a:lumMod val="10000"/>
                    </a:srgbClr>
                  </a:solidFill>
                  <a:effectLst>
                    <a:outerShdw blurRad="38100" dist="38100" dir="2700000" algn="tl">
                      <a:srgbClr val="C0C0C0"/>
                    </a:outerShdw>
                  </a:effectLst>
                  <a:latin typeface="Calibri" panose="020F0502020204030204" pitchFamily="34" charset="0"/>
                </a:rPr>
                <a:t>Solid Iron</a:t>
              </a:r>
              <a:r>
                <a:rPr lang="en-US" sz="1600" dirty="0">
                  <a:solidFill>
                    <a:srgbClr val="999999">
                      <a:lumMod val="10000"/>
                    </a:srgbClr>
                  </a:solidFill>
                  <a:latin typeface="Calibri" panose="020F0502020204030204" pitchFamily="34" charset="0"/>
                </a:rPr>
                <a:t> Focusing Magnet, Hadron absorber and beam dump</a:t>
              </a:r>
            </a:p>
          </p:txBody>
        </p:sp>
        <p:grpSp>
          <p:nvGrpSpPr>
            <p:cNvPr id="12" name="Group 7"/>
            <p:cNvGrpSpPr>
              <a:grpSpLocks/>
            </p:cNvGrpSpPr>
            <p:nvPr/>
          </p:nvGrpSpPr>
          <p:grpSpPr bwMode="auto">
            <a:xfrm rot="412618">
              <a:off x="766449" y="3712671"/>
              <a:ext cx="1569035" cy="399655"/>
              <a:chOff x="819" y="1516"/>
              <a:chExt cx="915" cy="208"/>
            </a:xfrm>
          </p:grpSpPr>
          <p:sp>
            <p:nvSpPr>
              <p:cNvPr id="13" name="Text Box 8"/>
              <p:cNvSpPr txBox="1">
                <a:spLocks noChangeArrowheads="1"/>
              </p:cNvSpPr>
              <p:nvPr/>
            </p:nvSpPr>
            <p:spPr bwMode="auto">
              <a:xfrm rot="20340000">
                <a:off x="1117" y="1531"/>
                <a:ext cx="354" cy="176"/>
              </a:xfrm>
              <a:prstGeom prst="rect">
                <a:avLst/>
              </a:prstGeom>
              <a:noFill/>
              <a:ln w="28575">
                <a:noFill/>
                <a:miter lim="800000"/>
                <a:headEnd/>
                <a:tailEnd/>
              </a:ln>
              <a:effectLst/>
            </p:spPr>
            <p:txBody>
              <a:bodyPr wrap="none">
                <a:spAutoFit/>
              </a:bodyPr>
              <a:lstStyle/>
              <a:p>
                <a:r>
                  <a:rPr lang="en-US" sz="1600" dirty="0">
                    <a:solidFill>
                      <a:srgbClr val="999999">
                        <a:lumMod val="10000"/>
                      </a:srgbClr>
                    </a:solidFill>
                    <a:latin typeface="Calibri" panose="020F0502020204030204" pitchFamily="34" charset="0"/>
                  </a:rPr>
                  <a:t>4.9m</a:t>
                </a:r>
              </a:p>
            </p:txBody>
          </p:sp>
          <p:sp>
            <p:nvSpPr>
              <p:cNvPr id="14" name="Line 9"/>
              <p:cNvSpPr>
                <a:spLocks noChangeShapeType="1"/>
              </p:cNvSpPr>
              <p:nvPr/>
            </p:nvSpPr>
            <p:spPr bwMode="auto">
              <a:xfrm rot="20340000">
                <a:off x="1391" y="1516"/>
                <a:ext cx="343" cy="7"/>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15" name="Line 10"/>
              <p:cNvSpPr>
                <a:spLocks noChangeShapeType="1"/>
              </p:cNvSpPr>
              <p:nvPr/>
            </p:nvSpPr>
            <p:spPr bwMode="auto">
              <a:xfrm rot="20340000">
                <a:off x="819" y="1721"/>
                <a:ext cx="294" cy="3"/>
              </a:xfrm>
              <a:prstGeom prst="line">
                <a:avLst/>
              </a:prstGeom>
              <a:noFill/>
              <a:ln w="28575">
                <a:solidFill>
                  <a:schemeClr val="bg2">
                    <a:lumMod val="10000"/>
                  </a:schemeClr>
                </a:solidFill>
                <a:round/>
                <a:headEnd type="triangle" w="med" len="med"/>
                <a:tailEnd/>
              </a:ln>
              <a:effectLst/>
            </p:spPr>
            <p:txBody>
              <a:bodyPr/>
              <a:lstStyle/>
              <a:p>
                <a:endParaRPr lang="en-US" dirty="0">
                  <a:solidFill>
                    <a:srgbClr val="999999">
                      <a:lumMod val="10000"/>
                    </a:srgbClr>
                  </a:solidFill>
                  <a:latin typeface="Calibri" panose="020F0502020204030204" pitchFamily="34" charset="0"/>
                </a:endParaRPr>
              </a:p>
            </p:txBody>
          </p:sp>
        </p:grpSp>
        <p:sp>
          <p:nvSpPr>
            <p:cNvPr id="16" name="Text Box 11"/>
            <p:cNvSpPr txBox="1">
              <a:spLocks noChangeArrowheads="1"/>
            </p:cNvSpPr>
            <p:nvPr/>
          </p:nvSpPr>
          <p:spPr bwMode="auto">
            <a:xfrm rot="20770983">
              <a:off x="2911731" y="2170925"/>
              <a:ext cx="1410899" cy="584775"/>
            </a:xfrm>
            <a:prstGeom prst="rect">
              <a:avLst/>
            </a:prstGeom>
            <a:noFill/>
            <a:ln w="9525">
              <a:noFill/>
              <a:miter lim="800000"/>
              <a:headEnd/>
              <a:tailEnd/>
            </a:ln>
            <a:effectLst/>
          </p:spPr>
          <p:txBody>
            <a:bodyPr wrap="none">
              <a:spAutoFit/>
            </a:bodyPr>
            <a:lstStyle/>
            <a:p>
              <a:r>
                <a:rPr lang="en-US" sz="1600" dirty="0">
                  <a:solidFill>
                    <a:srgbClr val="999999">
                      <a:lumMod val="10000"/>
                    </a:srgbClr>
                  </a:solidFill>
                  <a:latin typeface="Calibri" panose="020F0502020204030204" pitchFamily="34" charset="0"/>
                </a:rPr>
                <a:t>Mom. Meas.</a:t>
              </a:r>
            </a:p>
            <a:p>
              <a:r>
                <a:rPr lang="en-US" sz="1600" dirty="0">
                  <a:solidFill>
                    <a:srgbClr val="999999">
                      <a:lumMod val="10000"/>
                    </a:srgbClr>
                  </a:solidFill>
                  <a:latin typeface="Calibri" panose="020F0502020204030204" pitchFamily="34" charset="0"/>
                </a:rPr>
                <a:t>(KTeV Magnet)</a:t>
              </a:r>
            </a:p>
          </p:txBody>
        </p:sp>
        <p:sp>
          <p:nvSpPr>
            <p:cNvPr id="17" name="Text Box 12"/>
            <p:cNvSpPr txBox="1">
              <a:spLocks noChangeArrowheads="1"/>
            </p:cNvSpPr>
            <p:nvPr/>
          </p:nvSpPr>
          <p:spPr bwMode="auto">
            <a:xfrm rot="20760000">
              <a:off x="6811878" y="4808618"/>
              <a:ext cx="1618200" cy="584775"/>
            </a:xfrm>
            <a:prstGeom prst="rect">
              <a:avLst/>
            </a:prstGeom>
            <a:solidFill>
              <a:schemeClr val="bg1"/>
            </a:solidFill>
            <a:ln w="28575">
              <a:solidFill>
                <a:schemeClr val="bg2">
                  <a:lumMod val="10000"/>
                </a:schemeClr>
              </a:solidFill>
              <a:miter lim="800000"/>
              <a:headEnd/>
              <a:tailEnd/>
            </a:ln>
            <a:effectLst/>
          </p:spPr>
          <p:txBody>
            <a:bodyPr wrap="none">
              <a:spAutoFit/>
            </a:bodyPr>
            <a:lstStyle/>
            <a:p>
              <a:r>
                <a:rPr lang="en-US" sz="1600" dirty="0">
                  <a:solidFill>
                    <a:srgbClr val="999999">
                      <a:lumMod val="10000"/>
                    </a:srgbClr>
                  </a:solidFill>
                  <a:latin typeface="Calibri" panose="020F0502020204030204" pitchFamily="34" charset="0"/>
                </a:rPr>
                <a:t>Hadron </a:t>
              </a:r>
              <a:r>
                <a:rPr lang="en-US" sz="1600" dirty="0" smtClean="0">
                  <a:solidFill>
                    <a:srgbClr val="999999">
                      <a:lumMod val="10000"/>
                    </a:srgbClr>
                  </a:solidFill>
                  <a:latin typeface="Calibri" panose="020F0502020204030204" pitchFamily="34" charset="0"/>
                </a:rPr>
                <a:t>Absorber</a:t>
              </a:r>
            </a:p>
            <a:p>
              <a:r>
                <a:rPr lang="en-US" sz="1600" dirty="0" smtClean="0">
                  <a:solidFill>
                    <a:srgbClr val="999999">
                      <a:lumMod val="10000"/>
                    </a:srgbClr>
                  </a:solidFill>
                  <a:latin typeface="Calibri" panose="020F0502020204030204" pitchFamily="34" charset="0"/>
                </a:rPr>
                <a:t>(Iron Wall)</a:t>
              </a:r>
              <a:endParaRPr lang="en-US" sz="1600" dirty="0">
                <a:solidFill>
                  <a:srgbClr val="999999">
                    <a:lumMod val="10000"/>
                  </a:srgbClr>
                </a:solidFill>
                <a:latin typeface="Calibri" panose="020F0502020204030204" pitchFamily="34" charset="0"/>
              </a:endParaRPr>
            </a:p>
          </p:txBody>
        </p:sp>
        <p:sp>
          <p:nvSpPr>
            <p:cNvPr id="19" name="Line 14"/>
            <p:cNvSpPr>
              <a:spLocks noChangeShapeType="1"/>
            </p:cNvSpPr>
            <p:nvPr/>
          </p:nvSpPr>
          <p:spPr bwMode="auto">
            <a:xfrm flipH="1">
              <a:off x="2649414" y="1922585"/>
              <a:ext cx="508000" cy="1695937"/>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20" name="Line 16"/>
            <p:cNvSpPr>
              <a:spLocks noChangeShapeType="1"/>
            </p:cNvSpPr>
            <p:nvPr/>
          </p:nvSpPr>
          <p:spPr bwMode="auto">
            <a:xfrm flipH="1">
              <a:off x="5234476" y="1688123"/>
              <a:ext cx="95615" cy="841131"/>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21" name="Line 17"/>
            <p:cNvSpPr>
              <a:spLocks noChangeShapeType="1"/>
            </p:cNvSpPr>
            <p:nvPr/>
          </p:nvSpPr>
          <p:spPr bwMode="auto">
            <a:xfrm>
              <a:off x="5345723" y="1688124"/>
              <a:ext cx="1445846" cy="633046"/>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22" name="Text Box 18"/>
            <p:cNvSpPr txBox="1">
              <a:spLocks noChangeArrowheads="1"/>
            </p:cNvSpPr>
            <p:nvPr/>
          </p:nvSpPr>
          <p:spPr bwMode="auto">
            <a:xfrm rot="20760000">
              <a:off x="6563006" y="494383"/>
              <a:ext cx="1719189" cy="830997"/>
            </a:xfrm>
            <a:prstGeom prst="rect">
              <a:avLst/>
            </a:prstGeom>
            <a:noFill/>
            <a:ln w="28575">
              <a:solidFill>
                <a:schemeClr val="bg2">
                  <a:lumMod val="10000"/>
                </a:schemeClr>
              </a:solidFill>
              <a:miter lim="800000"/>
              <a:headEnd/>
              <a:tailEnd/>
            </a:ln>
            <a:effectLst/>
          </p:spPr>
          <p:txBody>
            <a:bodyPr wrap="none">
              <a:spAutoFit/>
            </a:bodyPr>
            <a:lstStyle/>
            <a:p>
              <a:r>
                <a:rPr lang="en-US" sz="1600" dirty="0">
                  <a:solidFill>
                    <a:srgbClr val="999999">
                      <a:lumMod val="10000"/>
                    </a:srgbClr>
                  </a:solidFill>
                  <a:latin typeface="Calibri" panose="020F0502020204030204" pitchFamily="34" charset="0"/>
                </a:rPr>
                <a:t>Station 4:</a:t>
              </a:r>
            </a:p>
            <a:p>
              <a:r>
                <a:rPr lang="en-US" sz="1600" dirty="0">
                  <a:solidFill>
                    <a:srgbClr val="999999">
                      <a:lumMod val="10000"/>
                    </a:srgbClr>
                  </a:solidFill>
                  <a:latin typeface="Calibri" panose="020F0502020204030204" pitchFamily="34" charset="0"/>
                </a:rPr>
                <a:t>Hodoscope array</a:t>
              </a:r>
            </a:p>
            <a:p>
              <a:r>
                <a:rPr lang="en-US" sz="1600" dirty="0">
                  <a:solidFill>
                    <a:srgbClr val="999999">
                      <a:lumMod val="10000"/>
                    </a:srgbClr>
                  </a:solidFill>
                  <a:latin typeface="Calibri" panose="020F0502020204030204" pitchFamily="34" charset="0"/>
                </a:rPr>
                <a:t>Prop tube tracking</a:t>
              </a:r>
            </a:p>
          </p:txBody>
        </p:sp>
        <p:sp>
          <p:nvSpPr>
            <p:cNvPr id="23" name="Text Box 19"/>
            <p:cNvSpPr txBox="1">
              <a:spLocks noChangeArrowheads="1"/>
            </p:cNvSpPr>
            <p:nvPr/>
          </p:nvSpPr>
          <p:spPr bwMode="auto">
            <a:xfrm rot="20760000">
              <a:off x="1903125" y="5543700"/>
              <a:ext cx="2098949" cy="584776"/>
            </a:xfrm>
            <a:prstGeom prst="rect">
              <a:avLst/>
            </a:prstGeom>
            <a:noFill/>
            <a:ln w="28575">
              <a:solidFill>
                <a:schemeClr val="bg2">
                  <a:lumMod val="10000"/>
                </a:schemeClr>
              </a:solidFill>
              <a:miter lim="800000"/>
              <a:headEnd/>
              <a:tailEnd/>
            </a:ln>
            <a:effectLst/>
          </p:spPr>
          <p:txBody>
            <a:bodyPr wrap="square">
              <a:spAutoFit/>
            </a:bodyPr>
            <a:lstStyle/>
            <a:p>
              <a:r>
                <a:rPr lang="en-US" sz="1600" dirty="0">
                  <a:solidFill>
                    <a:srgbClr val="999999">
                      <a:lumMod val="10000"/>
                    </a:srgbClr>
                  </a:solidFill>
                  <a:latin typeface="Calibri" panose="020F0502020204030204" pitchFamily="34" charset="0"/>
                </a:rPr>
                <a:t>Liquid H</a:t>
              </a:r>
              <a:r>
                <a:rPr lang="en-US" sz="1600" baseline="-25000" dirty="0">
                  <a:solidFill>
                    <a:srgbClr val="999999">
                      <a:lumMod val="10000"/>
                    </a:srgbClr>
                  </a:solidFill>
                  <a:latin typeface="Calibri" panose="020F0502020204030204" pitchFamily="34" charset="0"/>
                </a:rPr>
                <a:t>2</a:t>
              </a:r>
              <a:r>
                <a:rPr lang="en-US" sz="1600" dirty="0">
                  <a:solidFill>
                    <a:srgbClr val="999999">
                      <a:lumMod val="10000"/>
                    </a:srgbClr>
                  </a:solidFill>
                  <a:latin typeface="Calibri" panose="020F0502020204030204" pitchFamily="34" charset="0"/>
                </a:rPr>
                <a:t>, </a:t>
              </a:r>
              <a:r>
                <a:rPr lang="en-US" sz="1600" dirty="0" smtClean="0">
                  <a:solidFill>
                    <a:srgbClr val="999999">
                      <a:lumMod val="10000"/>
                    </a:srgbClr>
                  </a:solidFill>
                  <a:latin typeface="Calibri" panose="020F0502020204030204" pitchFamily="34" charset="0"/>
                </a:rPr>
                <a:t>D</a:t>
              </a:r>
              <a:r>
                <a:rPr lang="en-US" sz="1600" baseline="-25000" dirty="0" smtClean="0">
                  <a:solidFill>
                    <a:srgbClr val="999999">
                      <a:lumMod val="10000"/>
                    </a:srgbClr>
                  </a:solidFill>
                  <a:latin typeface="Calibri" panose="020F0502020204030204" pitchFamily="34" charset="0"/>
                </a:rPr>
                <a:t>2</a:t>
              </a:r>
              <a:r>
                <a:rPr lang="en-US" sz="1600" dirty="0">
                  <a:solidFill>
                    <a:srgbClr val="999999">
                      <a:lumMod val="10000"/>
                    </a:srgbClr>
                  </a:solidFill>
                  <a:latin typeface="Calibri" panose="020F0502020204030204" pitchFamily="34" charset="0"/>
                </a:rPr>
                <a:t>, and solid </a:t>
              </a:r>
              <a:r>
                <a:rPr lang="en-US" sz="1600" dirty="0" smtClean="0">
                  <a:solidFill>
                    <a:srgbClr val="999999">
                      <a:lumMod val="10000"/>
                    </a:srgbClr>
                  </a:solidFill>
                  <a:latin typeface="Calibri" panose="020F0502020204030204" pitchFamily="34" charset="0"/>
                </a:rPr>
                <a:t>targets (Fe, C, W)</a:t>
              </a:r>
              <a:endParaRPr lang="en-US" sz="1600" dirty="0">
                <a:solidFill>
                  <a:srgbClr val="999999">
                    <a:lumMod val="10000"/>
                  </a:srgbClr>
                </a:solidFill>
                <a:latin typeface="Calibri" panose="020F0502020204030204" pitchFamily="34" charset="0"/>
              </a:endParaRPr>
            </a:p>
          </p:txBody>
        </p:sp>
        <p:sp>
          <p:nvSpPr>
            <p:cNvPr id="24" name="Line 21"/>
            <p:cNvSpPr>
              <a:spLocks noChangeShapeType="1"/>
            </p:cNvSpPr>
            <p:nvPr/>
          </p:nvSpPr>
          <p:spPr bwMode="auto">
            <a:xfrm flipH="1" flipV="1">
              <a:off x="190012" y="4624753"/>
              <a:ext cx="1662234" cy="1189892"/>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25" name="Text Box 15"/>
            <p:cNvSpPr txBox="1">
              <a:spLocks noChangeArrowheads="1"/>
            </p:cNvSpPr>
            <p:nvPr/>
          </p:nvSpPr>
          <p:spPr bwMode="auto">
            <a:xfrm rot="20760000">
              <a:off x="4167866" y="876239"/>
              <a:ext cx="2078389" cy="830997"/>
            </a:xfrm>
            <a:prstGeom prst="rect">
              <a:avLst/>
            </a:prstGeom>
            <a:noFill/>
            <a:ln w="28575">
              <a:solidFill>
                <a:schemeClr val="bg2">
                  <a:lumMod val="10000"/>
                </a:schemeClr>
              </a:solidFill>
              <a:miter lim="800000"/>
              <a:headEnd/>
              <a:tailEnd/>
            </a:ln>
            <a:effectLst/>
          </p:spPr>
          <p:txBody>
            <a:bodyPr wrap="none">
              <a:spAutoFit/>
            </a:bodyPr>
            <a:lstStyle/>
            <a:p>
              <a:r>
                <a:rPr lang="en-US" sz="1600" dirty="0">
                  <a:solidFill>
                    <a:srgbClr val="999999">
                      <a:lumMod val="10000"/>
                    </a:srgbClr>
                  </a:solidFill>
                  <a:latin typeface="Calibri" panose="020F0502020204030204" pitchFamily="34" charset="0"/>
                </a:rPr>
                <a:t>Station 2 and 3:</a:t>
              </a:r>
            </a:p>
            <a:p>
              <a:r>
                <a:rPr lang="en-US" sz="1600" dirty="0">
                  <a:solidFill>
                    <a:srgbClr val="999999">
                      <a:lumMod val="10000"/>
                    </a:srgbClr>
                  </a:solidFill>
                  <a:latin typeface="Calibri" panose="020F0502020204030204" pitchFamily="34" charset="0"/>
                </a:rPr>
                <a:t>Hodoscope array</a:t>
              </a:r>
            </a:p>
            <a:p>
              <a:r>
                <a:rPr lang="en-US" sz="1600" dirty="0">
                  <a:solidFill>
                    <a:srgbClr val="999999">
                      <a:lumMod val="10000"/>
                    </a:srgbClr>
                  </a:solidFill>
                  <a:latin typeface="Calibri" panose="020F0502020204030204" pitchFamily="34" charset="0"/>
                </a:rPr>
                <a:t>Drift Chamber tracking</a:t>
              </a:r>
            </a:p>
          </p:txBody>
        </p:sp>
        <p:sp>
          <p:nvSpPr>
            <p:cNvPr id="26" name="Line 17"/>
            <p:cNvSpPr>
              <a:spLocks noChangeShapeType="1"/>
            </p:cNvSpPr>
            <p:nvPr/>
          </p:nvSpPr>
          <p:spPr bwMode="auto">
            <a:xfrm>
              <a:off x="7518398" y="1320800"/>
              <a:ext cx="156309" cy="633046"/>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27" name="Line 17"/>
            <p:cNvSpPr>
              <a:spLocks noChangeShapeType="1"/>
            </p:cNvSpPr>
            <p:nvPr/>
          </p:nvSpPr>
          <p:spPr bwMode="auto">
            <a:xfrm flipH="1" flipV="1">
              <a:off x="7463690" y="3938953"/>
              <a:ext cx="70340" cy="875324"/>
            </a:xfrm>
            <a:prstGeom prst="line">
              <a:avLst/>
            </a:prstGeom>
            <a:noFill/>
            <a:ln w="28575">
              <a:solidFill>
                <a:schemeClr val="bg2">
                  <a:lumMod val="10000"/>
                </a:schemeClr>
              </a:solidFill>
              <a:round/>
              <a:headEnd/>
              <a:tailEnd type="triangle" w="med" len="med"/>
            </a:ln>
            <a:effectLst/>
          </p:spPr>
          <p:txBody>
            <a:bodyPr/>
            <a:lstStyle/>
            <a:p>
              <a:endParaRPr lang="en-US" dirty="0">
                <a:solidFill>
                  <a:srgbClr val="999999">
                    <a:lumMod val="10000"/>
                  </a:srgbClr>
                </a:solidFill>
                <a:latin typeface="Calibri" panose="020F0502020204030204" pitchFamily="34" charset="0"/>
              </a:endParaRPr>
            </a:p>
          </p:txBody>
        </p:sp>
        <p:sp>
          <p:nvSpPr>
            <p:cNvPr id="28" name="Line 10"/>
            <p:cNvSpPr>
              <a:spLocks noChangeShapeType="1"/>
            </p:cNvSpPr>
            <p:nvPr/>
          </p:nvSpPr>
          <p:spPr bwMode="auto">
            <a:xfrm rot="20752618">
              <a:off x="1120756" y="6163530"/>
              <a:ext cx="3851866" cy="118655"/>
            </a:xfrm>
            <a:prstGeom prst="line">
              <a:avLst/>
            </a:prstGeom>
            <a:noFill/>
            <a:ln w="28575">
              <a:solidFill>
                <a:schemeClr val="bg2">
                  <a:lumMod val="10000"/>
                </a:schemeClr>
              </a:solidFill>
              <a:round/>
              <a:headEnd type="triangle" w="med" len="med"/>
              <a:tailEnd/>
            </a:ln>
            <a:effectLst/>
          </p:spPr>
          <p:txBody>
            <a:bodyPr/>
            <a:lstStyle/>
            <a:p>
              <a:endParaRPr lang="en-US" dirty="0">
                <a:solidFill>
                  <a:srgbClr val="999999">
                    <a:lumMod val="10000"/>
                  </a:srgbClr>
                </a:solidFill>
                <a:latin typeface="Calibri" panose="020F0502020204030204" pitchFamily="34" charset="0"/>
              </a:endParaRPr>
            </a:p>
          </p:txBody>
        </p:sp>
        <p:sp>
          <p:nvSpPr>
            <p:cNvPr id="29" name="TextBox 28"/>
            <p:cNvSpPr txBox="1"/>
            <p:nvPr/>
          </p:nvSpPr>
          <p:spPr>
            <a:xfrm>
              <a:off x="6734755" y="5860111"/>
              <a:ext cx="2194560" cy="584775"/>
            </a:xfrm>
            <a:prstGeom prst="rect">
              <a:avLst/>
            </a:prstGeom>
            <a:noFill/>
          </p:spPr>
          <p:txBody>
            <a:bodyPr wrap="square" rtlCol="0">
              <a:spAutoFit/>
            </a:bodyPr>
            <a:lstStyle/>
            <a:p>
              <a:pPr algn="r"/>
              <a:r>
                <a:rPr lang="en-US" sz="1600" dirty="0" smtClean="0">
                  <a:solidFill>
                    <a:srgbClr val="999999">
                      <a:lumMod val="10000"/>
                    </a:srgbClr>
                  </a:solidFill>
                  <a:latin typeface="Calibri" panose="020F0502020204030204" pitchFamily="34" charset="0"/>
                </a:rPr>
                <a:t>Drawing:  T. O’Connor and K. Bailey</a:t>
              </a:r>
              <a:endParaRPr lang="en-US" sz="1600" dirty="0">
                <a:solidFill>
                  <a:srgbClr val="999999">
                    <a:lumMod val="10000"/>
                  </a:srgbClr>
                </a:solidFill>
                <a:latin typeface="Calibri" panose="020F0502020204030204" pitchFamily="34" charset="0"/>
              </a:endParaRPr>
            </a:p>
          </p:txBody>
        </p:sp>
        <p:sp>
          <p:nvSpPr>
            <p:cNvPr id="18" name="Text Box 13"/>
            <p:cNvSpPr txBox="1">
              <a:spLocks noChangeArrowheads="1"/>
            </p:cNvSpPr>
            <p:nvPr/>
          </p:nvSpPr>
          <p:spPr bwMode="auto">
            <a:xfrm rot="20760000">
              <a:off x="2265499" y="1098977"/>
              <a:ext cx="1593577" cy="830997"/>
            </a:xfrm>
            <a:prstGeom prst="rect">
              <a:avLst/>
            </a:prstGeom>
            <a:noFill/>
            <a:ln w="28575">
              <a:solidFill>
                <a:schemeClr val="bg2">
                  <a:lumMod val="10000"/>
                </a:schemeClr>
              </a:solidFill>
              <a:miter lim="800000"/>
              <a:headEnd/>
              <a:tailEnd/>
            </a:ln>
            <a:effectLst/>
          </p:spPr>
          <p:txBody>
            <a:bodyPr wrap="none">
              <a:spAutoFit/>
            </a:bodyPr>
            <a:lstStyle/>
            <a:p>
              <a:r>
                <a:rPr lang="en-US" sz="1600" dirty="0">
                  <a:solidFill>
                    <a:srgbClr val="999999">
                      <a:lumMod val="10000"/>
                    </a:srgbClr>
                  </a:solidFill>
                  <a:latin typeface="Calibri" panose="020F0502020204030204" pitchFamily="34" charset="0"/>
                </a:rPr>
                <a:t>Station 1:</a:t>
              </a:r>
            </a:p>
            <a:p>
              <a:r>
                <a:rPr lang="en-US" sz="1600" dirty="0">
                  <a:solidFill>
                    <a:srgbClr val="999999">
                      <a:lumMod val="10000"/>
                    </a:srgbClr>
                  </a:solidFill>
                  <a:latin typeface="Calibri" panose="020F0502020204030204" pitchFamily="34" charset="0"/>
                </a:rPr>
                <a:t>Hodoscope array</a:t>
              </a:r>
            </a:p>
            <a:p>
              <a:r>
                <a:rPr lang="en-US" sz="1600" dirty="0">
                  <a:solidFill>
                    <a:srgbClr val="999999">
                      <a:lumMod val="10000"/>
                    </a:srgbClr>
                  </a:solidFill>
                  <a:latin typeface="Calibri" panose="020F0502020204030204" pitchFamily="34" charset="0"/>
                </a:rPr>
                <a:t>MWPC tracking</a:t>
              </a:r>
            </a:p>
          </p:txBody>
        </p:sp>
      </p:grpSp>
      <p:sp>
        <p:nvSpPr>
          <p:cNvPr id="30" name="Rectangle 6"/>
          <p:cNvSpPr>
            <a:spLocks noGrp="1" noChangeArrowheads="1"/>
          </p:cNvSpPr>
          <p:nvPr>
            <p:ph type="title"/>
          </p:nvPr>
        </p:nvSpPr>
        <p:spPr bwMode="auto">
          <a:xfrm>
            <a:off x="152400" y="76200"/>
            <a:ext cx="4495800" cy="533400"/>
          </a:xfrm>
          <a:ln>
            <a:miter lim="800000"/>
            <a:headEnd/>
            <a:tailEnd/>
          </a:ln>
        </p:spPr>
        <p:txBody>
          <a:bodyPr vert="horz" wrap="square" lIns="91440" tIns="45720" rIns="91440" bIns="45720" numCol="1" anchor="t" anchorCtr="0" compatLnSpc="1">
            <a:prstTxWarp prst="textNoShape">
              <a:avLst/>
            </a:prstTxWarp>
          </a:bodyPr>
          <a:lstStyle/>
          <a:p>
            <a:pPr eaLnBrk="1" hangingPunct="1">
              <a:tabLst>
                <a:tab pos="863600" algn="l"/>
              </a:tabLst>
            </a:pPr>
            <a:r>
              <a:rPr lang="en-US" sz="2800" dirty="0" err="1" smtClean="0"/>
              <a:t>SeaQuest</a:t>
            </a:r>
            <a:r>
              <a:rPr lang="en-US" sz="2800" dirty="0" smtClean="0"/>
              <a:t> Spectrometer</a:t>
            </a:r>
            <a:endParaRPr lang="en-US" sz="2400" dirty="0" smtClean="0"/>
          </a:p>
        </p:txBody>
      </p:sp>
      <p:sp>
        <p:nvSpPr>
          <p:cNvPr id="31" name="Slide Number Placeholder 34"/>
          <p:cNvSpPr>
            <a:spLocks noGrp="1"/>
          </p:cNvSpPr>
          <p:nvPr>
            <p:ph type="sldNum" sz="quarter" idx="10"/>
          </p:nvPr>
        </p:nvSpPr>
        <p:spPr>
          <a:xfrm>
            <a:off x="8901113" y="6618288"/>
            <a:ext cx="244475" cy="241300"/>
          </a:xfrm>
        </p:spPr>
        <p:txBody>
          <a:bodyPr/>
          <a:lstStyle/>
          <a:p>
            <a:pPr>
              <a:defRPr/>
            </a:pPr>
            <a:fld id="{B7904B64-8782-488E-B9CE-B57B49B52B68}"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346357123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noChangeAspect="1"/>
          </p:cNvGrpSpPr>
          <p:nvPr/>
        </p:nvGrpSpPr>
        <p:grpSpPr bwMode="auto">
          <a:xfrm>
            <a:off x="5181600" y="714877"/>
            <a:ext cx="3657917" cy="3647062"/>
            <a:chOff x="6172200" y="3806825"/>
            <a:chExt cx="2830513" cy="2822575"/>
          </a:xfrm>
        </p:grpSpPr>
        <p:pic>
          <p:nvPicPr>
            <p:cNvPr id="22567" name="Picture 2" descr="x1x2_accept"/>
            <p:cNvPicPr>
              <a:picLocks noChangeAspect="1" noChangeArrowheads="1"/>
            </p:cNvPicPr>
            <p:nvPr/>
          </p:nvPicPr>
          <p:blipFill>
            <a:blip r:embed="rId8" cstate="print"/>
            <a:srcRect/>
            <a:stretch>
              <a:fillRect/>
            </a:stretch>
          </p:blipFill>
          <p:spPr bwMode="auto">
            <a:xfrm>
              <a:off x="6172200" y="3806825"/>
              <a:ext cx="2830513" cy="2822575"/>
            </a:xfrm>
            <a:prstGeom prst="rect">
              <a:avLst/>
            </a:prstGeom>
            <a:noFill/>
            <a:ln w="9525">
              <a:noFill/>
              <a:miter lim="800000"/>
              <a:headEnd/>
              <a:tailEnd/>
            </a:ln>
          </p:spPr>
        </p:pic>
        <p:sp>
          <p:nvSpPr>
            <p:cNvPr id="22568" name="Text Box 36"/>
            <p:cNvSpPr txBox="1">
              <a:spLocks noChangeArrowheads="1"/>
            </p:cNvSpPr>
            <p:nvPr/>
          </p:nvSpPr>
          <p:spPr bwMode="auto">
            <a:xfrm>
              <a:off x="6826314" y="4411815"/>
              <a:ext cx="1055839" cy="500216"/>
            </a:xfrm>
            <a:prstGeom prst="rect">
              <a:avLst/>
            </a:prstGeom>
            <a:noFill/>
            <a:ln w="9525">
              <a:noFill/>
              <a:miter lim="800000"/>
              <a:headEnd/>
              <a:tailEnd/>
            </a:ln>
          </p:spPr>
          <p:txBody>
            <a:bodyPr wrap="none">
              <a:spAutoFit/>
            </a:bodyPr>
            <a:lstStyle/>
            <a:p>
              <a:r>
                <a:rPr lang="en-US" dirty="0" err="1" smtClean="0">
                  <a:ea typeface="MS PGothic" pitchFamily="34" charset="-128"/>
                </a:rPr>
                <a:t>SeaQuest</a:t>
              </a:r>
              <a:r>
                <a:rPr lang="en-US" dirty="0" smtClean="0">
                  <a:ea typeface="MS PGothic" pitchFamily="34" charset="-128"/>
                </a:rPr>
                <a:t>. </a:t>
              </a:r>
              <a:endParaRPr lang="en-US" dirty="0">
                <a:ea typeface="MS PGothic" pitchFamily="34" charset="-128"/>
              </a:endParaRPr>
            </a:p>
            <a:p>
              <a:r>
                <a:rPr lang="en-US" dirty="0" smtClean="0">
                  <a:ea typeface="MS PGothic" pitchFamily="34" charset="-128"/>
                </a:rPr>
                <a:t>acceptance</a:t>
              </a:r>
              <a:endParaRPr lang="en-US" dirty="0">
                <a:ea typeface="MS PGothic" pitchFamily="34" charset="-128"/>
              </a:endParaRPr>
            </a:p>
          </p:txBody>
        </p:sp>
      </p:grpSp>
      <p:sp>
        <p:nvSpPr>
          <p:cNvPr id="27" name="Rectangle 6"/>
          <p:cNvSpPr txBox="1">
            <a:spLocks noChangeArrowheads="1"/>
          </p:cNvSpPr>
          <p:nvPr/>
        </p:nvSpPr>
        <p:spPr bwMode="auto">
          <a:xfrm>
            <a:off x="1752600" y="241300"/>
            <a:ext cx="5449888" cy="466725"/>
          </a:xfrm>
          <a:prstGeom prst="rect">
            <a:avLst/>
          </a:prstGeom>
          <a:noFill/>
          <a:ln>
            <a:miter lim="800000"/>
            <a:headEnd/>
            <a:tailEnd/>
          </a:ln>
        </p:spPr>
        <p:txBody>
          <a:bodyPr/>
          <a:lstStyle/>
          <a:p>
            <a:pPr>
              <a:spcBef>
                <a:spcPts val="200"/>
              </a:spcBef>
              <a:tabLst>
                <a:tab pos="863600" algn="l"/>
              </a:tabLst>
              <a:defRPr/>
            </a:pP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Spectrometer for E906</a:t>
            </a:r>
            <a:endParaRPr lang="en-US" sz="2400" b="1" kern="0" dirty="0">
              <a:solidFill>
                <a:srgbClr val="1C11FD"/>
              </a:solidFill>
              <a:latin typeface="+mj-lt"/>
              <a:ea typeface="+mj-ea"/>
              <a:cs typeface="+mj-cs"/>
              <a:sym typeface="Arial" pitchFamily="34" charset="0"/>
            </a:endParaRPr>
          </a:p>
        </p:txBody>
      </p:sp>
      <p:sp>
        <p:nvSpPr>
          <p:cNvPr id="22532" name="Title 28"/>
          <p:cNvSpPr>
            <a:spLocks noGrp="1"/>
          </p:cNvSpPr>
          <p:nvPr>
            <p:ph type="title"/>
          </p:nvPr>
        </p:nvSpPr>
        <p:spPr bwMode="auto">
          <a:xfrm>
            <a:off x="0" y="152400"/>
            <a:ext cx="9144000" cy="469900"/>
          </a:xfrm>
          <a:ln>
            <a:miter lim="800000"/>
            <a:headEnd/>
            <a:tailEnd/>
          </a:ln>
        </p:spPr>
        <p:txBody>
          <a:bodyPr vert="horz" wrap="square" lIns="91440" tIns="45720" rIns="91440" bIns="45720" numCol="1" anchor="t" anchorCtr="0" compatLnSpc="1">
            <a:prstTxWarp prst="textNoShape">
              <a:avLst/>
            </a:prstTxWarp>
          </a:bodyPr>
          <a:lstStyle/>
          <a:p>
            <a:r>
              <a:rPr lang="en-US" sz="2400" dirty="0" smtClean="0"/>
              <a:t>Fixed Target DY at </a:t>
            </a:r>
            <a:r>
              <a:rPr lang="en-US" sz="2400" dirty="0" err="1" smtClean="0"/>
              <a:t>SeaQuest</a:t>
            </a:r>
            <a:r>
              <a:rPr lang="en-US" sz="2400" dirty="0" smtClean="0"/>
              <a:t>: A </a:t>
            </a:r>
            <a:r>
              <a:rPr lang="en-US" sz="2400" dirty="0"/>
              <a:t>S</a:t>
            </a:r>
            <a:r>
              <a:rPr lang="en-US" sz="2400" dirty="0" smtClean="0"/>
              <a:t>ea Quark Laboratory</a:t>
            </a:r>
          </a:p>
        </p:txBody>
      </p:sp>
      <p:sp>
        <p:nvSpPr>
          <p:cNvPr id="55" name="Rectangle 3"/>
          <p:cNvSpPr txBox="1">
            <a:spLocks noChangeArrowheads="1"/>
          </p:cNvSpPr>
          <p:nvPr/>
        </p:nvSpPr>
        <p:spPr bwMode="auto">
          <a:xfrm>
            <a:off x="3732903" y="5699122"/>
            <a:ext cx="5182892" cy="820847"/>
          </a:xfrm>
          <a:prstGeom prst="rect">
            <a:avLst/>
          </a:prstGeom>
          <a:noFill/>
          <a:ln w="12700">
            <a:noFill/>
            <a:miter lim="800000"/>
            <a:headEnd/>
            <a:tailEnd/>
          </a:ln>
        </p:spPr>
        <p:txBody>
          <a:bodyPr lIns="50800" tIns="50800" rIns="50800" bIns="50800"/>
          <a:lstStyle/>
          <a:p>
            <a:pPr algn="l" eaLnBrk="0" hangingPunct="0">
              <a:spcBef>
                <a:spcPts val="1200"/>
              </a:spcBef>
              <a:buSzPct val="200000"/>
              <a:defRPr/>
            </a:pPr>
            <a:r>
              <a:rPr lang="en-US" sz="2000" kern="0" dirty="0" smtClean="0">
                <a:latin typeface="+mn-lt"/>
                <a:ea typeface="+mn-ea"/>
                <a:cs typeface="+mn-cs"/>
                <a:sym typeface="Arial" pitchFamily="34" charset="0"/>
              </a:rPr>
              <a:t>Fixed target kinematics favors sea-quarks from target – </a:t>
            </a:r>
            <a:r>
              <a:rPr lang="en-US" sz="2000" b="1" kern="0" dirty="0" smtClean="0">
                <a:solidFill>
                  <a:srgbClr val="FF0000"/>
                </a:solidFill>
                <a:latin typeface="+mn-lt"/>
                <a:ea typeface="+mn-ea"/>
                <a:cs typeface="+mn-cs"/>
                <a:sym typeface="Arial" pitchFamily="34" charset="0"/>
              </a:rPr>
              <a:t>a sea quark laboratory!</a:t>
            </a:r>
            <a:endParaRPr lang="en-US" sz="2000" b="1" kern="0" dirty="0">
              <a:solidFill>
                <a:srgbClr val="FF0000"/>
              </a:solidFill>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algn="l">
              <a:spcBef>
                <a:spcPts val="1200"/>
              </a:spcBef>
              <a:buSzPct val="200000"/>
              <a:tabLst>
                <a:tab pos="815975" algn="l"/>
                <a:tab pos="1192213" algn="l"/>
              </a:tabLst>
              <a:defRPr/>
            </a:pPr>
            <a:r>
              <a:rPr lang="en-US" sz="400" kern="0" dirty="0" smtClean="0">
                <a:latin typeface="+mn-lt"/>
                <a:ea typeface="+mn-ea"/>
                <a:cs typeface="+mn-cs"/>
                <a:sym typeface="Arial" pitchFamily="34" charset="0"/>
              </a:rPr>
              <a:t>    </a:t>
            </a:r>
          </a:p>
          <a:p>
            <a:pPr marL="419100" lvl="1" algn="l">
              <a:spcBef>
                <a:spcPts val="1200"/>
              </a:spcBef>
              <a:buClr>
                <a:srgbClr val="0000FF"/>
              </a:buClr>
              <a:buSzPct val="150000"/>
              <a:tabLst>
                <a:tab pos="815975" algn="l"/>
                <a:tab pos="1192213" algn="l"/>
              </a:tabLst>
              <a:defRPr/>
            </a:pPr>
            <a:endParaRPr lang="en-US" sz="1600" kern="0" dirty="0">
              <a:latin typeface="+mn-lt"/>
              <a:ea typeface="+mn-ea"/>
              <a:cs typeface="+mn-cs"/>
              <a:sym typeface="Arial" pitchFamily="34" charset="0"/>
            </a:endParaRPr>
          </a:p>
        </p:txBody>
      </p:sp>
      <p:grpSp>
        <p:nvGrpSpPr>
          <p:cNvPr id="15" name="Group 14"/>
          <p:cNvGrpSpPr>
            <a:grpSpLocks noChangeAspect="1"/>
          </p:cNvGrpSpPr>
          <p:nvPr/>
        </p:nvGrpSpPr>
        <p:grpSpPr>
          <a:xfrm>
            <a:off x="787790" y="1502779"/>
            <a:ext cx="2916224" cy="1485793"/>
            <a:chOff x="281435" y="914399"/>
            <a:chExt cx="2309365" cy="1176603"/>
          </a:xfrm>
        </p:grpSpPr>
        <p:grpSp>
          <p:nvGrpSpPr>
            <p:cNvPr id="22539" name="Group 13"/>
            <p:cNvGrpSpPr>
              <a:grpSpLocks/>
            </p:cNvGrpSpPr>
            <p:nvPr/>
          </p:nvGrpSpPr>
          <p:grpSpPr bwMode="auto">
            <a:xfrm>
              <a:off x="281435" y="914399"/>
              <a:ext cx="2233165" cy="1176603"/>
              <a:chOff x="483" y="953"/>
              <a:chExt cx="1890" cy="1050"/>
            </a:xfrm>
          </p:grpSpPr>
          <p:grpSp>
            <p:nvGrpSpPr>
              <p:cNvPr id="22544" name="Group 14"/>
              <p:cNvGrpSpPr>
                <a:grpSpLocks noChangeAspect="1"/>
              </p:cNvGrpSpPr>
              <p:nvPr/>
            </p:nvGrpSpPr>
            <p:grpSpPr bwMode="auto">
              <a:xfrm>
                <a:off x="1199" y="1362"/>
                <a:ext cx="464" cy="239"/>
                <a:chOff x="2707" y="2966"/>
                <a:chExt cx="864" cy="672"/>
              </a:xfrm>
            </p:grpSpPr>
            <p:sp>
              <p:nvSpPr>
                <p:cNvPr id="22557" name="Freeform 15"/>
                <p:cNvSpPr>
                  <a:spLocks noChangeAspect="1"/>
                </p:cNvSpPr>
                <p:nvPr/>
              </p:nvSpPr>
              <p:spPr bwMode="auto">
                <a:xfrm>
                  <a:off x="3055"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58" name="Freeform 16"/>
                <p:cNvSpPr>
                  <a:spLocks noChangeAspect="1"/>
                </p:cNvSpPr>
                <p:nvPr/>
              </p:nvSpPr>
              <p:spPr bwMode="auto">
                <a:xfrm>
                  <a:off x="3225"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59" name="Freeform 17"/>
                <p:cNvSpPr>
                  <a:spLocks noChangeAspect="1"/>
                </p:cNvSpPr>
                <p:nvPr/>
              </p:nvSpPr>
              <p:spPr bwMode="auto">
                <a:xfrm>
                  <a:off x="3398"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60" name="Freeform 18"/>
                <p:cNvSpPr>
                  <a:spLocks noChangeAspect="1"/>
                </p:cNvSpPr>
                <p:nvPr/>
              </p:nvSpPr>
              <p:spPr bwMode="auto">
                <a:xfrm>
                  <a:off x="2880"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61" name="Freeform 19"/>
                <p:cNvSpPr>
                  <a:spLocks noChangeAspect="1"/>
                </p:cNvSpPr>
                <p:nvPr/>
              </p:nvSpPr>
              <p:spPr bwMode="auto">
                <a:xfrm>
                  <a:off x="2707"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grpSp>
          <p:grpSp>
            <p:nvGrpSpPr>
              <p:cNvPr id="22545" name="Group 20"/>
              <p:cNvGrpSpPr>
                <a:grpSpLocks noChangeAspect="1"/>
              </p:cNvGrpSpPr>
              <p:nvPr/>
            </p:nvGrpSpPr>
            <p:grpSpPr bwMode="auto">
              <a:xfrm>
                <a:off x="1659" y="969"/>
                <a:ext cx="709" cy="517"/>
                <a:chOff x="3818" y="1354"/>
                <a:chExt cx="1246" cy="432"/>
              </a:xfrm>
            </p:grpSpPr>
            <p:sp>
              <p:nvSpPr>
                <p:cNvPr id="22555" name="Line 21"/>
                <p:cNvSpPr>
                  <a:spLocks noChangeAspect="1" noChangeShapeType="1"/>
                </p:cNvSpPr>
                <p:nvPr/>
              </p:nvSpPr>
              <p:spPr bwMode="auto">
                <a:xfrm flipV="1">
                  <a:off x="4435" y="1354"/>
                  <a:ext cx="629" cy="218"/>
                </a:xfrm>
                <a:prstGeom prst="line">
                  <a:avLst/>
                </a:prstGeom>
                <a:noFill/>
                <a:ln w="28575">
                  <a:solidFill>
                    <a:schemeClr val="tx1"/>
                  </a:solidFill>
                  <a:round/>
                  <a:headEnd type="arrow" w="med" len="med"/>
                  <a:tailEnd/>
                </a:ln>
              </p:spPr>
              <p:txBody>
                <a:bodyPr anchor="ctr">
                  <a:spAutoFit/>
                </a:bodyPr>
                <a:lstStyle/>
                <a:p>
                  <a:endParaRPr lang="en-US"/>
                </a:p>
              </p:txBody>
            </p:sp>
            <p:sp>
              <p:nvSpPr>
                <p:cNvPr id="22556" name="Line 22"/>
                <p:cNvSpPr>
                  <a:spLocks noChangeAspect="1" noChangeShapeType="1"/>
                </p:cNvSpPr>
                <p:nvPr/>
              </p:nvSpPr>
              <p:spPr bwMode="auto">
                <a:xfrm flipV="1">
                  <a:off x="3818" y="1568"/>
                  <a:ext cx="629" cy="218"/>
                </a:xfrm>
                <a:prstGeom prst="line">
                  <a:avLst/>
                </a:prstGeom>
                <a:noFill/>
                <a:ln w="28575">
                  <a:solidFill>
                    <a:schemeClr val="tx1"/>
                  </a:solidFill>
                  <a:round/>
                  <a:headEnd/>
                  <a:tailEnd/>
                </a:ln>
              </p:spPr>
              <p:txBody>
                <a:bodyPr anchor="ctr">
                  <a:spAutoFit/>
                </a:bodyPr>
                <a:lstStyle/>
                <a:p>
                  <a:endParaRPr lang="en-US"/>
                </a:p>
              </p:txBody>
            </p:sp>
          </p:grpSp>
          <p:grpSp>
            <p:nvGrpSpPr>
              <p:cNvPr id="22546" name="Group 23"/>
              <p:cNvGrpSpPr>
                <a:grpSpLocks noChangeAspect="1"/>
              </p:cNvGrpSpPr>
              <p:nvPr/>
            </p:nvGrpSpPr>
            <p:grpSpPr bwMode="auto">
              <a:xfrm flipV="1">
                <a:off x="1662" y="1486"/>
                <a:ext cx="711" cy="517"/>
                <a:chOff x="3818" y="1354"/>
                <a:chExt cx="1246" cy="432"/>
              </a:xfrm>
            </p:grpSpPr>
            <p:sp>
              <p:nvSpPr>
                <p:cNvPr id="22553" name="Line 24"/>
                <p:cNvSpPr>
                  <a:spLocks noChangeAspect="1" noChangeShapeType="1"/>
                </p:cNvSpPr>
                <p:nvPr/>
              </p:nvSpPr>
              <p:spPr bwMode="auto">
                <a:xfrm flipV="1">
                  <a:off x="4435" y="1354"/>
                  <a:ext cx="629" cy="218"/>
                </a:xfrm>
                <a:prstGeom prst="line">
                  <a:avLst/>
                </a:prstGeom>
                <a:noFill/>
                <a:ln w="28575">
                  <a:solidFill>
                    <a:schemeClr val="tx1"/>
                  </a:solidFill>
                  <a:round/>
                  <a:headEnd/>
                  <a:tailEnd/>
                </a:ln>
              </p:spPr>
              <p:txBody>
                <a:bodyPr anchor="ctr">
                  <a:spAutoFit/>
                </a:bodyPr>
                <a:lstStyle/>
                <a:p>
                  <a:endParaRPr lang="en-US"/>
                </a:p>
              </p:txBody>
            </p:sp>
            <p:sp>
              <p:nvSpPr>
                <p:cNvPr id="22554" name="Line 25"/>
                <p:cNvSpPr>
                  <a:spLocks noChangeAspect="1" noChangeShapeType="1"/>
                </p:cNvSpPr>
                <p:nvPr/>
              </p:nvSpPr>
              <p:spPr bwMode="auto">
                <a:xfrm flipV="1">
                  <a:off x="3818" y="1568"/>
                  <a:ext cx="629" cy="218"/>
                </a:xfrm>
                <a:prstGeom prst="line">
                  <a:avLst/>
                </a:prstGeom>
                <a:noFill/>
                <a:ln w="28575">
                  <a:solidFill>
                    <a:schemeClr val="tx1"/>
                  </a:solidFill>
                  <a:round/>
                  <a:headEnd/>
                  <a:tailEnd type="arrow" w="med" len="med"/>
                </a:ln>
              </p:spPr>
              <p:txBody>
                <a:bodyPr anchor="ctr">
                  <a:spAutoFit/>
                </a:bodyPr>
                <a:lstStyle/>
                <a:p>
                  <a:endParaRPr lang="en-US"/>
                </a:p>
              </p:txBody>
            </p:sp>
          </p:grpSp>
          <p:grpSp>
            <p:nvGrpSpPr>
              <p:cNvPr id="22547" name="Group 26"/>
              <p:cNvGrpSpPr>
                <a:grpSpLocks noChangeAspect="1"/>
              </p:cNvGrpSpPr>
              <p:nvPr/>
            </p:nvGrpSpPr>
            <p:grpSpPr bwMode="auto">
              <a:xfrm flipH="1">
                <a:off x="488" y="953"/>
                <a:ext cx="709" cy="517"/>
                <a:chOff x="3818" y="1354"/>
                <a:chExt cx="1246" cy="432"/>
              </a:xfrm>
            </p:grpSpPr>
            <p:sp>
              <p:nvSpPr>
                <p:cNvPr id="22551" name="Line 27"/>
                <p:cNvSpPr>
                  <a:spLocks noChangeAspect="1" noChangeShapeType="1"/>
                </p:cNvSpPr>
                <p:nvPr/>
              </p:nvSpPr>
              <p:spPr bwMode="auto">
                <a:xfrm flipV="1">
                  <a:off x="4435" y="1354"/>
                  <a:ext cx="629" cy="218"/>
                </a:xfrm>
                <a:prstGeom prst="line">
                  <a:avLst/>
                </a:prstGeom>
                <a:noFill/>
                <a:ln w="28575">
                  <a:solidFill>
                    <a:srgbClr val="3333FF"/>
                  </a:solidFill>
                  <a:round/>
                  <a:headEnd type="arrow" w="med" len="med"/>
                  <a:tailEnd/>
                </a:ln>
              </p:spPr>
              <p:txBody>
                <a:bodyPr anchor="ctr">
                  <a:spAutoFit/>
                </a:bodyPr>
                <a:lstStyle/>
                <a:p>
                  <a:endParaRPr lang="en-US"/>
                </a:p>
              </p:txBody>
            </p:sp>
            <p:sp>
              <p:nvSpPr>
                <p:cNvPr id="22552" name="Line 28"/>
                <p:cNvSpPr>
                  <a:spLocks noChangeAspect="1" noChangeShapeType="1"/>
                </p:cNvSpPr>
                <p:nvPr/>
              </p:nvSpPr>
              <p:spPr bwMode="auto">
                <a:xfrm flipV="1">
                  <a:off x="3818" y="1568"/>
                  <a:ext cx="629" cy="218"/>
                </a:xfrm>
                <a:prstGeom prst="line">
                  <a:avLst/>
                </a:prstGeom>
                <a:noFill/>
                <a:ln w="28575">
                  <a:solidFill>
                    <a:srgbClr val="3333FF"/>
                  </a:solidFill>
                  <a:round/>
                  <a:headEnd/>
                  <a:tailEnd/>
                </a:ln>
              </p:spPr>
              <p:txBody>
                <a:bodyPr anchor="ctr">
                  <a:spAutoFit/>
                </a:bodyPr>
                <a:lstStyle/>
                <a:p>
                  <a:endParaRPr lang="en-US"/>
                </a:p>
              </p:txBody>
            </p:sp>
          </p:grpSp>
          <p:grpSp>
            <p:nvGrpSpPr>
              <p:cNvPr id="22548" name="Group 29"/>
              <p:cNvGrpSpPr>
                <a:grpSpLocks noChangeAspect="1"/>
              </p:cNvGrpSpPr>
              <p:nvPr/>
            </p:nvGrpSpPr>
            <p:grpSpPr bwMode="auto">
              <a:xfrm flipH="1" flipV="1">
                <a:off x="483" y="1470"/>
                <a:ext cx="711" cy="517"/>
                <a:chOff x="3818" y="1354"/>
                <a:chExt cx="1246" cy="432"/>
              </a:xfrm>
            </p:grpSpPr>
            <p:sp>
              <p:nvSpPr>
                <p:cNvPr id="22549" name="Line 30"/>
                <p:cNvSpPr>
                  <a:spLocks noChangeAspect="1" noChangeShapeType="1"/>
                </p:cNvSpPr>
                <p:nvPr/>
              </p:nvSpPr>
              <p:spPr bwMode="auto">
                <a:xfrm flipV="1">
                  <a:off x="4435" y="1354"/>
                  <a:ext cx="629" cy="218"/>
                </a:xfrm>
                <a:prstGeom prst="line">
                  <a:avLst/>
                </a:prstGeom>
                <a:noFill/>
                <a:ln w="28575">
                  <a:solidFill>
                    <a:srgbClr val="FF00FF"/>
                  </a:solidFill>
                  <a:round/>
                  <a:headEnd/>
                  <a:tailEnd/>
                </a:ln>
              </p:spPr>
              <p:txBody>
                <a:bodyPr anchor="ctr">
                  <a:spAutoFit/>
                </a:bodyPr>
                <a:lstStyle/>
                <a:p>
                  <a:endParaRPr lang="en-US"/>
                </a:p>
              </p:txBody>
            </p:sp>
            <p:sp>
              <p:nvSpPr>
                <p:cNvPr id="22550" name="Line 31"/>
                <p:cNvSpPr>
                  <a:spLocks noChangeAspect="1" noChangeShapeType="1"/>
                </p:cNvSpPr>
                <p:nvPr/>
              </p:nvSpPr>
              <p:spPr bwMode="auto">
                <a:xfrm flipV="1">
                  <a:off x="3818" y="1568"/>
                  <a:ext cx="629" cy="218"/>
                </a:xfrm>
                <a:prstGeom prst="line">
                  <a:avLst/>
                </a:prstGeom>
                <a:noFill/>
                <a:ln w="28575">
                  <a:solidFill>
                    <a:srgbClr val="FF00FF"/>
                  </a:solidFill>
                  <a:round/>
                  <a:headEnd/>
                  <a:tailEnd type="arrow" w="med" len="med"/>
                </a:ln>
              </p:spPr>
              <p:txBody>
                <a:bodyPr anchor="ctr">
                  <a:spAutoFit/>
                </a:bodyPr>
                <a:lstStyle/>
                <a:p>
                  <a:endParaRPr lang="en-US"/>
                </a:p>
              </p:txBody>
            </p:sp>
          </p:grpSp>
        </p:grpSp>
        <p:pic>
          <p:nvPicPr>
            <p:cNvPr id="22540" name="Picture 75"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blip>
            <a:srcRect/>
            <a:stretch>
              <a:fillRect/>
            </a:stretch>
          </p:blipFill>
          <p:spPr bwMode="auto">
            <a:xfrm>
              <a:off x="300894" y="1670624"/>
              <a:ext cx="156306" cy="234376"/>
            </a:xfrm>
            <a:prstGeom prst="rect">
              <a:avLst/>
            </a:prstGeom>
            <a:noFill/>
            <a:ln w="9525">
              <a:noFill/>
              <a:miter lim="800000"/>
              <a:headEnd/>
              <a:tailEnd/>
            </a:ln>
          </p:spPr>
        </p:pic>
        <p:pic>
          <p:nvPicPr>
            <p:cNvPr id="22541" name="Picture 76" descr="txp_fig"/>
            <p:cNvPicPr>
              <a:picLocks noChangeAspect="1" noChangeArrowheads="1"/>
            </p:cNvPicPr>
            <p:nvPr>
              <p:custDataLst>
                <p:tags r:id="rId3"/>
              </p:custDataLst>
            </p:nvPr>
          </p:nvPicPr>
          <p:blipFill>
            <a:blip r:embed="rId10" cstate="print">
              <a:clrChange>
                <a:clrFrom>
                  <a:srgbClr val="FFFFFF"/>
                </a:clrFrom>
                <a:clrTo>
                  <a:srgbClr val="FFFFFF">
                    <a:alpha val="0"/>
                  </a:srgbClr>
                </a:clrTo>
              </a:clrChange>
            </a:blip>
            <a:srcRect/>
            <a:stretch>
              <a:fillRect/>
            </a:stretch>
          </p:blipFill>
          <p:spPr bwMode="auto">
            <a:xfrm>
              <a:off x="319606" y="1143000"/>
              <a:ext cx="129888" cy="181559"/>
            </a:xfrm>
            <a:prstGeom prst="rect">
              <a:avLst/>
            </a:prstGeom>
            <a:noFill/>
            <a:ln w="9525">
              <a:noFill/>
              <a:miter lim="800000"/>
              <a:headEnd/>
              <a:tailEnd/>
            </a:ln>
          </p:spPr>
        </p:pic>
        <p:pic>
          <p:nvPicPr>
            <p:cNvPr id="22542" name="Picture 77" descr="txp_fig"/>
            <p:cNvPicPr>
              <a:picLocks noChangeAspect="1" noChangeArrowheads="1"/>
            </p:cNvPicPr>
            <p:nvPr>
              <p:custDataLst>
                <p:tags r:id="rId4"/>
              </p:custDataLst>
            </p:nvPr>
          </p:nvPicPr>
          <p:blipFill>
            <a:blip r:embed="rId11" cstate="print">
              <a:clrChange>
                <a:clrFrom>
                  <a:srgbClr val="FFFFFF"/>
                </a:clrFrom>
                <a:clrTo>
                  <a:srgbClr val="FFFFFF">
                    <a:alpha val="0"/>
                  </a:srgbClr>
                </a:clrTo>
              </a:clrChange>
            </a:blip>
            <a:srcRect/>
            <a:stretch>
              <a:fillRect/>
            </a:stretch>
          </p:blipFill>
          <p:spPr bwMode="auto">
            <a:xfrm>
              <a:off x="2239658" y="1110540"/>
              <a:ext cx="351138" cy="324605"/>
            </a:xfrm>
            <a:prstGeom prst="rect">
              <a:avLst/>
            </a:prstGeom>
            <a:noFill/>
            <a:ln w="9525">
              <a:noFill/>
              <a:miter lim="800000"/>
              <a:headEnd/>
              <a:tailEnd/>
            </a:ln>
          </p:spPr>
        </p:pic>
        <p:pic>
          <p:nvPicPr>
            <p:cNvPr id="22543" name="Picture 78" descr="txp_fig"/>
            <p:cNvPicPr>
              <a:picLocks noChangeAspect="1" noChangeArrowheads="1"/>
            </p:cNvPicPr>
            <p:nvPr>
              <p:custDataLst>
                <p:tags r:id="rId5"/>
              </p:custDataLst>
            </p:nvPr>
          </p:nvPicPr>
          <p:blipFill>
            <a:blip r:embed="rId12" cstate="print">
              <a:clrChange>
                <a:clrFrom>
                  <a:srgbClr val="FFFFFF"/>
                </a:clrFrom>
                <a:clrTo>
                  <a:srgbClr val="FFFFFF">
                    <a:alpha val="0"/>
                  </a:srgbClr>
                </a:clrTo>
              </a:clrChange>
            </a:blip>
            <a:srcRect/>
            <a:stretch>
              <a:fillRect/>
            </a:stretch>
          </p:blipFill>
          <p:spPr bwMode="auto">
            <a:xfrm>
              <a:off x="2266080" y="1595524"/>
              <a:ext cx="324720" cy="233276"/>
            </a:xfrm>
            <a:prstGeom prst="rect">
              <a:avLst/>
            </a:prstGeom>
            <a:noFill/>
            <a:ln w="9525">
              <a:noFill/>
              <a:miter lim="800000"/>
              <a:headEnd/>
              <a:tailEnd/>
            </a:ln>
          </p:spPr>
        </p:pic>
      </p:grpSp>
      <p:sp>
        <p:nvSpPr>
          <p:cNvPr id="41" name="Slide Number Placeholder 40"/>
          <p:cNvSpPr>
            <a:spLocks noGrp="1"/>
          </p:cNvSpPr>
          <p:nvPr>
            <p:ph type="sldNum" sz="quarter" idx="10"/>
          </p:nvPr>
        </p:nvSpPr>
        <p:spPr/>
        <p:txBody>
          <a:bodyPr/>
          <a:lstStyle/>
          <a:p>
            <a:pPr>
              <a:defRPr/>
            </a:pPr>
            <a:fld id="{A63C0492-FDFD-4BD8-A9E9-DFEDE7699DE0}" type="slidenum">
              <a:rPr lang="en-US" smtClean="0"/>
              <a:pPr>
                <a:defRPr/>
              </a:pPr>
              <a:t>38</a:t>
            </a:fld>
            <a:endParaRPr lang="en-US"/>
          </a:p>
        </p:txBody>
      </p:sp>
      <p:grpSp>
        <p:nvGrpSpPr>
          <p:cNvPr id="5" name="Group 4"/>
          <p:cNvGrpSpPr/>
          <p:nvPr/>
        </p:nvGrpSpPr>
        <p:grpSpPr>
          <a:xfrm>
            <a:off x="597890" y="4503168"/>
            <a:ext cx="6604598" cy="1054725"/>
            <a:chOff x="440634" y="4478652"/>
            <a:chExt cx="6019800" cy="855348"/>
          </a:xfrm>
        </p:grpSpPr>
        <p:graphicFrame>
          <p:nvGraphicFramePr>
            <p:cNvPr id="52225" name="Object 3"/>
            <p:cNvGraphicFramePr>
              <a:graphicFrameLocks noChangeAspect="1"/>
            </p:cNvGraphicFramePr>
            <p:nvPr>
              <p:extLst>
                <p:ext uri="{D42A27DB-BD31-4B8C-83A1-F6EECF244321}">
                  <p14:modId xmlns:p14="http://schemas.microsoft.com/office/powerpoint/2010/main" val="4145821211"/>
                </p:ext>
              </p:extLst>
            </p:nvPr>
          </p:nvGraphicFramePr>
          <p:xfrm>
            <a:off x="440634" y="4478652"/>
            <a:ext cx="6019800" cy="855348"/>
          </p:xfrm>
          <a:graphic>
            <a:graphicData uri="http://schemas.openxmlformats.org/presentationml/2006/ole">
              <mc:AlternateContent xmlns:mc="http://schemas.openxmlformats.org/markup-compatibility/2006">
                <mc:Choice xmlns:v="urn:schemas-microsoft-com:vml" Requires="v">
                  <p:oleObj spid="_x0000_s321761" name="Equation" r:id="rId13" imgW="3276360" imgH="469800" progId="Equation.DSMT4">
                    <p:embed/>
                  </p:oleObj>
                </mc:Choice>
                <mc:Fallback>
                  <p:oleObj name="Equation" r:id="rId13" imgW="3276360" imgH="469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0634" y="4478652"/>
                          <a:ext cx="6019800" cy="8553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AutoShape 38"/>
            <p:cNvSpPr>
              <a:spLocks noChangeArrowheads="1"/>
            </p:cNvSpPr>
            <p:nvPr/>
          </p:nvSpPr>
          <p:spPr bwMode="auto">
            <a:xfrm>
              <a:off x="4843991" y="4586630"/>
              <a:ext cx="1433513" cy="519113"/>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noFill/>
            <a:ln w="9525" cmpd="sng">
              <a:solidFill>
                <a:srgbClr val="FD220B"/>
              </a:solidFill>
              <a:miter lim="800000"/>
              <a:headEnd/>
              <a:tailEnd/>
            </a:ln>
            <a:effectLst/>
          </p:spPr>
          <p:txBody>
            <a:bodyPr wrap="none" anchor="ctr"/>
            <a:lstStyle/>
            <a:p>
              <a:pPr algn="l" fontAlgn="auto">
                <a:spcBef>
                  <a:spcPts val="0"/>
                </a:spcBef>
                <a:spcAft>
                  <a:spcPts val="0"/>
                </a:spcAft>
              </a:pPr>
              <a:endParaRPr lang="en-US">
                <a:solidFill>
                  <a:srgbClr val="616161"/>
                </a:solidFill>
                <a:latin typeface="Calibri"/>
                <a:ea typeface="+mn-ea"/>
                <a:cs typeface="+mn-cs"/>
              </a:endParaRPr>
            </a:p>
          </p:txBody>
        </p:sp>
      </p:grpSp>
      <p:sp>
        <p:nvSpPr>
          <p:cNvPr id="19" name="TextBox 18"/>
          <p:cNvSpPr txBox="1"/>
          <p:nvPr/>
        </p:nvSpPr>
        <p:spPr>
          <a:xfrm>
            <a:off x="6950834" y="4161129"/>
            <a:ext cx="575799" cy="307777"/>
          </a:xfrm>
          <a:prstGeom prst="rect">
            <a:avLst/>
          </a:prstGeom>
          <a:solidFill>
            <a:schemeClr val="bg1"/>
          </a:solidFill>
        </p:spPr>
        <p:txBody>
          <a:bodyPr wrap="none" rtlCol="0">
            <a:spAutoFit/>
          </a:bodyPr>
          <a:lstStyle/>
          <a:p>
            <a:r>
              <a:rPr lang="en-US" sz="1400" dirty="0" err="1" smtClean="0"/>
              <a:t>x</a:t>
            </a:r>
            <a:r>
              <a:rPr lang="en-US" sz="1400" baseline="-25000" dirty="0" err="1" smtClean="0"/>
              <a:t>beam</a:t>
            </a:r>
            <a:endParaRPr lang="en-US" baseline="-25000" dirty="0"/>
          </a:p>
        </p:txBody>
      </p:sp>
      <p:sp>
        <p:nvSpPr>
          <p:cNvPr id="65" name="TextBox 64"/>
          <p:cNvSpPr txBox="1"/>
          <p:nvPr/>
        </p:nvSpPr>
        <p:spPr>
          <a:xfrm rot="16200000">
            <a:off x="5037600" y="2273954"/>
            <a:ext cx="583814" cy="307777"/>
          </a:xfrm>
          <a:prstGeom prst="rect">
            <a:avLst/>
          </a:prstGeom>
          <a:solidFill>
            <a:schemeClr val="bg1"/>
          </a:solidFill>
        </p:spPr>
        <p:txBody>
          <a:bodyPr wrap="none" rtlCol="0">
            <a:spAutoFit/>
          </a:bodyPr>
          <a:lstStyle/>
          <a:p>
            <a:r>
              <a:rPr lang="en-US" sz="1400" dirty="0" err="1" smtClean="0"/>
              <a:t>x</a:t>
            </a:r>
            <a:r>
              <a:rPr lang="en-US" sz="1400" baseline="-25000" dirty="0" err="1" smtClean="0"/>
              <a:t>target</a:t>
            </a:r>
            <a:endParaRPr lang="en-US" baseline="-25000" dirty="0"/>
          </a:p>
        </p:txBody>
      </p:sp>
    </p:spTree>
    <p:extLst>
      <p:ext uri="{BB962C8B-B14F-4D97-AF65-F5344CB8AC3E}">
        <p14:creationId xmlns:p14="http://schemas.microsoft.com/office/powerpoint/2010/main" val="12801697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1342"/>
            <a:ext cx="4965700" cy="659420"/>
          </a:xfrm>
        </p:spPr>
        <p:txBody>
          <a:bodyPr>
            <a:normAutofit lnSpcReduction="10000"/>
          </a:bodyPr>
          <a:lstStyle/>
          <a:p>
            <a:r>
              <a:rPr lang="en-US" sz="2000" dirty="0" smtClean="0">
                <a:solidFill>
                  <a:srgbClr val="008000"/>
                </a:solidFill>
              </a:rPr>
              <a:t>deuteron is spin 1 particle, opens up new physics</a:t>
            </a:r>
            <a:endParaRPr lang="en-US" sz="2000" dirty="0">
              <a:solidFill>
                <a:srgbClr val="008000"/>
              </a:solidFill>
            </a:endParaRPr>
          </a:p>
        </p:txBody>
      </p:sp>
      <p:sp>
        <p:nvSpPr>
          <p:cNvPr id="4" name="Rectangle 3"/>
          <p:cNvSpPr/>
          <p:nvPr/>
        </p:nvSpPr>
        <p:spPr>
          <a:xfrm>
            <a:off x="533400" y="1724561"/>
            <a:ext cx="5638800" cy="1323439"/>
          </a:xfrm>
          <a:prstGeom prst="rect">
            <a:avLst/>
          </a:prstGeom>
        </p:spPr>
        <p:txBody>
          <a:bodyPr wrap="square">
            <a:spAutoFit/>
          </a:bodyPr>
          <a:lstStyle/>
          <a:p>
            <a:pPr algn="l" defTabSz="457200" fontAlgn="auto">
              <a:spcBef>
                <a:spcPts val="0"/>
              </a:spcBef>
              <a:spcAft>
                <a:spcPts val="0"/>
              </a:spcAft>
            </a:pPr>
            <a:r>
              <a:rPr lang="en-US" sz="1600" dirty="0" smtClean="0">
                <a:solidFill>
                  <a:prstClr val="black"/>
                </a:solidFill>
                <a:latin typeface="Arial"/>
                <a:ea typeface="+mn-ea"/>
                <a:cs typeface="+mn-cs"/>
              </a:rPr>
              <a:t>spin-1 </a:t>
            </a:r>
            <a:r>
              <a:rPr lang="en-US" sz="1600" dirty="0">
                <a:solidFill>
                  <a:prstClr val="black"/>
                </a:solidFill>
                <a:latin typeface="Arial"/>
                <a:ea typeface="+mn-ea"/>
                <a:cs typeface="+mn-cs"/>
              </a:rPr>
              <a:t>system in a B-field leads to </a:t>
            </a:r>
            <a:endParaRPr lang="en-US" sz="1600" dirty="0" smtClean="0">
              <a:solidFill>
                <a:prstClr val="black"/>
              </a:solidFill>
              <a:latin typeface="Arial"/>
              <a:ea typeface="+mn-ea"/>
              <a:cs typeface="+mn-cs"/>
            </a:endParaRPr>
          </a:p>
          <a:p>
            <a:pPr algn="l" defTabSz="457200" fontAlgn="auto">
              <a:spcBef>
                <a:spcPts val="0"/>
              </a:spcBef>
              <a:spcAft>
                <a:spcPts val="0"/>
              </a:spcAft>
            </a:pPr>
            <a:r>
              <a:rPr lang="en-US" sz="1600" dirty="0" smtClean="0">
                <a:solidFill>
                  <a:prstClr val="black"/>
                </a:solidFill>
                <a:latin typeface="Arial"/>
                <a:ea typeface="+mn-ea"/>
                <a:cs typeface="+mn-cs"/>
              </a:rPr>
              <a:t>3 sublevels via </a:t>
            </a:r>
            <a:r>
              <a:rPr lang="en-US" sz="1600" dirty="0">
                <a:solidFill>
                  <a:prstClr val="black"/>
                </a:solidFill>
                <a:latin typeface="Arial"/>
                <a:ea typeface="+mn-ea"/>
                <a:cs typeface="+mn-cs"/>
              </a:rPr>
              <a:t>Zeeman </a:t>
            </a:r>
            <a:r>
              <a:rPr lang="en-US" sz="1600" dirty="0" smtClean="0">
                <a:solidFill>
                  <a:prstClr val="black"/>
                </a:solidFill>
                <a:latin typeface="Arial"/>
                <a:ea typeface="+mn-ea"/>
                <a:cs typeface="+mn-cs"/>
              </a:rPr>
              <a:t>interaction</a:t>
            </a:r>
            <a:endParaRPr lang="en-US" sz="1600" dirty="0">
              <a:solidFill>
                <a:prstClr val="black"/>
              </a:solidFill>
              <a:latin typeface="Arial"/>
              <a:ea typeface="+mn-ea"/>
              <a:cs typeface="+mn-cs"/>
            </a:endParaRPr>
          </a:p>
          <a:p>
            <a:pPr algn="l" defTabSz="457200" fontAlgn="auto">
              <a:spcBef>
                <a:spcPts val="0"/>
              </a:spcBef>
              <a:spcAft>
                <a:spcPts val="0"/>
              </a:spcAft>
            </a:pPr>
            <a:r>
              <a:rPr lang="en-US" sz="1600" b="1" dirty="0">
                <a:solidFill>
                  <a:prstClr val="black"/>
                </a:solidFill>
                <a:latin typeface="Arial"/>
                <a:ea typeface="+mn-ea"/>
                <a:cs typeface="+mn-cs"/>
              </a:rPr>
              <a:t>Vector polarization: </a:t>
            </a:r>
            <a:r>
              <a:rPr lang="en-US" sz="1600" dirty="0" smtClean="0">
                <a:solidFill>
                  <a:prstClr val="black"/>
                </a:solidFill>
                <a:latin typeface="Arial"/>
                <a:ea typeface="+mn-ea"/>
                <a:cs typeface="+mn-cs"/>
              </a:rPr>
              <a:t>(</a:t>
            </a:r>
            <a:r>
              <a:rPr lang="en-US" sz="1600" dirty="0">
                <a:solidFill>
                  <a:prstClr val="black"/>
                </a:solidFill>
                <a:latin typeface="Arial"/>
              </a:rPr>
              <a:t>n </a:t>
            </a:r>
            <a:r>
              <a:rPr lang="en-US" sz="1600" baseline="30000" dirty="0">
                <a:solidFill>
                  <a:prstClr val="black"/>
                </a:solidFill>
                <a:latin typeface="Arial"/>
              </a:rPr>
              <a:t>+</a:t>
            </a:r>
            <a:r>
              <a:rPr lang="en-US" sz="1600" dirty="0">
                <a:solidFill>
                  <a:prstClr val="black"/>
                </a:solidFill>
                <a:latin typeface="Arial"/>
              </a:rPr>
              <a:t> - </a:t>
            </a:r>
            <a:r>
              <a:rPr lang="en-US" sz="1600" dirty="0" smtClean="0">
                <a:solidFill>
                  <a:prstClr val="black"/>
                </a:solidFill>
                <a:latin typeface="Arial"/>
              </a:rPr>
              <a:t>n </a:t>
            </a:r>
            <a:r>
              <a:rPr lang="en-US" sz="1600" baseline="30000" dirty="0" smtClean="0">
                <a:solidFill>
                  <a:prstClr val="black"/>
                </a:solidFill>
                <a:latin typeface="Arial"/>
              </a:rPr>
              <a:t>-</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-1 &lt; </a:t>
            </a:r>
            <a:r>
              <a:rPr lang="en-US" sz="1600" dirty="0" err="1" smtClean="0">
                <a:solidFill>
                  <a:prstClr val="black"/>
                </a:solidFill>
                <a:latin typeface="Arial"/>
                <a:ea typeface="+mn-ea"/>
                <a:cs typeface="+mn-cs"/>
              </a:rPr>
              <a:t>P</a:t>
            </a:r>
            <a:r>
              <a:rPr lang="en-US" sz="1600" baseline="-25000" dirty="0" err="1" smtClean="0">
                <a:solidFill>
                  <a:prstClr val="black"/>
                </a:solidFill>
                <a:latin typeface="Arial"/>
              </a:rPr>
              <a:t>z</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&lt; +1</a:t>
            </a:r>
          </a:p>
          <a:p>
            <a:pPr algn="l" defTabSz="457200" fontAlgn="auto">
              <a:spcBef>
                <a:spcPts val="0"/>
              </a:spcBef>
              <a:spcAft>
                <a:spcPts val="0"/>
              </a:spcAft>
            </a:pPr>
            <a:r>
              <a:rPr lang="en-US" sz="1600" b="1" dirty="0">
                <a:solidFill>
                  <a:prstClr val="black"/>
                </a:solidFill>
                <a:latin typeface="Arial"/>
                <a:ea typeface="+mn-ea"/>
                <a:cs typeface="+mn-cs"/>
              </a:rPr>
              <a:t>Tensor polarization</a:t>
            </a:r>
            <a:r>
              <a:rPr lang="en-US" sz="1600" dirty="0">
                <a:solidFill>
                  <a:prstClr val="black"/>
                </a:solidFill>
                <a:latin typeface="Arial"/>
                <a:ea typeface="+mn-ea"/>
                <a:cs typeface="+mn-cs"/>
              </a:rPr>
              <a:t>: (</a:t>
            </a:r>
            <a:r>
              <a:rPr lang="en-US" sz="1600" dirty="0" smtClean="0">
                <a:solidFill>
                  <a:prstClr val="black"/>
                </a:solidFill>
                <a:latin typeface="Arial"/>
                <a:ea typeface="+mn-ea"/>
                <a:cs typeface="+mn-cs"/>
              </a:rPr>
              <a:t>n </a:t>
            </a:r>
            <a:r>
              <a:rPr lang="en-US" sz="1600" baseline="30000" dirty="0" smtClean="0">
                <a:solidFill>
                  <a:prstClr val="black"/>
                </a:solidFill>
                <a:latin typeface="Arial"/>
                <a:ea typeface="+mn-ea"/>
                <a:cs typeface="+mn-cs"/>
              </a:rPr>
              <a:t>+</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 n</a:t>
            </a:r>
            <a:r>
              <a:rPr lang="en-US" sz="1600" baseline="30000" dirty="0">
                <a:solidFill>
                  <a:prstClr val="black"/>
                </a:solidFill>
                <a:latin typeface="Arial"/>
                <a:ea typeface="+mn-ea"/>
                <a:cs typeface="+mn-cs"/>
              </a:rPr>
              <a:t>0</a:t>
            </a:r>
            <a:r>
              <a:rPr lang="en-US" sz="1600" dirty="0">
                <a:solidFill>
                  <a:prstClr val="black"/>
                </a:solidFill>
                <a:latin typeface="Arial"/>
                <a:ea typeface="+mn-ea"/>
                <a:cs typeface="+mn-cs"/>
              </a:rPr>
              <a:t>) – (</a:t>
            </a:r>
            <a:r>
              <a:rPr lang="en-US" sz="1600" dirty="0" smtClean="0">
                <a:solidFill>
                  <a:prstClr val="black"/>
                </a:solidFill>
                <a:latin typeface="Arial"/>
                <a:ea typeface="+mn-ea"/>
                <a:cs typeface="+mn-cs"/>
              </a:rPr>
              <a:t>n</a:t>
            </a:r>
            <a:r>
              <a:rPr lang="en-US" sz="1600" baseline="30000" dirty="0">
                <a:solidFill>
                  <a:prstClr val="black"/>
                </a:solidFill>
                <a:latin typeface="Arial"/>
              </a:rPr>
              <a:t>0</a:t>
            </a:r>
            <a:r>
              <a:rPr lang="en-US" sz="1600" dirty="0" smtClean="0">
                <a:solidFill>
                  <a:prstClr val="black"/>
                </a:solidFill>
                <a:latin typeface="Arial"/>
                <a:ea typeface="+mn-ea"/>
                <a:cs typeface="+mn-cs"/>
              </a:rPr>
              <a:t> – n </a:t>
            </a:r>
            <a:r>
              <a:rPr lang="en-US" sz="1600" baseline="30000" dirty="0" smtClean="0">
                <a:solidFill>
                  <a:prstClr val="black"/>
                </a:solidFill>
                <a:latin typeface="Arial"/>
              </a:rPr>
              <a:t>-</a:t>
            </a:r>
            <a:r>
              <a:rPr lang="en-US" sz="1600" dirty="0" smtClean="0">
                <a:solidFill>
                  <a:prstClr val="black"/>
                </a:solidFill>
                <a:latin typeface="Arial"/>
                <a:ea typeface="+mn-ea"/>
                <a:cs typeface="+mn-cs"/>
              </a:rPr>
              <a:t>);  - 2 </a:t>
            </a:r>
            <a:r>
              <a:rPr lang="en-US" sz="1600" dirty="0">
                <a:solidFill>
                  <a:prstClr val="black"/>
                </a:solidFill>
                <a:latin typeface="Arial"/>
                <a:ea typeface="+mn-ea"/>
                <a:cs typeface="+mn-cs"/>
              </a:rPr>
              <a:t>&lt; </a:t>
            </a:r>
            <a:r>
              <a:rPr lang="en-US" sz="1600" dirty="0" err="1" smtClean="0">
                <a:solidFill>
                  <a:prstClr val="black"/>
                </a:solidFill>
                <a:latin typeface="Arial"/>
                <a:ea typeface="+mn-ea"/>
                <a:cs typeface="+mn-cs"/>
              </a:rPr>
              <a:t>P</a:t>
            </a:r>
            <a:r>
              <a:rPr lang="en-US" sz="1600" baseline="-25000" dirty="0" err="1" smtClean="0">
                <a:solidFill>
                  <a:prstClr val="black"/>
                </a:solidFill>
                <a:latin typeface="Arial"/>
              </a:rPr>
              <a:t>zz</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&lt; +1 </a:t>
            </a:r>
            <a:endParaRPr lang="en-US" sz="1600" dirty="0" smtClean="0">
              <a:solidFill>
                <a:prstClr val="black"/>
              </a:solidFill>
              <a:latin typeface="Arial"/>
              <a:ea typeface="+mn-ea"/>
              <a:cs typeface="+mn-cs"/>
            </a:endParaRPr>
          </a:p>
          <a:p>
            <a:pPr algn="l" defTabSz="457200" fontAlgn="auto">
              <a:spcBef>
                <a:spcPts val="0"/>
              </a:spcBef>
              <a:spcAft>
                <a:spcPts val="0"/>
              </a:spcAft>
            </a:pPr>
            <a:r>
              <a:rPr lang="en-US" sz="1600" dirty="0" smtClean="0">
                <a:solidFill>
                  <a:prstClr val="black"/>
                </a:solidFill>
                <a:latin typeface="Arial"/>
                <a:ea typeface="+mn-ea"/>
                <a:cs typeface="+mn-cs"/>
              </a:rPr>
              <a:t>Normalization</a:t>
            </a:r>
            <a:r>
              <a:rPr lang="en-US" sz="1600" dirty="0">
                <a:solidFill>
                  <a:prstClr val="black"/>
                </a:solidFill>
                <a:latin typeface="Arial"/>
                <a:ea typeface="+mn-ea"/>
                <a:cs typeface="+mn-cs"/>
              </a:rPr>
              <a:t>: (</a:t>
            </a:r>
            <a:r>
              <a:rPr lang="en-US" sz="1600" dirty="0" smtClean="0">
                <a:solidFill>
                  <a:prstClr val="black"/>
                </a:solidFill>
                <a:latin typeface="Arial"/>
                <a:ea typeface="+mn-ea"/>
                <a:cs typeface="+mn-cs"/>
              </a:rPr>
              <a:t>n</a:t>
            </a:r>
            <a:r>
              <a:rPr lang="en-US" sz="1600" baseline="30000" dirty="0">
                <a:solidFill>
                  <a:prstClr val="black"/>
                </a:solidFill>
                <a:latin typeface="Arial"/>
              </a:rPr>
              <a:t> +</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 </a:t>
            </a:r>
            <a:r>
              <a:rPr lang="en-US" sz="1600" dirty="0" smtClean="0">
                <a:solidFill>
                  <a:prstClr val="black"/>
                </a:solidFill>
                <a:latin typeface="Arial"/>
                <a:ea typeface="+mn-ea"/>
                <a:cs typeface="+mn-cs"/>
              </a:rPr>
              <a:t>n</a:t>
            </a:r>
            <a:r>
              <a:rPr lang="en-US" sz="1600" baseline="30000" dirty="0">
                <a:solidFill>
                  <a:prstClr val="black"/>
                </a:solidFill>
                <a:latin typeface="Arial"/>
              </a:rPr>
              <a:t> </a:t>
            </a:r>
            <a:r>
              <a:rPr lang="en-US" sz="1600" baseline="30000" dirty="0" smtClean="0">
                <a:solidFill>
                  <a:prstClr val="black"/>
                </a:solidFill>
                <a:latin typeface="Arial"/>
              </a:rPr>
              <a:t>-</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a:t>
            </a:r>
            <a:r>
              <a:rPr lang="en-US" sz="1600" dirty="0" smtClean="0">
                <a:solidFill>
                  <a:prstClr val="black"/>
                </a:solidFill>
                <a:latin typeface="Arial"/>
                <a:ea typeface="+mn-ea"/>
                <a:cs typeface="+mn-cs"/>
              </a:rPr>
              <a:t>n</a:t>
            </a:r>
            <a:r>
              <a:rPr lang="en-US" sz="1600" baseline="30000" dirty="0">
                <a:solidFill>
                  <a:prstClr val="black"/>
                </a:solidFill>
                <a:latin typeface="Arial"/>
              </a:rPr>
              <a:t>0</a:t>
            </a:r>
            <a:r>
              <a:rPr lang="en-US" sz="1600" dirty="0" smtClean="0">
                <a:solidFill>
                  <a:prstClr val="black"/>
                </a:solidFill>
                <a:latin typeface="Arial"/>
                <a:ea typeface="+mn-ea"/>
                <a:cs typeface="+mn-cs"/>
              </a:rPr>
              <a:t>) </a:t>
            </a:r>
            <a:r>
              <a:rPr lang="en-US" sz="1600" dirty="0">
                <a:solidFill>
                  <a:prstClr val="black"/>
                </a:solidFill>
                <a:latin typeface="Arial"/>
                <a:ea typeface="+mn-ea"/>
                <a:cs typeface="+mn-cs"/>
              </a:rPr>
              <a:t>= 1</a:t>
            </a:r>
          </a:p>
        </p:txBody>
      </p:sp>
      <p:pic>
        <p:nvPicPr>
          <p:cNvPr id="7" name="Picture 6"/>
          <p:cNvPicPr>
            <a:picLocks noChangeAspect="1"/>
          </p:cNvPicPr>
          <p:nvPr/>
        </p:nvPicPr>
        <p:blipFill>
          <a:blip r:embed="rId3"/>
          <a:stretch>
            <a:fillRect/>
          </a:stretch>
        </p:blipFill>
        <p:spPr>
          <a:xfrm>
            <a:off x="-14598" y="3505200"/>
            <a:ext cx="5625543" cy="2203767"/>
          </a:xfrm>
          <a:prstGeom prst="rect">
            <a:avLst/>
          </a:prstGeom>
        </p:spPr>
      </p:pic>
      <p:sp>
        <p:nvSpPr>
          <p:cNvPr id="8" name="TextBox 7"/>
          <p:cNvSpPr txBox="1"/>
          <p:nvPr/>
        </p:nvSpPr>
        <p:spPr>
          <a:xfrm>
            <a:off x="368300" y="5878869"/>
            <a:ext cx="5435600"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prstClr val="black"/>
                </a:solidFill>
                <a:latin typeface="Arial"/>
                <a:ea typeface="+mn-ea"/>
                <a:cs typeface="+mn-cs"/>
              </a:rPr>
              <a:t>From S. Kumano, </a:t>
            </a:r>
            <a:r>
              <a:rPr lang="en-US" u="sng" dirty="0" err="1">
                <a:solidFill>
                  <a:prstClr val="black"/>
                </a:solidFill>
                <a:latin typeface="Arial"/>
                <a:ea typeface="+mn-ea"/>
                <a:cs typeface="+mn-cs"/>
              </a:rPr>
              <a:t>arxiv.org</a:t>
            </a:r>
            <a:r>
              <a:rPr lang="en-US" u="sng" dirty="0">
                <a:solidFill>
                  <a:prstClr val="black"/>
                </a:solidFill>
                <a:latin typeface="Arial"/>
                <a:ea typeface="+mn-ea"/>
                <a:cs typeface="+mn-cs"/>
              </a:rPr>
              <a:t>/1606.03149</a:t>
            </a:r>
            <a:r>
              <a:rPr lang="en-US" dirty="0">
                <a:solidFill>
                  <a:prstClr val="black"/>
                </a:solidFill>
                <a:latin typeface="Arial"/>
                <a:ea typeface="+mn-ea"/>
                <a:cs typeface="+mn-cs"/>
              </a:rPr>
              <a:t> </a:t>
            </a:r>
          </a:p>
        </p:txBody>
      </p:sp>
      <p:pic>
        <p:nvPicPr>
          <p:cNvPr id="5" name="Picture 4"/>
          <p:cNvPicPr>
            <a:picLocks noChangeAspect="1"/>
          </p:cNvPicPr>
          <p:nvPr/>
        </p:nvPicPr>
        <p:blipFill>
          <a:blip r:embed="rId4"/>
          <a:stretch>
            <a:fillRect/>
          </a:stretch>
        </p:blipFill>
        <p:spPr>
          <a:xfrm>
            <a:off x="6020798" y="962561"/>
            <a:ext cx="1503509" cy="1503509"/>
          </a:xfrm>
          <a:prstGeom prst="rect">
            <a:avLst/>
          </a:prstGeom>
        </p:spPr>
      </p:pic>
      <p:pic>
        <p:nvPicPr>
          <p:cNvPr id="6" name="Picture 5"/>
          <p:cNvPicPr>
            <a:picLocks noChangeAspect="1"/>
          </p:cNvPicPr>
          <p:nvPr/>
        </p:nvPicPr>
        <p:blipFill>
          <a:blip r:embed="rId5"/>
          <a:stretch>
            <a:fillRect/>
          </a:stretch>
        </p:blipFill>
        <p:spPr>
          <a:xfrm>
            <a:off x="7543800" y="962561"/>
            <a:ext cx="1495501" cy="1495501"/>
          </a:xfrm>
          <a:prstGeom prst="rect">
            <a:avLst/>
          </a:prstGeom>
        </p:spPr>
      </p:pic>
      <p:pic>
        <p:nvPicPr>
          <p:cNvPr id="9" name="Picture 8" descr="kumano.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0944" y="3505200"/>
            <a:ext cx="3428357" cy="2603500"/>
          </a:xfrm>
          <a:prstGeom prst="rect">
            <a:avLst/>
          </a:prstGeom>
        </p:spPr>
      </p:pic>
      <p:sp>
        <p:nvSpPr>
          <p:cNvPr id="11" name="Title 28"/>
          <p:cNvSpPr txBox="1">
            <a:spLocks/>
          </p:cNvSpPr>
          <p:nvPr/>
        </p:nvSpPr>
        <p:spPr>
          <a:xfrm>
            <a:off x="457200" y="76200"/>
            <a:ext cx="8001000" cy="469900"/>
          </a:xfrm>
          <a:prstGeom prst="rect">
            <a:avLst/>
          </a:prstGeom>
        </p:spPr>
        <p:txBody>
          <a:bodyPr/>
          <a:lstStyle/>
          <a:p>
            <a:pPr eaLnBrk="0" hangingPunct="0">
              <a:spcBef>
                <a:spcPts val="200"/>
              </a:spcBef>
              <a:defRPr/>
            </a:pPr>
            <a:r>
              <a:rPr lang="en-US" sz="2800" b="1" kern="0" dirty="0">
                <a:solidFill>
                  <a:srgbClr val="190EFF"/>
                </a:solidFill>
                <a:latin typeface="+mj-lt"/>
                <a:ea typeface="+mj-ea"/>
                <a:cs typeface="+mj-cs"/>
                <a:sym typeface="Arial" charset="0"/>
              </a:rPr>
              <a:t>Tensor Polarization of Deuteron</a:t>
            </a:r>
            <a:endParaRPr lang="en-US" sz="2400" b="1" kern="0" dirty="0">
              <a:solidFill>
                <a:srgbClr val="190EFF"/>
              </a:solidFill>
              <a:latin typeface="+mj-lt"/>
              <a:ea typeface="+mj-ea"/>
              <a:cs typeface="+mj-cs"/>
              <a:sym typeface="Arial" pitchFamily="34" charset="0"/>
            </a:endParaRPr>
          </a:p>
        </p:txBody>
      </p:sp>
      <p:sp>
        <p:nvSpPr>
          <p:cNvPr id="10" name="Slide Number Placeholder 34"/>
          <p:cNvSpPr txBox="1">
            <a:spLocks/>
          </p:cNvSpPr>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ctr" rtl="0" fontAlgn="base">
              <a:spcBef>
                <a:spcPct val="0"/>
              </a:spcBef>
              <a:spcAft>
                <a:spcPct val="0"/>
              </a:spcAft>
              <a:tabLst>
                <a:tab pos="749300" algn="l"/>
              </a:tabLst>
              <a:defRPr sz="1100" kern="1200">
                <a:solidFill>
                  <a:schemeClr val="tx1"/>
                </a:solidFill>
                <a:latin typeface="Helvetica" charset="0"/>
                <a:ea typeface="+mn-ea"/>
                <a:cs typeface="Helvetica" charset="0"/>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fld id="{B7904B64-8782-488E-B9CE-B57B49B52B68}" type="slidenum">
              <a:rPr kumimoji="0" lang="en-US" sz="1100" b="0" i="0" u="none" strike="noStrike" kern="1200" cap="none" spc="0" normalizeH="0" baseline="0" noProof="0" smtClean="0">
                <a:ln>
                  <a:noFill/>
                </a:ln>
                <a:solidFill>
                  <a:srgbClr val="000000"/>
                </a:solidFill>
                <a:effectLst/>
                <a:uLnTx/>
                <a:uFillTx/>
                <a:latin typeface="Helvetica" charset="0"/>
                <a:cs typeface="Helvetica" charset="0"/>
                <a:sym typeface="Helvetica" charset="0"/>
              </a:rPr>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t>39</a:t>
            </a:fld>
            <a:endParaRPr kumimoji="0" lang="en-US" sz="1100" b="0" i="0" u="none" strike="noStrike" kern="1200" cap="none" spc="0" normalizeH="0" baseline="0" noProof="0" dirty="0">
              <a:ln>
                <a:noFill/>
              </a:ln>
              <a:solidFill>
                <a:srgbClr val="000000"/>
              </a:solidFill>
              <a:effectLst/>
              <a:uLnTx/>
              <a:uFillTx/>
              <a:latin typeface="Helvetica" charset="0"/>
              <a:cs typeface="Helvetica" charset="0"/>
              <a:sym typeface="Helvetica" charset="0"/>
            </a:endParaRPr>
          </a:p>
        </p:txBody>
      </p:sp>
    </p:spTree>
    <p:extLst>
      <p:ext uri="{BB962C8B-B14F-4D97-AF65-F5344CB8AC3E}">
        <p14:creationId xmlns:p14="http://schemas.microsoft.com/office/powerpoint/2010/main" val="2679061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C:\Users\lorenzon\Documents\conference-talks\SIDIS-angle-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523723"/>
            <a:ext cx="3196398" cy="1953277"/>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p:cNvSpPr>
            <a:spLocks noGrp="1"/>
          </p:cNvSpPr>
          <p:nvPr>
            <p:ph type="sldNum" sz="quarter" idx="10"/>
          </p:nvPr>
        </p:nvSpPr>
        <p:spPr>
          <a:xfrm>
            <a:off x="8901113" y="6616700"/>
            <a:ext cx="244475" cy="241300"/>
          </a:xfrm>
        </p:spPr>
        <p:txBody>
          <a:bodyPr/>
          <a:lstStyle/>
          <a:p>
            <a:pPr>
              <a:defRPr/>
            </a:pPr>
            <a:fld id="{14F5F7EE-0D7F-40B9-AAEA-D0EC6DD48971}" type="slidenum">
              <a:rPr lang="en-US" smtClean="0"/>
              <a:pPr>
                <a:defRPr/>
              </a:pPr>
              <a:t>4</a:t>
            </a:fld>
            <a:endParaRPr lang="en-US" dirty="0"/>
          </a:p>
        </p:txBody>
      </p:sp>
      <p:sp>
        <p:nvSpPr>
          <p:cNvPr id="41996" name="Title 28"/>
          <p:cNvSpPr txBox="1">
            <a:spLocks/>
          </p:cNvSpPr>
          <p:nvPr/>
        </p:nvSpPr>
        <p:spPr bwMode="auto">
          <a:xfrm>
            <a:off x="0" y="292100"/>
            <a:ext cx="9144000" cy="469900"/>
          </a:xfrm>
          <a:prstGeom prst="rect">
            <a:avLst/>
          </a:prstGeom>
          <a:noFill/>
          <a:ln w="9525">
            <a:noFill/>
            <a:miter lim="800000"/>
            <a:headEnd/>
            <a:tailEnd/>
          </a:ln>
        </p:spPr>
        <p:txBody>
          <a:bodyPr/>
          <a:lstStyle/>
          <a:p>
            <a:pPr eaLnBrk="0" hangingPunct="0">
              <a:spcBef>
                <a:spcPts val="200"/>
              </a:spcBef>
            </a:pPr>
            <a:r>
              <a:rPr lang="en-US" sz="2800" b="1" dirty="0" smtClean="0">
                <a:solidFill>
                  <a:srgbClr val="190EFF"/>
                </a:solidFill>
                <a:latin typeface="+mj-lt"/>
                <a:ea typeface="ヒラギノ角ゴ ProN W6"/>
                <a:cs typeface="ヒラギノ角ゴ ProN W6"/>
                <a:sym typeface="Arial" pitchFamily="34" charset="0"/>
              </a:rPr>
              <a:t>LO SIDIS and single polarized DY cross sections</a:t>
            </a:r>
            <a:endParaRPr lang="en-US" sz="2800" b="1" dirty="0">
              <a:solidFill>
                <a:srgbClr val="190EFF"/>
              </a:solidFill>
              <a:latin typeface="+mj-lt"/>
              <a:ea typeface="ヒラギノ角ゴ ProN W6"/>
              <a:cs typeface="ヒラギノ角ゴ ProN W6"/>
              <a:sym typeface="Arial" pitchFamily="34" charset="0"/>
            </a:endParaRPr>
          </a:p>
        </p:txBody>
      </p:sp>
      <p:pic>
        <p:nvPicPr>
          <p:cNvPr id="3184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166040"/>
            <a:ext cx="2757488" cy="139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847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327307"/>
            <a:ext cx="3028950" cy="16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6350" y="1285875"/>
            <a:ext cx="3448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609600" y="1219200"/>
            <a:ext cx="3200400" cy="2733675"/>
            <a:chOff x="609600" y="1142999"/>
            <a:chExt cx="3200400" cy="2733675"/>
          </a:xfrm>
        </p:grpSpPr>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142999"/>
              <a:ext cx="32004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auto">
            <a:xfrm>
              <a:off x="685800" y="3337560"/>
              <a:ext cx="2971800" cy="523874"/>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sp>
        <p:nvSpPr>
          <p:cNvPr id="15" name="TextBox 14"/>
          <p:cNvSpPr txBox="1"/>
          <p:nvPr/>
        </p:nvSpPr>
        <p:spPr>
          <a:xfrm>
            <a:off x="1600200" y="838200"/>
            <a:ext cx="6553200" cy="400110"/>
          </a:xfrm>
          <a:prstGeom prst="rect">
            <a:avLst/>
          </a:prstGeom>
          <a:noFill/>
        </p:spPr>
        <p:txBody>
          <a:bodyPr wrap="square" rtlCol="0">
            <a:spAutoFit/>
          </a:bodyPr>
          <a:lstStyle/>
          <a:p>
            <a:pPr algn="l"/>
            <a:r>
              <a:rPr lang="en-US" b="1" kern="0" dirty="0" smtClean="0">
                <a:solidFill>
                  <a:srgbClr val="009E47"/>
                </a:solidFill>
                <a:sym typeface="Arial" pitchFamily="34" charset="0"/>
              </a:rPr>
              <a:t>     </a:t>
            </a:r>
            <a:r>
              <a:rPr lang="en-US" sz="2000" b="1" kern="0" dirty="0" smtClean="0">
                <a:solidFill>
                  <a:srgbClr val="009E47"/>
                </a:solidFill>
                <a:sym typeface="Arial" pitchFamily="34" charset="0"/>
              </a:rPr>
              <a:t>SIDIS                                                      DY</a:t>
            </a:r>
          </a:p>
        </p:txBody>
      </p:sp>
      <p:sp>
        <p:nvSpPr>
          <p:cNvPr id="4" name="TextBox 3"/>
          <p:cNvSpPr txBox="1"/>
          <p:nvPr/>
        </p:nvSpPr>
        <p:spPr>
          <a:xfrm>
            <a:off x="2819400" y="3675698"/>
            <a:ext cx="2743200" cy="1077218"/>
          </a:xfrm>
          <a:prstGeom prst="rect">
            <a:avLst/>
          </a:prstGeom>
          <a:solidFill>
            <a:srgbClr val="FFFFCC"/>
          </a:solidFill>
        </p:spPr>
        <p:txBody>
          <a:bodyPr wrap="square" rtlCol="0">
            <a:spAutoFit/>
          </a:bodyPr>
          <a:lstStyle/>
          <a:p>
            <a:pPr algn="l"/>
            <a:r>
              <a:rPr lang="en-US" sz="1600" dirty="0">
                <a:solidFill>
                  <a:srgbClr val="190EFF"/>
                </a:solidFill>
              </a:rPr>
              <a:t>Measure magnitude of</a:t>
            </a:r>
          </a:p>
          <a:p>
            <a:pPr algn="l"/>
            <a:r>
              <a:rPr lang="en-US" sz="1600" dirty="0">
                <a:solidFill>
                  <a:srgbClr val="190EFF"/>
                </a:solidFill>
              </a:rPr>
              <a:t>azimuthal modulations in</a:t>
            </a:r>
          </a:p>
          <a:p>
            <a:pPr algn="l"/>
            <a:r>
              <a:rPr lang="en-US" sz="1600" dirty="0">
                <a:solidFill>
                  <a:srgbClr val="190EFF"/>
                </a:solidFill>
              </a:rPr>
              <a:t>cross section:</a:t>
            </a:r>
          </a:p>
          <a:p>
            <a:pPr algn="l"/>
            <a:r>
              <a:rPr lang="en-US" sz="1600" dirty="0">
                <a:solidFill>
                  <a:srgbClr val="190EFF"/>
                </a:solidFill>
              </a:rPr>
              <a:t>“</a:t>
            </a:r>
            <a:r>
              <a:rPr lang="en-US" sz="1600" dirty="0" smtClean="0">
                <a:solidFill>
                  <a:srgbClr val="190EFF"/>
                </a:solidFill>
              </a:rPr>
              <a:t>Single Spin </a:t>
            </a:r>
            <a:r>
              <a:rPr lang="en-US" sz="1600" dirty="0">
                <a:solidFill>
                  <a:srgbClr val="190EFF"/>
                </a:solidFill>
              </a:rPr>
              <a:t>Asymmetries”</a:t>
            </a:r>
          </a:p>
        </p:txBody>
      </p:sp>
      <p:sp>
        <p:nvSpPr>
          <p:cNvPr id="17" name="TextBox 16"/>
          <p:cNvSpPr txBox="1"/>
          <p:nvPr/>
        </p:nvSpPr>
        <p:spPr>
          <a:xfrm rot="16200000">
            <a:off x="7672307" y="4700507"/>
            <a:ext cx="2544764" cy="246221"/>
          </a:xfrm>
          <a:prstGeom prst="rect">
            <a:avLst/>
          </a:prstGeom>
          <a:noFill/>
        </p:spPr>
        <p:txBody>
          <a:bodyPr wrap="square">
            <a:spAutoFit/>
          </a:bodyPr>
          <a:lstStyle/>
          <a:p>
            <a:pPr marL="228600" indent="-228600">
              <a:defRPr/>
            </a:pPr>
            <a:r>
              <a:rPr lang="en-US" sz="1000" dirty="0" smtClean="0">
                <a:solidFill>
                  <a:srgbClr val="C00000"/>
                </a:solidFill>
                <a:latin typeface="+mn-lt"/>
              </a:rPr>
              <a:t>credit: M. </a:t>
            </a:r>
            <a:r>
              <a:rPr lang="en-US" sz="1000" dirty="0" err="1" smtClean="0">
                <a:solidFill>
                  <a:srgbClr val="C00000"/>
                </a:solidFill>
                <a:latin typeface="+mn-lt"/>
              </a:rPr>
              <a:t>Chiosso</a:t>
            </a:r>
            <a:r>
              <a:rPr lang="en-US" sz="1000" dirty="0">
                <a:solidFill>
                  <a:srgbClr val="C00000"/>
                </a:solidFill>
                <a:latin typeface="+mn-lt"/>
              </a:rPr>
              <a:t> &amp; </a:t>
            </a:r>
            <a:r>
              <a:rPr lang="en-US" sz="1000" dirty="0" smtClean="0">
                <a:solidFill>
                  <a:srgbClr val="C00000"/>
                </a:solidFill>
                <a:latin typeface="+mn-lt"/>
              </a:rPr>
              <a:t>B. </a:t>
            </a:r>
            <a:r>
              <a:rPr lang="en-US" sz="1000" dirty="0" err="1" smtClean="0">
                <a:solidFill>
                  <a:srgbClr val="C00000"/>
                </a:solidFill>
                <a:latin typeface="+mn-lt"/>
              </a:rPr>
              <a:t>Parsamyan</a:t>
            </a:r>
            <a:endParaRPr lang="en-US" sz="1000" dirty="0">
              <a:solidFill>
                <a:srgbClr val="C00000"/>
              </a:solidFill>
            </a:endParaRPr>
          </a:p>
        </p:txBody>
      </p:sp>
      <p:sp>
        <p:nvSpPr>
          <p:cNvPr id="2" name="TextBox 1"/>
          <p:cNvSpPr txBox="1"/>
          <p:nvPr/>
        </p:nvSpPr>
        <p:spPr>
          <a:xfrm>
            <a:off x="6324600" y="6477000"/>
            <a:ext cx="1828800" cy="307777"/>
          </a:xfrm>
          <a:prstGeom prst="rect">
            <a:avLst/>
          </a:prstGeom>
          <a:noFill/>
        </p:spPr>
        <p:txBody>
          <a:bodyPr wrap="square" rtlCol="0">
            <a:spAutoFit/>
          </a:bodyPr>
          <a:lstStyle/>
          <a:p>
            <a:r>
              <a:rPr lang="en-US" sz="1400" b="1" dirty="0">
                <a:solidFill>
                  <a:srgbClr val="7030A0"/>
                </a:solidFill>
              </a:rPr>
              <a:t>t</a:t>
            </a:r>
            <a:r>
              <a:rPr lang="en-US" sz="1400" b="1" dirty="0" smtClean="0">
                <a:solidFill>
                  <a:srgbClr val="7030A0"/>
                </a:solidFill>
              </a:rPr>
              <a:t>arget rest frame</a:t>
            </a:r>
            <a:endParaRPr lang="en-US" sz="1400" b="1" dirty="0">
              <a:solidFill>
                <a:srgbClr val="7030A0"/>
              </a:solidFill>
            </a:endParaRPr>
          </a:p>
        </p:txBody>
      </p:sp>
      <p:sp>
        <p:nvSpPr>
          <p:cNvPr id="16" name="TextBox 15"/>
          <p:cNvSpPr txBox="1"/>
          <p:nvPr/>
        </p:nvSpPr>
        <p:spPr>
          <a:xfrm>
            <a:off x="6896149" y="4876800"/>
            <a:ext cx="2057400" cy="469359"/>
          </a:xfrm>
          <a:prstGeom prst="rect">
            <a:avLst/>
          </a:prstGeom>
          <a:noFill/>
        </p:spPr>
        <p:txBody>
          <a:bodyPr wrap="square" rtlCol="0">
            <a:spAutoFit/>
          </a:bodyPr>
          <a:lstStyle/>
          <a:p>
            <a:r>
              <a:rPr lang="en-US" sz="1400" b="1" dirty="0" smtClean="0">
                <a:solidFill>
                  <a:srgbClr val="7030A0"/>
                </a:solidFill>
              </a:rPr>
              <a:t>Collins-</a:t>
            </a:r>
            <a:r>
              <a:rPr lang="en-US" sz="1400" b="1" dirty="0" err="1" smtClean="0">
                <a:solidFill>
                  <a:srgbClr val="7030A0"/>
                </a:solidFill>
              </a:rPr>
              <a:t>Soper</a:t>
            </a:r>
            <a:r>
              <a:rPr lang="en-US" sz="1400" b="1" dirty="0" smtClean="0">
                <a:solidFill>
                  <a:srgbClr val="7030A0"/>
                </a:solidFill>
              </a:rPr>
              <a:t> frame</a:t>
            </a:r>
          </a:p>
          <a:p>
            <a:r>
              <a:rPr lang="en-US" sz="1000" b="1" dirty="0" smtClean="0">
                <a:solidFill>
                  <a:srgbClr val="7030A0"/>
                </a:solidFill>
              </a:rPr>
              <a:t>(</a:t>
            </a:r>
            <a:r>
              <a:rPr lang="en-US" sz="1000" b="1" dirty="0" err="1" smtClean="0">
                <a:solidFill>
                  <a:srgbClr val="7030A0"/>
                </a:solidFill>
              </a:rPr>
              <a:t>ie</a:t>
            </a:r>
            <a:r>
              <a:rPr lang="en-US" sz="1000" b="1" dirty="0" smtClean="0">
                <a:solidFill>
                  <a:srgbClr val="7030A0"/>
                </a:solidFill>
              </a:rPr>
              <a:t>. </a:t>
            </a:r>
            <a:r>
              <a:rPr lang="en-US" sz="1000" b="1" dirty="0" err="1" smtClean="0">
                <a:solidFill>
                  <a:srgbClr val="7030A0"/>
                </a:solidFill>
              </a:rPr>
              <a:t>dimuon</a:t>
            </a:r>
            <a:r>
              <a:rPr lang="en-US" sz="1000" b="1" dirty="0" smtClean="0">
                <a:solidFill>
                  <a:srgbClr val="7030A0"/>
                </a:solidFill>
              </a:rPr>
              <a:t> </a:t>
            </a:r>
            <a:r>
              <a:rPr lang="en-US" sz="1000" b="1" dirty="0" err="1" smtClean="0">
                <a:solidFill>
                  <a:srgbClr val="7030A0"/>
                </a:solidFill>
              </a:rPr>
              <a:t>c.m</a:t>
            </a:r>
            <a:r>
              <a:rPr lang="en-US" sz="1000" b="1" dirty="0" smtClean="0">
                <a:solidFill>
                  <a:srgbClr val="7030A0"/>
                </a:solidFill>
              </a:rPr>
              <a:t>. frame)</a:t>
            </a:r>
            <a:endParaRPr lang="en-US" sz="1000" b="1" dirty="0">
              <a:solidFill>
                <a:srgbClr val="7030A0"/>
              </a:solidFill>
            </a:endParaRPr>
          </a:p>
        </p:txBody>
      </p:sp>
      <p:sp>
        <p:nvSpPr>
          <p:cNvPr id="18" name="TextBox 17"/>
          <p:cNvSpPr txBox="1"/>
          <p:nvPr/>
        </p:nvSpPr>
        <p:spPr>
          <a:xfrm>
            <a:off x="381000" y="6477000"/>
            <a:ext cx="1828800" cy="307777"/>
          </a:xfrm>
          <a:prstGeom prst="rect">
            <a:avLst/>
          </a:prstGeom>
          <a:noFill/>
        </p:spPr>
        <p:txBody>
          <a:bodyPr wrap="square" rtlCol="0">
            <a:spAutoFit/>
          </a:bodyPr>
          <a:lstStyle/>
          <a:p>
            <a:r>
              <a:rPr lang="en-US" sz="1400" b="1" dirty="0">
                <a:solidFill>
                  <a:srgbClr val="7030A0"/>
                </a:solidFill>
              </a:rPr>
              <a:t>t</a:t>
            </a:r>
            <a:r>
              <a:rPr lang="en-US" sz="1400" b="1" dirty="0" smtClean="0">
                <a:solidFill>
                  <a:srgbClr val="7030A0"/>
                </a:solidFill>
              </a:rPr>
              <a:t>arget rest frame</a:t>
            </a:r>
            <a:endParaRPr lang="en-US" sz="1400" b="1" dirty="0">
              <a:solidFill>
                <a:srgbClr val="7030A0"/>
              </a:solidFill>
            </a:endParaRPr>
          </a:p>
        </p:txBody>
      </p:sp>
    </p:spTree>
    <p:extLst>
      <p:ext uri="{BB962C8B-B14F-4D97-AF65-F5344CB8AC3E}">
        <p14:creationId xmlns:p14="http://schemas.microsoft.com/office/powerpoint/2010/main" val="39476868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normAutofit/>
          </a:bodyPr>
          <a:lstStyle/>
          <a:p>
            <a:pPr>
              <a:spcBef>
                <a:spcPts val="600"/>
              </a:spcBef>
            </a:pPr>
            <a:r>
              <a:rPr lang="en-US" b="1" dirty="0" smtClean="0">
                <a:solidFill>
                  <a:srgbClr val="C00000"/>
                </a:solidFill>
              </a:rPr>
              <a:t>Most significant difference</a:t>
            </a:r>
            <a:r>
              <a:rPr lang="en-US" dirty="0" smtClean="0">
                <a:solidFill>
                  <a:srgbClr val="C00000"/>
                </a:solidFill>
              </a:rPr>
              <a:t>: </a:t>
            </a:r>
            <a:r>
              <a:rPr lang="en-US" dirty="0" smtClean="0"/>
              <a:t/>
            </a:r>
            <a:br>
              <a:rPr lang="en-US" dirty="0" smtClean="0"/>
            </a:br>
            <a:r>
              <a:rPr lang="en-US" dirty="0" smtClean="0"/>
              <a:t>Ramp time of </a:t>
            </a:r>
            <a:r>
              <a:rPr lang="en-US" b="1" dirty="0" smtClean="0">
                <a:solidFill>
                  <a:srgbClr val="007E39"/>
                </a:solidFill>
              </a:rPr>
              <a:t>Main Injector &lt; 0.7 s</a:t>
            </a:r>
            <a:r>
              <a:rPr lang="en-US" dirty="0" smtClean="0"/>
              <a:t>, at </a:t>
            </a:r>
            <a:r>
              <a:rPr lang="en-US" b="1" dirty="0" smtClean="0">
                <a:solidFill>
                  <a:srgbClr val="7030A0"/>
                </a:solidFill>
              </a:rPr>
              <a:t>RHIC 1-2 min</a:t>
            </a:r>
          </a:p>
          <a:p>
            <a:pPr lvl="1">
              <a:spcBef>
                <a:spcPts val="600"/>
              </a:spcBef>
            </a:pPr>
            <a:r>
              <a:rPr lang="en-US" dirty="0" smtClean="0"/>
              <a:t> </a:t>
            </a:r>
            <a:r>
              <a:rPr lang="en-US" b="1" dirty="0" smtClean="0">
                <a:solidFill>
                  <a:srgbClr val="007E39"/>
                </a:solidFill>
              </a:rPr>
              <a:t>warm magnets </a:t>
            </a:r>
            <a:r>
              <a:rPr lang="en-US" dirty="0" smtClean="0"/>
              <a:t>at MI vs. superconducting at RHIC</a:t>
            </a:r>
          </a:p>
          <a:p>
            <a:pPr marL="368300" lvl="1" indent="0">
              <a:spcBef>
                <a:spcPts val="600"/>
              </a:spcBef>
              <a:buNone/>
            </a:pPr>
            <a:r>
              <a:rPr lang="en-US" dirty="0" smtClean="0">
                <a:solidFill>
                  <a:srgbClr val="1C11FD"/>
                </a:solidFill>
              </a:rPr>
              <a:t>       → </a:t>
            </a:r>
            <a:r>
              <a:rPr lang="en-US" dirty="0" smtClean="0"/>
              <a:t>pass through all depolarizing resonances much more quickly</a:t>
            </a:r>
          </a:p>
          <a:p>
            <a:pPr>
              <a:spcBef>
                <a:spcPts val="600"/>
              </a:spcBef>
            </a:pPr>
            <a:r>
              <a:rPr lang="en-US" dirty="0" smtClean="0"/>
              <a:t>Beam remains in </a:t>
            </a:r>
            <a:r>
              <a:rPr lang="en-US" b="1" dirty="0" smtClean="0">
                <a:solidFill>
                  <a:srgbClr val="009E47"/>
                </a:solidFill>
              </a:rPr>
              <a:t>MI ~2 s</a:t>
            </a:r>
            <a:r>
              <a:rPr lang="en-US" dirty="0" smtClean="0"/>
              <a:t>, in </a:t>
            </a:r>
            <a:r>
              <a:rPr lang="en-US" b="1" dirty="0" smtClean="0">
                <a:solidFill>
                  <a:srgbClr val="7030A0"/>
                </a:solidFill>
              </a:rPr>
              <a:t>RHIC ~8 hours</a:t>
            </a:r>
          </a:p>
          <a:p>
            <a:pPr lvl="1">
              <a:spcBef>
                <a:spcPts val="600"/>
              </a:spcBef>
            </a:pPr>
            <a:r>
              <a:rPr lang="en-US" dirty="0" smtClean="0"/>
              <a:t> </a:t>
            </a:r>
            <a:r>
              <a:rPr lang="en-US" b="1" dirty="0" smtClean="0">
                <a:solidFill>
                  <a:srgbClr val="007E39"/>
                </a:solidFill>
              </a:rPr>
              <a:t>extracted</a:t>
            </a:r>
            <a:r>
              <a:rPr lang="en-US" dirty="0" smtClean="0"/>
              <a:t> </a:t>
            </a:r>
            <a:r>
              <a:rPr lang="en-US" b="1" dirty="0" smtClean="0">
                <a:solidFill>
                  <a:srgbClr val="007E39"/>
                </a:solidFill>
              </a:rPr>
              <a:t>beam</a:t>
            </a:r>
            <a:r>
              <a:rPr lang="en-US" dirty="0" smtClean="0"/>
              <a:t> vs. </a:t>
            </a:r>
            <a:r>
              <a:rPr lang="en-US" b="1" dirty="0" smtClean="0">
                <a:solidFill>
                  <a:srgbClr val="7030A0"/>
                </a:solidFill>
              </a:rPr>
              <a:t>storage ring</a:t>
            </a:r>
          </a:p>
          <a:p>
            <a:pPr lvl="1">
              <a:spcBef>
                <a:spcPts val="600"/>
              </a:spcBef>
            </a:pPr>
            <a:r>
              <a:rPr lang="en-US" dirty="0" smtClean="0"/>
              <a:t> much </a:t>
            </a:r>
            <a:r>
              <a:rPr lang="en-US" b="1" dirty="0" smtClean="0">
                <a:solidFill>
                  <a:srgbClr val="007E39"/>
                </a:solidFill>
              </a:rPr>
              <a:t>less</a:t>
            </a:r>
            <a:r>
              <a:rPr lang="en-US" dirty="0" smtClean="0"/>
              <a:t> time for </a:t>
            </a:r>
            <a:r>
              <a:rPr lang="en-US" b="1" dirty="0" smtClean="0">
                <a:solidFill>
                  <a:srgbClr val="7030A0"/>
                </a:solidFill>
              </a:rPr>
              <a:t>cumulative depolarization</a:t>
            </a:r>
          </a:p>
          <a:p>
            <a:pPr>
              <a:spcBef>
                <a:spcPts val="600"/>
              </a:spcBef>
            </a:pPr>
            <a:r>
              <a:rPr lang="en-US" b="1" dirty="0" smtClean="0">
                <a:solidFill>
                  <a:srgbClr val="007E39"/>
                </a:solidFill>
              </a:rPr>
              <a:t>Disadvantage</a:t>
            </a:r>
            <a:r>
              <a:rPr lang="en-US" dirty="0" smtClean="0"/>
              <a:t> </a:t>
            </a:r>
            <a:r>
              <a:rPr lang="en-US" dirty="0"/>
              <a:t>compared to </a:t>
            </a:r>
            <a:r>
              <a:rPr lang="en-US" dirty="0" smtClean="0"/>
              <a:t>RHIC — no </a:t>
            </a:r>
            <a:r>
              <a:rPr lang="en-US" b="1" dirty="0">
                <a:solidFill>
                  <a:srgbClr val="7030A0"/>
                </a:solidFill>
              </a:rPr>
              <a:t>institutional history </a:t>
            </a:r>
            <a:r>
              <a:rPr lang="en-US" dirty="0"/>
              <a:t>of accelerating polarized proton beams</a:t>
            </a:r>
          </a:p>
          <a:p>
            <a:pPr lvl="1">
              <a:spcBef>
                <a:spcPts val="600"/>
              </a:spcBef>
            </a:pPr>
            <a:r>
              <a:rPr lang="en-US" dirty="0" smtClean="0"/>
              <a:t> </a:t>
            </a:r>
            <a:r>
              <a:rPr lang="en-US" dirty="0" err="1" smtClean="0"/>
              <a:t>Fermilab</a:t>
            </a:r>
            <a:r>
              <a:rPr lang="en-US" dirty="0" smtClean="0"/>
              <a:t> </a:t>
            </a:r>
            <a:r>
              <a:rPr lang="en-US" dirty="0"/>
              <a:t>E704 had polarized beams through hyperon decays</a:t>
            </a:r>
          </a:p>
          <a:p>
            <a:pPr lvl="1">
              <a:spcBef>
                <a:spcPts val="600"/>
              </a:spcBef>
            </a:pPr>
            <a:endParaRPr lang="en-US" dirty="0" smtClean="0"/>
          </a:p>
          <a:p>
            <a:pPr>
              <a:spcBef>
                <a:spcPts val="600"/>
              </a:spcBef>
            </a:pPr>
            <a:endParaRPr lang="en-US" dirty="0" smtClean="0"/>
          </a:p>
        </p:txBody>
      </p:sp>
      <p:pic>
        <p:nvPicPr>
          <p:cNvPr id="6" name="Picture 1" descr="C:\Users\lorenzon\Documents\Laboratories\FNAL\Page20-ADK-Diffraction2012-Talk-29Aug12.png"/>
          <p:cNvPicPr>
            <a:picLocks noChangeAspect="1" noChangeArrowheads="1"/>
          </p:cNvPicPr>
          <p:nvPr/>
        </p:nvPicPr>
        <p:blipFill>
          <a:blip r:embed="rId3" cstate="print"/>
          <a:srcRect/>
          <a:stretch>
            <a:fillRect/>
          </a:stretch>
        </p:blipFill>
        <p:spPr bwMode="auto">
          <a:xfrm>
            <a:off x="304800" y="4495800"/>
            <a:ext cx="4105353" cy="1884556"/>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4369754"/>
            <a:ext cx="3048000" cy="2312236"/>
          </a:xfrm>
          <a:prstGeom prst="rect">
            <a:avLst/>
          </a:prstGeom>
        </p:spPr>
      </p:pic>
      <p:sp>
        <p:nvSpPr>
          <p:cNvPr id="9" name="Title 28"/>
          <p:cNvSpPr txBox="1">
            <a:spLocks/>
          </p:cNvSpPr>
          <p:nvPr/>
        </p:nvSpPr>
        <p:spPr>
          <a:xfrm>
            <a:off x="457200" y="228600"/>
            <a:ext cx="82296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Polarized protons: </a:t>
            </a:r>
            <a:r>
              <a:rPr lang="en-US" sz="2400" b="1" kern="0" dirty="0" err="1" smtClean="0">
                <a:solidFill>
                  <a:srgbClr val="190EFF"/>
                </a:solidFill>
                <a:latin typeface="+mj-lt"/>
                <a:ea typeface="+mj-ea"/>
                <a:cs typeface="+mj-cs"/>
                <a:sym typeface="Arial" charset="0"/>
              </a:rPr>
              <a:t>Fermilab</a:t>
            </a:r>
            <a:r>
              <a:rPr lang="en-US" sz="2400" b="1" kern="0" dirty="0" smtClean="0">
                <a:solidFill>
                  <a:srgbClr val="190EFF"/>
                </a:solidFill>
                <a:latin typeface="+mj-lt"/>
                <a:ea typeface="+mj-ea"/>
                <a:cs typeface="+mj-cs"/>
                <a:sym typeface="Arial" charset="0"/>
              </a:rPr>
              <a:t> vs RHIC</a:t>
            </a:r>
            <a:endParaRPr lang="en-US" sz="2400" b="1" kern="0" dirty="0">
              <a:solidFill>
                <a:srgbClr val="190EFF"/>
              </a:solidFill>
              <a:latin typeface="+mj-lt"/>
              <a:ea typeface="+mj-ea"/>
              <a:cs typeface="+mj-cs"/>
              <a:sym typeface="Arial" pitchFamily="34" charset="0"/>
            </a:endParaRPr>
          </a:p>
        </p:txBody>
      </p:sp>
      <p:sp>
        <p:nvSpPr>
          <p:cNvPr id="8" name="Slide Number Placeholder 8"/>
          <p:cNvSpPr>
            <a:spLocks noGrp="1"/>
          </p:cNvSpPr>
          <p:nvPr>
            <p:ph type="sldNum" sz="quarter" idx="10"/>
          </p:nvPr>
        </p:nvSpPr>
        <p:spPr>
          <a:xfrm>
            <a:off x="8901113" y="6629400"/>
            <a:ext cx="244475" cy="241300"/>
          </a:xfrm>
        </p:spPr>
        <p:txBody>
          <a:bodyPr/>
          <a:lstStyle/>
          <a:p>
            <a:pPr>
              <a:defRPr/>
            </a:pPr>
            <a:fld id="{79E31C8A-2EC8-4809-9A3C-408BDAC740EC}" type="slidenum">
              <a:rPr lang="en-US" smtClean="0"/>
              <a:pPr>
                <a:defRPr/>
              </a:pPr>
              <a:t>40</a:t>
            </a:fld>
            <a:endParaRPr lang="en-US" dirty="0"/>
          </a:p>
        </p:txBody>
      </p:sp>
    </p:spTree>
    <p:extLst>
      <p:ext uri="{BB962C8B-B14F-4D97-AF65-F5344CB8AC3E}">
        <p14:creationId xmlns:p14="http://schemas.microsoft.com/office/powerpoint/2010/main" val="1812195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629" y="417689"/>
            <a:ext cx="6540400" cy="3195977"/>
          </a:xfrm>
          <a:prstGeom prst="rect">
            <a:avLst/>
          </a:prstGeom>
        </p:spPr>
      </p:pic>
      <p:sp>
        <p:nvSpPr>
          <p:cNvPr id="3" name="TextBox 2"/>
          <p:cNvSpPr txBox="1"/>
          <p:nvPr/>
        </p:nvSpPr>
        <p:spPr>
          <a:xfrm>
            <a:off x="6594054" y="3777986"/>
            <a:ext cx="2208779"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srgbClr val="C00000"/>
                </a:solidFill>
                <a:latin typeface="Arial"/>
                <a:ea typeface="+mn-ea"/>
                <a:cs typeface="+mn-cs"/>
              </a:rPr>
              <a:t>E906 Spectrometer </a:t>
            </a:r>
            <a:endParaRPr lang="en-US" dirty="0">
              <a:solidFill>
                <a:srgbClr val="C00000"/>
              </a:solidFill>
              <a:latin typeface="Arial"/>
              <a:ea typeface="+mn-ea"/>
              <a:cs typeface="+mn-cs"/>
            </a:endParaRPr>
          </a:p>
        </p:txBody>
      </p:sp>
      <p:cxnSp>
        <p:nvCxnSpPr>
          <p:cNvPr id="15" name="Straight Arrow Connector 14"/>
          <p:cNvCxnSpPr/>
          <p:nvPr/>
        </p:nvCxnSpPr>
        <p:spPr>
          <a:xfrm flipV="1">
            <a:off x="411512" y="3061270"/>
            <a:ext cx="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106712" y="3175918"/>
            <a:ext cx="304800" cy="3425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168400" y="2507734"/>
            <a:ext cx="304800"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prstClr val="black"/>
                </a:solidFill>
                <a:latin typeface="Arial"/>
                <a:ea typeface="+mn-ea"/>
                <a:cs typeface="+mn-cs"/>
              </a:rPr>
              <a:t>x</a:t>
            </a:r>
            <a:endParaRPr lang="en-US" dirty="0">
              <a:solidFill>
                <a:prstClr val="black"/>
              </a:solidFill>
              <a:latin typeface="Arial"/>
              <a:ea typeface="+mn-ea"/>
              <a:cs typeface="+mn-cs"/>
            </a:endParaRPr>
          </a:p>
        </p:txBody>
      </p:sp>
      <p:sp>
        <p:nvSpPr>
          <p:cNvPr id="24" name="TextBox 23"/>
          <p:cNvSpPr txBox="1"/>
          <p:nvPr/>
        </p:nvSpPr>
        <p:spPr>
          <a:xfrm>
            <a:off x="2008674" y="4267200"/>
            <a:ext cx="5001726" cy="1477328"/>
          </a:xfrm>
          <a:prstGeom prst="rect">
            <a:avLst/>
          </a:prstGeom>
          <a:noFill/>
        </p:spPr>
        <p:txBody>
          <a:bodyPr wrap="square" rtlCol="0">
            <a:spAutoFit/>
          </a:bodyPr>
          <a:lstStyle/>
          <a:p>
            <a:pPr marL="285750" indent="-285750" algn="l" defTabSz="457200" fontAlgn="auto">
              <a:spcBef>
                <a:spcPts val="0"/>
              </a:spcBef>
              <a:spcAft>
                <a:spcPts val="0"/>
              </a:spcAft>
              <a:buFont typeface="Arial"/>
              <a:buChar char="•"/>
            </a:pPr>
            <a:r>
              <a:rPr lang="en-US" dirty="0">
                <a:solidFill>
                  <a:prstClr val="black"/>
                </a:solidFill>
                <a:latin typeface="Arial"/>
                <a:ea typeface="+mn-ea"/>
                <a:cs typeface="+mn-cs"/>
              </a:rPr>
              <a:t>r</a:t>
            </a:r>
            <a:r>
              <a:rPr lang="en-US" dirty="0" smtClean="0">
                <a:solidFill>
                  <a:prstClr val="black"/>
                </a:solidFill>
                <a:latin typeface="Arial"/>
                <a:ea typeface="+mn-ea"/>
                <a:cs typeface="+mn-cs"/>
              </a:rPr>
              <a:t>eplace </a:t>
            </a:r>
            <a:r>
              <a:rPr lang="en-US" dirty="0" err="1" smtClean="0">
                <a:solidFill>
                  <a:prstClr val="black"/>
                </a:solidFill>
                <a:latin typeface="Arial"/>
                <a:ea typeface="+mn-ea"/>
                <a:cs typeface="+mn-cs"/>
              </a:rPr>
              <a:t>unpolarized</a:t>
            </a:r>
            <a:r>
              <a:rPr lang="en-US" dirty="0" smtClean="0">
                <a:solidFill>
                  <a:prstClr val="black"/>
                </a:solidFill>
                <a:latin typeface="Arial"/>
                <a:ea typeface="+mn-ea"/>
                <a:cs typeface="+mn-cs"/>
              </a:rPr>
              <a:t> w/ polarized target</a:t>
            </a:r>
            <a:r>
              <a:rPr lang="en-US" dirty="0">
                <a:solidFill>
                  <a:prstClr val="black"/>
                </a:solidFill>
              </a:rPr>
              <a:t/>
            </a:r>
            <a:br>
              <a:rPr lang="en-US" dirty="0">
                <a:solidFill>
                  <a:prstClr val="black"/>
                </a:solidFill>
              </a:rPr>
            </a:br>
            <a:r>
              <a:rPr lang="en-US" dirty="0">
                <a:solidFill>
                  <a:srgbClr val="7030A0"/>
                </a:solidFill>
              </a:rPr>
              <a:t>→ </a:t>
            </a:r>
            <a:r>
              <a:rPr lang="en-US" dirty="0" smtClean="0">
                <a:solidFill>
                  <a:srgbClr val="7030A0"/>
                </a:solidFill>
              </a:rPr>
              <a:t>LANL and UVA effort</a:t>
            </a:r>
            <a:endParaRPr lang="en-US" dirty="0" smtClean="0">
              <a:solidFill>
                <a:prstClr val="black"/>
              </a:solidFill>
              <a:latin typeface="Arial"/>
              <a:ea typeface="+mn-ea"/>
              <a:cs typeface="+mn-cs"/>
            </a:endParaRPr>
          </a:p>
          <a:p>
            <a:pPr marL="285750" indent="-285750" algn="l" defTabSz="457200" fontAlgn="auto">
              <a:spcBef>
                <a:spcPts val="0"/>
              </a:spcBef>
              <a:spcAft>
                <a:spcPts val="0"/>
              </a:spcAft>
              <a:buFont typeface="Arial"/>
              <a:buChar char="•"/>
            </a:pPr>
            <a:r>
              <a:rPr lang="en-US" dirty="0" smtClean="0">
                <a:solidFill>
                  <a:prstClr val="black"/>
                </a:solidFill>
                <a:latin typeface="Arial"/>
                <a:ea typeface="+mn-ea"/>
                <a:cs typeface="+mn-cs"/>
              </a:rPr>
              <a:t>move </a:t>
            </a:r>
            <a:r>
              <a:rPr lang="en-US" dirty="0" smtClean="0">
                <a:solidFill>
                  <a:srgbClr val="C00000"/>
                </a:solidFill>
                <a:latin typeface="Arial"/>
                <a:ea typeface="+mn-ea"/>
                <a:cs typeface="+mn-cs"/>
              </a:rPr>
              <a:t>polarized target </a:t>
            </a:r>
            <a:r>
              <a:rPr lang="en-US" dirty="0" smtClean="0">
                <a:solidFill>
                  <a:prstClr val="black"/>
                </a:solidFill>
                <a:latin typeface="Arial"/>
                <a:ea typeface="+mn-ea"/>
                <a:cs typeface="+mn-cs"/>
              </a:rPr>
              <a:t>~2m upstream</a:t>
            </a:r>
            <a:r>
              <a:rPr lang="en-US" dirty="0">
                <a:solidFill>
                  <a:prstClr val="black"/>
                </a:solidFill>
              </a:rPr>
              <a:t/>
            </a:r>
            <a:br>
              <a:rPr lang="en-US" dirty="0">
                <a:solidFill>
                  <a:prstClr val="black"/>
                </a:solidFill>
              </a:rPr>
            </a:br>
            <a:r>
              <a:rPr lang="en-US" dirty="0">
                <a:solidFill>
                  <a:srgbClr val="7030A0"/>
                </a:solidFill>
              </a:rPr>
              <a:t>→ improves </a:t>
            </a:r>
            <a:r>
              <a:rPr lang="en-US" dirty="0" smtClean="0">
                <a:solidFill>
                  <a:srgbClr val="7030A0"/>
                </a:solidFill>
              </a:rPr>
              <a:t>target-dump </a:t>
            </a:r>
            <a:r>
              <a:rPr lang="en-US" dirty="0">
                <a:solidFill>
                  <a:srgbClr val="7030A0"/>
                </a:solidFill>
              </a:rPr>
              <a:t>separation</a:t>
            </a:r>
            <a:br>
              <a:rPr lang="en-US" dirty="0">
                <a:solidFill>
                  <a:srgbClr val="7030A0"/>
                </a:solidFill>
              </a:rPr>
            </a:br>
            <a:r>
              <a:rPr lang="en-US" dirty="0">
                <a:solidFill>
                  <a:srgbClr val="7030A0"/>
                </a:solidFill>
              </a:rPr>
              <a:t>→ </a:t>
            </a:r>
            <a:r>
              <a:rPr lang="en-US" dirty="0" smtClean="0">
                <a:solidFill>
                  <a:srgbClr val="7030A0"/>
                </a:solidFill>
              </a:rPr>
              <a:t>moves acceptance to lower x</a:t>
            </a:r>
            <a:r>
              <a:rPr lang="en-US" baseline="-25000" dirty="0" smtClean="0">
                <a:solidFill>
                  <a:srgbClr val="7030A0"/>
                </a:solidFill>
              </a:rPr>
              <a:t>2</a:t>
            </a:r>
            <a:endParaRPr lang="en-US" dirty="0">
              <a:solidFill>
                <a:srgbClr val="7030A0"/>
              </a:solidFill>
              <a:latin typeface="Arial"/>
              <a:ea typeface="+mn-ea"/>
              <a:cs typeface="+mn-cs"/>
            </a:endParaRPr>
          </a:p>
        </p:txBody>
      </p:sp>
      <p:sp>
        <p:nvSpPr>
          <p:cNvPr id="9" name="TextBox 8"/>
          <p:cNvSpPr txBox="1"/>
          <p:nvPr/>
        </p:nvSpPr>
        <p:spPr>
          <a:xfrm>
            <a:off x="3936566" y="1420115"/>
            <a:ext cx="610467"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srgbClr val="C00000"/>
                </a:solidFill>
                <a:latin typeface="Arial"/>
                <a:ea typeface="+mn-ea"/>
                <a:cs typeface="+mn-cs"/>
              </a:rPr>
              <a:t>ST1</a:t>
            </a:r>
            <a:endParaRPr lang="en-US" dirty="0">
              <a:solidFill>
                <a:srgbClr val="C00000"/>
              </a:solidFill>
              <a:latin typeface="Arial"/>
              <a:ea typeface="+mn-ea"/>
              <a:cs typeface="+mn-cs"/>
            </a:endParaRPr>
          </a:p>
        </p:txBody>
      </p:sp>
      <p:sp>
        <p:nvSpPr>
          <p:cNvPr id="10" name="Rectangle 9"/>
          <p:cNvSpPr/>
          <p:nvPr/>
        </p:nvSpPr>
        <p:spPr>
          <a:xfrm>
            <a:off x="6019800" y="687285"/>
            <a:ext cx="607859" cy="369332"/>
          </a:xfrm>
          <a:prstGeom prst="rect">
            <a:avLst/>
          </a:prstGeom>
        </p:spPr>
        <p:txBody>
          <a:bodyPr wrap="none">
            <a:spAutoFit/>
          </a:bodyPr>
          <a:lstStyle/>
          <a:p>
            <a:pPr algn="l" defTabSz="457200" fontAlgn="auto">
              <a:spcBef>
                <a:spcPts val="0"/>
              </a:spcBef>
              <a:spcAft>
                <a:spcPts val="0"/>
              </a:spcAft>
            </a:pPr>
            <a:r>
              <a:rPr lang="en-US" dirty="0" smtClean="0">
                <a:solidFill>
                  <a:srgbClr val="C00000"/>
                </a:solidFill>
                <a:latin typeface="Arial"/>
                <a:ea typeface="+mn-ea"/>
                <a:cs typeface="+mn-cs"/>
              </a:rPr>
              <a:t>ST2</a:t>
            </a:r>
            <a:endParaRPr lang="en-US" dirty="0">
              <a:solidFill>
                <a:srgbClr val="C00000"/>
              </a:solidFill>
              <a:latin typeface="Arial"/>
              <a:ea typeface="+mn-ea"/>
              <a:cs typeface="+mn-cs"/>
            </a:endParaRPr>
          </a:p>
        </p:txBody>
      </p:sp>
      <p:sp>
        <p:nvSpPr>
          <p:cNvPr id="11" name="Rectangle 10"/>
          <p:cNvSpPr/>
          <p:nvPr/>
        </p:nvSpPr>
        <p:spPr>
          <a:xfrm>
            <a:off x="7467600" y="2362200"/>
            <a:ext cx="607859" cy="369332"/>
          </a:xfrm>
          <a:prstGeom prst="rect">
            <a:avLst/>
          </a:prstGeom>
        </p:spPr>
        <p:txBody>
          <a:bodyPr wrap="none">
            <a:spAutoFit/>
          </a:bodyPr>
          <a:lstStyle/>
          <a:p>
            <a:pPr algn="l" defTabSz="457200" fontAlgn="auto">
              <a:spcBef>
                <a:spcPts val="0"/>
              </a:spcBef>
              <a:spcAft>
                <a:spcPts val="0"/>
              </a:spcAft>
            </a:pPr>
            <a:r>
              <a:rPr lang="en-US" dirty="0" smtClean="0">
                <a:solidFill>
                  <a:srgbClr val="C00000"/>
                </a:solidFill>
                <a:latin typeface="Arial"/>
                <a:ea typeface="+mn-ea"/>
                <a:cs typeface="+mn-cs"/>
              </a:rPr>
              <a:t>ST3</a:t>
            </a:r>
            <a:endParaRPr lang="en-US" dirty="0">
              <a:solidFill>
                <a:srgbClr val="C00000"/>
              </a:solidFill>
              <a:latin typeface="Arial"/>
              <a:ea typeface="+mn-ea"/>
              <a:cs typeface="+mn-cs"/>
            </a:endParaRPr>
          </a:p>
        </p:txBody>
      </p:sp>
      <p:sp>
        <p:nvSpPr>
          <p:cNvPr id="12" name="Rectangle 11"/>
          <p:cNvSpPr/>
          <p:nvPr/>
        </p:nvSpPr>
        <p:spPr>
          <a:xfrm>
            <a:off x="8305800" y="2297668"/>
            <a:ext cx="607859" cy="369332"/>
          </a:xfrm>
          <a:prstGeom prst="rect">
            <a:avLst/>
          </a:prstGeom>
        </p:spPr>
        <p:txBody>
          <a:bodyPr wrap="none">
            <a:spAutoFit/>
          </a:bodyPr>
          <a:lstStyle/>
          <a:p>
            <a:pPr algn="l" defTabSz="457200" fontAlgn="auto">
              <a:spcBef>
                <a:spcPts val="0"/>
              </a:spcBef>
              <a:spcAft>
                <a:spcPts val="0"/>
              </a:spcAft>
            </a:pPr>
            <a:r>
              <a:rPr lang="en-US" dirty="0" smtClean="0">
                <a:solidFill>
                  <a:srgbClr val="C00000"/>
                </a:solidFill>
                <a:latin typeface="Arial"/>
                <a:ea typeface="+mn-ea"/>
                <a:cs typeface="+mn-cs"/>
              </a:rPr>
              <a:t>ST4</a:t>
            </a:r>
            <a:endParaRPr lang="en-US" dirty="0">
              <a:solidFill>
                <a:srgbClr val="C00000"/>
              </a:solidFill>
              <a:latin typeface="Arial"/>
              <a:ea typeface="+mn-ea"/>
              <a:cs typeface="+mn-cs"/>
            </a:endParaRPr>
          </a:p>
        </p:txBody>
      </p:sp>
      <p:sp>
        <p:nvSpPr>
          <p:cNvPr id="17" name="TextBox 16"/>
          <p:cNvSpPr txBox="1"/>
          <p:nvPr/>
        </p:nvSpPr>
        <p:spPr>
          <a:xfrm rot="20799851">
            <a:off x="5278111" y="1572086"/>
            <a:ext cx="889000" cy="307777"/>
          </a:xfrm>
          <a:prstGeom prst="rect">
            <a:avLst/>
          </a:prstGeom>
          <a:noFill/>
        </p:spPr>
        <p:txBody>
          <a:bodyPr wrap="square" rtlCol="0">
            <a:spAutoFit/>
          </a:bodyPr>
          <a:lstStyle/>
          <a:p>
            <a:pPr algn="l" defTabSz="457200" fontAlgn="auto">
              <a:spcBef>
                <a:spcPts val="0"/>
              </a:spcBef>
              <a:spcAft>
                <a:spcPts val="0"/>
              </a:spcAft>
            </a:pPr>
            <a:r>
              <a:rPr lang="en-US" sz="1400" dirty="0" smtClean="0">
                <a:solidFill>
                  <a:prstClr val="black"/>
                </a:solidFill>
                <a:latin typeface="Arial"/>
                <a:ea typeface="+mn-ea"/>
                <a:cs typeface="+mn-cs"/>
              </a:rPr>
              <a:t>KMAG</a:t>
            </a:r>
            <a:endParaRPr lang="en-US" dirty="0">
              <a:solidFill>
                <a:prstClr val="black"/>
              </a:solidFill>
              <a:latin typeface="Arial"/>
              <a:ea typeface="+mn-ea"/>
              <a:cs typeface="+mn-cs"/>
            </a:endParaRPr>
          </a:p>
        </p:txBody>
      </p:sp>
      <p:sp>
        <p:nvSpPr>
          <p:cNvPr id="6" name="Up Arrow 5"/>
          <p:cNvSpPr/>
          <p:nvPr/>
        </p:nvSpPr>
        <p:spPr>
          <a:xfrm>
            <a:off x="147607" y="2036600"/>
            <a:ext cx="583768" cy="942268"/>
          </a:xfrm>
          <a:prstGeom prst="up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a:solidFill>
                <a:prstClr val="white"/>
              </a:solidFill>
            </a:endParaRPr>
          </a:p>
        </p:txBody>
      </p:sp>
      <p:sp>
        <p:nvSpPr>
          <p:cNvPr id="8" name="TextBox 7"/>
          <p:cNvSpPr txBox="1"/>
          <p:nvPr/>
        </p:nvSpPr>
        <p:spPr>
          <a:xfrm rot="16200000">
            <a:off x="-555901" y="1909191"/>
            <a:ext cx="1934825" cy="369332"/>
          </a:xfrm>
          <a:prstGeom prst="rect">
            <a:avLst/>
          </a:prstGeom>
          <a:noFill/>
        </p:spPr>
        <p:txBody>
          <a:bodyPr wrap="square" rtlCol="0">
            <a:spAutoFit/>
          </a:bodyPr>
          <a:lstStyle/>
          <a:p>
            <a:pPr algn="l" defTabSz="457200" fontAlgn="auto">
              <a:spcBef>
                <a:spcPts val="0"/>
              </a:spcBef>
              <a:spcAft>
                <a:spcPts val="0"/>
              </a:spcAft>
            </a:pPr>
            <a:r>
              <a:rPr lang="en-US" dirty="0" smtClean="0">
                <a:solidFill>
                  <a:prstClr val="black"/>
                </a:solidFill>
                <a:latin typeface="Arial"/>
                <a:ea typeface="+mn-ea"/>
                <a:cs typeface="+mn-cs"/>
              </a:rPr>
              <a:t>B-Field</a:t>
            </a:r>
            <a:endParaRPr lang="en-US" dirty="0">
              <a:solidFill>
                <a:prstClr val="black"/>
              </a:solidFill>
              <a:latin typeface="Arial"/>
              <a:ea typeface="+mn-ea"/>
              <a:cs typeface="+mn-cs"/>
            </a:endParaRPr>
          </a:p>
        </p:txBody>
      </p:sp>
      <p:pic>
        <p:nvPicPr>
          <p:cNvPr id="29" name="Picture 28" descr="R260096 Cryostat on pump priot to 77K tes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78494" y="2204550"/>
            <a:ext cx="1574904" cy="1181179"/>
          </a:xfrm>
          <a:prstGeom prst="rect">
            <a:avLst/>
          </a:prstGeom>
        </p:spPr>
      </p:pic>
      <p:cxnSp>
        <p:nvCxnSpPr>
          <p:cNvPr id="31" name="Straight Connector 30"/>
          <p:cNvCxnSpPr/>
          <p:nvPr/>
        </p:nvCxnSpPr>
        <p:spPr>
          <a:xfrm flipV="1">
            <a:off x="0" y="3261556"/>
            <a:ext cx="1491469" cy="400284"/>
          </a:xfrm>
          <a:prstGeom prst="line">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989667" y="2794000"/>
            <a:ext cx="1075266" cy="332427"/>
          </a:xfrm>
          <a:prstGeom prst="line">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rot="21191046">
            <a:off x="2058863" y="2412581"/>
            <a:ext cx="981106" cy="964542"/>
            <a:chOff x="2035534" y="2484569"/>
            <a:chExt cx="668655" cy="964542"/>
          </a:xfrm>
        </p:grpSpPr>
        <p:cxnSp>
          <p:nvCxnSpPr>
            <p:cNvPr id="39" name="Straight Arrow Connector 38"/>
            <p:cNvCxnSpPr/>
            <p:nvPr/>
          </p:nvCxnSpPr>
          <p:spPr>
            <a:xfrm flipV="1">
              <a:off x="2035534" y="2841212"/>
              <a:ext cx="393703"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2035535" y="3107912"/>
              <a:ext cx="500551" cy="18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57843" y="2484569"/>
              <a:ext cx="393702" cy="369332"/>
            </a:xfrm>
            <a:prstGeom prst="rect">
              <a:avLst/>
            </a:prstGeom>
            <a:noFill/>
          </p:spPr>
          <p:txBody>
            <a:bodyPr wrap="square" rtlCol="0">
              <a:spAutoFit/>
            </a:bodyPr>
            <a:lstStyle/>
            <a:p>
              <a:pPr algn="l" defTabSz="457200" fontAlgn="auto">
                <a:spcBef>
                  <a:spcPts val="0"/>
                </a:spcBef>
                <a:spcAft>
                  <a:spcPts val="0"/>
                </a:spcAft>
              </a:pPr>
              <a:r>
                <a:rPr lang="en-US" dirty="0">
                  <a:solidFill>
                    <a:prstClr val="black"/>
                  </a:solidFill>
                  <a:latin typeface="Arial"/>
                  <a:ea typeface="+mn-ea"/>
                  <a:cs typeface="+mn-cs"/>
                </a:rPr>
                <a:t>μ</a:t>
              </a:r>
              <a:r>
                <a:rPr lang="en-US" baseline="30000" dirty="0">
                  <a:solidFill>
                    <a:prstClr val="black"/>
                  </a:solidFill>
                  <a:latin typeface="Arial"/>
                  <a:ea typeface="+mn-ea"/>
                  <a:cs typeface="+mn-cs"/>
                </a:rPr>
                <a:t>+</a:t>
              </a:r>
              <a:endParaRPr lang="en-US" dirty="0">
                <a:solidFill>
                  <a:prstClr val="black"/>
                </a:solidFill>
                <a:latin typeface="Arial"/>
                <a:ea typeface="+mn-ea"/>
                <a:cs typeface="+mn-cs"/>
              </a:endParaRPr>
            </a:p>
          </p:txBody>
        </p:sp>
        <p:sp>
          <p:nvSpPr>
            <p:cNvPr id="42" name="Rectangle 41"/>
            <p:cNvSpPr/>
            <p:nvPr/>
          </p:nvSpPr>
          <p:spPr>
            <a:xfrm>
              <a:off x="2345497" y="3079779"/>
              <a:ext cx="358692" cy="369332"/>
            </a:xfrm>
            <a:prstGeom prst="rect">
              <a:avLst/>
            </a:prstGeom>
          </p:spPr>
          <p:txBody>
            <a:bodyPr wrap="none">
              <a:spAutoFit/>
            </a:bodyPr>
            <a:lstStyle/>
            <a:p>
              <a:pPr algn="l" defTabSz="457200" fontAlgn="auto">
                <a:spcBef>
                  <a:spcPts val="0"/>
                </a:spcBef>
                <a:spcAft>
                  <a:spcPts val="0"/>
                </a:spcAft>
              </a:pPr>
              <a:r>
                <a:rPr lang="en-US" dirty="0" smtClean="0">
                  <a:solidFill>
                    <a:prstClr val="black"/>
                  </a:solidFill>
                  <a:latin typeface="Arial"/>
                  <a:ea typeface="+mn-ea"/>
                  <a:cs typeface="+mn-cs"/>
                </a:rPr>
                <a:t>μ</a:t>
              </a:r>
              <a:r>
                <a:rPr lang="en-US" baseline="30000" dirty="0" smtClean="0">
                  <a:solidFill>
                    <a:prstClr val="black"/>
                  </a:solidFill>
                  <a:latin typeface="Arial"/>
                  <a:ea typeface="+mn-ea"/>
                  <a:cs typeface="+mn-cs"/>
                </a:rPr>
                <a:t>-</a:t>
              </a:r>
              <a:endParaRPr lang="en-US" dirty="0">
                <a:solidFill>
                  <a:prstClr val="black"/>
                </a:solidFill>
                <a:latin typeface="Arial"/>
                <a:ea typeface="+mn-ea"/>
                <a:cs typeface="+mn-cs"/>
              </a:endParaRPr>
            </a:p>
          </p:txBody>
        </p:sp>
      </p:grpSp>
      <p:sp>
        <p:nvSpPr>
          <p:cNvPr id="13" name="TextBox 12"/>
          <p:cNvSpPr txBox="1"/>
          <p:nvPr/>
        </p:nvSpPr>
        <p:spPr>
          <a:xfrm>
            <a:off x="259112" y="6107668"/>
            <a:ext cx="6217888" cy="369332"/>
          </a:xfrm>
          <a:prstGeom prst="rect">
            <a:avLst/>
          </a:prstGeom>
          <a:noFill/>
        </p:spPr>
        <p:txBody>
          <a:bodyPr wrap="square" rtlCol="0">
            <a:spAutoFit/>
          </a:bodyPr>
          <a:lstStyle/>
          <a:p>
            <a:pPr algn="l" defTabSz="457200" fontAlgn="auto">
              <a:spcBef>
                <a:spcPts val="0"/>
              </a:spcBef>
              <a:spcAft>
                <a:spcPts val="0"/>
              </a:spcAft>
            </a:pPr>
            <a:r>
              <a:rPr lang="en-US" b="1" dirty="0" smtClean="0">
                <a:solidFill>
                  <a:prstClr val="black"/>
                </a:solidFill>
                <a:latin typeface="Apple Chancery"/>
                <a:ea typeface="+mn-ea"/>
                <a:cs typeface="Apple Chancery"/>
              </a:rPr>
              <a:t>L</a:t>
            </a:r>
            <a:r>
              <a:rPr lang="en-US" b="1" baseline="-25000" dirty="0" smtClean="0">
                <a:solidFill>
                  <a:prstClr val="black"/>
                </a:solidFill>
                <a:latin typeface="Apple Chancery"/>
                <a:ea typeface="+mn-ea"/>
                <a:cs typeface="Apple Chancery"/>
              </a:rPr>
              <a:t>int </a:t>
            </a:r>
            <a:r>
              <a:rPr lang="en-US" b="1" dirty="0" smtClean="0">
                <a:solidFill>
                  <a:prstClr val="black"/>
                </a:solidFill>
                <a:latin typeface="Arial"/>
                <a:ea typeface="+mn-ea"/>
                <a:cs typeface="Apple Chancery"/>
              </a:rPr>
              <a:t>= 1.82 </a:t>
            </a:r>
            <a:r>
              <a:rPr lang="en-US" b="1" dirty="0">
                <a:solidFill>
                  <a:prstClr val="black"/>
                </a:solidFill>
                <a:latin typeface="Arial"/>
                <a:ea typeface="+mn-ea"/>
                <a:cs typeface="Apple Chancery"/>
              </a:rPr>
              <a:t>*</a:t>
            </a:r>
            <a:r>
              <a:rPr lang="en-US" b="1" dirty="0" smtClean="0">
                <a:solidFill>
                  <a:prstClr val="black"/>
                </a:solidFill>
                <a:latin typeface="Arial"/>
                <a:ea typeface="+mn-ea"/>
                <a:cs typeface="Apple Chancery"/>
              </a:rPr>
              <a:t>10</a:t>
            </a:r>
            <a:r>
              <a:rPr lang="en-US" b="1" baseline="30000" dirty="0" smtClean="0">
                <a:solidFill>
                  <a:prstClr val="black"/>
                </a:solidFill>
                <a:latin typeface="Arial"/>
                <a:ea typeface="+mn-ea"/>
                <a:cs typeface="Apple Chancery"/>
              </a:rPr>
              <a:t>42</a:t>
            </a:r>
            <a:r>
              <a:rPr lang="en-US" b="1" dirty="0" smtClean="0">
                <a:solidFill>
                  <a:prstClr val="black"/>
                </a:solidFill>
                <a:latin typeface="Arial"/>
                <a:ea typeface="+mn-ea"/>
                <a:cs typeface="Apple Chancery"/>
              </a:rPr>
              <a:t>/cm</a:t>
            </a:r>
            <a:r>
              <a:rPr lang="en-US" b="1" baseline="30000" dirty="0" smtClean="0">
                <a:solidFill>
                  <a:prstClr val="black"/>
                </a:solidFill>
                <a:latin typeface="Arial"/>
                <a:ea typeface="+mn-ea"/>
                <a:cs typeface="Apple Chancery"/>
              </a:rPr>
              <a:t>2  </a:t>
            </a:r>
            <a:r>
              <a:rPr lang="en-US" b="1" dirty="0" smtClean="0">
                <a:solidFill>
                  <a:srgbClr val="0000FF"/>
                </a:solidFill>
                <a:latin typeface="Arial"/>
                <a:ea typeface="+mn-ea"/>
                <a:cs typeface="Apple Chancery"/>
              </a:rPr>
              <a:t>NH</a:t>
            </a:r>
            <a:r>
              <a:rPr lang="en-US" b="1" baseline="-25000" dirty="0" smtClean="0">
                <a:solidFill>
                  <a:srgbClr val="0000FF"/>
                </a:solidFill>
                <a:latin typeface="Arial"/>
                <a:ea typeface="+mn-ea"/>
                <a:cs typeface="Apple Chancery"/>
              </a:rPr>
              <a:t>3</a:t>
            </a:r>
            <a:r>
              <a:rPr lang="en-US" b="1" dirty="0" smtClean="0">
                <a:solidFill>
                  <a:prstClr val="black"/>
                </a:solidFill>
                <a:latin typeface="Arial"/>
                <a:ea typeface="+mn-ea"/>
                <a:cs typeface="Apple Chancery"/>
              </a:rPr>
              <a:t> /  2.11 </a:t>
            </a:r>
            <a:r>
              <a:rPr lang="en-US" b="1" dirty="0">
                <a:solidFill>
                  <a:prstClr val="black"/>
                </a:solidFill>
                <a:latin typeface="Arial"/>
                <a:ea typeface="+mn-ea"/>
                <a:cs typeface="Apple Chancery"/>
              </a:rPr>
              <a:t>*10</a:t>
            </a:r>
            <a:r>
              <a:rPr lang="en-US" b="1" baseline="30000" dirty="0">
                <a:solidFill>
                  <a:prstClr val="black"/>
                </a:solidFill>
                <a:latin typeface="Arial"/>
                <a:ea typeface="+mn-ea"/>
                <a:cs typeface="Apple Chancery"/>
              </a:rPr>
              <a:t>42</a:t>
            </a:r>
            <a:r>
              <a:rPr lang="en-US" b="1" dirty="0">
                <a:solidFill>
                  <a:prstClr val="black"/>
                </a:solidFill>
                <a:latin typeface="Arial"/>
                <a:ea typeface="+mn-ea"/>
                <a:cs typeface="Apple Chancery"/>
              </a:rPr>
              <a:t>/</a:t>
            </a:r>
            <a:r>
              <a:rPr lang="en-US" b="1" dirty="0" smtClean="0">
                <a:solidFill>
                  <a:prstClr val="black"/>
                </a:solidFill>
                <a:latin typeface="Arial"/>
                <a:ea typeface="+mn-ea"/>
                <a:cs typeface="Apple Chancery"/>
              </a:rPr>
              <a:t>cm</a:t>
            </a:r>
            <a:r>
              <a:rPr lang="en-US" b="1" baseline="30000" dirty="0" smtClean="0">
                <a:solidFill>
                  <a:prstClr val="black"/>
                </a:solidFill>
                <a:latin typeface="Arial"/>
                <a:ea typeface="+mn-ea"/>
                <a:cs typeface="Apple Chancery"/>
              </a:rPr>
              <a:t>2  </a:t>
            </a:r>
            <a:r>
              <a:rPr lang="en-US" b="1" dirty="0" smtClean="0">
                <a:solidFill>
                  <a:srgbClr val="FF0000"/>
                </a:solidFill>
                <a:latin typeface="Arial"/>
                <a:ea typeface="+mn-ea"/>
                <a:cs typeface="Apple Chancery"/>
              </a:rPr>
              <a:t>ND</a:t>
            </a:r>
            <a:r>
              <a:rPr lang="en-US" b="1" baseline="-25000" dirty="0" smtClean="0">
                <a:solidFill>
                  <a:srgbClr val="FF0000"/>
                </a:solidFill>
                <a:latin typeface="Arial"/>
                <a:ea typeface="+mn-ea"/>
                <a:cs typeface="Apple Chancery"/>
              </a:rPr>
              <a:t>3</a:t>
            </a:r>
            <a:r>
              <a:rPr lang="en-US" b="1" baseline="-25000" dirty="0" smtClean="0">
                <a:solidFill>
                  <a:prstClr val="black"/>
                </a:solidFill>
                <a:latin typeface="Arial"/>
                <a:ea typeface="+mn-ea"/>
                <a:cs typeface="Apple Chancery"/>
              </a:rPr>
              <a:t> </a:t>
            </a:r>
            <a:r>
              <a:rPr lang="en-US" dirty="0" smtClean="0">
                <a:solidFill>
                  <a:prstClr val="black"/>
                </a:solidFill>
                <a:latin typeface="Arial"/>
                <a:ea typeface="+mn-ea"/>
                <a:cs typeface="Apple Chancery"/>
              </a:rPr>
              <a:t>for 2 years</a:t>
            </a:r>
            <a:endParaRPr lang="en-US" b="1" dirty="0">
              <a:solidFill>
                <a:prstClr val="black"/>
              </a:solidFill>
              <a:latin typeface="Arial"/>
              <a:ea typeface="+mn-ea"/>
              <a:cs typeface="Apple Chancery"/>
            </a:endParaRPr>
          </a:p>
        </p:txBody>
      </p:sp>
      <p:sp>
        <p:nvSpPr>
          <p:cNvPr id="37" name="Title 28"/>
          <p:cNvSpPr txBox="1">
            <a:spLocks/>
          </p:cNvSpPr>
          <p:nvPr/>
        </p:nvSpPr>
        <p:spPr>
          <a:xfrm>
            <a:off x="457200" y="762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Let’s Add a Polarized Target (E-1039</a:t>
            </a:r>
            <a:r>
              <a:rPr lang="en-US" sz="2400" b="1" kern="0" dirty="0" smtClean="0">
                <a:solidFill>
                  <a:srgbClr val="190EFF"/>
                </a:solidFill>
                <a:latin typeface="+mj-lt"/>
                <a:ea typeface="+mj-ea"/>
                <a:cs typeface="+mj-cs"/>
                <a:sym typeface="Arial" charset="0"/>
              </a:rPr>
              <a:t>)</a:t>
            </a:r>
            <a:endParaRPr lang="en-US" sz="2400" b="1" kern="0" dirty="0">
              <a:solidFill>
                <a:srgbClr val="190EFF"/>
              </a:solidFill>
              <a:latin typeface="+mj-lt"/>
              <a:ea typeface="+mj-ea"/>
              <a:cs typeface="+mj-cs"/>
              <a:sym typeface="Arial" pitchFamily="34" charset="0"/>
            </a:endParaRPr>
          </a:p>
        </p:txBody>
      </p:sp>
      <p:sp>
        <p:nvSpPr>
          <p:cNvPr id="70" name="TextBox 69"/>
          <p:cNvSpPr txBox="1"/>
          <p:nvPr/>
        </p:nvSpPr>
        <p:spPr>
          <a:xfrm rot="20755267">
            <a:off x="3222655" y="2012317"/>
            <a:ext cx="1010684" cy="307777"/>
          </a:xfrm>
          <a:prstGeom prst="rect">
            <a:avLst/>
          </a:prstGeom>
          <a:noFill/>
        </p:spPr>
        <p:txBody>
          <a:bodyPr wrap="square" rtlCol="0">
            <a:spAutoFit/>
          </a:bodyPr>
          <a:lstStyle/>
          <a:p>
            <a:r>
              <a:rPr lang="en-US" sz="1400" dirty="0" smtClean="0">
                <a:solidFill>
                  <a:schemeClr val="bg1"/>
                </a:solidFill>
              </a:rPr>
              <a:t>FMAG</a:t>
            </a:r>
            <a:endParaRPr lang="en-US" sz="1400" dirty="0">
              <a:solidFill>
                <a:schemeClr val="bg1"/>
              </a:solidFill>
            </a:endParaRPr>
          </a:p>
        </p:txBody>
      </p:sp>
      <p:sp>
        <p:nvSpPr>
          <p:cNvPr id="71" name="TextBox 70"/>
          <p:cNvSpPr txBox="1"/>
          <p:nvPr/>
        </p:nvSpPr>
        <p:spPr>
          <a:xfrm rot="20705398">
            <a:off x="-115122" y="3514044"/>
            <a:ext cx="1313753" cy="461665"/>
          </a:xfrm>
          <a:prstGeom prst="rect">
            <a:avLst/>
          </a:prstGeom>
          <a:noFill/>
        </p:spPr>
        <p:txBody>
          <a:bodyPr wrap="square" rtlCol="0">
            <a:spAutoFit/>
          </a:bodyPr>
          <a:lstStyle/>
          <a:p>
            <a:r>
              <a:rPr lang="en-US" sz="1200" dirty="0" smtClean="0"/>
              <a:t>Proton Beam</a:t>
            </a:r>
            <a:br>
              <a:rPr lang="en-US" sz="1200" dirty="0" smtClean="0"/>
            </a:br>
            <a:r>
              <a:rPr lang="en-US" sz="1200" dirty="0" smtClean="0"/>
              <a:t>120 </a:t>
            </a:r>
            <a:r>
              <a:rPr lang="en-US" sz="1200" dirty="0" err="1" smtClean="0"/>
              <a:t>GeV</a:t>
            </a:r>
            <a:r>
              <a:rPr lang="en-US" sz="1200" dirty="0" smtClean="0"/>
              <a:t>/c</a:t>
            </a:r>
            <a:endParaRPr lang="en-US" sz="1200" dirty="0"/>
          </a:p>
        </p:txBody>
      </p:sp>
      <p:sp>
        <p:nvSpPr>
          <p:cNvPr id="72" name="TextBox 71"/>
          <p:cNvSpPr txBox="1"/>
          <p:nvPr/>
        </p:nvSpPr>
        <p:spPr>
          <a:xfrm>
            <a:off x="1518" y="3200400"/>
            <a:ext cx="303282" cy="307777"/>
          </a:xfrm>
          <a:prstGeom prst="rect">
            <a:avLst/>
          </a:prstGeom>
          <a:noFill/>
        </p:spPr>
        <p:txBody>
          <a:bodyPr wrap="square" rtlCol="0">
            <a:spAutoFit/>
          </a:bodyPr>
          <a:lstStyle/>
          <a:p>
            <a:pPr algn="l" defTabSz="457200" fontAlgn="auto">
              <a:spcBef>
                <a:spcPts val="0"/>
              </a:spcBef>
              <a:spcAft>
                <a:spcPts val="0"/>
              </a:spcAft>
            </a:pPr>
            <a:r>
              <a:rPr lang="en-US" sz="1400" dirty="0" smtClean="0">
                <a:solidFill>
                  <a:prstClr val="black"/>
                </a:solidFill>
                <a:latin typeface="Arial"/>
                <a:ea typeface="+mn-ea"/>
                <a:cs typeface="+mn-cs"/>
              </a:rPr>
              <a:t>x</a:t>
            </a:r>
            <a:endParaRPr lang="en-US" sz="1400" dirty="0">
              <a:solidFill>
                <a:prstClr val="black"/>
              </a:solidFill>
              <a:latin typeface="Arial"/>
              <a:ea typeface="+mn-ea"/>
              <a:cs typeface="+mn-cs"/>
            </a:endParaRPr>
          </a:p>
        </p:txBody>
      </p:sp>
      <p:sp>
        <p:nvSpPr>
          <p:cNvPr id="73" name="TextBox 72"/>
          <p:cNvSpPr txBox="1"/>
          <p:nvPr/>
        </p:nvSpPr>
        <p:spPr>
          <a:xfrm>
            <a:off x="381000" y="3055082"/>
            <a:ext cx="303282" cy="307777"/>
          </a:xfrm>
          <a:prstGeom prst="rect">
            <a:avLst/>
          </a:prstGeom>
          <a:noFill/>
        </p:spPr>
        <p:txBody>
          <a:bodyPr wrap="square" rtlCol="0">
            <a:spAutoFit/>
          </a:bodyPr>
          <a:lstStyle/>
          <a:p>
            <a:pPr algn="l" defTabSz="457200" fontAlgn="auto">
              <a:spcBef>
                <a:spcPts val="0"/>
              </a:spcBef>
              <a:spcAft>
                <a:spcPts val="0"/>
              </a:spcAft>
            </a:pPr>
            <a:r>
              <a:rPr lang="en-US" sz="1400" dirty="0">
                <a:solidFill>
                  <a:prstClr val="black"/>
                </a:solidFill>
                <a:latin typeface="Arial"/>
                <a:ea typeface="+mn-ea"/>
                <a:cs typeface="+mn-cs"/>
              </a:rPr>
              <a:t>y</a:t>
            </a:r>
          </a:p>
        </p:txBody>
      </p:sp>
      <p:sp>
        <p:nvSpPr>
          <p:cNvPr id="74" name="TextBox 73"/>
          <p:cNvSpPr txBox="1"/>
          <p:nvPr/>
        </p:nvSpPr>
        <p:spPr>
          <a:xfrm>
            <a:off x="1038566" y="1524000"/>
            <a:ext cx="1171234" cy="523220"/>
          </a:xfrm>
          <a:prstGeom prst="rect">
            <a:avLst/>
          </a:prstGeom>
          <a:noFill/>
        </p:spPr>
        <p:txBody>
          <a:bodyPr wrap="square" rtlCol="0">
            <a:spAutoFit/>
          </a:bodyPr>
          <a:lstStyle/>
          <a:p>
            <a:r>
              <a:rPr lang="en-US" sz="1400" dirty="0" smtClean="0">
                <a:solidFill>
                  <a:srgbClr val="C00000"/>
                </a:solidFill>
              </a:rPr>
              <a:t>Polarized </a:t>
            </a:r>
            <a:br>
              <a:rPr lang="en-US" sz="1400" dirty="0" smtClean="0">
                <a:solidFill>
                  <a:srgbClr val="C00000"/>
                </a:solidFill>
              </a:rPr>
            </a:br>
            <a:r>
              <a:rPr lang="en-US" sz="1400" dirty="0" smtClean="0">
                <a:solidFill>
                  <a:srgbClr val="C00000"/>
                </a:solidFill>
              </a:rPr>
              <a:t>Target</a:t>
            </a:r>
            <a:endParaRPr lang="en-US" sz="1400" dirty="0">
              <a:solidFill>
                <a:srgbClr val="C00000"/>
              </a:solidFill>
            </a:endParaRPr>
          </a:p>
        </p:txBody>
      </p:sp>
      <p:sp>
        <p:nvSpPr>
          <p:cNvPr id="75" name="TextBox 19"/>
          <p:cNvSpPr txBox="1">
            <a:spLocks noChangeArrowheads="1"/>
          </p:cNvSpPr>
          <p:nvPr/>
        </p:nvSpPr>
        <p:spPr bwMode="auto">
          <a:xfrm>
            <a:off x="2743199"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Andi Klein (LANL)</a:t>
            </a:r>
            <a:endParaRPr lang="en-US" sz="1000" b="1" dirty="0">
              <a:solidFill>
                <a:srgbClr val="CC3399"/>
              </a:solidFill>
              <a:latin typeface="+mn-lt"/>
            </a:endParaRPr>
          </a:p>
        </p:txBody>
      </p:sp>
      <p:sp>
        <p:nvSpPr>
          <p:cNvPr id="38" name="Slide Number Placeholder 34"/>
          <p:cNvSpPr txBox="1">
            <a:spLocks/>
          </p:cNvSpPr>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ctr" rtl="0" fontAlgn="base">
              <a:spcBef>
                <a:spcPct val="0"/>
              </a:spcBef>
              <a:spcAft>
                <a:spcPct val="0"/>
              </a:spcAft>
              <a:tabLst>
                <a:tab pos="749300" algn="l"/>
              </a:tabLst>
              <a:defRPr sz="1100" kern="1200">
                <a:solidFill>
                  <a:schemeClr val="tx1"/>
                </a:solidFill>
                <a:latin typeface="Helvetica" charset="0"/>
                <a:ea typeface="+mn-ea"/>
                <a:cs typeface="Helvetica" charset="0"/>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fld id="{B7904B64-8782-488E-B9CE-B57B49B52B68}" type="slidenum">
              <a:rPr kumimoji="0" lang="en-US" sz="1100" b="0" i="0" u="none" strike="noStrike" kern="1200" cap="none" spc="0" normalizeH="0" baseline="0" noProof="0" smtClean="0">
                <a:ln>
                  <a:noFill/>
                </a:ln>
                <a:solidFill>
                  <a:srgbClr val="000000"/>
                </a:solidFill>
                <a:effectLst/>
                <a:uLnTx/>
                <a:uFillTx/>
                <a:latin typeface="Helvetica" charset="0"/>
                <a:cs typeface="Helvetica" charset="0"/>
                <a:sym typeface="Helvetica" charset="0"/>
              </a:rPr>
              <a:pPr marL="0" marR="0" lvl="0" indent="0" algn="ctr" defTabSz="914400" rtl="0" eaLnBrk="1" fontAlgn="base" latinLnBrk="0" hangingPunct="1">
                <a:lnSpc>
                  <a:spcPct val="100000"/>
                </a:lnSpc>
                <a:spcBef>
                  <a:spcPct val="0"/>
                </a:spcBef>
                <a:spcAft>
                  <a:spcPct val="0"/>
                </a:spcAft>
                <a:buClrTx/>
                <a:buSzTx/>
                <a:buFontTx/>
                <a:buNone/>
                <a:tabLst>
                  <a:tab pos="749300" algn="l"/>
                </a:tabLst>
                <a:defRPr/>
              </a:pPr>
              <a:t>41</a:t>
            </a:fld>
            <a:endParaRPr kumimoji="0" lang="en-US" sz="1100" b="0" i="0" u="none" strike="noStrike" kern="1200" cap="none" spc="0" normalizeH="0" baseline="0" noProof="0" dirty="0">
              <a:ln>
                <a:noFill/>
              </a:ln>
              <a:solidFill>
                <a:srgbClr val="000000"/>
              </a:solidFill>
              <a:effectLst/>
              <a:uLnTx/>
              <a:uFillTx/>
              <a:latin typeface="Helvetica" charset="0"/>
              <a:cs typeface="Helvetica" charset="0"/>
              <a:sym typeface="Helvetica" charset="0"/>
            </a:endParaRPr>
          </a:p>
        </p:txBody>
      </p:sp>
    </p:spTree>
    <p:extLst>
      <p:ext uri="{BB962C8B-B14F-4D97-AF65-F5344CB8AC3E}">
        <p14:creationId xmlns:p14="http://schemas.microsoft.com/office/powerpoint/2010/main" val="2490215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a:xfrm>
            <a:off x="8901113" y="6616700"/>
            <a:ext cx="244475" cy="241300"/>
          </a:xfrm>
        </p:spPr>
        <p:txBody>
          <a:bodyPr/>
          <a:lstStyle/>
          <a:p>
            <a:pPr>
              <a:defRPr/>
            </a:pPr>
            <a:fld id="{14F5F7EE-0D7F-40B9-AAEA-D0EC6DD48971}" type="slidenum">
              <a:rPr lang="en-US" smtClean="0"/>
              <a:pPr>
                <a:defRPr/>
              </a:pPr>
              <a:t>5</a:t>
            </a:fld>
            <a:endParaRPr lang="en-US" dirty="0"/>
          </a:p>
        </p:txBody>
      </p:sp>
      <p:sp>
        <p:nvSpPr>
          <p:cNvPr id="41996" name="Title 28"/>
          <p:cNvSpPr txBox="1">
            <a:spLocks/>
          </p:cNvSpPr>
          <p:nvPr/>
        </p:nvSpPr>
        <p:spPr bwMode="auto">
          <a:xfrm>
            <a:off x="0" y="292100"/>
            <a:ext cx="9144000" cy="469900"/>
          </a:xfrm>
          <a:prstGeom prst="rect">
            <a:avLst/>
          </a:prstGeom>
          <a:noFill/>
          <a:ln w="9525">
            <a:noFill/>
            <a:miter lim="800000"/>
            <a:headEnd/>
            <a:tailEnd/>
          </a:ln>
        </p:spPr>
        <p:txBody>
          <a:bodyPr/>
          <a:lstStyle/>
          <a:p>
            <a:pPr eaLnBrk="0" hangingPunct="0">
              <a:spcBef>
                <a:spcPts val="200"/>
              </a:spcBef>
            </a:pPr>
            <a:r>
              <a:rPr lang="en-US" sz="2800" b="1" dirty="0" smtClean="0">
                <a:solidFill>
                  <a:srgbClr val="190EFF"/>
                </a:solidFill>
                <a:latin typeface="+mj-lt"/>
                <a:ea typeface="ヒラギノ角ゴ ProN W6"/>
                <a:cs typeface="ヒラギノ角ゴ ProN W6"/>
                <a:sym typeface="Arial" pitchFamily="34" charset="0"/>
              </a:rPr>
              <a:t>LO SIDIS and single polarized DY cross sections</a:t>
            </a:r>
            <a:endParaRPr lang="en-US" sz="2800" b="1" dirty="0">
              <a:solidFill>
                <a:srgbClr val="190EFF"/>
              </a:solidFill>
              <a:latin typeface="+mj-lt"/>
              <a:ea typeface="ヒラギノ角ゴ ProN W6"/>
              <a:cs typeface="ヒラギノ角ゴ ProN W6"/>
              <a:sym typeface="Arial" pitchFamily="34" charset="0"/>
            </a:endParaRPr>
          </a:p>
        </p:txBody>
      </p:sp>
      <p:pic>
        <p:nvPicPr>
          <p:cNvPr id="3184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285875"/>
            <a:ext cx="3448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609600" y="1219200"/>
            <a:ext cx="3200400" cy="2733675"/>
            <a:chOff x="609600" y="1142999"/>
            <a:chExt cx="3200400" cy="2733675"/>
          </a:xfrm>
        </p:grpSpPr>
        <p:pic>
          <p:nvPicPr>
            <p:cNvPr id="3184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142999"/>
              <a:ext cx="32004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685800" y="3337560"/>
              <a:ext cx="2971800" cy="523874"/>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2294990179"/>
              </p:ext>
            </p:extLst>
          </p:nvPr>
        </p:nvGraphicFramePr>
        <p:xfrm>
          <a:off x="6837363" y="4014788"/>
          <a:ext cx="2051050" cy="1490662"/>
        </p:xfrm>
        <a:graphic>
          <a:graphicData uri="http://schemas.openxmlformats.org/presentationml/2006/ole">
            <mc:AlternateContent xmlns:mc="http://schemas.openxmlformats.org/markup-compatibility/2006">
              <mc:Choice xmlns:v="urn:schemas-microsoft-com:vml" Requires="v">
                <p:oleObj spid="_x0000_s324532" name="Equation" r:id="rId6" imgW="1473120" imgH="990360" progId="Equation.DSMT4">
                  <p:embed/>
                </p:oleObj>
              </mc:Choice>
              <mc:Fallback>
                <p:oleObj name="Equation" r:id="rId6" imgW="1473120" imgH="990360" progId="Equation.DSMT4">
                  <p:embed/>
                  <p:pic>
                    <p:nvPicPr>
                      <p:cNvPr id="0" name="Object 6"/>
                      <p:cNvPicPr>
                        <a:picLocks noChangeAspect="1" noChangeArrowheads="1"/>
                      </p:cNvPicPr>
                      <p:nvPr/>
                    </p:nvPicPr>
                    <p:blipFill>
                      <a:blip r:embed="rId7"/>
                      <a:srcRect/>
                      <a:stretch>
                        <a:fillRect/>
                      </a:stretch>
                    </p:blipFill>
                    <p:spPr bwMode="auto">
                      <a:xfrm>
                        <a:off x="6837363" y="4014788"/>
                        <a:ext cx="2051050" cy="1490662"/>
                      </a:xfrm>
                      <a:prstGeom prst="rect">
                        <a:avLst/>
                      </a:prstGeom>
                      <a:solidFill>
                        <a:schemeClr val="bg1">
                          <a:lumMod val="95000"/>
                        </a:schemeClr>
                      </a:solid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45141031"/>
              </p:ext>
            </p:extLst>
          </p:nvPr>
        </p:nvGraphicFramePr>
        <p:xfrm>
          <a:off x="497680" y="3962400"/>
          <a:ext cx="1993107" cy="1600200"/>
        </p:xfrm>
        <a:graphic>
          <a:graphicData uri="http://schemas.openxmlformats.org/presentationml/2006/ole">
            <mc:AlternateContent xmlns:mc="http://schemas.openxmlformats.org/markup-compatibility/2006">
              <mc:Choice xmlns:v="urn:schemas-microsoft-com:vml" Requires="v">
                <p:oleObj spid="_x0000_s324533" name="Equation" r:id="rId8" imgW="1434960" imgH="1066680" progId="Equation.DSMT4">
                  <p:embed/>
                </p:oleObj>
              </mc:Choice>
              <mc:Fallback>
                <p:oleObj name="Equation" r:id="rId8" imgW="1434960" imgH="1066680" progId="Equation.DSMT4">
                  <p:embed/>
                  <p:pic>
                    <p:nvPicPr>
                      <p:cNvPr id="0" name="Object 1"/>
                      <p:cNvPicPr>
                        <a:picLocks noChangeAspect="1" noChangeArrowheads="1"/>
                      </p:cNvPicPr>
                      <p:nvPr/>
                    </p:nvPicPr>
                    <p:blipFill>
                      <a:blip r:embed="rId9"/>
                      <a:srcRect/>
                      <a:stretch>
                        <a:fillRect/>
                      </a:stretch>
                    </p:blipFill>
                    <p:spPr bwMode="auto">
                      <a:xfrm>
                        <a:off x="497680" y="3962400"/>
                        <a:ext cx="1993107" cy="1600200"/>
                      </a:xfrm>
                      <a:prstGeom prst="rect">
                        <a:avLst/>
                      </a:prstGeom>
                      <a:solidFill>
                        <a:schemeClr val="bg1">
                          <a:lumMod val="95000"/>
                        </a:schemeClr>
                      </a:solidFill>
                      <a:ln>
                        <a:noFill/>
                      </a:ln>
                      <a:extLst/>
                    </p:spPr>
                  </p:pic>
                </p:oleObj>
              </mc:Fallback>
            </mc:AlternateContent>
          </a:graphicData>
        </a:graphic>
      </p:graphicFrame>
      <p:cxnSp>
        <p:nvCxnSpPr>
          <p:cNvPr id="11" name="Straight Connector 10"/>
          <p:cNvCxnSpPr/>
          <p:nvPr/>
        </p:nvCxnSpPr>
        <p:spPr bwMode="auto">
          <a:xfrm>
            <a:off x="4561367" y="990600"/>
            <a:ext cx="0" cy="4626977"/>
          </a:xfrm>
          <a:prstGeom prst="line">
            <a:avLst/>
          </a:prstGeom>
          <a:solidFill>
            <a:srgbClr val="FFFFFF"/>
          </a:solidFill>
          <a:ln w="25400" cap="flat" cmpd="sng" algn="ctr">
            <a:solidFill>
              <a:srgbClr val="000000"/>
            </a:solidFill>
            <a:prstDash val="solid"/>
            <a:round/>
            <a:headEnd type="none" w="med" len="med"/>
            <a:tailEnd type="none" w="med" len="med"/>
          </a:ln>
          <a:effectLst/>
        </p:spPr>
      </p:cxnSp>
      <p:grpSp>
        <p:nvGrpSpPr>
          <p:cNvPr id="15" name="Group 14"/>
          <p:cNvGrpSpPr/>
          <p:nvPr/>
        </p:nvGrpSpPr>
        <p:grpSpPr>
          <a:xfrm>
            <a:off x="2819400" y="3978295"/>
            <a:ext cx="3886200" cy="1508105"/>
            <a:chOff x="2819400" y="3978295"/>
            <a:chExt cx="3886200" cy="1508105"/>
          </a:xfrm>
        </p:grpSpPr>
        <p:sp>
          <p:nvSpPr>
            <p:cNvPr id="16" name="TextBox 15"/>
            <p:cNvSpPr txBox="1"/>
            <p:nvPr/>
          </p:nvSpPr>
          <p:spPr>
            <a:xfrm>
              <a:off x="4953000" y="3978295"/>
              <a:ext cx="1752600" cy="1508105"/>
            </a:xfrm>
            <a:prstGeom prst="rect">
              <a:avLst/>
            </a:prstGeom>
            <a:noFill/>
          </p:spPr>
          <p:txBody>
            <a:bodyPr wrap="square" rtlCol="0">
              <a:spAutoFit/>
            </a:bodyPr>
            <a:lstStyle/>
            <a:p>
              <a:pPr algn="l">
                <a:spcBef>
                  <a:spcPts val="400"/>
                </a:spcBef>
                <a:spcAft>
                  <a:spcPts val="400"/>
                </a:spcAft>
              </a:pPr>
              <a:r>
                <a:rPr lang="en-US" dirty="0" smtClean="0">
                  <a:solidFill>
                    <a:srgbClr val="FF0000"/>
                  </a:solidFill>
                </a:rPr>
                <a:t>BM        </a:t>
              </a:r>
              <a:r>
                <a:rPr lang="en-US" dirty="0" err="1" smtClean="0">
                  <a:solidFill>
                    <a:srgbClr val="FF0000"/>
                  </a:solidFill>
                </a:rPr>
                <a:t>BM</a:t>
              </a:r>
              <a:endParaRPr lang="en-US" dirty="0" smtClean="0">
                <a:solidFill>
                  <a:srgbClr val="FF0000"/>
                </a:solidFill>
              </a:endParaRPr>
            </a:p>
            <a:p>
              <a:pPr algn="l">
                <a:spcBef>
                  <a:spcPts val="400"/>
                </a:spcBef>
                <a:spcAft>
                  <a:spcPts val="400"/>
                </a:spcAft>
              </a:pPr>
              <a:r>
                <a:rPr lang="en-US" dirty="0">
                  <a:solidFill>
                    <a:srgbClr val="FF0000"/>
                  </a:solidFill>
                </a:rPr>
                <a:t>f</a:t>
              </a:r>
              <a:r>
                <a:rPr lang="en-US" baseline="-25000" dirty="0" smtClean="0">
                  <a:solidFill>
                    <a:srgbClr val="FF0000"/>
                  </a:solidFill>
                </a:rPr>
                <a:t>1                </a:t>
              </a:r>
              <a:r>
                <a:rPr lang="en-US" dirty="0" smtClean="0">
                  <a:solidFill>
                    <a:srgbClr val="FF0000"/>
                  </a:solidFill>
                </a:rPr>
                <a:t>Sivers</a:t>
              </a:r>
            </a:p>
            <a:p>
              <a:pPr algn="l">
                <a:spcBef>
                  <a:spcPts val="400"/>
                </a:spcBef>
                <a:spcAft>
                  <a:spcPts val="400"/>
                </a:spcAft>
              </a:pPr>
              <a:r>
                <a:rPr lang="en-US" dirty="0" smtClean="0">
                  <a:solidFill>
                    <a:srgbClr val="FF0000"/>
                  </a:solidFill>
                </a:rPr>
                <a:t>BM       </a:t>
              </a:r>
              <a:r>
                <a:rPr lang="en-US" dirty="0" err="1" smtClean="0">
                  <a:solidFill>
                    <a:srgbClr val="FF0000"/>
                  </a:solidFill>
                </a:rPr>
                <a:t>Transv</a:t>
              </a:r>
              <a:endParaRPr lang="en-US" dirty="0" smtClean="0">
                <a:solidFill>
                  <a:srgbClr val="FF0000"/>
                </a:solidFill>
              </a:endParaRPr>
            </a:p>
            <a:p>
              <a:pPr algn="l">
                <a:spcBef>
                  <a:spcPts val="400"/>
                </a:spcBef>
                <a:spcAft>
                  <a:spcPts val="400"/>
                </a:spcAft>
              </a:pPr>
              <a:r>
                <a:rPr lang="en-US" dirty="0" smtClean="0">
                  <a:solidFill>
                    <a:srgbClr val="FF0000"/>
                  </a:solidFill>
                </a:rPr>
                <a:t>BM        </a:t>
              </a:r>
              <a:r>
                <a:rPr lang="en-US" dirty="0" err="1" smtClean="0">
                  <a:solidFill>
                    <a:srgbClr val="FF0000"/>
                  </a:solidFill>
                </a:rPr>
                <a:t>Pretz</a:t>
              </a:r>
              <a:endParaRPr lang="en-US" dirty="0">
                <a:solidFill>
                  <a:srgbClr val="FF0000"/>
                </a:solidFill>
              </a:endParaRPr>
            </a:p>
          </p:txBody>
        </p:sp>
        <p:sp>
          <p:nvSpPr>
            <p:cNvPr id="10" name="TextBox 9"/>
            <p:cNvSpPr txBox="1"/>
            <p:nvPr/>
          </p:nvSpPr>
          <p:spPr>
            <a:xfrm>
              <a:off x="2819400" y="3978295"/>
              <a:ext cx="1676400" cy="1508105"/>
            </a:xfrm>
            <a:prstGeom prst="rect">
              <a:avLst/>
            </a:prstGeom>
            <a:noFill/>
          </p:spPr>
          <p:txBody>
            <a:bodyPr wrap="square" rtlCol="0">
              <a:spAutoFit/>
            </a:bodyPr>
            <a:lstStyle/>
            <a:p>
              <a:pPr algn="l">
                <a:spcBef>
                  <a:spcPts val="400"/>
                </a:spcBef>
                <a:spcAft>
                  <a:spcPts val="400"/>
                </a:spcAft>
              </a:pPr>
              <a:r>
                <a:rPr lang="en-US" dirty="0" smtClean="0">
                  <a:solidFill>
                    <a:srgbClr val="F43ADE"/>
                  </a:solidFill>
                </a:rPr>
                <a:t>BM</a:t>
              </a:r>
              <a:r>
                <a:rPr lang="en-US" dirty="0" smtClean="0"/>
                <a:t>           </a:t>
              </a:r>
              <a:r>
                <a:rPr lang="en-US" dirty="0" smtClean="0">
                  <a:solidFill>
                    <a:srgbClr val="7030A0"/>
                  </a:solidFill>
                </a:rPr>
                <a:t>CF</a:t>
              </a:r>
            </a:p>
            <a:p>
              <a:pPr algn="l">
                <a:spcBef>
                  <a:spcPts val="400"/>
                </a:spcBef>
                <a:spcAft>
                  <a:spcPts val="400"/>
                </a:spcAft>
              </a:pPr>
              <a:r>
                <a:rPr lang="en-US" dirty="0" err="1" smtClean="0">
                  <a:solidFill>
                    <a:srgbClr val="F43ADE"/>
                  </a:solidFill>
                </a:rPr>
                <a:t>Sivers</a:t>
              </a:r>
              <a:r>
                <a:rPr lang="en-US" dirty="0" smtClean="0"/>
                <a:t>       </a:t>
              </a:r>
              <a:r>
                <a:rPr lang="en-US" dirty="0" smtClean="0">
                  <a:solidFill>
                    <a:srgbClr val="7030A0"/>
                  </a:solidFill>
                </a:rPr>
                <a:t>FF</a:t>
              </a:r>
            </a:p>
            <a:p>
              <a:pPr algn="l">
                <a:spcBef>
                  <a:spcPts val="400"/>
                </a:spcBef>
                <a:spcAft>
                  <a:spcPts val="400"/>
                </a:spcAft>
              </a:pPr>
              <a:r>
                <a:rPr lang="en-US" dirty="0" err="1" smtClean="0">
                  <a:solidFill>
                    <a:srgbClr val="F43ADE"/>
                  </a:solidFill>
                </a:rPr>
                <a:t>Transv</a:t>
              </a:r>
              <a:r>
                <a:rPr lang="en-US" dirty="0" smtClean="0"/>
                <a:t>      </a:t>
              </a:r>
              <a:r>
                <a:rPr lang="en-US" dirty="0" smtClean="0">
                  <a:solidFill>
                    <a:srgbClr val="7030A0"/>
                  </a:solidFill>
                </a:rPr>
                <a:t>CF</a:t>
              </a:r>
            </a:p>
            <a:p>
              <a:pPr algn="l">
                <a:spcBef>
                  <a:spcPts val="400"/>
                </a:spcBef>
                <a:spcAft>
                  <a:spcPts val="400"/>
                </a:spcAft>
              </a:pPr>
              <a:r>
                <a:rPr lang="en-US" dirty="0" err="1" smtClean="0">
                  <a:solidFill>
                    <a:srgbClr val="F43ADE"/>
                  </a:solidFill>
                </a:rPr>
                <a:t>Pretz</a:t>
              </a:r>
              <a:r>
                <a:rPr lang="en-US" dirty="0" smtClean="0"/>
                <a:t>         </a:t>
              </a:r>
              <a:r>
                <a:rPr lang="en-US" dirty="0" smtClean="0">
                  <a:solidFill>
                    <a:srgbClr val="7030A0"/>
                  </a:solidFill>
                </a:rPr>
                <a:t>CF</a:t>
              </a:r>
              <a:endParaRPr lang="en-US" dirty="0">
                <a:solidFill>
                  <a:srgbClr val="7030A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078905678"/>
                </p:ext>
              </p:extLst>
            </p:nvPr>
          </p:nvGraphicFramePr>
          <p:xfrm>
            <a:off x="3671888" y="4051300"/>
            <a:ext cx="214312" cy="1397000"/>
          </p:xfrm>
          <a:graphic>
            <a:graphicData uri="http://schemas.openxmlformats.org/presentationml/2006/ole">
              <mc:AlternateContent xmlns:mc="http://schemas.openxmlformats.org/markup-compatibility/2006">
                <mc:Choice xmlns:v="urn:schemas-microsoft-com:vml" Requires="v">
                  <p:oleObj spid="_x0000_s324534" name="Equation" r:id="rId10" imgW="139680" imgH="838080" progId="Equation.DSMT4">
                    <p:embed/>
                  </p:oleObj>
                </mc:Choice>
                <mc:Fallback>
                  <p:oleObj name="Equation" r:id="rId10" imgW="139680" imgH="838080" progId="Equation.DSMT4">
                    <p:embed/>
                    <p:pic>
                      <p:nvPicPr>
                        <p:cNvPr id="0" name="Object 2"/>
                        <p:cNvPicPr>
                          <a:picLocks noChangeAspect="1" noChangeArrowheads="1"/>
                        </p:cNvPicPr>
                        <p:nvPr/>
                      </p:nvPicPr>
                      <p:blipFill>
                        <a:blip r:embed="rId11"/>
                        <a:srcRect/>
                        <a:stretch>
                          <a:fillRect/>
                        </a:stretch>
                      </p:blipFill>
                      <p:spPr bwMode="auto">
                        <a:xfrm>
                          <a:off x="3671888" y="4051300"/>
                          <a:ext cx="2143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26390401"/>
                </p:ext>
              </p:extLst>
            </p:nvPr>
          </p:nvGraphicFramePr>
          <p:xfrm>
            <a:off x="5486400" y="4038600"/>
            <a:ext cx="214312" cy="1397000"/>
          </p:xfrm>
          <a:graphic>
            <a:graphicData uri="http://schemas.openxmlformats.org/presentationml/2006/ole">
              <mc:AlternateContent xmlns:mc="http://schemas.openxmlformats.org/markup-compatibility/2006">
                <mc:Choice xmlns:v="urn:schemas-microsoft-com:vml" Requires="v">
                  <p:oleObj spid="_x0000_s324535" name="Equation" r:id="rId12" imgW="139680" imgH="838080" progId="Equation.DSMT4">
                    <p:embed/>
                  </p:oleObj>
                </mc:Choice>
                <mc:Fallback>
                  <p:oleObj name="Equation" r:id="rId12" imgW="139680" imgH="838080" progId="Equation.DSMT4">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4038600"/>
                          <a:ext cx="2143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2" name="TextBox 11"/>
          <p:cNvSpPr txBox="1"/>
          <p:nvPr/>
        </p:nvSpPr>
        <p:spPr>
          <a:xfrm>
            <a:off x="4724400" y="3166646"/>
            <a:ext cx="1600200" cy="338554"/>
          </a:xfrm>
          <a:prstGeom prst="rect">
            <a:avLst/>
          </a:prstGeom>
          <a:noFill/>
        </p:spPr>
        <p:txBody>
          <a:bodyPr wrap="square" rtlCol="0">
            <a:spAutoFit/>
          </a:bodyPr>
          <a:lstStyle/>
          <a:p>
            <a:r>
              <a:rPr lang="en-US" sz="1600" dirty="0">
                <a:solidFill>
                  <a:srgbClr val="FF0000"/>
                </a:solidFill>
              </a:rPr>
              <a:t>b</a:t>
            </a:r>
            <a:r>
              <a:rPr lang="en-US" sz="1600" dirty="0" smtClean="0">
                <a:solidFill>
                  <a:srgbClr val="FF0000"/>
                </a:solidFill>
              </a:rPr>
              <a:t>eam    target</a:t>
            </a:r>
            <a:endParaRPr lang="en-US" sz="1600" dirty="0">
              <a:solidFill>
                <a:srgbClr val="FF0000"/>
              </a:solidFill>
            </a:endParaRPr>
          </a:p>
        </p:txBody>
      </p:sp>
      <p:grpSp>
        <p:nvGrpSpPr>
          <p:cNvPr id="17" name="Group 16"/>
          <p:cNvGrpSpPr/>
          <p:nvPr/>
        </p:nvGrpSpPr>
        <p:grpSpPr>
          <a:xfrm>
            <a:off x="4745736" y="3505200"/>
            <a:ext cx="1676400" cy="432435"/>
            <a:chOff x="4724400" y="3733800"/>
            <a:chExt cx="1676400" cy="432435"/>
          </a:xfrm>
        </p:grpSpPr>
        <p:graphicFrame>
          <p:nvGraphicFramePr>
            <p:cNvPr id="8" name="Object 7"/>
            <p:cNvGraphicFramePr>
              <a:graphicFrameLocks noChangeAspect="1"/>
            </p:cNvGraphicFramePr>
            <p:nvPr>
              <p:extLst>
                <p:ext uri="{D42A27DB-BD31-4B8C-83A1-F6EECF244321}">
                  <p14:modId xmlns:p14="http://schemas.microsoft.com/office/powerpoint/2010/main" val="2759504974"/>
                </p:ext>
              </p:extLst>
            </p:nvPr>
          </p:nvGraphicFramePr>
          <p:xfrm>
            <a:off x="4795837" y="3759200"/>
            <a:ext cx="1528763" cy="355600"/>
          </p:xfrm>
          <a:graphic>
            <a:graphicData uri="http://schemas.openxmlformats.org/presentationml/2006/ole">
              <mc:AlternateContent xmlns:mc="http://schemas.openxmlformats.org/markup-compatibility/2006">
                <mc:Choice xmlns:v="urn:schemas-microsoft-com:vml" Requires="v">
                  <p:oleObj spid="_x0000_s324536" name="Equation" r:id="rId14" imgW="761760" imgH="177480" progId="Equation.DSMT4">
                    <p:embed/>
                  </p:oleObj>
                </mc:Choice>
                <mc:Fallback>
                  <p:oleObj name="Equation" r:id="rId14" imgW="761760" imgH="177480" progId="Equation.DSMT4">
                    <p:embed/>
                    <p:pic>
                      <p:nvPicPr>
                        <p:cNvPr id="0" name="Object 3174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5837" y="3759200"/>
                          <a:ext cx="1528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bwMode="auto">
            <a:xfrm>
              <a:off x="4724400" y="3733800"/>
              <a:ext cx="1676400" cy="432435"/>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grpSp>
        <p:nvGrpSpPr>
          <p:cNvPr id="18" name="Group 17"/>
          <p:cNvGrpSpPr/>
          <p:nvPr/>
        </p:nvGrpSpPr>
        <p:grpSpPr>
          <a:xfrm>
            <a:off x="2819400" y="3505200"/>
            <a:ext cx="1524000" cy="432435"/>
            <a:chOff x="2819400" y="3733800"/>
            <a:chExt cx="1524000" cy="432435"/>
          </a:xfrm>
        </p:grpSpPr>
        <p:graphicFrame>
          <p:nvGraphicFramePr>
            <p:cNvPr id="7" name="Object 6"/>
            <p:cNvGraphicFramePr>
              <a:graphicFrameLocks noChangeAspect="1"/>
            </p:cNvGraphicFramePr>
            <p:nvPr>
              <p:extLst>
                <p:ext uri="{D42A27DB-BD31-4B8C-83A1-F6EECF244321}">
                  <p14:modId xmlns:p14="http://schemas.microsoft.com/office/powerpoint/2010/main" val="1079264229"/>
                </p:ext>
              </p:extLst>
            </p:nvPr>
          </p:nvGraphicFramePr>
          <p:xfrm>
            <a:off x="2895600" y="3759200"/>
            <a:ext cx="1400175" cy="355600"/>
          </p:xfrm>
          <a:graphic>
            <a:graphicData uri="http://schemas.openxmlformats.org/presentationml/2006/ole">
              <mc:AlternateContent xmlns:mc="http://schemas.openxmlformats.org/markup-compatibility/2006">
                <mc:Choice xmlns:v="urn:schemas-microsoft-com:vml" Requires="v">
                  <p:oleObj spid="_x0000_s324537" name="Equation" r:id="rId16" imgW="698400" imgH="177480" progId="Equation.DSMT4">
                    <p:embed/>
                  </p:oleObj>
                </mc:Choice>
                <mc:Fallback>
                  <p:oleObj name="Equation" r:id="rId16" imgW="698400" imgH="177480" progId="Equation.DSMT4">
                    <p:embed/>
                    <p:pic>
                      <p:nvPicPr>
                        <p:cNvPr id="0" name="Object 317448"/>
                        <p:cNvPicPr>
                          <a:picLocks noChangeAspect="1" noChangeArrowheads="1"/>
                        </p:cNvPicPr>
                        <p:nvPr/>
                      </p:nvPicPr>
                      <p:blipFill>
                        <a:blip r:embed="rId17"/>
                        <a:srcRect/>
                        <a:stretch>
                          <a:fillRect/>
                        </a:stretch>
                      </p:blipFill>
                      <p:spPr bwMode="auto">
                        <a:xfrm>
                          <a:off x="2895600" y="3759200"/>
                          <a:ext cx="14001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Rectangle 20"/>
            <p:cNvSpPr/>
            <p:nvPr/>
          </p:nvSpPr>
          <p:spPr bwMode="auto">
            <a:xfrm>
              <a:off x="2819400" y="3733800"/>
              <a:ext cx="1524000" cy="432435"/>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grpSp>
        <p:nvGrpSpPr>
          <p:cNvPr id="26" name="Group 25"/>
          <p:cNvGrpSpPr/>
          <p:nvPr/>
        </p:nvGrpSpPr>
        <p:grpSpPr>
          <a:xfrm>
            <a:off x="0" y="5638800"/>
            <a:ext cx="8991600" cy="1143000"/>
            <a:chOff x="0" y="5638800"/>
            <a:chExt cx="8991600" cy="1143000"/>
          </a:xfrm>
        </p:grpSpPr>
        <p:graphicFrame>
          <p:nvGraphicFramePr>
            <p:cNvPr id="22" name="Object 21"/>
            <p:cNvGraphicFramePr>
              <a:graphicFrameLocks noChangeAspect="1"/>
            </p:cNvGraphicFramePr>
            <p:nvPr>
              <p:extLst>
                <p:ext uri="{D42A27DB-BD31-4B8C-83A1-F6EECF244321}">
                  <p14:modId xmlns:p14="http://schemas.microsoft.com/office/powerpoint/2010/main" val="295662137"/>
                </p:ext>
              </p:extLst>
            </p:nvPr>
          </p:nvGraphicFramePr>
          <p:xfrm>
            <a:off x="3525838" y="5748338"/>
            <a:ext cx="1887537" cy="1033462"/>
          </p:xfrm>
          <a:graphic>
            <a:graphicData uri="http://schemas.openxmlformats.org/presentationml/2006/ole">
              <mc:AlternateContent xmlns:mc="http://schemas.openxmlformats.org/markup-compatibility/2006">
                <mc:Choice xmlns:v="urn:schemas-microsoft-com:vml" Requires="v">
                  <p:oleObj spid="_x0000_s324538" name="Equation" r:id="rId18" imgW="1180800" imgH="583920" progId="Equation.DSMT4">
                    <p:embed/>
                  </p:oleObj>
                </mc:Choice>
                <mc:Fallback>
                  <p:oleObj name="Equation" r:id="rId18" imgW="1180800" imgH="583920" progId="Equation.DSMT4">
                    <p:embed/>
                    <p:pic>
                      <p:nvPicPr>
                        <p:cNvPr id="0" name="Object 2"/>
                        <p:cNvPicPr>
                          <a:picLocks noChangeAspect="1" noChangeArrowheads="1"/>
                        </p:cNvPicPr>
                        <p:nvPr/>
                      </p:nvPicPr>
                      <p:blipFill>
                        <a:blip r:embed="rId19"/>
                        <a:srcRect/>
                        <a:stretch>
                          <a:fillRect/>
                        </a:stretch>
                      </p:blipFill>
                      <p:spPr bwMode="auto">
                        <a:xfrm>
                          <a:off x="3525838" y="5748338"/>
                          <a:ext cx="1887537" cy="1033462"/>
                        </a:xfrm>
                        <a:prstGeom prst="rect">
                          <a:avLst/>
                        </a:prstGeom>
                        <a:solidFill>
                          <a:srgbClr val="FFFFCC"/>
                        </a:solidFill>
                        <a:ln w="12700">
                          <a:solidFill>
                            <a:schemeClr val="tx1"/>
                          </a:solidFill>
                          <a:miter lim="800000"/>
                          <a:headEnd/>
                          <a:tailEnd/>
                        </a:ln>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449542799"/>
                </p:ext>
              </p:extLst>
            </p:nvPr>
          </p:nvGraphicFramePr>
          <p:xfrm>
            <a:off x="5864224" y="5748338"/>
            <a:ext cx="1665288" cy="1033462"/>
          </p:xfrm>
          <a:graphic>
            <a:graphicData uri="http://schemas.openxmlformats.org/presentationml/2006/ole">
              <mc:AlternateContent xmlns:mc="http://schemas.openxmlformats.org/markup-compatibility/2006">
                <mc:Choice xmlns:v="urn:schemas-microsoft-com:vml" Requires="v">
                  <p:oleObj spid="_x0000_s324539" name="Equation" r:id="rId20" imgW="1041120" imgH="583920" progId="Equation.DSMT4">
                    <p:embed/>
                  </p:oleObj>
                </mc:Choice>
                <mc:Fallback>
                  <p:oleObj name="Equation" r:id="rId20" imgW="1041120" imgH="583920" progId="Equation.DSMT4">
                    <p:embed/>
                    <p:pic>
                      <p:nvPicPr>
                        <p:cNvPr id="0" name="Object 21"/>
                        <p:cNvPicPr>
                          <a:picLocks noChangeAspect="1" noChangeArrowheads="1"/>
                        </p:cNvPicPr>
                        <p:nvPr/>
                      </p:nvPicPr>
                      <p:blipFill>
                        <a:blip r:embed="rId21"/>
                        <a:srcRect/>
                        <a:stretch>
                          <a:fillRect/>
                        </a:stretch>
                      </p:blipFill>
                      <p:spPr bwMode="auto">
                        <a:xfrm>
                          <a:off x="5864224" y="5748338"/>
                          <a:ext cx="1665288" cy="1033462"/>
                        </a:xfrm>
                        <a:prstGeom prst="rect">
                          <a:avLst/>
                        </a:prstGeom>
                        <a:solidFill>
                          <a:srgbClr val="FFFFCC"/>
                        </a:solidFill>
                        <a:ln w="12700">
                          <a:solidFill>
                            <a:schemeClr val="tx1"/>
                          </a:solidFill>
                        </a:ln>
                      </p:spPr>
                    </p:pic>
                  </p:oleObj>
                </mc:Fallback>
              </mc:AlternateContent>
            </a:graphicData>
          </a:graphic>
        </p:graphicFrame>
        <p:cxnSp>
          <p:nvCxnSpPr>
            <p:cNvPr id="25" name="Straight Connector 24"/>
            <p:cNvCxnSpPr/>
            <p:nvPr/>
          </p:nvCxnSpPr>
          <p:spPr bwMode="auto">
            <a:xfrm>
              <a:off x="0" y="5638800"/>
              <a:ext cx="8991600" cy="0"/>
            </a:xfrm>
            <a:prstGeom prst="line">
              <a:avLst/>
            </a:prstGeom>
            <a:solidFill>
              <a:srgbClr val="FFFFFF"/>
            </a:solidFill>
            <a:ln w="25400" cap="flat" cmpd="sng" algn="ctr">
              <a:solidFill>
                <a:srgbClr val="000000"/>
              </a:solidFill>
              <a:prstDash val="solid"/>
              <a:round/>
              <a:headEnd type="none" w="med" len="med"/>
              <a:tailEnd type="none" w="med" len="med"/>
            </a:ln>
            <a:effectLst/>
          </p:spPr>
        </p:cxnSp>
      </p:grpSp>
      <p:sp>
        <p:nvSpPr>
          <p:cNvPr id="27" name="TextBox 26"/>
          <p:cNvSpPr txBox="1"/>
          <p:nvPr/>
        </p:nvSpPr>
        <p:spPr>
          <a:xfrm>
            <a:off x="76200" y="5867400"/>
            <a:ext cx="3200400" cy="369332"/>
          </a:xfrm>
          <a:prstGeom prst="rect">
            <a:avLst/>
          </a:prstGeom>
          <a:noFill/>
        </p:spPr>
        <p:txBody>
          <a:bodyPr wrap="square" rtlCol="0">
            <a:spAutoFit/>
          </a:bodyPr>
          <a:lstStyle/>
          <a:p>
            <a:r>
              <a:rPr lang="en-US" dirty="0"/>
              <a:t>w</a:t>
            </a:r>
            <a:r>
              <a:rPr lang="en-US" dirty="0" smtClean="0"/>
              <a:t>ithin QCD TMD framework:</a:t>
            </a:r>
            <a:endParaRPr lang="en-US" dirty="0"/>
          </a:p>
        </p:txBody>
      </p:sp>
      <p:sp>
        <p:nvSpPr>
          <p:cNvPr id="29" name="TextBox 28"/>
          <p:cNvSpPr txBox="1"/>
          <p:nvPr/>
        </p:nvSpPr>
        <p:spPr>
          <a:xfrm>
            <a:off x="1600200" y="838200"/>
            <a:ext cx="6553200" cy="400110"/>
          </a:xfrm>
          <a:prstGeom prst="rect">
            <a:avLst/>
          </a:prstGeom>
          <a:noFill/>
        </p:spPr>
        <p:txBody>
          <a:bodyPr wrap="square" rtlCol="0">
            <a:spAutoFit/>
          </a:bodyPr>
          <a:lstStyle/>
          <a:p>
            <a:pPr algn="l"/>
            <a:r>
              <a:rPr lang="en-US" b="1" kern="0" dirty="0" smtClean="0">
                <a:solidFill>
                  <a:srgbClr val="009E47"/>
                </a:solidFill>
                <a:sym typeface="Arial" pitchFamily="34" charset="0"/>
              </a:rPr>
              <a:t>     </a:t>
            </a:r>
            <a:r>
              <a:rPr lang="en-US" sz="2000" b="1" kern="0" dirty="0" smtClean="0">
                <a:solidFill>
                  <a:srgbClr val="009E47"/>
                </a:solidFill>
                <a:sym typeface="Arial" pitchFamily="34" charset="0"/>
              </a:rPr>
              <a:t>SIDIS                                                      DY</a:t>
            </a:r>
          </a:p>
        </p:txBody>
      </p:sp>
      <p:grpSp>
        <p:nvGrpSpPr>
          <p:cNvPr id="24" name="Group 23"/>
          <p:cNvGrpSpPr/>
          <p:nvPr/>
        </p:nvGrpSpPr>
        <p:grpSpPr>
          <a:xfrm>
            <a:off x="1600200" y="3810000"/>
            <a:ext cx="7239000" cy="1981200"/>
            <a:chOff x="1600200" y="3810000"/>
            <a:chExt cx="7239000" cy="1981200"/>
          </a:xfrm>
        </p:grpSpPr>
        <p:sp>
          <p:nvSpPr>
            <p:cNvPr id="20" name="Oval 19"/>
            <p:cNvSpPr/>
            <p:nvPr/>
          </p:nvSpPr>
          <p:spPr bwMode="auto">
            <a:xfrm>
              <a:off x="1600200" y="3810000"/>
              <a:ext cx="381000" cy="1981200"/>
            </a:xfrm>
            <a:prstGeom prst="ellipse">
              <a:avLst/>
            </a:prstGeom>
            <a:solidFill>
              <a:schemeClr val="accent6">
                <a:lumMod val="20000"/>
                <a:lumOff val="80000"/>
                <a:alpha val="34000"/>
              </a:schemeClr>
            </a:solidFill>
            <a:ln w="25400"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1" name="Oval 30"/>
            <p:cNvSpPr/>
            <p:nvPr/>
          </p:nvSpPr>
          <p:spPr bwMode="auto">
            <a:xfrm>
              <a:off x="8458200" y="3810000"/>
              <a:ext cx="381000" cy="1981200"/>
            </a:xfrm>
            <a:prstGeom prst="ellipse">
              <a:avLst/>
            </a:prstGeom>
            <a:solidFill>
              <a:schemeClr val="accent6">
                <a:lumMod val="20000"/>
                <a:lumOff val="80000"/>
                <a:alpha val="34000"/>
              </a:schemeClr>
            </a:solidFill>
            <a:ln w="25400"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spTree>
    <p:extLst>
      <p:ext uri="{BB962C8B-B14F-4D97-AF65-F5344CB8AC3E}">
        <p14:creationId xmlns:p14="http://schemas.microsoft.com/office/powerpoint/2010/main" val="830585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82497404"/>
              </p:ext>
            </p:extLst>
          </p:nvPr>
        </p:nvGraphicFramePr>
        <p:xfrm>
          <a:off x="6837363" y="4014788"/>
          <a:ext cx="2051050" cy="1490662"/>
        </p:xfrm>
        <a:graphic>
          <a:graphicData uri="http://schemas.openxmlformats.org/presentationml/2006/ole">
            <mc:AlternateContent xmlns:mc="http://schemas.openxmlformats.org/markup-compatibility/2006">
              <mc:Choice xmlns:v="urn:schemas-microsoft-com:vml" Requires="v">
                <p:oleObj spid="_x0000_s325261" name="Equation" r:id="rId4" imgW="1473120" imgH="990360" progId="Equation.DSMT4">
                  <p:embed/>
                </p:oleObj>
              </mc:Choice>
              <mc:Fallback>
                <p:oleObj name="Equation" r:id="rId4" imgW="1473120" imgH="99036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363" y="4014788"/>
                        <a:ext cx="2051050" cy="149066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3230390470"/>
              </p:ext>
            </p:extLst>
          </p:nvPr>
        </p:nvGraphicFramePr>
        <p:xfrm>
          <a:off x="497680" y="3962400"/>
          <a:ext cx="1993107" cy="1600200"/>
        </p:xfrm>
        <a:graphic>
          <a:graphicData uri="http://schemas.openxmlformats.org/presentationml/2006/ole">
            <mc:AlternateContent xmlns:mc="http://schemas.openxmlformats.org/markup-compatibility/2006">
              <mc:Choice xmlns:v="urn:schemas-microsoft-com:vml" Requires="v">
                <p:oleObj spid="_x0000_s325262" name="Equation" r:id="rId6" imgW="1434960" imgH="1066680" progId="Equation.DSMT4">
                  <p:embed/>
                </p:oleObj>
              </mc:Choice>
              <mc:Fallback>
                <p:oleObj name="Equation" r:id="rId6" imgW="1434960" imgH="1066680" progId="Equation.DSMT4">
                  <p:embed/>
                  <p:pic>
                    <p:nvPicPr>
                      <p:cNvPr id="0" name=""/>
                      <p:cNvPicPr>
                        <a:picLocks noChangeAspect="1" noChangeArrowheads="1"/>
                      </p:cNvPicPr>
                      <p:nvPr/>
                    </p:nvPicPr>
                    <p:blipFill>
                      <a:blip r:embed="rId7"/>
                      <a:srcRect/>
                      <a:stretch>
                        <a:fillRect/>
                      </a:stretch>
                    </p:blipFill>
                    <p:spPr bwMode="auto">
                      <a:xfrm>
                        <a:off x="497680" y="3962400"/>
                        <a:ext cx="1993107" cy="1600200"/>
                      </a:xfrm>
                      <a:prstGeom prst="rect">
                        <a:avLst/>
                      </a:prstGeom>
                      <a:solidFill>
                        <a:schemeClr val="bg1">
                          <a:lumMod val="95000"/>
                        </a:schemeClr>
                      </a:solidFill>
                      <a:ln>
                        <a:noFill/>
                      </a:ln>
                      <a:extLst/>
                    </p:spPr>
                  </p:pic>
                </p:oleObj>
              </mc:Fallback>
            </mc:AlternateContent>
          </a:graphicData>
        </a:graphic>
      </p:graphicFrame>
      <p:sp>
        <p:nvSpPr>
          <p:cNvPr id="14" name="Slide Number Placeholder 13"/>
          <p:cNvSpPr>
            <a:spLocks noGrp="1"/>
          </p:cNvSpPr>
          <p:nvPr>
            <p:ph type="sldNum" sz="quarter" idx="10"/>
          </p:nvPr>
        </p:nvSpPr>
        <p:spPr>
          <a:xfrm>
            <a:off x="8901113" y="6616700"/>
            <a:ext cx="244475" cy="241300"/>
          </a:xfrm>
        </p:spPr>
        <p:txBody>
          <a:bodyPr/>
          <a:lstStyle/>
          <a:p>
            <a:pPr>
              <a:defRPr/>
            </a:pPr>
            <a:fld id="{14F5F7EE-0D7F-40B9-AAEA-D0EC6DD48971}" type="slidenum">
              <a:rPr lang="en-US" smtClean="0"/>
              <a:pPr>
                <a:defRPr/>
              </a:pPr>
              <a:t>6</a:t>
            </a:fld>
            <a:endParaRPr lang="en-US" dirty="0"/>
          </a:p>
        </p:txBody>
      </p:sp>
      <p:sp>
        <p:nvSpPr>
          <p:cNvPr id="39" name="TextBox 38"/>
          <p:cNvSpPr txBox="1"/>
          <p:nvPr/>
        </p:nvSpPr>
        <p:spPr>
          <a:xfrm>
            <a:off x="1600200" y="1219200"/>
            <a:ext cx="6553200" cy="400110"/>
          </a:xfrm>
          <a:prstGeom prst="rect">
            <a:avLst/>
          </a:prstGeom>
          <a:noFill/>
        </p:spPr>
        <p:txBody>
          <a:bodyPr wrap="square" rtlCol="0">
            <a:spAutoFit/>
          </a:bodyPr>
          <a:lstStyle/>
          <a:p>
            <a:pPr algn="l"/>
            <a:r>
              <a:rPr lang="en-US" b="1" kern="0" dirty="0" smtClean="0">
                <a:solidFill>
                  <a:srgbClr val="009E47"/>
                </a:solidFill>
                <a:sym typeface="Arial" pitchFamily="34" charset="0"/>
              </a:rPr>
              <a:t>      </a:t>
            </a:r>
            <a:endParaRPr lang="en-US" sz="2000" b="1" kern="0" dirty="0" smtClean="0">
              <a:solidFill>
                <a:srgbClr val="009E47"/>
              </a:solidFill>
              <a:sym typeface="Arial" pitchFamily="34" charset="0"/>
            </a:endParaRPr>
          </a:p>
        </p:txBody>
      </p:sp>
      <p:sp>
        <p:nvSpPr>
          <p:cNvPr id="38" name="Rectangle 7"/>
          <p:cNvSpPr txBox="1">
            <a:spLocks noChangeArrowheads="1"/>
          </p:cNvSpPr>
          <p:nvPr/>
        </p:nvSpPr>
        <p:spPr bwMode="auto">
          <a:xfrm>
            <a:off x="457200" y="1219200"/>
            <a:ext cx="8686800" cy="20574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a:solidFill>
                  <a:srgbClr val="1C11FD"/>
                </a:solidFill>
              </a:rPr>
              <a:t>Complementarity is emphasized </a:t>
            </a:r>
            <a:r>
              <a:rPr lang="en-US" dirty="0" smtClean="0">
                <a:solidFill>
                  <a:srgbClr val="1C11FD"/>
                </a:solidFill>
                <a:latin typeface="+mn-lt"/>
              </a:rPr>
              <a:t>by (LO</a:t>
            </a:r>
            <a:r>
              <a:rPr lang="en-US" dirty="0">
                <a:solidFill>
                  <a:srgbClr val="1C11FD"/>
                </a:solidFill>
                <a:latin typeface="+mn-lt"/>
              </a:rPr>
              <a:t>):    </a:t>
            </a:r>
            <a:r>
              <a:rPr lang="en-US" sz="1200" dirty="0" smtClean="0">
                <a:solidFill>
                  <a:srgbClr val="C00000"/>
                </a:solidFill>
                <a:latin typeface="+mn-lt"/>
              </a:rPr>
              <a:t>(</a:t>
            </a:r>
            <a:r>
              <a:rPr lang="de-DE" sz="1200" dirty="0" smtClean="0">
                <a:solidFill>
                  <a:srgbClr val="C00000"/>
                </a:solidFill>
                <a:latin typeface="+mn-lt"/>
              </a:rPr>
              <a:t>Arnold,Metz,Schlegel:</a:t>
            </a:r>
            <a:r>
              <a:rPr lang="en-US" sz="1200" dirty="0" smtClean="0">
                <a:solidFill>
                  <a:srgbClr val="C00000"/>
                </a:solidFill>
                <a:latin typeface="+mn-lt"/>
              </a:rPr>
              <a:t>PRD79,034005(2009))</a:t>
            </a:r>
            <a:endParaRPr lang="en-US" sz="1200" b="1" kern="0" dirty="0" smtClean="0">
              <a:solidFill>
                <a:srgbClr val="C00000"/>
              </a:solidFill>
              <a:latin typeface="+mn-lt"/>
              <a:ea typeface="+mn-ea"/>
              <a:cs typeface="+mn-cs"/>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in SIDIS:  there is 1 F</a:t>
            </a:r>
            <a:r>
              <a:rPr lang="en-US" sz="1600" kern="0" baseline="-25000" dirty="0" smtClean="0">
                <a:latin typeface="+mn-lt"/>
                <a:ea typeface="+mn-ea"/>
                <a:cs typeface="+mn-cs"/>
                <a:sym typeface="Arial" pitchFamily="34" charset="0"/>
              </a:rPr>
              <a:t>U(L),T </a:t>
            </a:r>
            <a:r>
              <a:rPr lang="en-US" sz="1600" kern="0" dirty="0" smtClean="0">
                <a:latin typeface="+mn-lt"/>
                <a:ea typeface="+mn-ea"/>
                <a:cs typeface="+mn-cs"/>
                <a:sym typeface="Arial" pitchFamily="34" charset="0"/>
              </a:rPr>
              <a:t> per TMD</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in DY:       at least </a:t>
            </a:r>
            <a:r>
              <a:rPr lang="en-US" sz="1600" kern="0" dirty="0" smtClean="0">
                <a:sym typeface="Arial" pitchFamily="34" charset="0"/>
              </a:rPr>
              <a:t>2 F</a:t>
            </a:r>
            <a:r>
              <a:rPr lang="en-US" sz="1600" kern="0" baseline="-25000" dirty="0" smtClean="0">
                <a:sym typeface="Arial" pitchFamily="34" charset="0"/>
              </a:rPr>
              <a:t>(U)T </a:t>
            </a:r>
            <a:r>
              <a:rPr lang="en-US" sz="1600" kern="0" dirty="0" smtClean="0">
                <a:sym typeface="Arial" pitchFamily="34" charset="0"/>
              </a:rPr>
              <a:t> per TMD</a:t>
            </a:r>
            <a:br>
              <a:rPr lang="en-US" sz="1600" kern="0" dirty="0" smtClean="0">
                <a:sym typeface="Arial" pitchFamily="34" charset="0"/>
              </a:rPr>
            </a:br>
            <a:r>
              <a:rPr lang="en-US" sz="1600" kern="0" dirty="0" smtClean="0">
                <a:sym typeface="Arial" pitchFamily="34" charset="0"/>
              </a:rPr>
              <a:t>  		→ same TMDs can be measured in different F</a:t>
            </a:r>
            <a:r>
              <a:rPr lang="en-US" sz="1600" kern="0" baseline="-25000" dirty="0" smtClean="0">
                <a:sym typeface="Arial" pitchFamily="34" charset="0"/>
              </a:rPr>
              <a:t>(U)T</a:t>
            </a:r>
            <a:r>
              <a:rPr lang="en-US" sz="1600" kern="0" dirty="0" smtClean="0">
                <a:sym typeface="Arial" pitchFamily="34" charset="0"/>
              </a:rPr>
              <a:t/>
            </a:r>
            <a:br>
              <a:rPr lang="en-US" sz="1600" kern="0" dirty="0" smtClean="0">
                <a:sym typeface="Arial" pitchFamily="34" charset="0"/>
              </a:rPr>
            </a:br>
            <a:r>
              <a:rPr lang="en-US" sz="1600" kern="0" dirty="0" smtClean="0">
                <a:sym typeface="Arial" pitchFamily="34" charset="0"/>
              </a:rPr>
              <a:t>  		→ allowing cross checks of TMD extraction</a:t>
            </a:r>
            <a:br>
              <a:rPr lang="en-US" sz="1600" kern="0" dirty="0" smtClean="0">
                <a:sym typeface="Arial" pitchFamily="34" charset="0"/>
              </a:rPr>
            </a:br>
            <a:r>
              <a:rPr lang="en-US" sz="1600" kern="0" dirty="0" smtClean="0">
                <a:sym typeface="Arial" pitchFamily="34" charset="0"/>
              </a:rPr>
              <a:t>			                            &amp; even of underlying formalism</a:t>
            </a:r>
            <a:endParaRPr lang="en-US" sz="1600" kern="0" dirty="0" smtClean="0">
              <a:latin typeface="+mn-lt"/>
              <a:ea typeface="+mn-ea"/>
              <a:cs typeface="+mn-cs"/>
              <a:sym typeface="Arial" pitchFamily="34" charset="0"/>
            </a:endParaRPr>
          </a:p>
          <a:p>
            <a:pPr marL="825500" lvl="2" algn="l">
              <a:spcBef>
                <a:spcPts val="600"/>
              </a:spcBef>
              <a:buClr>
                <a:srgbClr val="0000FF"/>
              </a:buClr>
              <a:buSzPct val="150000"/>
              <a:tabLst>
                <a:tab pos="815975" algn="l"/>
                <a:tab pos="1192213" algn="l"/>
              </a:tabLst>
              <a:defRPr/>
            </a:pPr>
            <a:r>
              <a:rPr lang="en-US" sz="1600" kern="0" dirty="0" smtClean="0">
                <a:latin typeface="+mn-lt"/>
                <a:ea typeface="+mn-ea"/>
                <a:cs typeface="+mn-cs"/>
                <a:sym typeface="Arial" pitchFamily="34" charset="0"/>
              </a:rPr>
              <a:t> </a:t>
            </a:r>
            <a:endParaRPr lang="en-US" sz="800" kern="0" dirty="0">
              <a:latin typeface="+mn-lt"/>
              <a:ea typeface="+mn-ea"/>
              <a:cs typeface="+mn-cs"/>
              <a:sym typeface="Arial" pitchFamily="34" charset="0"/>
            </a:endParaRPr>
          </a:p>
        </p:txBody>
      </p:sp>
      <p:cxnSp>
        <p:nvCxnSpPr>
          <p:cNvPr id="57" name="Straight Connector 56"/>
          <p:cNvCxnSpPr/>
          <p:nvPr/>
        </p:nvCxnSpPr>
        <p:spPr bwMode="auto">
          <a:xfrm>
            <a:off x="0" y="3124200"/>
            <a:ext cx="8991600" cy="0"/>
          </a:xfrm>
          <a:prstGeom prst="line">
            <a:avLst/>
          </a:prstGeom>
          <a:solidFill>
            <a:srgbClr val="FFFFFF"/>
          </a:solidFill>
          <a:ln w="25400" cap="flat" cmpd="sng" algn="ctr">
            <a:solidFill>
              <a:srgbClr val="000000"/>
            </a:solidFill>
            <a:prstDash val="solid"/>
            <a:round/>
            <a:headEnd type="none" w="med" len="med"/>
            <a:tailEnd type="none" w="med" len="med"/>
          </a:ln>
          <a:effectLst/>
        </p:spPr>
      </p:cxnSp>
      <p:grpSp>
        <p:nvGrpSpPr>
          <p:cNvPr id="15" name="Group 14"/>
          <p:cNvGrpSpPr/>
          <p:nvPr/>
        </p:nvGrpSpPr>
        <p:grpSpPr>
          <a:xfrm>
            <a:off x="2133600" y="1856123"/>
            <a:ext cx="5562600" cy="3718233"/>
            <a:chOff x="2133600" y="1855438"/>
            <a:chExt cx="5265928" cy="3625021"/>
          </a:xfrm>
        </p:grpSpPr>
        <p:sp>
          <p:nvSpPr>
            <p:cNvPr id="6" name="Oval 5"/>
            <p:cNvSpPr/>
            <p:nvPr/>
          </p:nvSpPr>
          <p:spPr bwMode="auto">
            <a:xfrm>
              <a:off x="2133600" y="1855438"/>
              <a:ext cx="937768" cy="419100"/>
            </a:xfrm>
            <a:prstGeom prst="ellipse">
              <a:avLst/>
            </a:prstGeom>
            <a:solidFill>
              <a:srgbClr val="99FFCC">
                <a:alpha val="10000"/>
              </a:srgb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60" name="Oval 59"/>
            <p:cNvSpPr/>
            <p:nvPr/>
          </p:nvSpPr>
          <p:spPr bwMode="auto">
            <a:xfrm>
              <a:off x="6534150" y="3884768"/>
              <a:ext cx="648970" cy="382431"/>
            </a:xfrm>
            <a:prstGeom prst="ellipse">
              <a:avLst/>
            </a:prstGeom>
            <a:solidFill>
              <a:srgbClr val="99FFCC">
                <a:alpha val="10000"/>
              </a:srgb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61" name="Oval 60"/>
            <p:cNvSpPr/>
            <p:nvPr/>
          </p:nvSpPr>
          <p:spPr bwMode="auto">
            <a:xfrm>
              <a:off x="6606032" y="4577521"/>
              <a:ext cx="793496" cy="457200"/>
            </a:xfrm>
            <a:prstGeom prst="ellipse">
              <a:avLst/>
            </a:prstGeom>
            <a:solidFill>
              <a:srgbClr val="99FFCC">
                <a:alpha val="10000"/>
              </a:srgb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62" name="Oval 61"/>
            <p:cNvSpPr/>
            <p:nvPr/>
          </p:nvSpPr>
          <p:spPr bwMode="auto">
            <a:xfrm>
              <a:off x="6606032" y="5023259"/>
              <a:ext cx="793496" cy="457200"/>
            </a:xfrm>
            <a:prstGeom prst="ellipse">
              <a:avLst/>
            </a:prstGeom>
            <a:solidFill>
              <a:srgbClr val="99FFCC">
                <a:alpha val="10000"/>
              </a:srgb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graphicFrame>
        <p:nvGraphicFramePr>
          <p:cNvPr id="20" name="Object 19"/>
          <p:cNvGraphicFramePr>
            <a:graphicFrameLocks noChangeAspect="1"/>
          </p:cNvGraphicFramePr>
          <p:nvPr>
            <p:extLst>
              <p:ext uri="{D42A27DB-BD31-4B8C-83A1-F6EECF244321}">
                <p14:modId xmlns:p14="http://schemas.microsoft.com/office/powerpoint/2010/main" val="2636282803"/>
              </p:ext>
            </p:extLst>
          </p:nvPr>
        </p:nvGraphicFramePr>
        <p:xfrm>
          <a:off x="6858000" y="5907540"/>
          <a:ext cx="929481" cy="645660"/>
        </p:xfrm>
        <a:graphic>
          <a:graphicData uri="http://schemas.openxmlformats.org/presentationml/2006/ole">
            <mc:AlternateContent xmlns:mc="http://schemas.openxmlformats.org/markup-compatibility/2006">
              <mc:Choice xmlns:v="urn:schemas-microsoft-com:vml" Requires="v">
                <p:oleObj spid="_x0000_s325263" name="Equation" r:id="rId8" imgW="711000" imgH="457200" progId="Equation.DSMT4">
                  <p:embed/>
                </p:oleObj>
              </mc:Choice>
              <mc:Fallback>
                <p:oleObj name="Equation" r:id="rId8" imgW="711000" imgH="457200" progId="Equation.DSMT4">
                  <p:embed/>
                  <p:pic>
                    <p:nvPicPr>
                      <p:cNvPr id="0" name="Object 39"/>
                      <p:cNvPicPr>
                        <a:picLocks noChangeAspect="1" noChangeArrowheads="1"/>
                      </p:cNvPicPr>
                      <p:nvPr/>
                    </p:nvPicPr>
                    <p:blipFill>
                      <a:blip r:embed="rId9"/>
                      <a:srcRect/>
                      <a:stretch>
                        <a:fillRect/>
                      </a:stretch>
                    </p:blipFill>
                    <p:spPr bwMode="auto">
                      <a:xfrm>
                        <a:off x="6858000" y="5907540"/>
                        <a:ext cx="929481" cy="645660"/>
                      </a:xfrm>
                      <a:prstGeom prst="rect">
                        <a:avLst/>
                      </a:prstGeom>
                      <a:solidFill>
                        <a:srgbClr val="F2F2F2"/>
                      </a:solidFill>
                      <a:ln>
                        <a:noFill/>
                      </a:ln>
                    </p:spPr>
                  </p:pic>
                </p:oleObj>
              </mc:Fallback>
            </mc:AlternateContent>
          </a:graphicData>
        </a:graphic>
      </p:graphicFrame>
      <p:grpSp>
        <p:nvGrpSpPr>
          <p:cNvPr id="27" name="Group 26"/>
          <p:cNvGrpSpPr/>
          <p:nvPr/>
        </p:nvGrpSpPr>
        <p:grpSpPr>
          <a:xfrm>
            <a:off x="2819400" y="3978295"/>
            <a:ext cx="3886200" cy="1508105"/>
            <a:chOff x="2819400" y="3978295"/>
            <a:chExt cx="3886200" cy="1508105"/>
          </a:xfrm>
        </p:grpSpPr>
        <p:sp>
          <p:nvSpPr>
            <p:cNvPr id="28" name="TextBox 27"/>
            <p:cNvSpPr txBox="1"/>
            <p:nvPr/>
          </p:nvSpPr>
          <p:spPr>
            <a:xfrm>
              <a:off x="4953000" y="3978295"/>
              <a:ext cx="1752600" cy="1508105"/>
            </a:xfrm>
            <a:prstGeom prst="rect">
              <a:avLst/>
            </a:prstGeom>
            <a:noFill/>
          </p:spPr>
          <p:txBody>
            <a:bodyPr wrap="square" rtlCol="0">
              <a:spAutoFit/>
            </a:bodyPr>
            <a:lstStyle/>
            <a:p>
              <a:pPr algn="l">
                <a:spcBef>
                  <a:spcPts val="400"/>
                </a:spcBef>
                <a:spcAft>
                  <a:spcPts val="400"/>
                </a:spcAft>
              </a:pPr>
              <a:r>
                <a:rPr lang="en-US" dirty="0" smtClean="0">
                  <a:solidFill>
                    <a:srgbClr val="FF0000"/>
                  </a:solidFill>
                </a:rPr>
                <a:t>BM        </a:t>
              </a:r>
              <a:r>
                <a:rPr lang="en-US" dirty="0" err="1" smtClean="0">
                  <a:solidFill>
                    <a:srgbClr val="FF0000"/>
                  </a:solidFill>
                </a:rPr>
                <a:t>BM</a:t>
              </a:r>
              <a:endParaRPr lang="en-US" dirty="0" smtClean="0">
                <a:solidFill>
                  <a:srgbClr val="FF0000"/>
                </a:solidFill>
              </a:endParaRPr>
            </a:p>
            <a:p>
              <a:pPr algn="l">
                <a:spcBef>
                  <a:spcPts val="400"/>
                </a:spcBef>
                <a:spcAft>
                  <a:spcPts val="400"/>
                </a:spcAft>
              </a:pPr>
              <a:r>
                <a:rPr lang="en-US" dirty="0">
                  <a:solidFill>
                    <a:srgbClr val="FF0000"/>
                  </a:solidFill>
                </a:rPr>
                <a:t>f</a:t>
              </a:r>
              <a:r>
                <a:rPr lang="en-US" baseline="-25000" dirty="0" smtClean="0">
                  <a:solidFill>
                    <a:srgbClr val="FF0000"/>
                  </a:solidFill>
                </a:rPr>
                <a:t>1                </a:t>
              </a:r>
              <a:r>
                <a:rPr lang="en-US" dirty="0" smtClean="0">
                  <a:solidFill>
                    <a:srgbClr val="FF0000"/>
                  </a:solidFill>
                </a:rPr>
                <a:t>Sivers</a:t>
              </a:r>
            </a:p>
            <a:p>
              <a:pPr algn="l">
                <a:spcBef>
                  <a:spcPts val="400"/>
                </a:spcBef>
                <a:spcAft>
                  <a:spcPts val="400"/>
                </a:spcAft>
              </a:pPr>
              <a:r>
                <a:rPr lang="en-US" dirty="0" smtClean="0">
                  <a:solidFill>
                    <a:srgbClr val="FF0000"/>
                  </a:solidFill>
                </a:rPr>
                <a:t>BM       </a:t>
              </a:r>
              <a:r>
                <a:rPr lang="en-US" dirty="0" err="1" smtClean="0">
                  <a:solidFill>
                    <a:srgbClr val="FF0000"/>
                  </a:solidFill>
                </a:rPr>
                <a:t>Transv</a:t>
              </a:r>
              <a:endParaRPr lang="en-US" dirty="0" smtClean="0">
                <a:solidFill>
                  <a:srgbClr val="FF0000"/>
                </a:solidFill>
              </a:endParaRPr>
            </a:p>
            <a:p>
              <a:pPr algn="l">
                <a:spcBef>
                  <a:spcPts val="400"/>
                </a:spcBef>
                <a:spcAft>
                  <a:spcPts val="400"/>
                </a:spcAft>
              </a:pPr>
              <a:r>
                <a:rPr lang="en-US" dirty="0" smtClean="0">
                  <a:solidFill>
                    <a:srgbClr val="FF0000"/>
                  </a:solidFill>
                </a:rPr>
                <a:t>BM        </a:t>
              </a:r>
              <a:r>
                <a:rPr lang="en-US" dirty="0" err="1" smtClean="0">
                  <a:solidFill>
                    <a:srgbClr val="FF0000"/>
                  </a:solidFill>
                </a:rPr>
                <a:t>Pretz</a:t>
              </a:r>
              <a:endParaRPr lang="en-US" dirty="0">
                <a:solidFill>
                  <a:srgbClr val="FF0000"/>
                </a:solidFill>
              </a:endParaRPr>
            </a:p>
          </p:txBody>
        </p:sp>
        <p:sp>
          <p:nvSpPr>
            <p:cNvPr id="29" name="TextBox 28"/>
            <p:cNvSpPr txBox="1"/>
            <p:nvPr/>
          </p:nvSpPr>
          <p:spPr>
            <a:xfrm>
              <a:off x="2819400" y="3978295"/>
              <a:ext cx="1676400" cy="1508105"/>
            </a:xfrm>
            <a:prstGeom prst="rect">
              <a:avLst/>
            </a:prstGeom>
            <a:noFill/>
          </p:spPr>
          <p:txBody>
            <a:bodyPr wrap="square" rtlCol="0">
              <a:spAutoFit/>
            </a:bodyPr>
            <a:lstStyle/>
            <a:p>
              <a:pPr algn="l">
                <a:spcBef>
                  <a:spcPts val="400"/>
                </a:spcBef>
                <a:spcAft>
                  <a:spcPts val="400"/>
                </a:spcAft>
              </a:pPr>
              <a:r>
                <a:rPr lang="en-US" dirty="0" smtClean="0">
                  <a:solidFill>
                    <a:srgbClr val="F43ADE"/>
                  </a:solidFill>
                </a:rPr>
                <a:t>BM</a:t>
              </a:r>
              <a:r>
                <a:rPr lang="en-US" dirty="0" smtClean="0"/>
                <a:t>           </a:t>
              </a:r>
              <a:r>
                <a:rPr lang="en-US" dirty="0" smtClean="0">
                  <a:solidFill>
                    <a:srgbClr val="7030A0"/>
                  </a:solidFill>
                </a:rPr>
                <a:t>CF</a:t>
              </a:r>
            </a:p>
            <a:p>
              <a:pPr algn="l">
                <a:spcBef>
                  <a:spcPts val="400"/>
                </a:spcBef>
                <a:spcAft>
                  <a:spcPts val="400"/>
                </a:spcAft>
              </a:pPr>
              <a:r>
                <a:rPr lang="en-US" dirty="0" err="1" smtClean="0">
                  <a:solidFill>
                    <a:srgbClr val="F43ADE"/>
                  </a:solidFill>
                </a:rPr>
                <a:t>Sivers</a:t>
              </a:r>
              <a:r>
                <a:rPr lang="en-US" dirty="0" smtClean="0"/>
                <a:t>       </a:t>
              </a:r>
              <a:r>
                <a:rPr lang="en-US" dirty="0" smtClean="0">
                  <a:solidFill>
                    <a:srgbClr val="7030A0"/>
                  </a:solidFill>
                </a:rPr>
                <a:t>FF</a:t>
              </a:r>
            </a:p>
            <a:p>
              <a:pPr algn="l">
                <a:spcBef>
                  <a:spcPts val="400"/>
                </a:spcBef>
                <a:spcAft>
                  <a:spcPts val="400"/>
                </a:spcAft>
              </a:pPr>
              <a:r>
                <a:rPr lang="en-US" dirty="0" err="1" smtClean="0">
                  <a:solidFill>
                    <a:srgbClr val="F43ADE"/>
                  </a:solidFill>
                </a:rPr>
                <a:t>Transv</a:t>
              </a:r>
              <a:r>
                <a:rPr lang="en-US" dirty="0" smtClean="0"/>
                <a:t>      </a:t>
              </a:r>
              <a:r>
                <a:rPr lang="en-US" dirty="0" smtClean="0">
                  <a:solidFill>
                    <a:srgbClr val="7030A0"/>
                  </a:solidFill>
                </a:rPr>
                <a:t>CF</a:t>
              </a:r>
            </a:p>
            <a:p>
              <a:pPr algn="l">
                <a:spcBef>
                  <a:spcPts val="400"/>
                </a:spcBef>
                <a:spcAft>
                  <a:spcPts val="400"/>
                </a:spcAft>
              </a:pPr>
              <a:r>
                <a:rPr lang="en-US" dirty="0" err="1" smtClean="0">
                  <a:solidFill>
                    <a:srgbClr val="F43ADE"/>
                  </a:solidFill>
                </a:rPr>
                <a:t>Pretz</a:t>
              </a:r>
              <a:r>
                <a:rPr lang="en-US" dirty="0" smtClean="0"/>
                <a:t>         </a:t>
              </a:r>
              <a:r>
                <a:rPr lang="en-US" dirty="0" smtClean="0">
                  <a:solidFill>
                    <a:srgbClr val="7030A0"/>
                  </a:solidFill>
                </a:rPr>
                <a:t>CF</a:t>
              </a:r>
              <a:endParaRPr lang="en-US" dirty="0">
                <a:solidFill>
                  <a:srgbClr val="7030A0"/>
                </a:solidFill>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185228114"/>
                </p:ext>
              </p:extLst>
            </p:nvPr>
          </p:nvGraphicFramePr>
          <p:xfrm>
            <a:off x="3671888" y="4051300"/>
            <a:ext cx="214312" cy="1397000"/>
          </p:xfrm>
          <a:graphic>
            <a:graphicData uri="http://schemas.openxmlformats.org/presentationml/2006/ole">
              <mc:AlternateContent xmlns:mc="http://schemas.openxmlformats.org/markup-compatibility/2006">
                <mc:Choice xmlns:v="urn:schemas-microsoft-com:vml" Requires="v">
                  <p:oleObj spid="_x0000_s325264" name="Equation" r:id="rId10" imgW="139680" imgH="838080" progId="Equation.DSMT4">
                    <p:embed/>
                  </p:oleObj>
                </mc:Choice>
                <mc:Fallback>
                  <p:oleObj name="Equation" r:id="rId10" imgW="139680" imgH="838080" progId="Equation.DSMT4">
                    <p:embed/>
                    <p:pic>
                      <p:nvPicPr>
                        <p:cNvPr id="0" name=""/>
                        <p:cNvPicPr>
                          <a:picLocks noChangeAspect="1" noChangeArrowheads="1"/>
                        </p:cNvPicPr>
                        <p:nvPr/>
                      </p:nvPicPr>
                      <p:blipFill>
                        <a:blip r:embed="rId11"/>
                        <a:srcRect/>
                        <a:stretch>
                          <a:fillRect/>
                        </a:stretch>
                      </p:blipFill>
                      <p:spPr bwMode="auto">
                        <a:xfrm>
                          <a:off x="3671888" y="4051300"/>
                          <a:ext cx="2143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404265159"/>
                </p:ext>
              </p:extLst>
            </p:nvPr>
          </p:nvGraphicFramePr>
          <p:xfrm>
            <a:off x="5486400" y="4038600"/>
            <a:ext cx="214312" cy="1397000"/>
          </p:xfrm>
          <a:graphic>
            <a:graphicData uri="http://schemas.openxmlformats.org/presentationml/2006/ole">
              <mc:AlternateContent xmlns:mc="http://schemas.openxmlformats.org/markup-compatibility/2006">
                <mc:Choice xmlns:v="urn:schemas-microsoft-com:vml" Requires="v">
                  <p:oleObj spid="_x0000_s325265" name="Equation" r:id="rId12" imgW="139680" imgH="838080" progId="Equation.DSMT4">
                    <p:embed/>
                  </p:oleObj>
                </mc:Choice>
                <mc:Fallback>
                  <p:oleObj name="Equation" r:id="rId12" imgW="139680" imgH="838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4038600"/>
                          <a:ext cx="2143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2" name="TextBox 31"/>
          <p:cNvSpPr txBox="1"/>
          <p:nvPr/>
        </p:nvSpPr>
        <p:spPr>
          <a:xfrm>
            <a:off x="4724400" y="3166646"/>
            <a:ext cx="1600200" cy="338554"/>
          </a:xfrm>
          <a:prstGeom prst="rect">
            <a:avLst/>
          </a:prstGeom>
          <a:noFill/>
        </p:spPr>
        <p:txBody>
          <a:bodyPr wrap="square" rtlCol="0">
            <a:spAutoFit/>
          </a:bodyPr>
          <a:lstStyle/>
          <a:p>
            <a:r>
              <a:rPr lang="en-US" sz="1600" dirty="0">
                <a:solidFill>
                  <a:srgbClr val="FF0000"/>
                </a:solidFill>
              </a:rPr>
              <a:t>b</a:t>
            </a:r>
            <a:r>
              <a:rPr lang="en-US" sz="1600" dirty="0" smtClean="0">
                <a:solidFill>
                  <a:srgbClr val="FF0000"/>
                </a:solidFill>
              </a:rPr>
              <a:t>eam    target</a:t>
            </a:r>
            <a:endParaRPr lang="en-US" sz="1600" dirty="0">
              <a:solidFill>
                <a:srgbClr val="FF0000"/>
              </a:solidFill>
            </a:endParaRPr>
          </a:p>
        </p:txBody>
      </p:sp>
      <p:grpSp>
        <p:nvGrpSpPr>
          <p:cNvPr id="33" name="Group 32"/>
          <p:cNvGrpSpPr/>
          <p:nvPr/>
        </p:nvGrpSpPr>
        <p:grpSpPr>
          <a:xfrm>
            <a:off x="4745736" y="3505200"/>
            <a:ext cx="1676400" cy="432435"/>
            <a:chOff x="4724400" y="3733800"/>
            <a:chExt cx="1676400" cy="432435"/>
          </a:xfrm>
        </p:grpSpPr>
        <p:graphicFrame>
          <p:nvGraphicFramePr>
            <p:cNvPr id="34" name="Object 33"/>
            <p:cNvGraphicFramePr>
              <a:graphicFrameLocks noChangeAspect="1"/>
            </p:cNvGraphicFramePr>
            <p:nvPr>
              <p:extLst>
                <p:ext uri="{D42A27DB-BD31-4B8C-83A1-F6EECF244321}">
                  <p14:modId xmlns:p14="http://schemas.microsoft.com/office/powerpoint/2010/main" val="650119695"/>
                </p:ext>
              </p:extLst>
            </p:nvPr>
          </p:nvGraphicFramePr>
          <p:xfrm>
            <a:off x="4795837" y="3759200"/>
            <a:ext cx="1528763" cy="355600"/>
          </p:xfrm>
          <a:graphic>
            <a:graphicData uri="http://schemas.openxmlformats.org/presentationml/2006/ole">
              <mc:AlternateContent xmlns:mc="http://schemas.openxmlformats.org/markup-compatibility/2006">
                <mc:Choice xmlns:v="urn:schemas-microsoft-com:vml" Requires="v">
                  <p:oleObj spid="_x0000_s325266" name="Equation" r:id="rId14" imgW="761760" imgH="177480" progId="Equation.DSMT4">
                    <p:embed/>
                  </p:oleObj>
                </mc:Choice>
                <mc:Fallback>
                  <p:oleObj name="Equation" r:id="rId14" imgW="761760" imgH="177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5837" y="3759200"/>
                          <a:ext cx="1528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nvSpPr>
          <p:spPr bwMode="auto">
            <a:xfrm>
              <a:off x="4724400" y="3733800"/>
              <a:ext cx="1676400" cy="432435"/>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grpSp>
        <p:nvGrpSpPr>
          <p:cNvPr id="36" name="Group 35"/>
          <p:cNvGrpSpPr/>
          <p:nvPr/>
        </p:nvGrpSpPr>
        <p:grpSpPr>
          <a:xfrm>
            <a:off x="2819400" y="3505200"/>
            <a:ext cx="1524000" cy="432435"/>
            <a:chOff x="2819400" y="3733800"/>
            <a:chExt cx="1524000" cy="432435"/>
          </a:xfrm>
        </p:grpSpPr>
        <p:graphicFrame>
          <p:nvGraphicFramePr>
            <p:cNvPr id="40" name="Object 39"/>
            <p:cNvGraphicFramePr>
              <a:graphicFrameLocks noChangeAspect="1"/>
            </p:cNvGraphicFramePr>
            <p:nvPr>
              <p:extLst>
                <p:ext uri="{D42A27DB-BD31-4B8C-83A1-F6EECF244321}">
                  <p14:modId xmlns:p14="http://schemas.microsoft.com/office/powerpoint/2010/main" val="1008901139"/>
                </p:ext>
              </p:extLst>
            </p:nvPr>
          </p:nvGraphicFramePr>
          <p:xfrm>
            <a:off x="2895600" y="3759200"/>
            <a:ext cx="1400175" cy="355600"/>
          </p:xfrm>
          <a:graphic>
            <a:graphicData uri="http://schemas.openxmlformats.org/presentationml/2006/ole">
              <mc:AlternateContent xmlns:mc="http://schemas.openxmlformats.org/markup-compatibility/2006">
                <mc:Choice xmlns:v="urn:schemas-microsoft-com:vml" Requires="v">
                  <p:oleObj spid="_x0000_s325267" name="Equation" r:id="rId16" imgW="698400" imgH="177480" progId="Equation.DSMT4">
                    <p:embed/>
                  </p:oleObj>
                </mc:Choice>
                <mc:Fallback>
                  <p:oleObj name="Equation" r:id="rId16" imgW="698400" imgH="177480" progId="Equation.DSMT4">
                    <p:embed/>
                    <p:pic>
                      <p:nvPicPr>
                        <p:cNvPr id="0" name=""/>
                        <p:cNvPicPr>
                          <a:picLocks noChangeAspect="1" noChangeArrowheads="1"/>
                        </p:cNvPicPr>
                        <p:nvPr/>
                      </p:nvPicPr>
                      <p:blipFill>
                        <a:blip r:embed="rId17"/>
                        <a:srcRect/>
                        <a:stretch>
                          <a:fillRect/>
                        </a:stretch>
                      </p:blipFill>
                      <p:spPr bwMode="auto">
                        <a:xfrm>
                          <a:off x="2895600" y="3759200"/>
                          <a:ext cx="14001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Rectangle 40"/>
            <p:cNvSpPr/>
            <p:nvPr/>
          </p:nvSpPr>
          <p:spPr bwMode="auto">
            <a:xfrm>
              <a:off x="2819400" y="3733800"/>
              <a:ext cx="1524000" cy="432435"/>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sp>
        <p:nvSpPr>
          <p:cNvPr id="42" name="Title 28"/>
          <p:cNvSpPr txBox="1">
            <a:spLocks/>
          </p:cNvSpPr>
          <p:nvPr/>
        </p:nvSpPr>
        <p:spPr bwMode="auto">
          <a:xfrm>
            <a:off x="152400" y="304800"/>
            <a:ext cx="9144000" cy="469900"/>
          </a:xfrm>
          <a:prstGeom prst="rect">
            <a:avLst/>
          </a:prstGeom>
          <a:noFill/>
          <a:ln w="9525">
            <a:noFill/>
            <a:miter lim="800000"/>
            <a:headEnd/>
            <a:tailEnd/>
          </a:ln>
        </p:spPr>
        <p:txBody>
          <a:bodyPr/>
          <a:lstStyle/>
          <a:p>
            <a:pPr eaLnBrk="0" hangingPunct="0">
              <a:spcBef>
                <a:spcPts val="200"/>
              </a:spcBef>
            </a:pPr>
            <a:r>
              <a:rPr lang="en-US" sz="2800" b="1" dirty="0" err="1" smtClean="0">
                <a:solidFill>
                  <a:srgbClr val="190EFF"/>
                </a:solidFill>
                <a:latin typeface="+mj-lt"/>
                <a:ea typeface="ヒラギノ角ゴ ProN W6"/>
                <a:cs typeface="ヒラギノ角ゴ ProN W6"/>
                <a:sym typeface="Arial" pitchFamily="34" charset="0"/>
              </a:rPr>
              <a:t>Drell</a:t>
            </a:r>
            <a:r>
              <a:rPr lang="en-US" sz="2800" b="1" dirty="0" smtClean="0">
                <a:solidFill>
                  <a:srgbClr val="190EFF"/>
                </a:solidFill>
                <a:latin typeface="+mj-lt"/>
                <a:ea typeface="ヒラギノ角ゴ ProN W6"/>
                <a:cs typeface="ヒラギノ角ゴ ProN W6"/>
                <a:sym typeface="Arial" pitchFamily="34" charset="0"/>
              </a:rPr>
              <a:t> Yan Advantage</a:t>
            </a:r>
            <a:endParaRPr lang="en-US" sz="2800" b="1" dirty="0">
              <a:solidFill>
                <a:srgbClr val="190EFF"/>
              </a:solidFill>
              <a:latin typeface="+mj-lt"/>
              <a:ea typeface="ヒラギノ角ゴ ProN W6"/>
              <a:cs typeface="ヒラギノ角ゴ ProN W6"/>
              <a:sym typeface="Arial" pitchFamily="34" charset="0"/>
            </a:endParaRPr>
          </a:p>
        </p:txBody>
      </p:sp>
    </p:spTree>
    <p:extLst>
      <p:ext uri="{BB962C8B-B14F-4D97-AF65-F5344CB8AC3E}">
        <p14:creationId xmlns:p14="http://schemas.microsoft.com/office/powerpoint/2010/main" val="1236192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a:xfrm>
            <a:off x="8901113" y="6616700"/>
            <a:ext cx="244475" cy="241300"/>
          </a:xfrm>
        </p:spPr>
        <p:txBody>
          <a:bodyPr/>
          <a:lstStyle/>
          <a:p>
            <a:pPr>
              <a:defRPr/>
            </a:pPr>
            <a:fld id="{14F5F7EE-0D7F-40B9-AAEA-D0EC6DD48971}" type="slidenum">
              <a:rPr lang="en-US" smtClean="0"/>
              <a:pPr>
                <a:defRPr/>
              </a:pPr>
              <a:t>7</a:t>
            </a:fld>
            <a:endParaRPr lang="en-US" dirty="0"/>
          </a:p>
        </p:txBody>
      </p:sp>
      <p:sp>
        <p:nvSpPr>
          <p:cNvPr id="39" name="TextBox 38"/>
          <p:cNvSpPr txBox="1"/>
          <p:nvPr/>
        </p:nvSpPr>
        <p:spPr>
          <a:xfrm>
            <a:off x="1600200" y="1219200"/>
            <a:ext cx="6553200" cy="400110"/>
          </a:xfrm>
          <a:prstGeom prst="rect">
            <a:avLst/>
          </a:prstGeom>
          <a:noFill/>
        </p:spPr>
        <p:txBody>
          <a:bodyPr wrap="square" rtlCol="0">
            <a:spAutoFit/>
          </a:bodyPr>
          <a:lstStyle/>
          <a:p>
            <a:pPr algn="l"/>
            <a:r>
              <a:rPr lang="en-US" b="1" kern="0" dirty="0" smtClean="0">
                <a:solidFill>
                  <a:srgbClr val="009E47"/>
                </a:solidFill>
                <a:sym typeface="Arial" pitchFamily="34" charset="0"/>
              </a:rPr>
              <a:t>      </a:t>
            </a:r>
            <a:endParaRPr lang="en-US" sz="2000" b="1" kern="0" dirty="0" smtClean="0">
              <a:solidFill>
                <a:srgbClr val="009E47"/>
              </a:solidFill>
              <a:sym typeface="Arial" pitchFamily="34" charset="0"/>
            </a:endParaRPr>
          </a:p>
        </p:txBody>
      </p:sp>
      <p:sp>
        <p:nvSpPr>
          <p:cNvPr id="38" name="Rectangle 7"/>
          <p:cNvSpPr txBox="1">
            <a:spLocks noChangeArrowheads="1"/>
          </p:cNvSpPr>
          <p:nvPr/>
        </p:nvSpPr>
        <p:spPr bwMode="auto">
          <a:xfrm>
            <a:off x="457200" y="1219200"/>
            <a:ext cx="8153400" cy="47244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smtClean="0">
                <a:solidFill>
                  <a:srgbClr val="1C11FD"/>
                </a:solidFill>
                <a:latin typeface="+mn-lt"/>
              </a:rPr>
              <a:t>Complementarity is emphasized by (LO</a:t>
            </a:r>
            <a:r>
              <a:rPr lang="en-US" dirty="0">
                <a:solidFill>
                  <a:srgbClr val="1C11FD"/>
                </a:solidFill>
                <a:latin typeface="+mn-lt"/>
              </a:rPr>
              <a:t>):    </a:t>
            </a:r>
            <a:r>
              <a:rPr lang="en-US" sz="1200" dirty="0" smtClean="0">
                <a:solidFill>
                  <a:srgbClr val="C00000"/>
                </a:solidFill>
                <a:latin typeface="+mn-lt"/>
              </a:rPr>
              <a:t>(</a:t>
            </a:r>
            <a:r>
              <a:rPr lang="de-DE" sz="1200" dirty="0" smtClean="0">
                <a:solidFill>
                  <a:srgbClr val="C00000"/>
                </a:solidFill>
                <a:latin typeface="+mn-lt"/>
              </a:rPr>
              <a:t>Arnold,Metz,Schlegel:</a:t>
            </a:r>
            <a:r>
              <a:rPr lang="en-US" sz="1200" dirty="0" smtClean="0">
                <a:solidFill>
                  <a:srgbClr val="C00000"/>
                </a:solidFill>
                <a:latin typeface="+mn-lt"/>
              </a:rPr>
              <a:t>PRD79,034005(2009))</a:t>
            </a:r>
            <a:endParaRPr lang="en-US" sz="1200" b="1" kern="0" dirty="0" smtClean="0">
              <a:solidFill>
                <a:srgbClr val="C00000"/>
              </a:solidFill>
              <a:latin typeface="+mn-lt"/>
              <a:ea typeface="+mn-ea"/>
              <a:cs typeface="+mn-cs"/>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in SIDIS:  there is </a:t>
            </a:r>
            <a:r>
              <a:rPr lang="en-US" sz="1600" kern="0" dirty="0" smtClean="0">
                <a:solidFill>
                  <a:srgbClr val="008000"/>
                </a:solidFill>
                <a:latin typeface="+mn-lt"/>
                <a:ea typeface="+mn-ea"/>
                <a:cs typeface="+mn-cs"/>
                <a:sym typeface="Arial" pitchFamily="34" charset="0"/>
              </a:rPr>
              <a:t>1</a:t>
            </a:r>
            <a:r>
              <a:rPr lang="en-US" sz="1600" kern="0" dirty="0" smtClean="0">
                <a:latin typeface="+mn-lt"/>
                <a:ea typeface="+mn-ea"/>
                <a:cs typeface="+mn-cs"/>
                <a:sym typeface="Arial" pitchFamily="34" charset="0"/>
              </a:rPr>
              <a:t> F</a:t>
            </a:r>
            <a:r>
              <a:rPr lang="en-US" sz="1600" kern="0" baseline="-25000" dirty="0" smtClean="0">
                <a:latin typeface="+mn-lt"/>
                <a:ea typeface="+mn-ea"/>
                <a:cs typeface="+mn-cs"/>
                <a:sym typeface="Arial" pitchFamily="34" charset="0"/>
              </a:rPr>
              <a:t>U(L),T </a:t>
            </a:r>
            <a:r>
              <a:rPr lang="en-US" sz="1600" kern="0" dirty="0" smtClean="0">
                <a:latin typeface="+mn-lt"/>
                <a:ea typeface="+mn-ea"/>
                <a:cs typeface="+mn-cs"/>
                <a:sym typeface="Arial" pitchFamily="34" charset="0"/>
              </a:rPr>
              <a:t> per TMD</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 in DY:       at </a:t>
            </a:r>
            <a:r>
              <a:rPr lang="en-US" sz="1600" kern="0" dirty="0" smtClean="0">
                <a:solidFill>
                  <a:srgbClr val="008000"/>
                </a:solidFill>
                <a:latin typeface="+mn-lt"/>
                <a:ea typeface="+mn-ea"/>
                <a:cs typeface="+mn-cs"/>
                <a:sym typeface="Arial" pitchFamily="34" charset="0"/>
              </a:rPr>
              <a:t>least </a:t>
            </a:r>
            <a:r>
              <a:rPr lang="en-US" sz="1600" kern="0" dirty="0" smtClean="0">
                <a:solidFill>
                  <a:srgbClr val="008000"/>
                </a:solidFill>
                <a:sym typeface="Arial" pitchFamily="34" charset="0"/>
              </a:rPr>
              <a:t>2</a:t>
            </a:r>
            <a:r>
              <a:rPr lang="en-US" sz="1600" kern="0" dirty="0" smtClean="0">
                <a:sym typeface="Arial" pitchFamily="34" charset="0"/>
              </a:rPr>
              <a:t> F</a:t>
            </a:r>
            <a:r>
              <a:rPr lang="en-US" sz="1600" kern="0" baseline="-25000" dirty="0" smtClean="0">
                <a:sym typeface="Arial" pitchFamily="34" charset="0"/>
              </a:rPr>
              <a:t>(U)T </a:t>
            </a:r>
            <a:r>
              <a:rPr lang="en-US" sz="1600" kern="0" dirty="0" smtClean="0">
                <a:sym typeface="Arial" pitchFamily="34" charset="0"/>
              </a:rPr>
              <a:t> per TMD</a:t>
            </a:r>
            <a:br>
              <a:rPr lang="en-US" sz="1600" kern="0" dirty="0" smtClean="0">
                <a:sym typeface="Arial" pitchFamily="34" charset="0"/>
              </a:rPr>
            </a:br>
            <a:r>
              <a:rPr lang="en-US" sz="1600" kern="0" dirty="0" smtClean="0">
                <a:sym typeface="Arial" pitchFamily="34" charset="0"/>
              </a:rPr>
              <a:t>  		→ same TMDs can be measured in different F</a:t>
            </a:r>
            <a:r>
              <a:rPr lang="en-US" sz="1600" kern="0" baseline="-25000" dirty="0" smtClean="0">
                <a:sym typeface="Arial" pitchFamily="34" charset="0"/>
              </a:rPr>
              <a:t>(U)T</a:t>
            </a:r>
            <a:r>
              <a:rPr lang="en-US" sz="1600" kern="0" dirty="0" smtClean="0">
                <a:sym typeface="Arial" pitchFamily="34" charset="0"/>
              </a:rPr>
              <a:t/>
            </a:r>
            <a:br>
              <a:rPr lang="en-US" sz="1600" kern="0" dirty="0" smtClean="0">
                <a:sym typeface="Arial" pitchFamily="34" charset="0"/>
              </a:rPr>
            </a:br>
            <a:r>
              <a:rPr lang="en-US" sz="1600" kern="0" dirty="0" smtClean="0">
                <a:sym typeface="Arial" pitchFamily="34" charset="0"/>
              </a:rPr>
              <a:t>  		→ allowing cross checks of TMD extraction</a:t>
            </a:r>
            <a:br>
              <a:rPr lang="en-US" sz="1600" kern="0" dirty="0" smtClean="0">
                <a:sym typeface="Arial" pitchFamily="34" charset="0"/>
              </a:rPr>
            </a:br>
            <a:r>
              <a:rPr lang="en-US" sz="1600" kern="0" dirty="0" smtClean="0">
                <a:sym typeface="Arial" pitchFamily="34" charset="0"/>
              </a:rPr>
              <a:t>			                            &amp; even of underlying formalism</a:t>
            </a:r>
            <a:r>
              <a:rPr lang="en-US" sz="1600" kern="0" dirty="0">
                <a:sym typeface="Arial" pitchFamily="34" charset="0"/>
              </a:rPr>
              <a:t> </a:t>
            </a:r>
            <a:r>
              <a:rPr lang="en-US" sz="1600" kern="0" dirty="0" smtClean="0">
                <a:sym typeface="Arial" pitchFamily="34" charset="0"/>
              </a:rPr>
              <a:t>TMD</a:t>
            </a:r>
            <a:endParaRPr lang="en-US" dirty="0">
              <a:solidFill>
                <a:srgbClr val="1C11FD"/>
              </a:solidFill>
            </a:endParaRPr>
          </a:p>
          <a:p>
            <a:pPr marL="334963" indent="-334963" algn="l">
              <a:spcBef>
                <a:spcPts val="600"/>
              </a:spcBef>
              <a:buSzPct val="200000"/>
              <a:buFont typeface="Arial" pitchFamily="34" charset="0"/>
              <a:buChar char="•"/>
              <a:tabLst>
                <a:tab pos="815975" algn="l"/>
                <a:tab pos="1192213" algn="l"/>
              </a:tabLst>
              <a:defRPr/>
            </a:pPr>
            <a:endParaRPr lang="en-US" dirty="0" smtClean="0">
              <a:solidFill>
                <a:srgbClr val="1C11FD"/>
              </a:solidFill>
            </a:endParaRPr>
          </a:p>
          <a:p>
            <a:pPr marL="334963" indent="-334963" algn="l">
              <a:spcBef>
                <a:spcPts val="600"/>
              </a:spcBef>
              <a:buSzPct val="200000"/>
              <a:buFont typeface="Arial" pitchFamily="34" charset="0"/>
              <a:buChar char="•"/>
              <a:tabLst>
                <a:tab pos="815975" algn="l"/>
                <a:tab pos="1192213" algn="l"/>
              </a:tabLst>
              <a:defRPr/>
            </a:pPr>
            <a:r>
              <a:rPr lang="en-US" dirty="0" smtClean="0">
                <a:solidFill>
                  <a:srgbClr val="1C11FD"/>
                </a:solidFill>
              </a:rPr>
              <a:t>Systematic study of quark TMDs in </a:t>
            </a:r>
            <a:r>
              <a:rPr lang="en-US" dirty="0" err="1">
                <a:solidFill>
                  <a:srgbClr val="1C11FD"/>
                </a:solidFill>
              </a:rPr>
              <a:t>Drell</a:t>
            </a:r>
            <a:r>
              <a:rPr lang="en-US" dirty="0">
                <a:solidFill>
                  <a:srgbClr val="1C11FD"/>
                </a:solidFill>
              </a:rPr>
              <a:t> Yan</a:t>
            </a:r>
            <a:endParaRPr lang="en-US" sz="1600" kern="0" dirty="0">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dirty="0" smtClean="0">
                <a:solidFill>
                  <a:srgbClr val="1C11FD"/>
                </a:solidFill>
              </a:rPr>
              <a:t>  </a:t>
            </a:r>
            <a:r>
              <a:rPr lang="en-US" sz="1600" kern="0" dirty="0" smtClean="0">
                <a:sym typeface="Arial" pitchFamily="34" charset="0"/>
              </a:rPr>
              <a:t>requires double-polarization </a:t>
            </a:r>
          </a:p>
          <a:p>
            <a:pPr marL="703263" lvl="1" indent="-334963" algn="l">
              <a:spcBef>
                <a:spcPts val="600"/>
              </a:spcBef>
              <a:buClr>
                <a:srgbClr val="0000FF"/>
              </a:buClr>
              <a:buSzPct val="150000"/>
              <a:buFont typeface="Zapf Dingbats" charset="0"/>
              <a:buChar char="➡"/>
              <a:tabLst>
                <a:tab pos="815975" algn="l"/>
                <a:tab pos="1192213" algn="l"/>
              </a:tabLst>
              <a:defRPr/>
            </a:pPr>
            <a:r>
              <a:rPr lang="en-US" kern="0" dirty="0">
                <a:solidFill>
                  <a:srgbClr val="1C11FD"/>
                </a:solidFill>
                <a:sym typeface="Arial" pitchFamily="34" charset="0"/>
              </a:rPr>
              <a:t> </a:t>
            </a:r>
            <a:r>
              <a:rPr lang="en-US" kern="0" dirty="0" smtClean="0">
                <a:solidFill>
                  <a:srgbClr val="1C11FD"/>
                </a:solidFill>
                <a:sym typeface="Arial" pitchFamily="34" charset="0"/>
              </a:rPr>
              <a:t> </a:t>
            </a:r>
            <a:r>
              <a:rPr lang="en-US" sz="1600" kern="0" dirty="0" smtClean="0">
                <a:sym typeface="Arial" pitchFamily="34" charset="0"/>
              </a:rPr>
              <a:t>only then can all 8 leading twist TMD be measured</a:t>
            </a:r>
          </a:p>
          <a:p>
            <a:pPr marL="334963" indent="-334963" algn="l">
              <a:spcBef>
                <a:spcPts val="600"/>
              </a:spcBef>
              <a:buSzPct val="200000"/>
              <a:buFont typeface="Arial" pitchFamily="34" charset="0"/>
              <a:buChar char="•"/>
              <a:tabLst>
                <a:tab pos="815975" algn="l"/>
                <a:tab pos="1192213" algn="l"/>
              </a:tabLst>
              <a:defRPr/>
            </a:pPr>
            <a:endParaRPr lang="en-US" dirty="0">
              <a:solidFill>
                <a:srgbClr val="1C11FD"/>
              </a:solidFill>
            </a:endParaRPr>
          </a:p>
          <a:p>
            <a:pPr marL="334963" indent="-334963" algn="l">
              <a:spcBef>
                <a:spcPts val="600"/>
              </a:spcBef>
              <a:buSzPct val="200000"/>
              <a:buFont typeface="Arial" pitchFamily="34" charset="0"/>
              <a:buChar char="•"/>
              <a:tabLst>
                <a:tab pos="815975" algn="l"/>
                <a:tab pos="1192213" algn="l"/>
              </a:tabLst>
              <a:defRPr/>
            </a:pPr>
            <a:r>
              <a:rPr lang="en-US" dirty="0" smtClean="0">
                <a:solidFill>
                  <a:srgbClr val="1C11FD"/>
                </a:solidFill>
              </a:rPr>
              <a:t>Double-Spin </a:t>
            </a:r>
            <a:r>
              <a:rPr lang="en-US" dirty="0" err="1" smtClean="0">
                <a:solidFill>
                  <a:srgbClr val="1C11FD"/>
                </a:solidFill>
              </a:rPr>
              <a:t>Drell</a:t>
            </a:r>
            <a:r>
              <a:rPr lang="en-US" dirty="0" smtClean="0">
                <a:solidFill>
                  <a:srgbClr val="1C11FD"/>
                </a:solidFill>
              </a:rPr>
              <a:t> Yan</a:t>
            </a:r>
            <a:endParaRPr lang="en-US" sz="1600" kern="0" dirty="0">
              <a:sym typeface="Arial" pitchFamily="34" charset="0"/>
            </a:endParaRPr>
          </a:p>
          <a:p>
            <a:pPr marL="511175" lvl="1" indent="-168275" algn="l" eaLnBrk="0" hangingPunct="0">
              <a:spcBef>
                <a:spcPts val="600"/>
              </a:spcBef>
              <a:buClr>
                <a:srgbClr val="0000FF"/>
              </a:buClr>
              <a:buSzPct val="150000"/>
              <a:buFont typeface="Zapf Dingbats" charset="0"/>
              <a:buChar char="➡"/>
              <a:defRPr/>
            </a:pPr>
            <a:r>
              <a:rPr lang="en-US" dirty="0">
                <a:solidFill>
                  <a:srgbClr val="1C11FD"/>
                </a:solidFill>
              </a:rPr>
              <a:t>  </a:t>
            </a:r>
            <a:r>
              <a:rPr lang="en-US" sz="1600" dirty="0">
                <a:ea typeface="ＭＳ Ｐゴシック" charset="0"/>
                <a:cs typeface="ＭＳ Ｐゴシック" charset="0"/>
              </a:rPr>
              <a:t>Measure DY with both </a:t>
            </a:r>
            <a:r>
              <a:rPr lang="en-US" sz="1600" dirty="0">
                <a:solidFill>
                  <a:srgbClr val="3333FF"/>
                </a:solidFill>
              </a:rPr>
              <a:t>Beam</a:t>
            </a:r>
            <a:r>
              <a:rPr lang="en-US" sz="1600" dirty="0"/>
              <a:t> </a:t>
            </a:r>
            <a:r>
              <a:rPr lang="en-US" sz="1600" dirty="0" smtClean="0"/>
              <a:t>and </a:t>
            </a:r>
            <a:r>
              <a:rPr lang="en-US" sz="1600" dirty="0">
                <a:solidFill>
                  <a:srgbClr val="C00000"/>
                </a:solidFill>
              </a:rPr>
              <a:t>Target </a:t>
            </a:r>
            <a:r>
              <a:rPr lang="en-US" sz="1600" dirty="0"/>
              <a:t>polarized</a:t>
            </a:r>
            <a:endParaRPr lang="en-US" sz="1600" dirty="0">
              <a:ea typeface="ＭＳ Ｐゴシック" charset="0"/>
              <a:cs typeface="ＭＳ Ｐゴシック" charset="0"/>
            </a:endParaRPr>
          </a:p>
          <a:p>
            <a:pPr marL="1160463" lvl="2" indent="-334963" algn="l" eaLnBrk="0" hangingPunct="0">
              <a:spcBef>
                <a:spcPts val="0"/>
              </a:spcBef>
              <a:spcAft>
                <a:spcPts val="600"/>
              </a:spcAft>
              <a:buClr>
                <a:srgbClr val="0000FF"/>
              </a:buClr>
              <a:buSzPct val="150000"/>
              <a:buFont typeface="Arial" pitchFamily="34" charset="0"/>
              <a:buChar char="→"/>
              <a:tabLst>
                <a:tab pos="815975" algn="l"/>
                <a:tab pos="1192213" algn="l"/>
              </a:tabLst>
            </a:pPr>
            <a:r>
              <a:rPr lang="en-US" sz="1600" dirty="0" smtClean="0">
                <a:solidFill>
                  <a:srgbClr val="008000"/>
                </a:solidFill>
                <a:ea typeface="ＭＳ Ｐゴシック" charset="0"/>
                <a:cs typeface="ＭＳ Ｐゴシック" charset="0"/>
              </a:rPr>
              <a:t> broad </a:t>
            </a:r>
            <a:r>
              <a:rPr lang="en-US" sz="1600" dirty="0">
                <a:solidFill>
                  <a:srgbClr val="008000"/>
                </a:solidFill>
                <a:ea typeface="ＭＳ Ｐゴシック" charset="0"/>
                <a:cs typeface="ＭＳ Ｐゴシック" charset="0"/>
              </a:rPr>
              <a:t>spin physics program </a:t>
            </a:r>
            <a:r>
              <a:rPr lang="en-US" sz="1600" dirty="0" smtClean="0">
                <a:solidFill>
                  <a:srgbClr val="008000"/>
                </a:solidFill>
                <a:ea typeface="ＭＳ Ｐゴシック" charset="0"/>
                <a:cs typeface="ＭＳ Ｐゴシック" charset="0"/>
              </a:rPr>
              <a:t>possible</a:t>
            </a:r>
          </a:p>
          <a:p>
            <a:pPr marL="1160463" lvl="2" indent="-334963" algn="l" eaLnBrk="0" hangingPunct="0">
              <a:spcBef>
                <a:spcPts val="0"/>
              </a:spcBef>
              <a:spcAft>
                <a:spcPts val="600"/>
              </a:spcAft>
              <a:buClr>
                <a:srgbClr val="0000FF"/>
              </a:buClr>
              <a:buSzPct val="150000"/>
              <a:buFont typeface="Arial" pitchFamily="34" charset="0"/>
              <a:buChar char="→"/>
              <a:tabLst>
                <a:tab pos="815975" algn="l"/>
                <a:tab pos="1192213" algn="l"/>
              </a:tabLst>
            </a:pPr>
            <a:r>
              <a:rPr lang="en-US" sz="1600" dirty="0">
                <a:solidFill>
                  <a:srgbClr val="008000"/>
                </a:solidFill>
                <a:ea typeface="ＭＳ Ｐゴシック" charset="0"/>
              </a:rPr>
              <a:t> </a:t>
            </a:r>
            <a:r>
              <a:rPr lang="en-US" sz="1600" dirty="0" smtClean="0">
                <a:ea typeface="ＭＳ Ｐゴシック" charset="0"/>
              </a:rPr>
              <a:t>truly complementary to spin physics programs at Jlab and </a:t>
            </a:r>
            <a:r>
              <a:rPr lang="en-US" sz="1600" dirty="0" smtClean="0">
                <a:ea typeface="ＭＳ Ｐゴシック" charset="0"/>
              </a:rPr>
              <a:t>RHIC and EIC</a:t>
            </a:r>
            <a:endParaRPr lang="en-US" sz="1600" dirty="0"/>
          </a:p>
          <a:p>
            <a:pPr marL="368300" lvl="1" algn="l">
              <a:spcBef>
                <a:spcPts val="600"/>
              </a:spcBef>
              <a:buClr>
                <a:srgbClr val="0000FF"/>
              </a:buClr>
              <a:buSzPct val="150000"/>
              <a:tabLst>
                <a:tab pos="815975" algn="l"/>
                <a:tab pos="1192213" algn="l"/>
              </a:tabLst>
              <a:defRPr/>
            </a:pPr>
            <a:endParaRPr lang="en-US" sz="1600" kern="0" dirty="0">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endParaRPr lang="en-US" dirty="0" smtClean="0"/>
          </a:p>
          <a:p>
            <a:pPr marL="334963" indent="-334963" algn="l">
              <a:spcBef>
                <a:spcPts val="600"/>
              </a:spcBef>
              <a:buSzPct val="200000"/>
              <a:buFont typeface="Arial" pitchFamily="34" charset="0"/>
              <a:buChar char="•"/>
              <a:tabLst>
                <a:tab pos="815975" algn="l"/>
                <a:tab pos="1192213" algn="l"/>
              </a:tabLst>
              <a:defRPr/>
            </a:pPr>
            <a:endParaRPr lang="en-US" sz="1600" kern="0" dirty="0">
              <a:sym typeface="Arial" pitchFamily="34" charset="0"/>
            </a:endParaRPr>
          </a:p>
          <a:p>
            <a:pPr algn="l">
              <a:spcBef>
                <a:spcPts val="600"/>
              </a:spcBef>
              <a:buClr>
                <a:srgbClr val="0000FF"/>
              </a:buClr>
              <a:buSzPct val="150000"/>
              <a:tabLst>
                <a:tab pos="815975" algn="l"/>
                <a:tab pos="1192213" algn="l"/>
              </a:tabLst>
              <a:defRPr/>
            </a:pPr>
            <a:endParaRPr lang="en-US" sz="1600" kern="0" dirty="0" smtClean="0">
              <a:latin typeface="+mn-lt"/>
              <a:ea typeface="+mn-ea"/>
              <a:cs typeface="+mn-cs"/>
              <a:sym typeface="Arial" pitchFamily="34" charset="0"/>
            </a:endParaRPr>
          </a:p>
          <a:p>
            <a:pPr marL="825500" lvl="2" algn="l">
              <a:spcBef>
                <a:spcPts val="600"/>
              </a:spcBef>
              <a:buClr>
                <a:srgbClr val="0000FF"/>
              </a:buClr>
              <a:buSzPct val="150000"/>
              <a:tabLst>
                <a:tab pos="815975" algn="l"/>
                <a:tab pos="1192213" algn="l"/>
              </a:tabLst>
              <a:defRPr/>
            </a:pPr>
            <a:r>
              <a:rPr lang="en-US" sz="1600" kern="0" dirty="0" smtClean="0">
                <a:latin typeface="+mn-lt"/>
                <a:ea typeface="+mn-ea"/>
                <a:cs typeface="+mn-cs"/>
                <a:sym typeface="Arial" pitchFamily="34" charset="0"/>
              </a:rPr>
              <a:t> </a:t>
            </a:r>
            <a:endParaRPr lang="en-US" sz="800" kern="0" dirty="0">
              <a:latin typeface="+mn-lt"/>
              <a:ea typeface="+mn-ea"/>
              <a:cs typeface="+mn-cs"/>
              <a:sym typeface="Arial" pitchFamily="34" charset="0"/>
            </a:endParaRPr>
          </a:p>
        </p:txBody>
      </p:sp>
      <p:sp>
        <p:nvSpPr>
          <p:cNvPr id="6" name="Title 28"/>
          <p:cNvSpPr txBox="1">
            <a:spLocks/>
          </p:cNvSpPr>
          <p:nvPr/>
        </p:nvSpPr>
        <p:spPr bwMode="auto">
          <a:xfrm>
            <a:off x="152400" y="304800"/>
            <a:ext cx="9144000" cy="469900"/>
          </a:xfrm>
          <a:prstGeom prst="rect">
            <a:avLst/>
          </a:prstGeom>
          <a:noFill/>
          <a:ln w="9525">
            <a:noFill/>
            <a:miter lim="800000"/>
            <a:headEnd/>
            <a:tailEnd/>
          </a:ln>
        </p:spPr>
        <p:txBody>
          <a:bodyPr/>
          <a:lstStyle/>
          <a:p>
            <a:pPr eaLnBrk="0" hangingPunct="0">
              <a:spcBef>
                <a:spcPts val="200"/>
              </a:spcBef>
            </a:pPr>
            <a:r>
              <a:rPr lang="en-US" sz="2800" b="1" dirty="0" smtClean="0">
                <a:solidFill>
                  <a:srgbClr val="190EFF"/>
                </a:solidFill>
                <a:latin typeface="+mj-lt"/>
                <a:ea typeface="ヒラギノ角ゴ ProN W6"/>
                <a:cs typeface="ヒラギノ角ゴ ProN W6"/>
                <a:sym typeface="Arial" pitchFamily="34" charset="0"/>
              </a:rPr>
              <a:t>Complementarity between SIDIS and </a:t>
            </a:r>
            <a:r>
              <a:rPr lang="en-US" sz="2800" b="1" dirty="0" err="1" smtClean="0">
                <a:solidFill>
                  <a:srgbClr val="190EFF"/>
                </a:solidFill>
                <a:latin typeface="+mj-lt"/>
                <a:ea typeface="ヒラギノ角ゴ ProN W6"/>
                <a:cs typeface="ヒラギノ角ゴ ProN W6"/>
                <a:sym typeface="Arial" pitchFamily="34" charset="0"/>
              </a:rPr>
              <a:t>Drell</a:t>
            </a:r>
            <a:r>
              <a:rPr lang="en-US" sz="2800" b="1" dirty="0" smtClean="0">
                <a:solidFill>
                  <a:srgbClr val="190EFF"/>
                </a:solidFill>
                <a:latin typeface="+mj-lt"/>
                <a:ea typeface="ヒラギノ角ゴ ProN W6"/>
                <a:cs typeface="ヒラギノ角ゴ ProN W6"/>
                <a:sym typeface="Arial" pitchFamily="34" charset="0"/>
              </a:rPr>
              <a:t> Yan</a:t>
            </a:r>
            <a:endParaRPr lang="en-US" sz="2800" b="1" dirty="0">
              <a:solidFill>
                <a:srgbClr val="190EFF"/>
              </a:solidFill>
              <a:latin typeface="+mj-lt"/>
              <a:ea typeface="ヒラギノ角ゴ ProN W6"/>
              <a:cs typeface="ヒラギノ角ゴ ProN W6"/>
              <a:sym typeface="Arial" pitchFamily="34" charset="0"/>
            </a:endParaRPr>
          </a:p>
        </p:txBody>
      </p:sp>
    </p:spTree>
    <p:extLst>
      <p:ext uri="{BB962C8B-B14F-4D97-AF65-F5344CB8AC3E}">
        <p14:creationId xmlns:p14="http://schemas.microsoft.com/office/powerpoint/2010/main" val="28677045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35D52B3-0DE6-4093-A944-B21B197099F0}" type="slidenum">
              <a:rPr lang="en-US" smtClean="0">
                <a:solidFill>
                  <a:prstClr val="black"/>
                </a:solidFill>
              </a:rPr>
              <a:pPr>
                <a:defRPr/>
              </a:pPr>
              <a:t>8</a:t>
            </a:fld>
            <a:endParaRPr lang="en-US">
              <a:solidFill>
                <a:prstClr val="black"/>
              </a:solidFill>
            </a:endParaRPr>
          </a:p>
        </p:txBody>
      </p:sp>
      <p:sp>
        <p:nvSpPr>
          <p:cNvPr id="5" name="Title 1"/>
          <p:cNvSpPr txBox="1">
            <a:spLocks/>
          </p:cNvSpPr>
          <p:nvPr/>
        </p:nvSpPr>
        <p:spPr bwMode="auto">
          <a:xfrm>
            <a:off x="152400" y="228600"/>
            <a:ext cx="8610600" cy="457200"/>
          </a:xfrm>
          <a:prstGeom prst="rect">
            <a:avLst/>
          </a:prstGeom>
          <a:solidFill>
            <a:schemeClr val="bg1"/>
          </a:solidFill>
          <a:ln>
            <a:solidFill>
              <a:schemeClr val="bg1"/>
            </a:solidFill>
            <a:miter lim="800000"/>
            <a:headEnd/>
            <a:tailEnd/>
          </a:ln>
        </p:spPr>
        <p:txBody>
          <a:bodyPr/>
          <a:lstStyle/>
          <a:p>
            <a:pPr eaLnBrk="0" hangingPunct="0">
              <a:spcBef>
                <a:spcPts val="200"/>
              </a:spcBef>
              <a:defRPr/>
            </a:pPr>
            <a:r>
              <a:rPr lang="en-US" sz="2400" b="1" kern="0" dirty="0" smtClean="0">
                <a:solidFill>
                  <a:srgbClr val="190EFF"/>
                </a:solidFill>
                <a:latin typeface="+mj-lt"/>
                <a:ea typeface="+mj-ea"/>
                <a:cs typeface="+mj-cs"/>
                <a:sym typeface="Arial" pitchFamily="34" charset="0"/>
              </a:rPr>
              <a:t>(Un)Polarized </a:t>
            </a:r>
            <a:r>
              <a:rPr lang="en-US" sz="2400" b="1" kern="0" dirty="0" err="1" smtClean="0">
                <a:solidFill>
                  <a:srgbClr val="190EFF"/>
                </a:solidFill>
                <a:latin typeface="+mj-lt"/>
                <a:ea typeface="+mj-ea"/>
                <a:cs typeface="+mj-cs"/>
                <a:sym typeface="Arial" pitchFamily="34" charset="0"/>
              </a:rPr>
              <a:t>Drell</a:t>
            </a:r>
            <a:r>
              <a:rPr lang="en-US" sz="2400" b="1" kern="0" dirty="0">
                <a:solidFill>
                  <a:srgbClr val="190EFF"/>
                </a:solidFill>
                <a:latin typeface="+mj-lt"/>
                <a:ea typeface="+mj-ea"/>
                <a:cs typeface="+mj-cs"/>
                <a:sym typeface="Arial" pitchFamily="34" charset="0"/>
              </a:rPr>
              <a:t> </a:t>
            </a:r>
            <a:r>
              <a:rPr lang="en-US" sz="2400" b="1" kern="0" dirty="0" smtClean="0">
                <a:solidFill>
                  <a:srgbClr val="190EFF"/>
                </a:solidFill>
                <a:latin typeface="+mj-lt"/>
                <a:ea typeface="+mj-ea"/>
                <a:cs typeface="+mj-cs"/>
                <a:sym typeface="Arial" pitchFamily="34" charset="0"/>
              </a:rPr>
              <a:t>Yan </a:t>
            </a:r>
            <a:r>
              <a:rPr lang="en-US" sz="2400" b="1" kern="0" dirty="0">
                <a:solidFill>
                  <a:srgbClr val="190EFF"/>
                </a:solidFill>
                <a:latin typeface="+mj-lt"/>
                <a:ea typeface="+mj-ea"/>
                <a:cs typeface="+mj-cs"/>
                <a:sym typeface="Arial" pitchFamily="34" charset="0"/>
              </a:rPr>
              <a:t>Experiments</a:t>
            </a:r>
          </a:p>
        </p:txBody>
      </p:sp>
      <p:graphicFrame>
        <p:nvGraphicFramePr>
          <p:cNvPr id="10" name="Object 4"/>
          <p:cNvGraphicFramePr>
            <a:graphicFrameLocks noChangeAspect="1"/>
          </p:cNvGraphicFramePr>
          <p:nvPr/>
        </p:nvGraphicFramePr>
        <p:xfrm>
          <a:off x="5334000" y="1219202"/>
          <a:ext cx="393700" cy="321808"/>
        </p:xfrm>
        <a:graphic>
          <a:graphicData uri="http://schemas.openxmlformats.org/presentationml/2006/ole">
            <mc:AlternateContent xmlns:mc="http://schemas.openxmlformats.org/markup-compatibility/2006">
              <mc:Choice xmlns:v="urn:schemas-microsoft-com:vml" Requires="v">
                <p:oleObj spid="_x0000_s329843" name="Equation" r:id="rId4" imgW="368140" imgH="253890" progId="Equation.DSMT4">
                  <p:embed/>
                </p:oleObj>
              </mc:Choice>
              <mc:Fallback>
                <p:oleObj name="Equation" r:id="rId4" imgW="368140" imgH="25389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219202"/>
                        <a:ext cx="393700" cy="32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Content Placeholder 10"/>
          <p:cNvGraphicFramePr>
            <a:graphicFrameLocks/>
          </p:cNvGraphicFramePr>
          <p:nvPr>
            <p:extLst>
              <p:ext uri="{D42A27DB-BD31-4B8C-83A1-F6EECF244321}">
                <p14:modId xmlns:p14="http://schemas.microsoft.com/office/powerpoint/2010/main" val="3991097524"/>
              </p:ext>
            </p:extLst>
          </p:nvPr>
        </p:nvGraphicFramePr>
        <p:xfrm>
          <a:off x="185792" y="1524000"/>
          <a:ext cx="8839199" cy="4078534"/>
        </p:xfrm>
        <a:graphic>
          <a:graphicData uri="http://schemas.openxmlformats.org/drawingml/2006/table">
            <a:tbl>
              <a:tblPr firstRow="1" bandRow="1">
                <a:tableStyleId>{5C22544A-7EE6-4342-B048-85BDC9FD1C3A}</a:tableStyleId>
              </a:tblPr>
              <a:tblGrid>
                <a:gridCol w="1240589">
                  <a:extLst>
                    <a:ext uri="{9D8B030D-6E8A-4147-A177-3AD203B41FA5}">
                      <a16:colId xmlns:a16="http://schemas.microsoft.com/office/drawing/2014/main" xmlns="" val="20000"/>
                    </a:ext>
                  </a:extLst>
                </a:gridCol>
                <a:gridCol w="775368">
                  <a:extLst>
                    <a:ext uri="{9D8B030D-6E8A-4147-A177-3AD203B41FA5}">
                      <a16:colId xmlns:a16="http://schemas.microsoft.com/office/drawing/2014/main" xmlns="" val="20001"/>
                    </a:ext>
                  </a:extLst>
                </a:gridCol>
                <a:gridCol w="930442">
                  <a:extLst>
                    <a:ext uri="{9D8B030D-6E8A-4147-A177-3AD203B41FA5}">
                      <a16:colId xmlns:a16="http://schemas.microsoft.com/office/drawing/2014/main" xmlns="" val="20002"/>
                    </a:ext>
                  </a:extLst>
                </a:gridCol>
                <a:gridCol w="1240589">
                  <a:extLst>
                    <a:ext uri="{9D8B030D-6E8A-4147-A177-3AD203B41FA5}">
                      <a16:colId xmlns:a16="http://schemas.microsoft.com/office/drawing/2014/main" xmlns="" val="20003"/>
                    </a:ext>
                  </a:extLst>
                </a:gridCol>
                <a:gridCol w="930442">
                  <a:extLst>
                    <a:ext uri="{9D8B030D-6E8A-4147-A177-3AD203B41FA5}">
                      <a16:colId xmlns:a16="http://schemas.microsoft.com/office/drawing/2014/main" xmlns="" val="20004"/>
                    </a:ext>
                  </a:extLst>
                </a:gridCol>
                <a:gridCol w="216569">
                  <a:extLst>
                    <a:ext uri="{9D8B030D-6E8A-4147-A177-3AD203B41FA5}">
                      <a16:colId xmlns:a16="http://schemas.microsoft.com/office/drawing/2014/main" xmlns="" val="20005"/>
                    </a:ext>
                  </a:extLst>
                </a:gridCol>
                <a:gridCol w="1489242">
                  <a:extLst>
                    <a:ext uri="{9D8B030D-6E8A-4147-A177-3AD203B41FA5}">
                      <a16:colId xmlns:a16="http://schemas.microsoft.com/office/drawing/2014/main" xmlns="" val="20006"/>
                    </a:ext>
                  </a:extLst>
                </a:gridCol>
                <a:gridCol w="930442">
                  <a:extLst>
                    <a:ext uri="{9D8B030D-6E8A-4147-A177-3AD203B41FA5}">
                      <a16:colId xmlns:a16="http://schemas.microsoft.com/office/drawing/2014/main" xmlns="" val="20007"/>
                    </a:ext>
                  </a:extLst>
                </a:gridCol>
                <a:gridCol w="1085516">
                  <a:extLst>
                    <a:ext uri="{9D8B030D-6E8A-4147-A177-3AD203B41FA5}">
                      <a16:colId xmlns:a16="http://schemas.microsoft.com/office/drawing/2014/main" xmlns="" val="20008"/>
                    </a:ext>
                  </a:extLst>
                </a:gridCol>
              </a:tblGrid>
              <a:tr h="354921">
                <a:tc>
                  <a:txBody>
                    <a:bodyPr/>
                    <a:lstStyle/>
                    <a:p>
                      <a:pPr algn="ctr"/>
                      <a:r>
                        <a:rPr lang="en-US" sz="1000" b="1" dirty="0" smtClean="0"/>
                        <a:t>Experiment</a:t>
                      </a:r>
                      <a:endParaRPr lang="en-US" sz="1000" b="1" dirty="0">
                        <a:latin typeface="Calibri" pitchFamily="34" charset="0"/>
                        <a:cs typeface="Calibri" pitchFamily="34" charset="0"/>
                      </a:endParaRPr>
                    </a:p>
                  </a:txBody>
                  <a:tcPr anchor="ctr"/>
                </a:tc>
                <a:tc>
                  <a:txBody>
                    <a:bodyPr/>
                    <a:lstStyle/>
                    <a:p>
                      <a:pPr algn="ctr"/>
                      <a:r>
                        <a:rPr lang="en-US" sz="1000" b="1" dirty="0" smtClean="0"/>
                        <a:t>Particles</a:t>
                      </a:r>
                      <a:endParaRPr lang="en-US" sz="1000" b="1" dirty="0">
                        <a:latin typeface="Calibri" pitchFamily="34" charset="0"/>
                        <a:cs typeface="Calibri" pitchFamily="34" charset="0"/>
                      </a:endParaRPr>
                    </a:p>
                  </a:txBody>
                  <a:tcPr anchor="ctr"/>
                </a:tc>
                <a:tc>
                  <a:txBody>
                    <a:bodyPr/>
                    <a:lstStyle/>
                    <a:p>
                      <a:pPr algn="ctr"/>
                      <a:r>
                        <a:rPr lang="en-US" sz="1000" b="1" dirty="0" smtClean="0"/>
                        <a:t>Energy</a:t>
                      </a:r>
                      <a:br>
                        <a:rPr lang="en-US" sz="1000" b="1" dirty="0" smtClean="0"/>
                      </a:br>
                      <a:r>
                        <a:rPr lang="en-US" sz="1000" b="1" dirty="0" smtClean="0">
                          <a:latin typeface="Calibri" pitchFamily="34" charset="0"/>
                        </a:rPr>
                        <a:t>(</a:t>
                      </a:r>
                      <a:r>
                        <a:rPr lang="en-US" sz="1000" b="1" dirty="0" err="1" smtClean="0">
                          <a:latin typeface="Calibri" pitchFamily="34" charset="0"/>
                        </a:rPr>
                        <a:t>GeV</a:t>
                      </a:r>
                      <a:r>
                        <a:rPr lang="en-US" sz="1000" b="1" dirty="0" smtClean="0">
                          <a:latin typeface="Calibri" pitchFamily="34" charset="0"/>
                        </a:rPr>
                        <a:t>)</a:t>
                      </a:r>
                      <a:endParaRPr lang="en-US" sz="1000" b="1"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t>x</a:t>
                      </a:r>
                      <a:r>
                        <a:rPr lang="en-US" sz="1000" b="1" baseline="-25000" dirty="0" err="1" smtClean="0"/>
                        <a:t>b</a:t>
                      </a:r>
                      <a:r>
                        <a:rPr lang="en-US" sz="1000" b="1" baseline="0" dirty="0" smtClean="0"/>
                        <a:t>  or  </a:t>
                      </a:r>
                      <a:r>
                        <a:rPr lang="en-US" sz="1000" b="1" dirty="0" err="1" smtClean="0"/>
                        <a:t>x</a:t>
                      </a:r>
                      <a:r>
                        <a:rPr lang="en-US" sz="1000" b="1" baseline="-25000" dirty="0" err="1" smtClean="0"/>
                        <a:t>t</a:t>
                      </a:r>
                      <a:r>
                        <a:rPr lang="en-US" sz="1000" b="1" baseline="0" dirty="0" smtClean="0"/>
                        <a:t>  </a:t>
                      </a:r>
                      <a:endParaRPr lang="en-US" sz="1000" b="1" dirty="0" smtClean="0">
                        <a:latin typeface="Calibri" pitchFamily="34" charset="0"/>
                        <a:cs typeface="Calibri" pitchFamily="34" charset="0"/>
                      </a:endParaRPr>
                    </a:p>
                  </a:txBody>
                  <a:tcPr anchor="ctr"/>
                </a:tc>
                <a:tc>
                  <a:txBody>
                    <a:bodyPr/>
                    <a:lstStyle/>
                    <a:p>
                      <a:pPr algn="ctr"/>
                      <a:r>
                        <a:rPr lang="en-US" sz="1000" b="1" dirty="0" smtClean="0"/>
                        <a:t>Luminosity</a:t>
                      </a:r>
                      <a:br>
                        <a:rPr lang="en-US" sz="1000" b="1" dirty="0" smtClean="0"/>
                      </a:br>
                      <a:r>
                        <a:rPr lang="en-US" sz="1000" b="1" dirty="0" smtClean="0"/>
                        <a:t>(</a:t>
                      </a:r>
                      <a:r>
                        <a:rPr lang="en-US" sz="1000" b="1" baseline="0" dirty="0" smtClean="0">
                          <a:latin typeface="Calibri" pitchFamily="34" charset="0"/>
                          <a:cs typeface="Calibri" pitchFamily="34" charset="0"/>
                        </a:rPr>
                        <a:t>cm</a:t>
                      </a:r>
                      <a:r>
                        <a:rPr lang="en-US" sz="1000" b="1" baseline="30000" dirty="0" smtClean="0">
                          <a:latin typeface="Calibri" pitchFamily="34" charset="0"/>
                          <a:cs typeface="Calibri" pitchFamily="34" charset="0"/>
                        </a:rPr>
                        <a:t>-2</a:t>
                      </a:r>
                      <a:r>
                        <a:rPr lang="en-US" sz="1000" b="1" baseline="0" dirty="0" smtClean="0">
                          <a:latin typeface="Calibri" pitchFamily="34" charset="0"/>
                          <a:cs typeface="Calibri" pitchFamily="34" charset="0"/>
                        </a:rPr>
                        <a:t> s</a:t>
                      </a:r>
                      <a:r>
                        <a:rPr lang="en-US" sz="1000" b="1" baseline="30000" dirty="0" smtClean="0">
                          <a:latin typeface="Calibri" pitchFamily="34" charset="0"/>
                          <a:cs typeface="Calibri" pitchFamily="34" charset="0"/>
                        </a:rPr>
                        <a:t>-1</a:t>
                      </a:r>
                      <a:r>
                        <a:rPr lang="en-US" sz="1000" b="1" baseline="0" dirty="0" smtClean="0">
                          <a:latin typeface="Calibri" pitchFamily="34" charset="0"/>
                          <a:cs typeface="Calibri" pitchFamily="34" charset="0"/>
                        </a:rPr>
                        <a:t>)</a:t>
                      </a:r>
                      <a:endParaRPr lang="en-US" sz="1000" b="1" dirty="0">
                        <a:latin typeface="Calibri" pitchFamily="34" charset="0"/>
                        <a:cs typeface="Calibri" pitchFamily="34" charset="0"/>
                      </a:endParaRPr>
                    </a:p>
                  </a:txBody>
                  <a:tcPr anchor="ctr"/>
                </a:tc>
                <a:tc>
                  <a:txBody>
                    <a:bodyPr/>
                    <a:lstStyle/>
                    <a:p>
                      <a:endParaRPr lang="en-US" dirty="0"/>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err="1" smtClean="0"/>
                        <a:t>P</a:t>
                      </a:r>
                      <a:r>
                        <a:rPr lang="en-US" sz="1000" b="1" baseline="-25000" dirty="0" err="1" smtClean="0"/>
                        <a:t>b</a:t>
                      </a:r>
                      <a:r>
                        <a:rPr lang="en-US" sz="1000" b="1" baseline="0" dirty="0" smtClean="0"/>
                        <a:t>  or  P</a:t>
                      </a:r>
                      <a:r>
                        <a:rPr lang="en-US" sz="1000" b="1" baseline="-25000" dirty="0" smtClean="0"/>
                        <a:t>t</a:t>
                      </a:r>
                      <a:r>
                        <a:rPr lang="en-US" sz="1000" b="1" baseline="0" dirty="0" smtClean="0"/>
                        <a:t> (f)</a:t>
                      </a:r>
                      <a:endParaRPr lang="en-US" sz="1000" b="1" dirty="0" smtClean="0">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latin typeface="+mn-lt"/>
                          <a:cs typeface="Calibri" pitchFamily="34" charset="0"/>
                        </a:rPr>
                        <a:t>rFOM</a:t>
                      </a:r>
                      <a:r>
                        <a:rPr lang="en-US" sz="1000" b="1" baseline="30000" dirty="0" smtClean="0">
                          <a:latin typeface="Calibri" pitchFamily="34" charset="0"/>
                          <a:cs typeface="Calibri" pitchFamily="34" charset="0"/>
                        </a:rPr>
                        <a:t>#</a:t>
                      </a:r>
                      <a:endParaRPr lang="en-US" sz="1000" b="1"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000" b="1" dirty="0" smtClean="0"/>
                        <a:t>Timeline</a:t>
                      </a:r>
                      <a:endParaRPr lang="en-US" sz="1000" b="1" dirty="0">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464127">
                <a:tc>
                  <a:txBody>
                    <a:bodyPr/>
                    <a:lstStyle/>
                    <a:p>
                      <a:r>
                        <a:rPr lang="en-US" sz="1400" b="1" dirty="0" smtClean="0">
                          <a:solidFill>
                            <a:srgbClr val="FF0000"/>
                          </a:solidFill>
                          <a:latin typeface="Calibri" pitchFamily="34" charset="0"/>
                          <a:cs typeface="Calibri" pitchFamily="34" charset="0"/>
                        </a:rPr>
                        <a:t>COMPASS</a:t>
                      </a:r>
                      <a:br>
                        <a:rPr lang="en-US" sz="1400" b="1" dirty="0" smtClean="0">
                          <a:solidFill>
                            <a:srgbClr val="FF0000"/>
                          </a:solidFill>
                          <a:latin typeface="Calibri" pitchFamily="34" charset="0"/>
                          <a:cs typeface="Calibri" pitchFamily="34" charset="0"/>
                        </a:rPr>
                      </a:br>
                      <a:r>
                        <a:rPr lang="en-US" sz="1400" b="1" dirty="0" smtClean="0">
                          <a:solidFill>
                            <a:srgbClr val="FF0000"/>
                          </a:solidFill>
                          <a:latin typeface="Calibri" pitchFamily="34" charset="0"/>
                          <a:cs typeface="Calibri" pitchFamily="34" charset="0"/>
                        </a:rPr>
                        <a:t>(</a:t>
                      </a:r>
                      <a:r>
                        <a:rPr lang="en-US" sz="1200" b="1" dirty="0" smtClean="0">
                          <a:solidFill>
                            <a:srgbClr val="FF0000"/>
                          </a:solidFill>
                          <a:latin typeface="Calibri" pitchFamily="34" charset="0"/>
                          <a:cs typeface="Calibri" pitchFamily="34" charset="0"/>
                        </a:rPr>
                        <a:t>CERN</a:t>
                      </a:r>
                      <a:r>
                        <a:rPr lang="en-US" sz="1400" b="1" dirty="0" smtClean="0">
                          <a:solidFill>
                            <a:srgbClr val="FF0000"/>
                          </a:solidFill>
                          <a:latin typeface="Calibri" pitchFamily="34" charset="0"/>
                          <a:cs typeface="Calibri" pitchFamily="34" charset="0"/>
                        </a:rPr>
                        <a:t>)</a:t>
                      </a:r>
                      <a:endParaRPr lang="en-US" sz="1400" b="1" dirty="0">
                        <a:solidFill>
                          <a:srgbClr val="FF0000"/>
                        </a:solidFill>
                        <a:latin typeface="Calibri" pitchFamily="34" charset="0"/>
                        <a:cs typeface="Calibri" pitchFamily="34" charset="0"/>
                      </a:endParaRPr>
                    </a:p>
                  </a:txBody>
                  <a:tcPr anchor="ctr"/>
                </a:tc>
                <a:tc>
                  <a:txBody>
                    <a:bodyPr/>
                    <a:lstStyle/>
                    <a:p>
                      <a:pPr algn="ctr"/>
                      <a:r>
                        <a:rPr lang="en-US" sz="1400" b="1" dirty="0" smtClean="0">
                          <a:solidFill>
                            <a:srgbClr val="FF0000"/>
                          </a:solidFill>
                          <a:latin typeface="Symbol" pitchFamily="18" charset="2"/>
                          <a:cs typeface="Calibri" pitchFamily="34" charset="0"/>
                        </a:rPr>
                        <a:t>p</a:t>
                      </a:r>
                      <a:r>
                        <a:rPr lang="en-US" sz="1400" b="1" baseline="50000" dirty="0" smtClean="0">
                          <a:solidFill>
                            <a:srgbClr val="FF0000"/>
                          </a:solidFill>
                          <a:latin typeface="Times New Roman" pitchFamily="18" charset="0"/>
                          <a:cs typeface="Times New Roman" pitchFamily="18" charset="0"/>
                        </a:rPr>
                        <a:t>-</a:t>
                      </a:r>
                      <a:r>
                        <a:rPr lang="en-US" sz="1400" b="1" baseline="0" dirty="0" smtClean="0">
                          <a:solidFill>
                            <a:srgbClr val="FF0000"/>
                          </a:solidFill>
                          <a:latin typeface="Calibri" pitchFamily="34" charset="0"/>
                          <a:cs typeface="Calibri" pitchFamily="34" charset="0"/>
                        </a:rPr>
                        <a:t> + p</a:t>
                      </a:r>
                      <a:r>
                        <a:rPr lang="en-US" sz="1400" b="1" baseline="50000" dirty="0" smtClean="0">
                          <a:solidFill>
                            <a:srgbClr val="FF0000"/>
                          </a:solidFill>
                          <a:latin typeface="Times New Roman" pitchFamily="18" charset="0"/>
                          <a:cs typeface="Times New Roman" pitchFamily="18" charset="0"/>
                        </a:rPr>
                        <a:t>↑</a:t>
                      </a:r>
                      <a:endParaRPr lang="en-US" sz="1400" b="1" baseline="50000" dirty="0">
                        <a:solidFill>
                          <a:srgbClr val="FF0000"/>
                        </a:solidFill>
                        <a:latin typeface="Times New Roman" pitchFamily="18" charset="0"/>
                        <a:cs typeface="Times New Roman" pitchFamily="18" charset="0"/>
                      </a:endParaRPr>
                    </a:p>
                  </a:txBody>
                  <a:tcPr anchor="ctr"/>
                </a:tc>
                <a:tc>
                  <a:txBody>
                    <a:bodyPr/>
                    <a:lstStyle/>
                    <a:p>
                      <a:pPr algn="l"/>
                      <a:r>
                        <a:rPr lang="en-US" sz="1400" b="1" dirty="0" smtClean="0">
                          <a:solidFill>
                            <a:srgbClr val="FF0000"/>
                          </a:solidFill>
                          <a:latin typeface="Calibri" pitchFamily="34" charset="0"/>
                          <a:cs typeface="Calibri" pitchFamily="34" charset="0"/>
                        </a:rPr>
                        <a:t>160  </a:t>
                      </a:r>
                      <a:r>
                        <a:rPr lang="en-US" sz="1400" b="1" dirty="0" err="1" smtClean="0">
                          <a:solidFill>
                            <a:srgbClr val="FF0000"/>
                          </a:solidFill>
                          <a:latin typeface="Calibri" pitchFamily="34" charset="0"/>
                          <a:cs typeface="Calibri" pitchFamily="34" charset="0"/>
                        </a:rPr>
                        <a:t>GeV</a:t>
                      </a:r>
                      <a:r>
                        <a:rPr lang="en-US" sz="1400" b="1" dirty="0" smtClean="0">
                          <a:solidFill>
                            <a:srgbClr val="FF0000"/>
                          </a:solidFill>
                          <a:latin typeface="Calibri" pitchFamily="34" charset="0"/>
                          <a:cs typeface="Calibri" pitchFamily="34" charset="0"/>
                        </a:rPr>
                        <a:t/>
                      </a:r>
                      <a:br>
                        <a:rPr lang="en-US" sz="1400" b="1" dirty="0" smtClean="0">
                          <a:solidFill>
                            <a:srgbClr val="FF0000"/>
                          </a:solidFill>
                          <a:latin typeface="Calibri" pitchFamily="34" charset="0"/>
                          <a:cs typeface="Calibri" pitchFamily="34" charset="0"/>
                        </a:rPr>
                      </a:br>
                      <a:r>
                        <a:rPr lang="en-US" sz="1400" b="1" dirty="0" smtClean="0">
                          <a:solidFill>
                            <a:srgbClr val="FF0000"/>
                          </a:solidFill>
                          <a:latin typeface="Calibri" pitchFamily="34" charset="0"/>
                          <a:cs typeface="Calibri" pitchFamily="34" charset="0"/>
                          <a:sym typeface="Symbol"/>
                        </a:rPr>
                        <a:t>s =</a:t>
                      </a:r>
                      <a:r>
                        <a:rPr lang="en-US" sz="1400" b="1" baseline="0" dirty="0" smtClean="0">
                          <a:solidFill>
                            <a:srgbClr val="FF0000"/>
                          </a:solidFill>
                          <a:latin typeface="Calibri" pitchFamily="34" charset="0"/>
                          <a:cs typeface="Calibri" pitchFamily="34" charset="0"/>
                          <a:sym typeface="Symbol"/>
                        </a:rPr>
                        <a:t> 17</a:t>
                      </a:r>
                      <a:endParaRPr lang="en-US" sz="1400" b="1" dirty="0">
                        <a:solidFill>
                          <a:srgbClr val="FF0000"/>
                        </a:solidFill>
                        <a:latin typeface="Calibri" pitchFamily="34" charset="0"/>
                        <a:cs typeface="Calibri" pitchFamily="34" charset="0"/>
                      </a:endParaRPr>
                    </a:p>
                  </a:txBody>
                  <a:tcPr anchor="ctr"/>
                </a:tc>
                <a:tc>
                  <a:txBody>
                    <a:bodyPr/>
                    <a:lstStyle/>
                    <a:p>
                      <a:pPr algn="ctr"/>
                      <a:r>
                        <a:rPr lang="en-US" sz="1400" b="1" dirty="0" err="1" smtClean="0">
                          <a:solidFill>
                            <a:srgbClr val="FF0000"/>
                          </a:solidFill>
                          <a:latin typeface="Calibri" pitchFamily="34" charset="0"/>
                          <a:cs typeface="Calibri" pitchFamily="34" charset="0"/>
                        </a:rPr>
                        <a:t>x</a:t>
                      </a:r>
                      <a:r>
                        <a:rPr lang="en-US" sz="1400" b="1" baseline="-25000" dirty="0" err="1" smtClean="0">
                          <a:solidFill>
                            <a:srgbClr val="FF0000"/>
                          </a:solidFill>
                          <a:latin typeface="Calibri" pitchFamily="34" charset="0"/>
                          <a:cs typeface="Calibri" pitchFamily="34" charset="0"/>
                        </a:rPr>
                        <a:t>t</a:t>
                      </a:r>
                      <a:r>
                        <a:rPr lang="en-US" sz="1400" b="1" baseline="0" dirty="0" smtClean="0">
                          <a:solidFill>
                            <a:srgbClr val="FF0000"/>
                          </a:solidFill>
                          <a:latin typeface="Calibri" pitchFamily="34" charset="0"/>
                          <a:cs typeface="Calibri" pitchFamily="34" charset="0"/>
                        </a:rPr>
                        <a:t> = 0.1 – 0.3</a:t>
                      </a:r>
                      <a:endParaRPr lang="en-US" sz="1400" b="1" dirty="0">
                        <a:solidFill>
                          <a:srgbClr val="FF0000"/>
                        </a:solidFill>
                        <a:latin typeface="Calibri" pitchFamily="34" charset="0"/>
                        <a:cs typeface="Calibri" pitchFamily="34" charset="0"/>
                      </a:endParaRPr>
                    </a:p>
                  </a:txBody>
                  <a:tcPr anchor="ctr"/>
                </a:tc>
                <a:tc>
                  <a:txBody>
                    <a:bodyPr/>
                    <a:lstStyle/>
                    <a:p>
                      <a:pPr algn="ctr"/>
                      <a:r>
                        <a:rPr lang="en-US" sz="1400" b="1" dirty="0" smtClean="0">
                          <a:solidFill>
                            <a:srgbClr val="FF0000"/>
                          </a:solidFill>
                          <a:latin typeface="Calibri" pitchFamily="34" charset="0"/>
                          <a:cs typeface="Calibri" pitchFamily="34" charset="0"/>
                        </a:rPr>
                        <a:t>2 x 10</a:t>
                      </a:r>
                      <a:r>
                        <a:rPr lang="en-US" sz="1400" b="1" baseline="30000" dirty="0" smtClean="0">
                          <a:solidFill>
                            <a:srgbClr val="FF0000"/>
                          </a:solidFill>
                          <a:latin typeface="Calibri" pitchFamily="34" charset="0"/>
                          <a:cs typeface="Calibri" pitchFamily="34" charset="0"/>
                        </a:rPr>
                        <a:t>33</a:t>
                      </a:r>
                      <a:endParaRPr lang="en-US" sz="1400" b="1" baseline="30000" dirty="0">
                        <a:solidFill>
                          <a:srgbClr val="FF0000"/>
                        </a:solidFill>
                        <a:latin typeface="Calibri" pitchFamily="34" charset="0"/>
                        <a:cs typeface="Calibri" pitchFamily="34" charset="0"/>
                      </a:endParaRPr>
                    </a:p>
                  </a:txBody>
                  <a:tcPr anchor="ctr"/>
                </a:tc>
                <a:tc>
                  <a:txBody>
                    <a:bodyPr/>
                    <a:lstStyle/>
                    <a:p>
                      <a:endParaRPr lang="en-US" dirty="0"/>
                    </a:p>
                  </a:txBody>
                  <a:tcPr anchor="ctr">
                    <a:lnR w="12700" cap="flat" cmpd="sng" algn="ctr">
                      <a:solidFill>
                        <a:schemeClr val="bg1"/>
                      </a:solidFill>
                      <a:prstDash val="solid"/>
                      <a:round/>
                      <a:headEnd type="none" w="med" len="med"/>
                      <a:tailEnd type="none" w="med" len="med"/>
                    </a:lnR>
                  </a:tcPr>
                </a:tc>
                <a:tc>
                  <a:txBody>
                    <a:bodyPr/>
                    <a:lstStyle/>
                    <a:p>
                      <a:pPr algn="ctr"/>
                      <a:r>
                        <a:rPr lang="en-US" sz="1400" b="1" dirty="0" smtClean="0">
                          <a:solidFill>
                            <a:srgbClr val="FF0000"/>
                          </a:solidFill>
                          <a:latin typeface="Calibri" pitchFamily="34" charset="0"/>
                          <a:cs typeface="Calibri" pitchFamily="34" charset="0"/>
                        </a:rPr>
                        <a:t>P</a:t>
                      </a:r>
                      <a:r>
                        <a:rPr lang="en-US" sz="1400" b="1" baseline="-25000" dirty="0" smtClean="0">
                          <a:solidFill>
                            <a:srgbClr val="FF0000"/>
                          </a:solidFill>
                          <a:latin typeface="Calibri" pitchFamily="34" charset="0"/>
                          <a:cs typeface="Calibri" pitchFamily="34" charset="0"/>
                        </a:rPr>
                        <a:t>t</a:t>
                      </a:r>
                      <a:r>
                        <a:rPr lang="en-US" sz="1400" b="1" baseline="0" dirty="0" smtClean="0">
                          <a:solidFill>
                            <a:srgbClr val="FF0000"/>
                          </a:solidFill>
                          <a:latin typeface="Calibri" pitchFamily="34" charset="0"/>
                          <a:cs typeface="Calibri" pitchFamily="34" charset="0"/>
                        </a:rPr>
                        <a:t> = 90%</a:t>
                      </a:r>
                    </a:p>
                    <a:p>
                      <a:pPr algn="ctr"/>
                      <a:r>
                        <a:rPr lang="en-US" sz="1100" b="1" baseline="0" dirty="0" smtClean="0">
                          <a:solidFill>
                            <a:srgbClr val="FF0000"/>
                          </a:solidFill>
                          <a:latin typeface="Calibri" pitchFamily="34" charset="0"/>
                          <a:cs typeface="Calibri" pitchFamily="34" charset="0"/>
                        </a:rPr>
                        <a:t>f = 0.22</a:t>
                      </a:r>
                      <a:endParaRPr lang="en-US" sz="1100" b="1" baseline="0" dirty="0">
                        <a:solidFill>
                          <a:srgbClr val="FF0000"/>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400" b="1" dirty="0" smtClean="0">
                          <a:solidFill>
                            <a:srgbClr val="FF0000"/>
                          </a:solidFill>
                          <a:latin typeface="Calibri" pitchFamily="34" charset="0"/>
                          <a:cs typeface="Calibri" pitchFamily="34" charset="0"/>
                        </a:rPr>
                        <a:t>1.1 x 10</a:t>
                      </a:r>
                      <a:r>
                        <a:rPr lang="en-US" sz="1400" b="1" baseline="30000" dirty="0" smtClean="0">
                          <a:solidFill>
                            <a:srgbClr val="FF0000"/>
                          </a:solidFill>
                          <a:latin typeface="Calibri" pitchFamily="34" charset="0"/>
                          <a:cs typeface="Calibri" pitchFamily="34" charset="0"/>
                        </a:rPr>
                        <a:t>-3</a:t>
                      </a:r>
                      <a:endParaRPr lang="en-US" sz="1400" b="1" baseline="30000" dirty="0">
                        <a:solidFill>
                          <a:srgbClr val="FF0000"/>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400" b="1" dirty="0" smtClean="0">
                          <a:solidFill>
                            <a:srgbClr val="FF0000"/>
                          </a:solidFill>
                          <a:latin typeface="Calibri" pitchFamily="34" charset="0"/>
                          <a:cs typeface="Calibri" pitchFamily="34" charset="0"/>
                        </a:rPr>
                        <a:t>2015-2016,  </a:t>
                      </a:r>
                      <a:r>
                        <a:rPr lang="en-US" sz="1400" b="1" dirty="0" smtClean="0">
                          <a:solidFill>
                            <a:srgbClr val="CC00CC"/>
                          </a:solidFill>
                          <a:latin typeface="Calibri" pitchFamily="34" charset="0"/>
                          <a:cs typeface="Calibri" pitchFamily="34" charset="0"/>
                        </a:rPr>
                        <a:t>2018</a:t>
                      </a:r>
                      <a:endParaRPr lang="en-US" sz="1400" b="1" dirty="0">
                        <a:solidFill>
                          <a:srgbClr val="CC00CC"/>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1"/>
                  </a:ext>
                </a:extLst>
              </a:tr>
              <a:tr h="464127">
                <a:tc>
                  <a:txBody>
                    <a:bodyPr/>
                    <a:lstStyle/>
                    <a:p>
                      <a:r>
                        <a:rPr lang="en-US" sz="1400" b="1" dirty="0" smtClean="0">
                          <a:solidFill>
                            <a:schemeClr val="accent6">
                              <a:lumMod val="50000"/>
                            </a:schemeClr>
                          </a:solidFill>
                          <a:latin typeface="Calibri" pitchFamily="34" charset="0"/>
                          <a:cs typeface="Calibri" pitchFamily="34" charset="0"/>
                        </a:rPr>
                        <a:t>J-PARC</a:t>
                      </a:r>
                    </a:p>
                    <a:p>
                      <a:r>
                        <a:rPr lang="en-US" sz="1050" b="1" dirty="0" smtClean="0">
                          <a:solidFill>
                            <a:schemeClr val="accent6">
                              <a:lumMod val="50000"/>
                            </a:schemeClr>
                          </a:solidFill>
                          <a:latin typeface="Calibri" pitchFamily="34" charset="0"/>
                          <a:cs typeface="Calibri" pitchFamily="34" charset="0"/>
                        </a:rPr>
                        <a:t>(high-p</a:t>
                      </a:r>
                      <a:r>
                        <a:rPr lang="en-US" sz="1050" b="1" baseline="0" dirty="0" smtClean="0">
                          <a:solidFill>
                            <a:schemeClr val="accent6">
                              <a:lumMod val="50000"/>
                            </a:schemeClr>
                          </a:solidFill>
                          <a:latin typeface="Calibri" pitchFamily="34" charset="0"/>
                          <a:cs typeface="Calibri" pitchFamily="34" charset="0"/>
                        </a:rPr>
                        <a:t> beam line)</a:t>
                      </a:r>
                      <a:endParaRPr lang="en-US" sz="1000" b="1" dirty="0" smtClean="0">
                        <a:solidFill>
                          <a:schemeClr val="accent6">
                            <a:lumMod val="50000"/>
                          </a:schemeClr>
                        </a:solidFill>
                        <a:latin typeface="Calibri" pitchFamily="34" charset="0"/>
                        <a:cs typeface="Calibri" pitchFamily="34" charset="0"/>
                      </a:endParaRPr>
                    </a:p>
                  </a:txBody>
                  <a:tcPr anchor="ctr">
                    <a:solidFill>
                      <a:srgbClr val="D0D8E8"/>
                    </a:solidFill>
                  </a:tcPr>
                </a:tc>
                <a:tc>
                  <a:txBody>
                    <a:bodyPr/>
                    <a:lstStyle/>
                    <a:p>
                      <a:pPr algn="ctr"/>
                      <a:r>
                        <a:rPr lang="en-US" sz="1400" b="1" dirty="0" smtClean="0">
                          <a:solidFill>
                            <a:schemeClr val="accent6">
                              <a:lumMod val="50000"/>
                            </a:schemeClr>
                          </a:solidFill>
                          <a:latin typeface="Symbol" pitchFamily="18" charset="2"/>
                          <a:cs typeface="Calibri" pitchFamily="34" charset="0"/>
                        </a:rPr>
                        <a:t>p</a:t>
                      </a:r>
                      <a:r>
                        <a:rPr lang="en-US" sz="1400" b="1" baseline="50000" dirty="0" smtClean="0">
                          <a:solidFill>
                            <a:schemeClr val="accent6">
                              <a:lumMod val="50000"/>
                            </a:schemeClr>
                          </a:solidFill>
                          <a:latin typeface="Times New Roman" pitchFamily="18" charset="0"/>
                          <a:cs typeface="Times New Roman" pitchFamily="18" charset="0"/>
                        </a:rPr>
                        <a:t>-</a:t>
                      </a:r>
                      <a:r>
                        <a:rPr lang="en-US" sz="1400" b="1" baseline="0" dirty="0" smtClean="0">
                          <a:solidFill>
                            <a:schemeClr val="accent6">
                              <a:lumMod val="50000"/>
                            </a:schemeClr>
                          </a:solidFill>
                          <a:latin typeface="Calibri" pitchFamily="34" charset="0"/>
                          <a:cs typeface="Calibri" pitchFamily="34" charset="0"/>
                        </a:rPr>
                        <a:t> + p</a:t>
                      </a:r>
                      <a:endParaRPr lang="en-US" sz="1400" b="1" baseline="30000" dirty="0">
                        <a:solidFill>
                          <a:schemeClr val="accent6">
                            <a:lumMod val="50000"/>
                          </a:schemeClr>
                        </a:solidFill>
                        <a:latin typeface="Calibri" pitchFamily="34" charset="0"/>
                        <a:cs typeface="Calibri" pitchFamily="34" charset="0"/>
                      </a:endParaRPr>
                    </a:p>
                  </a:txBody>
                  <a:tcPr anchor="ctr">
                    <a:solidFill>
                      <a:srgbClr val="D0D8E8"/>
                    </a:solidFill>
                  </a:tcPr>
                </a:tc>
                <a:tc>
                  <a:txBody>
                    <a:bodyPr/>
                    <a:lstStyle/>
                    <a:p>
                      <a:pPr algn="l"/>
                      <a:r>
                        <a:rPr lang="en-US" sz="1200" b="0" dirty="0" smtClean="0">
                          <a:solidFill>
                            <a:schemeClr val="accent6">
                              <a:lumMod val="50000"/>
                            </a:schemeClr>
                          </a:solidFill>
                          <a:latin typeface="Calibri" pitchFamily="34" charset="0"/>
                          <a:cs typeface="Calibri" pitchFamily="34" charset="0"/>
                        </a:rPr>
                        <a:t>10-</a:t>
                      </a:r>
                      <a:r>
                        <a:rPr lang="en-US" sz="1400" b="1" dirty="0" smtClean="0">
                          <a:solidFill>
                            <a:schemeClr val="accent6">
                              <a:lumMod val="50000"/>
                            </a:schemeClr>
                          </a:solidFill>
                          <a:latin typeface="Calibri" pitchFamily="34" charset="0"/>
                          <a:cs typeface="Calibri" pitchFamily="34" charset="0"/>
                        </a:rPr>
                        <a:t>20 GeV</a:t>
                      </a:r>
                      <a:br>
                        <a:rPr lang="en-US" sz="1400" b="1" dirty="0" smtClean="0">
                          <a:solidFill>
                            <a:schemeClr val="accent6">
                              <a:lumMod val="50000"/>
                            </a:schemeClr>
                          </a:solidFill>
                          <a:latin typeface="Calibri" pitchFamily="34" charset="0"/>
                          <a:cs typeface="Calibri" pitchFamily="34" charset="0"/>
                        </a:rPr>
                      </a:br>
                      <a:r>
                        <a:rPr lang="en-US" sz="1200" b="1" dirty="0" smtClean="0">
                          <a:solidFill>
                            <a:schemeClr val="accent6">
                              <a:lumMod val="50000"/>
                            </a:schemeClr>
                          </a:solidFill>
                          <a:latin typeface="Calibri" pitchFamily="34" charset="0"/>
                          <a:cs typeface="Calibri" pitchFamily="34" charset="0"/>
                          <a:sym typeface="Symbol"/>
                        </a:rPr>
                        <a:t>s =</a:t>
                      </a:r>
                      <a:r>
                        <a:rPr lang="en-US" sz="1200" b="1" baseline="0" dirty="0" smtClean="0">
                          <a:solidFill>
                            <a:schemeClr val="accent6">
                              <a:lumMod val="50000"/>
                            </a:schemeClr>
                          </a:solidFill>
                          <a:latin typeface="Calibri" pitchFamily="34" charset="0"/>
                          <a:cs typeface="Calibri" pitchFamily="34" charset="0"/>
                          <a:sym typeface="Symbol"/>
                        </a:rPr>
                        <a:t> 4.4-6.2</a:t>
                      </a:r>
                      <a:endParaRPr lang="en-US" sz="1200" b="1" dirty="0">
                        <a:solidFill>
                          <a:schemeClr val="accent6">
                            <a:lumMod val="50000"/>
                          </a:schemeClr>
                        </a:solidFill>
                        <a:latin typeface="Calibri" pitchFamily="34" charset="0"/>
                        <a:cs typeface="Calibri" pitchFamily="34" charset="0"/>
                      </a:endParaRPr>
                    </a:p>
                  </a:txBody>
                  <a:tcPr anchor="ctr"/>
                </a:tc>
                <a:tc>
                  <a:txBody>
                    <a:bodyPr/>
                    <a:lstStyle/>
                    <a:p>
                      <a:pPr algn="ctr"/>
                      <a:r>
                        <a:rPr lang="en-US" sz="1400" b="1" dirty="0" err="1" smtClean="0">
                          <a:solidFill>
                            <a:schemeClr val="accent6">
                              <a:lumMod val="50000"/>
                            </a:schemeClr>
                          </a:solidFill>
                          <a:latin typeface="Calibri" pitchFamily="34" charset="0"/>
                          <a:cs typeface="Calibri" pitchFamily="34" charset="0"/>
                        </a:rPr>
                        <a:t>x</a:t>
                      </a:r>
                      <a:r>
                        <a:rPr lang="en-US" sz="1400" b="1" baseline="-25000" dirty="0" err="1" smtClean="0">
                          <a:solidFill>
                            <a:schemeClr val="accent6">
                              <a:lumMod val="50000"/>
                            </a:schemeClr>
                          </a:solidFill>
                          <a:latin typeface="Calibri" pitchFamily="34" charset="0"/>
                          <a:cs typeface="Calibri" pitchFamily="34" charset="0"/>
                        </a:rPr>
                        <a:t>b</a:t>
                      </a:r>
                      <a:r>
                        <a:rPr lang="en-US" sz="1400" b="1" baseline="0" dirty="0" smtClean="0">
                          <a:solidFill>
                            <a:schemeClr val="accent6">
                              <a:lumMod val="50000"/>
                            </a:schemeClr>
                          </a:solidFill>
                          <a:latin typeface="Calibri" pitchFamily="34" charset="0"/>
                          <a:cs typeface="Calibri" pitchFamily="34" charset="0"/>
                        </a:rPr>
                        <a:t> = 0.2 – 0.97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accent6">
                              <a:lumMod val="50000"/>
                            </a:schemeClr>
                          </a:solidFill>
                          <a:latin typeface="Calibri" pitchFamily="34" charset="0"/>
                          <a:cs typeface="Calibri" pitchFamily="34" charset="0"/>
                        </a:rPr>
                        <a:t>x</a:t>
                      </a:r>
                      <a:r>
                        <a:rPr lang="en-US" sz="1400" b="1" baseline="-25000" dirty="0" err="1" smtClean="0">
                          <a:solidFill>
                            <a:schemeClr val="accent6">
                              <a:lumMod val="50000"/>
                            </a:schemeClr>
                          </a:solidFill>
                          <a:latin typeface="Calibri" pitchFamily="34" charset="0"/>
                          <a:cs typeface="Calibri" pitchFamily="34" charset="0"/>
                        </a:rPr>
                        <a:t>t</a:t>
                      </a:r>
                      <a:r>
                        <a:rPr lang="en-US" sz="1400" b="1" baseline="0" dirty="0" smtClean="0">
                          <a:solidFill>
                            <a:schemeClr val="accent6">
                              <a:lumMod val="50000"/>
                            </a:schemeClr>
                          </a:solidFill>
                          <a:latin typeface="Calibri" pitchFamily="34" charset="0"/>
                          <a:cs typeface="Calibri" pitchFamily="34" charset="0"/>
                        </a:rPr>
                        <a:t> = 0.06 – 0.6</a:t>
                      </a:r>
                    </a:p>
                  </a:txBody>
                  <a:tcPr anchor="ctr"/>
                </a:tc>
                <a:tc>
                  <a:txBody>
                    <a:bodyPr/>
                    <a:lstStyle/>
                    <a:p>
                      <a:pPr algn="ctr"/>
                      <a:r>
                        <a:rPr lang="en-US" sz="1400" b="1" dirty="0" smtClean="0">
                          <a:solidFill>
                            <a:schemeClr val="accent6">
                              <a:lumMod val="50000"/>
                            </a:schemeClr>
                          </a:solidFill>
                          <a:latin typeface="Calibri" pitchFamily="34" charset="0"/>
                          <a:cs typeface="Calibri" pitchFamily="34" charset="0"/>
                        </a:rPr>
                        <a:t>2 x 10</a:t>
                      </a:r>
                      <a:r>
                        <a:rPr lang="en-US" sz="1400" b="1" baseline="30000" dirty="0" smtClean="0">
                          <a:solidFill>
                            <a:schemeClr val="accent6">
                              <a:lumMod val="50000"/>
                            </a:schemeClr>
                          </a:solidFill>
                          <a:latin typeface="Calibri" pitchFamily="34" charset="0"/>
                          <a:cs typeface="Calibri" pitchFamily="34" charset="0"/>
                        </a:rPr>
                        <a:t>31</a:t>
                      </a:r>
                      <a:endParaRPr lang="en-US" sz="1400" b="1" baseline="30000" dirty="0">
                        <a:solidFill>
                          <a:schemeClr val="accent6">
                            <a:lumMod val="50000"/>
                          </a:schemeClr>
                        </a:solidFill>
                        <a:latin typeface="Calibri" pitchFamily="34" charset="0"/>
                        <a:cs typeface="Calibri" pitchFamily="34" charset="0"/>
                      </a:endParaRPr>
                    </a:p>
                  </a:txBody>
                  <a:tcPr anchor="ctr"/>
                </a:tc>
                <a:tc>
                  <a:txBody>
                    <a:bodyPr/>
                    <a:lstStyle/>
                    <a:p>
                      <a:endParaRPr lang="en-US" dirty="0"/>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50000"/>
                            </a:schemeClr>
                          </a:solidFill>
                          <a:latin typeface="Calibri" pitchFamily="34" charset="0"/>
                          <a:cs typeface="Calibri"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400" b="1" dirty="0" smtClean="0">
                          <a:solidFill>
                            <a:schemeClr val="accent6">
                              <a:lumMod val="50000"/>
                            </a:schemeClr>
                          </a:solidFill>
                          <a:latin typeface="Calibri" pitchFamily="34" charset="0"/>
                        </a:rPr>
                        <a:t>---</a:t>
                      </a:r>
                      <a:endParaRPr lang="en-US" sz="1400" b="1" dirty="0">
                        <a:solidFill>
                          <a:schemeClr val="accent6">
                            <a:lumMod val="50000"/>
                          </a:schemeClr>
                        </a:solidFill>
                        <a:latin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400" b="1" dirty="0" smtClean="0">
                          <a:solidFill>
                            <a:schemeClr val="accent6">
                              <a:lumMod val="50000"/>
                            </a:schemeClr>
                          </a:solidFill>
                          <a:latin typeface="Calibri" pitchFamily="34" charset="0"/>
                        </a:rPr>
                        <a:t>&gt;2020?</a:t>
                      </a:r>
                      <a:br>
                        <a:rPr lang="en-US" sz="1400" b="1" dirty="0" smtClean="0">
                          <a:solidFill>
                            <a:schemeClr val="accent6">
                              <a:lumMod val="50000"/>
                            </a:schemeClr>
                          </a:solidFill>
                          <a:latin typeface="Calibri" pitchFamily="34" charset="0"/>
                        </a:rPr>
                      </a:br>
                      <a:r>
                        <a:rPr lang="en-US" sz="1000" b="1" dirty="0" smtClean="0">
                          <a:solidFill>
                            <a:schemeClr val="accent6">
                              <a:lumMod val="50000"/>
                            </a:schemeClr>
                          </a:solidFill>
                          <a:latin typeface="Calibri" pitchFamily="34" charset="0"/>
                        </a:rPr>
                        <a:t>under</a:t>
                      </a:r>
                      <a:r>
                        <a:rPr lang="en-US" sz="1000" b="1" baseline="0" dirty="0" smtClean="0">
                          <a:solidFill>
                            <a:schemeClr val="accent6">
                              <a:lumMod val="50000"/>
                            </a:schemeClr>
                          </a:solidFill>
                          <a:latin typeface="Calibri" pitchFamily="34" charset="0"/>
                        </a:rPr>
                        <a:t> discussion</a:t>
                      </a:r>
                      <a:endParaRPr lang="en-US" sz="1400" b="1" dirty="0">
                        <a:solidFill>
                          <a:schemeClr val="accent6">
                            <a:lumMod val="50000"/>
                          </a:schemeClr>
                        </a:solidFill>
                        <a:latin typeface="Calibri" pitchFamily="34" charset="0"/>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5"/>
                  </a:ext>
                </a:extLst>
              </a:tr>
              <a:tr h="464127">
                <a:tc>
                  <a:txBody>
                    <a:bodyPr/>
                    <a:lstStyle/>
                    <a:p>
                      <a:r>
                        <a:rPr lang="en-US" sz="1400" b="1" dirty="0" err="1" smtClean="0">
                          <a:latin typeface="Calibri" pitchFamily="34" charset="0"/>
                          <a:cs typeface="Calibri" pitchFamily="34" charset="0"/>
                        </a:rPr>
                        <a:t>fsPHENIX</a:t>
                      </a:r>
                      <a:endParaRPr lang="en-US" sz="1400" b="1" dirty="0" smtClean="0">
                        <a:latin typeface="Calibri" pitchFamily="34" charset="0"/>
                        <a:cs typeface="Calibri" pitchFamily="34" charset="0"/>
                      </a:endParaRPr>
                    </a:p>
                    <a:p>
                      <a:r>
                        <a:rPr lang="en-US" sz="1400" b="1" dirty="0" smtClean="0">
                          <a:latin typeface="Calibri" pitchFamily="34" charset="0"/>
                          <a:cs typeface="Calibri" pitchFamily="34" charset="0"/>
                        </a:rPr>
                        <a:t>(</a:t>
                      </a:r>
                      <a:r>
                        <a:rPr lang="en-US" sz="1200" b="1" dirty="0" smtClean="0">
                          <a:latin typeface="Calibri" pitchFamily="34" charset="0"/>
                          <a:cs typeface="Calibri" pitchFamily="34" charset="0"/>
                        </a:rPr>
                        <a:t>RHIC</a:t>
                      </a:r>
                      <a:r>
                        <a:rPr lang="en-US" sz="1400" b="1" dirty="0" smtClean="0">
                          <a:latin typeface="Calibri" pitchFamily="34" charset="0"/>
                          <a:cs typeface="Calibri" pitchFamily="34" charset="0"/>
                        </a:rPr>
                        <a:t>)</a:t>
                      </a:r>
                      <a:endParaRPr lang="en-US" sz="1400" b="1"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algn="ct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200</a:t>
                      </a:r>
                      <a:endParaRPr lang="en-US" sz="1400" b="1" dirty="0" smtClean="0">
                        <a:latin typeface="Calibri" pitchFamily="34" charset="0"/>
                        <a:cs typeface="Calibri" pitchFamily="34" charset="0"/>
                        <a:sym typeface="Symbol"/>
                      </a:endParaRPr>
                    </a:p>
                    <a:p>
                      <a:pPr algn="l"/>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510</a:t>
                      </a:r>
                      <a:endParaRPr lang="en-US" sz="1400" b="1"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0.1 – 0.5</a:t>
                      </a:r>
                      <a:br>
                        <a:rPr lang="en-US" sz="1400" b="1" baseline="0" dirty="0" smtClean="0">
                          <a:latin typeface="Calibri" pitchFamily="34" charset="0"/>
                          <a:cs typeface="Calibri" pitchFamily="34" charset="0"/>
                        </a:rPr>
                      </a:b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0.05 – 0.6</a:t>
                      </a:r>
                      <a:endParaRPr lang="en-US" sz="1400" b="1" dirty="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rPr>
                        <a:t>8 x 10</a:t>
                      </a:r>
                      <a:r>
                        <a:rPr lang="en-US" sz="1400" b="1" baseline="30000" dirty="0" smtClean="0">
                          <a:latin typeface="Calibri" pitchFamily="34" charset="0"/>
                          <a:cs typeface="Calibri" pitchFamily="34" charset="0"/>
                        </a:rPr>
                        <a:t>31</a:t>
                      </a:r>
                      <a:br>
                        <a:rPr lang="en-US" sz="1400" b="1" baseline="30000" dirty="0" smtClean="0">
                          <a:latin typeface="Calibri" pitchFamily="34" charset="0"/>
                          <a:cs typeface="Calibri" pitchFamily="34" charset="0"/>
                        </a:rPr>
                      </a:br>
                      <a:r>
                        <a:rPr lang="en-US" sz="1400" b="1" dirty="0" smtClean="0">
                          <a:latin typeface="Calibri" pitchFamily="34" charset="0"/>
                          <a:cs typeface="Calibri" pitchFamily="34" charset="0"/>
                        </a:rPr>
                        <a:t>6 x 10</a:t>
                      </a:r>
                      <a:r>
                        <a:rPr lang="en-US" sz="1400" b="1" baseline="30000" dirty="0" smtClean="0">
                          <a:latin typeface="Calibri" pitchFamily="34" charset="0"/>
                          <a:cs typeface="Calibri" pitchFamily="34" charset="0"/>
                        </a:rPr>
                        <a:t>32</a:t>
                      </a:r>
                      <a:endParaRPr lang="en-US" sz="1400" b="1" baseline="30000" dirty="0" smtClean="0">
                        <a:solidFill>
                          <a:schemeClr val="accent6">
                            <a:lumMod val="75000"/>
                          </a:schemeClr>
                        </a:solidFill>
                        <a:latin typeface="Calibri" pitchFamily="34" charset="0"/>
                        <a:cs typeface="Calibri" pitchFamily="34" charset="0"/>
                      </a:endParaRPr>
                    </a:p>
                  </a:txBody>
                  <a:tcPr anchor="ctr">
                    <a:solidFill>
                      <a:srgbClr val="E9EDF4"/>
                    </a:solidFill>
                  </a:tcPr>
                </a:tc>
                <a:tc>
                  <a:txBody>
                    <a:bodyPr/>
                    <a:lstStyle/>
                    <a:p>
                      <a:endParaRPr lang="en-US" dirty="0"/>
                    </a:p>
                  </a:txBody>
                  <a:tcPr anchor="ctr">
                    <a:lnR w="12700" cap="flat" cmpd="sng" algn="ctr">
                      <a:solidFill>
                        <a:schemeClr val="bg1"/>
                      </a:solidFill>
                      <a:prstDash val="solid"/>
                      <a:round/>
                      <a:headEnd type="none" w="med" len="med"/>
                      <a:tailEnd type="none" w="med" len="med"/>
                    </a:ln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latin typeface="Calibri" pitchFamily="34" charset="0"/>
                          <a:cs typeface="Calibri" pitchFamily="34" charset="0"/>
                        </a:rPr>
                        <a:t>P</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60%</a:t>
                      </a:r>
                      <a:br>
                        <a:rPr lang="en-US" sz="1400" b="1" baseline="0" dirty="0" smtClean="0">
                          <a:latin typeface="Calibri" pitchFamily="34" charset="0"/>
                          <a:cs typeface="Calibri" pitchFamily="34" charset="0"/>
                        </a:rPr>
                      </a:br>
                      <a:r>
                        <a:rPr lang="en-US" sz="1400" b="1" dirty="0" err="1" smtClean="0">
                          <a:latin typeface="Calibri" pitchFamily="34" charset="0"/>
                          <a:cs typeface="Calibri" pitchFamily="34" charset="0"/>
                        </a:rPr>
                        <a:t>P</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50% </a:t>
                      </a:r>
                      <a:endParaRPr lang="en-US" sz="1400" b="1"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rPr>
                        <a:t>4.0 x 10</a:t>
                      </a:r>
                      <a:r>
                        <a:rPr lang="en-US" sz="1400" b="1" baseline="30000" dirty="0" smtClean="0">
                          <a:latin typeface="Calibri" pitchFamily="34" charset="0"/>
                          <a:cs typeface="Calibri" pitchFamily="34" charset="0"/>
                        </a:rPr>
                        <a:t>-4</a:t>
                      </a:r>
                      <a:br>
                        <a:rPr lang="en-US" sz="1400" b="1" baseline="30000" dirty="0" smtClean="0">
                          <a:latin typeface="Calibri" pitchFamily="34" charset="0"/>
                          <a:cs typeface="Calibri" pitchFamily="34" charset="0"/>
                        </a:rPr>
                      </a:br>
                      <a:r>
                        <a:rPr lang="en-US" sz="1400" b="1" baseline="0" dirty="0" smtClean="0">
                          <a:latin typeface="Calibri" pitchFamily="34" charset="0"/>
                          <a:cs typeface="Calibri" pitchFamily="34" charset="0"/>
                        </a:rPr>
                        <a:t>2.1</a:t>
                      </a:r>
                      <a:r>
                        <a:rPr lang="en-US" sz="1400" b="1" dirty="0" smtClean="0">
                          <a:latin typeface="Calibri" pitchFamily="34" charset="0"/>
                          <a:cs typeface="Calibri" pitchFamily="34" charset="0"/>
                        </a:rPr>
                        <a:t> x 10</a:t>
                      </a:r>
                      <a:r>
                        <a:rPr lang="en-US" sz="1400" b="1" baseline="30000" dirty="0" smtClean="0">
                          <a:latin typeface="Calibri" pitchFamily="34" charset="0"/>
                          <a:cs typeface="Calibri" pitchFamily="34" charset="0"/>
                        </a:rPr>
                        <a:t>-3</a:t>
                      </a:r>
                      <a:endParaRPr lang="en-US" sz="1400" b="1" baseline="30000"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9EDF4"/>
                    </a:solidFill>
                  </a:tcPr>
                </a:tc>
                <a:tc>
                  <a:txBody>
                    <a:bodyPr/>
                    <a:lstStyle/>
                    <a:p>
                      <a:pPr algn="ctr"/>
                      <a:r>
                        <a:rPr lang="en-US" sz="1400" b="1" dirty="0" smtClean="0">
                          <a:latin typeface="Calibri" pitchFamily="34" charset="0"/>
                          <a:cs typeface="Calibri" pitchFamily="34" charset="0"/>
                        </a:rPr>
                        <a:t>&gt;2021?</a:t>
                      </a:r>
                      <a:endParaRPr lang="en-US" sz="1400" b="1" dirty="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solidFill>
                      <a:srgbClr val="E9EDF4"/>
                    </a:solidFill>
                  </a:tcPr>
                </a:tc>
                <a:extLst>
                  <a:ext uri="{0D108BD9-81ED-4DB2-BD59-A6C34878D82A}">
                    <a16:rowId xmlns:a16="http://schemas.microsoft.com/office/drawing/2014/main" xmlns="" val="10006"/>
                  </a:ext>
                </a:extLst>
              </a:tr>
              <a:tr h="464127">
                <a:tc>
                  <a:txBody>
                    <a:bodyPr/>
                    <a:lstStyle/>
                    <a:p>
                      <a:r>
                        <a:rPr lang="en-US" sz="1400" b="1" dirty="0" err="1" smtClean="0">
                          <a:solidFill>
                            <a:srgbClr val="FF0000"/>
                          </a:solidFill>
                          <a:latin typeface="Calibri" pitchFamily="34" charset="0"/>
                          <a:cs typeface="Calibri" pitchFamily="34" charset="0"/>
                        </a:rPr>
                        <a:t>SeaQuest</a:t>
                      </a:r>
                      <a:r>
                        <a:rPr lang="en-US" sz="1400" b="1" dirty="0" smtClean="0">
                          <a:solidFill>
                            <a:srgbClr val="FF0000"/>
                          </a:solidFill>
                          <a:latin typeface="Calibri" pitchFamily="34" charset="0"/>
                          <a:cs typeface="Calibri" pitchFamily="34" charset="0"/>
                        </a:rPr>
                        <a:t> </a:t>
                      </a:r>
                      <a:br>
                        <a:rPr lang="en-US" sz="1400" b="1" dirty="0" smtClean="0">
                          <a:solidFill>
                            <a:srgbClr val="FF0000"/>
                          </a:solidFill>
                          <a:latin typeface="Calibri" pitchFamily="34" charset="0"/>
                          <a:cs typeface="Calibri" pitchFamily="34" charset="0"/>
                        </a:rPr>
                      </a:br>
                      <a:r>
                        <a:rPr lang="en-US" sz="1400" b="1" dirty="0" smtClean="0">
                          <a:solidFill>
                            <a:srgbClr val="FF0000"/>
                          </a:solidFill>
                          <a:latin typeface="Calibri" pitchFamily="34" charset="0"/>
                          <a:cs typeface="Calibri" pitchFamily="34" charset="0"/>
                        </a:rPr>
                        <a:t>(</a:t>
                      </a:r>
                      <a:r>
                        <a:rPr lang="en-US" sz="1200" b="1" dirty="0" smtClean="0">
                          <a:solidFill>
                            <a:srgbClr val="FF0000"/>
                          </a:solidFill>
                          <a:latin typeface="Calibri" pitchFamily="34" charset="0"/>
                          <a:cs typeface="Calibri" pitchFamily="34" charset="0"/>
                        </a:rPr>
                        <a:t>FNAL: E-906</a:t>
                      </a:r>
                      <a:r>
                        <a:rPr lang="en-US" sz="1400" b="1" dirty="0" smtClean="0">
                          <a:solidFill>
                            <a:srgbClr val="FF0000"/>
                          </a:solidFill>
                          <a:latin typeface="Calibri" pitchFamily="34" charset="0"/>
                          <a:cs typeface="Calibri" pitchFamily="34" charset="0"/>
                        </a:rPr>
                        <a:t>)</a:t>
                      </a:r>
                      <a:endParaRPr lang="en-US" sz="1400" b="1" dirty="0">
                        <a:solidFill>
                          <a:srgbClr val="FF0000"/>
                        </a:solidFill>
                        <a:latin typeface="Calibri" pitchFamily="34" charset="0"/>
                        <a:cs typeface="Calibri" pitchFamily="34" charset="0"/>
                      </a:endParaRPr>
                    </a:p>
                  </a:txBody>
                  <a:tcPr anchor="ctr">
                    <a:solidFill>
                      <a:srgbClr val="D0D8E8"/>
                    </a:solidFill>
                  </a:tcPr>
                </a:tc>
                <a:tc>
                  <a:txBody>
                    <a:bodyPr/>
                    <a:lstStyle/>
                    <a:p>
                      <a:pPr algn="ctr"/>
                      <a:r>
                        <a:rPr lang="en-US" sz="1400" b="1" baseline="0" dirty="0" smtClean="0">
                          <a:solidFill>
                            <a:srgbClr val="FF0000"/>
                          </a:solidFill>
                          <a:latin typeface="Calibri" pitchFamily="34" charset="0"/>
                          <a:cs typeface="Calibri" pitchFamily="34" charset="0"/>
                        </a:rPr>
                        <a:t>p</a:t>
                      </a:r>
                      <a:r>
                        <a:rPr lang="en-US" sz="1400" b="1" baseline="30000" dirty="0" smtClean="0">
                          <a:solidFill>
                            <a:srgbClr val="FF0000"/>
                          </a:solidFill>
                          <a:latin typeface="Calibri" pitchFamily="34" charset="0"/>
                          <a:cs typeface="Calibri" pitchFamily="34" charset="0"/>
                        </a:rPr>
                        <a:t> </a:t>
                      </a:r>
                      <a:r>
                        <a:rPr lang="en-US" sz="1400" b="1" baseline="0" dirty="0" smtClean="0">
                          <a:solidFill>
                            <a:srgbClr val="FF0000"/>
                          </a:solidFill>
                          <a:latin typeface="Calibri" pitchFamily="34" charset="0"/>
                          <a:cs typeface="Calibri" pitchFamily="34" charset="0"/>
                        </a:rPr>
                        <a:t> + p</a:t>
                      </a:r>
                      <a:endParaRPr lang="en-US" sz="1400" b="1" baseline="30000" dirty="0">
                        <a:solidFill>
                          <a:srgbClr val="FF0000"/>
                        </a:solidFill>
                        <a:latin typeface="Calibri" pitchFamily="34" charset="0"/>
                        <a:cs typeface="Calibri" pitchFamily="34" charset="0"/>
                      </a:endParaRPr>
                    </a:p>
                  </a:txBody>
                  <a:tcPr anchor="ctr">
                    <a:solidFill>
                      <a:srgbClr val="D0D8E8"/>
                    </a:solidFill>
                  </a:tcPr>
                </a:tc>
                <a:tc>
                  <a:txBody>
                    <a:bodyPr/>
                    <a:lstStyle/>
                    <a:p>
                      <a:pPr algn="l"/>
                      <a:r>
                        <a:rPr lang="en-US" sz="1400" b="1" dirty="0" smtClean="0">
                          <a:solidFill>
                            <a:srgbClr val="FF0000"/>
                          </a:solidFill>
                          <a:latin typeface="Calibri" pitchFamily="34" charset="0"/>
                          <a:cs typeface="Calibri" pitchFamily="34" charset="0"/>
                        </a:rPr>
                        <a:t>120 </a:t>
                      </a:r>
                      <a:r>
                        <a:rPr lang="en-US" sz="1400" b="1" dirty="0" err="1" smtClean="0">
                          <a:solidFill>
                            <a:srgbClr val="FF0000"/>
                          </a:solidFill>
                          <a:latin typeface="Calibri" pitchFamily="34" charset="0"/>
                          <a:cs typeface="Calibri" pitchFamily="34" charset="0"/>
                        </a:rPr>
                        <a:t>GeV</a:t>
                      </a:r>
                      <a:r>
                        <a:rPr lang="en-US" sz="1400" b="1" dirty="0" smtClean="0">
                          <a:solidFill>
                            <a:srgbClr val="FF0000"/>
                          </a:solidFill>
                          <a:latin typeface="Calibri" pitchFamily="34" charset="0"/>
                          <a:cs typeface="Calibri" pitchFamily="34" charset="0"/>
                        </a:rPr>
                        <a:t/>
                      </a:r>
                      <a:br>
                        <a:rPr lang="en-US" sz="1400" b="1" dirty="0" smtClean="0">
                          <a:solidFill>
                            <a:srgbClr val="FF0000"/>
                          </a:solidFill>
                          <a:latin typeface="Calibri" pitchFamily="34" charset="0"/>
                          <a:cs typeface="Calibri" pitchFamily="34" charset="0"/>
                        </a:rPr>
                      </a:br>
                      <a:r>
                        <a:rPr lang="en-US" sz="1400" b="1" dirty="0" smtClean="0">
                          <a:solidFill>
                            <a:srgbClr val="FF0000"/>
                          </a:solidFill>
                          <a:latin typeface="Calibri" pitchFamily="34" charset="0"/>
                          <a:cs typeface="Calibri" pitchFamily="34" charset="0"/>
                          <a:sym typeface="Symbol"/>
                        </a:rPr>
                        <a:t>s =</a:t>
                      </a:r>
                      <a:r>
                        <a:rPr lang="en-US" sz="1400" b="1" baseline="0" dirty="0" smtClean="0">
                          <a:solidFill>
                            <a:srgbClr val="FF0000"/>
                          </a:solidFill>
                          <a:latin typeface="Calibri" pitchFamily="34" charset="0"/>
                          <a:cs typeface="Calibri" pitchFamily="34" charset="0"/>
                          <a:sym typeface="Symbol"/>
                        </a:rPr>
                        <a:t> 15</a:t>
                      </a:r>
                      <a:endParaRPr lang="en-US" sz="1400" b="1" dirty="0">
                        <a:solidFill>
                          <a:srgbClr val="FF0000"/>
                        </a:solidFill>
                        <a:latin typeface="Calibri" pitchFamily="34" charset="0"/>
                        <a:cs typeface="Calibri" pitchFamily="34" charset="0"/>
                      </a:endParaRPr>
                    </a:p>
                  </a:txBody>
                  <a:tcPr anchor="ctr">
                    <a:solidFill>
                      <a:srgbClr val="D0D8E8"/>
                    </a:solidFill>
                  </a:tcPr>
                </a:tc>
                <a:tc>
                  <a:txBody>
                    <a:bodyPr/>
                    <a:lstStyle/>
                    <a:p>
                      <a:pPr algn="ctr"/>
                      <a:r>
                        <a:rPr lang="en-US" sz="1400" b="1" dirty="0" err="1" smtClean="0">
                          <a:solidFill>
                            <a:srgbClr val="FF0000"/>
                          </a:solidFill>
                          <a:latin typeface="Calibri" pitchFamily="34" charset="0"/>
                          <a:cs typeface="Calibri" pitchFamily="34" charset="0"/>
                        </a:rPr>
                        <a:t>x</a:t>
                      </a:r>
                      <a:r>
                        <a:rPr lang="en-US" sz="1400" b="1" baseline="-25000" dirty="0" err="1" smtClean="0">
                          <a:solidFill>
                            <a:srgbClr val="FF0000"/>
                          </a:solidFill>
                          <a:latin typeface="Calibri" pitchFamily="34" charset="0"/>
                          <a:cs typeface="Calibri" pitchFamily="34" charset="0"/>
                        </a:rPr>
                        <a:t>b</a:t>
                      </a:r>
                      <a:r>
                        <a:rPr lang="en-US" sz="1400" b="1" baseline="0" dirty="0" smtClean="0">
                          <a:solidFill>
                            <a:srgbClr val="FF0000"/>
                          </a:solidFill>
                          <a:latin typeface="Calibri" pitchFamily="34" charset="0"/>
                          <a:cs typeface="Calibri" pitchFamily="34" charset="0"/>
                        </a:rPr>
                        <a:t> = 0.35 – 0.9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FF0000"/>
                          </a:solidFill>
                          <a:latin typeface="Calibri" pitchFamily="34" charset="0"/>
                          <a:cs typeface="Calibri" pitchFamily="34" charset="0"/>
                        </a:rPr>
                        <a:t>x</a:t>
                      </a:r>
                      <a:r>
                        <a:rPr lang="en-US" sz="1400" b="1" baseline="-25000" dirty="0" err="1" smtClean="0">
                          <a:solidFill>
                            <a:srgbClr val="FF0000"/>
                          </a:solidFill>
                          <a:latin typeface="Calibri" pitchFamily="34" charset="0"/>
                          <a:cs typeface="Calibri" pitchFamily="34" charset="0"/>
                        </a:rPr>
                        <a:t>t</a:t>
                      </a:r>
                      <a:r>
                        <a:rPr lang="en-US" sz="1400" b="1" baseline="0" dirty="0" smtClean="0">
                          <a:solidFill>
                            <a:srgbClr val="FF0000"/>
                          </a:solidFill>
                          <a:latin typeface="Calibri" pitchFamily="34" charset="0"/>
                          <a:cs typeface="Calibri" pitchFamily="34" charset="0"/>
                        </a:rPr>
                        <a:t> = 0.1 – 0.45</a:t>
                      </a:r>
                    </a:p>
                  </a:txBody>
                  <a:tcPr anchor="ctr">
                    <a:solidFill>
                      <a:srgbClr val="D0D8E8"/>
                    </a:solidFill>
                  </a:tcPr>
                </a:tc>
                <a:tc>
                  <a:txBody>
                    <a:bodyPr/>
                    <a:lstStyle/>
                    <a:p>
                      <a:pPr algn="ctr"/>
                      <a:r>
                        <a:rPr lang="en-US" sz="1400" b="1" dirty="0" smtClean="0">
                          <a:solidFill>
                            <a:srgbClr val="FF0000"/>
                          </a:solidFill>
                          <a:latin typeface="Calibri" pitchFamily="34" charset="0"/>
                          <a:cs typeface="Calibri" pitchFamily="34" charset="0"/>
                        </a:rPr>
                        <a:t>3.4 x 10</a:t>
                      </a:r>
                      <a:r>
                        <a:rPr lang="en-US" sz="1400" b="1" baseline="30000" dirty="0" smtClean="0">
                          <a:solidFill>
                            <a:srgbClr val="FF0000"/>
                          </a:solidFill>
                          <a:latin typeface="Calibri" pitchFamily="34" charset="0"/>
                          <a:cs typeface="Calibri" pitchFamily="34" charset="0"/>
                        </a:rPr>
                        <a:t>35</a:t>
                      </a:r>
                      <a:endParaRPr lang="en-US" sz="1400" b="1" baseline="30000" dirty="0">
                        <a:solidFill>
                          <a:srgbClr val="FF0000"/>
                        </a:solidFill>
                        <a:latin typeface="Calibri" pitchFamily="34" charset="0"/>
                        <a:cs typeface="Calibri" pitchFamily="34" charset="0"/>
                      </a:endParaRPr>
                    </a:p>
                  </a:txBody>
                  <a:tcPr anchor="ctr">
                    <a:solidFill>
                      <a:srgbClr val="D0D8E8"/>
                    </a:solidFill>
                  </a:tcPr>
                </a:tc>
                <a:tc>
                  <a:txBody>
                    <a:bodyPr/>
                    <a:lstStyle/>
                    <a:p>
                      <a:endParaRPr lang="en-US" dirty="0"/>
                    </a:p>
                  </a:txBody>
                  <a:tcPr anchor="ctr">
                    <a:lnR w="12700" cap="flat" cmpd="sng" algn="ctr">
                      <a:solidFill>
                        <a:schemeClr val="bg1"/>
                      </a:solidFill>
                      <a:prstDash val="solid"/>
                      <a:round/>
                      <a:headEnd type="none" w="med" len="med"/>
                      <a:tailEnd type="none" w="med" len="med"/>
                    </a:lnR>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latin typeface="Calibri"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latin typeface="Calibri"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D0D8E8"/>
                    </a:solidFill>
                  </a:tcPr>
                </a:tc>
                <a:tc>
                  <a:txBody>
                    <a:bodyPr/>
                    <a:lstStyle/>
                    <a:p>
                      <a:pPr algn="ctr"/>
                      <a:r>
                        <a:rPr lang="en-US" sz="1400" b="1" dirty="0" smtClean="0">
                          <a:solidFill>
                            <a:srgbClr val="FF0000"/>
                          </a:solidFill>
                          <a:latin typeface="Calibri" pitchFamily="34" charset="0"/>
                          <a:cs typeface="Calibri" pitchFamily="34" charset="0"/>
                        </a:rPr>
                        <a:t>2012 – 2017</a:t>
                      </a:r>
                      <a:endParaRPr lang="en-US" sz="1400" b="1" dirty="0">
                        <a:solidFill>
                          <a:srgbClr val="FF0000"/>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solidFill>
                      <a:srgbClr val="D0D8E8"/>
                    </a:solidFill>
                  </a:tcPr>
                </a:tc>
                <a:extLst>
                  <a:ext uri="{0D108BD9-81ED-4DB2-BD59-A6C34878D82A}">
                    <a16:rowId xmlns:a16="http://schemas.microsoft.com/office/drawing/2014/main" xmlns="" val="10007"/>
                  </a:ext>
                </a:extLst>
              </a:tr>
              <a:tr h="464127">
                <a:tc>
                  <a:txBody>
                    <a:bodyPr/>
                    <a:lstStyle/>
                    <a:p>
                      <a:r>
                        <a:rPr lang="en-US" sz="1400" b="1" dirty="0" err="1" smtClean="0">
                          <a:solidFill>
                            <a:srgbClr val="CC00CC"/>
                          </a:solidFill>
                          <a:latin typeface="Calibri" pitchFamily="34" charset="0"/>
                          <a:cs typeface="Calibri" pitchFamily="34" charset="0"/>
                        </a:rPr>
                        <a:t>Pol</a:t>
                      </a:r>
                      <a:r>
                        <a:rPr lang="en-US" sz="1400" b="1" dirty="0" smtClean="0">
                          <a:solidFill>
                            <a:srgbClr val="CC00CC"/>
                          </a:solidFill>
                          <a:latin typeface="Calibri" pitchFamily="34" charset="0"/>
                          <a:cs typeface="Calibri" pitchFamily="34" charset="0"/>
                        </a:rPr>
                        <a:t> </a:t>
                      </a:r>
                      <a:r>
                        <a:rPr lang="en-US" sz="1400" b="1" dirty="0" err="1" smtClean="0">
                          <a:solidFill>
                            <a:srgbClr val="CC00CC"/>
                          </a:solidFill>
                          <a:latin typeface="Calibri" pitchFamily="34" charset="0"/>
                          <a:cs typeface="Calibri" pitchFamily="34" charset="0"/>
                        </a:rPr>
                        <a:t>tgt</a:t>
                      </a:r>
                      <a:r>
                        <a:rPr lang="en-US" sz="1400" b="1" dirty="0" smtClean="0">
                          <a:solidFill>
                            <a:srgbClr val="CC00CC"/>
                          </a:solidFill>
                          <a:latin typeface="Calibri" pitchFamily="34" charset="0"/>
                          <a:cs typeface="Calibri" pitchFamily="34" charset="0"/>
                        </a:rPr>
                        <a:t> DY</a:t>
                      </a:r>
                      <a:r>
                        <a:rPr lang="en-US" sz="1400" b="1" baseline="30000" dirty="0" smtClean="0">
                          <a:solidFill>
                            <a:srgbClr val="CC00CC"/>
                          </a:solidFill>
                          <a:latin typeface="Calibri" pitchFamily="34" charset="0"/>
                          <a:cs typeface="Calibri" pitchFamily="34" charset="0"/>
                        </a:rPr>
                        <a:t>‡</a:t>
                      </a:r>
                      <a:r>
                        <a:rPr lang="en-US" sz="1400" b="1" dirty="0" smtClean="0">
                          <a:solidFill>
                            <a:srgbClr val="CC00CC"/>
                          </a:solidFill>
                          <a:latin typeface="Calibri" pitchFamily="34" charset="0"/>
                          <a:cs typeface="Calibri" pitchFamily="34" charset="0"/>
                        </a:rPr>
                        <a:t/>
                      </a:r>
                      <a:br>
                        <a:rPr lang="en-US" sz="1400" b="1" dirty="0" smtClean="0">
                          <a:solidFill>
                            <a:srgbClr val="CC00CC"/>
                          </a:solidFill>
                          <a:latin typeface="Calibri" pitchFamily="34" charset="0"/>
                          <a:cs typeface="Calibri" pitchFamily="34" charset="0"/>
                        </a:rPr>
                      </a:br>
                      <a:r>
                        <a:rPr lang="en-US" sz="1400" b="1" dirty="0" smtClean="0">
                          <a:solidFill>
                            <a:srgbClr val="CC00CC"/>
                          </a:solidFill>
                          <a:latin typeface="Calibri" pitchFamily="34" charset="0"/>
                          <a:cs typeface="Calibri" pitchFamily="34" charset="0"/>
                        </a:rPr>
                        <a:t>(</a:t>
                      </a:r>
                      <a:r>
                        <a:rPr lang="en-US" sz="1200" b="1" dirty="0" smtClean="0">
                          <a:solidFill>
                            <a:srgbClr val="CC00CC"/>
                          </a:solidFill>
                          <a:latin typeface="Calibri" pitchFamily="34" charset="0"/>
                          <a:cs typeface="Calibri" pitchFamily="34" charset="0"/>
                        </a:rPr>
                        <a:t>FNAL: E-1039</a:t>
                      </a:r>
                      <a:r>
                        <a:rPr lang="en-US" sz="1400" b="1" dirty="0" smtClean="0">
                          <a:solidFill>
                            <a:srgbClr val="CC00CC"/>
                          </a:solidFill>
                          <a:latin typeface="Calibri" pitchFamily="34" charset="0"/>
                          <a:cs typeface="Calibri" pitchFamily="34" charset="0"/>
                        </a:rPr>
                        <a:t>)</a:t>
                      </a:r>
                      <a:endParaRPr lang="en-US" sz="1400" b="1" dirty="0">
                        <a:solidFill>
                          <a:srgbClr val="CC00CC"/>
                        </a:solidFill>
                        <a:latin typeface="Calibri" pitchFamily="34" charset="0"/>
                        <a:cs typeface="Calibri" pitchFamily="34" charset="0"/>
                      </a:endParaRPr>
                    </a:p>
                  </a:txBody>
                  <a:tcPr anchor="ctr">
                    <a:solidFill>
                      <a:srgbClr val="66FF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800080"/>
                          </a:solidFill>
                          <a:latin typeface="Calibri" pitchFamily="34" charset="0"/>
                          <a:cs typeface="Calibri" pitchFamily="34" charset="0"/>
                        </a:rPr>
                        <a:t>p</a:t>
                      </a:r>
                      <a:r>
                        <a:rPr lang="en-US" sz="1400" b="1" baseline="30000" dirty="0" smtClean="0">
                          <a:solidFill>
                            <a:srgbClr val="800080"/>
                          </a:solidFill>
                          <a:latin typeface="Calibri" pitchFamily="34" charset="0"/>
                          <a:cs typeface="Calibri" pitchFamily="34" charset="0"/>
                        </a:rPr>
                        <a:t> </a:t>
                      </a:r>
                      <a:r>
                        <a:rPr lang="en-US" sz="1400" b="1" baseline="0" dirty="0" smtClean="0">
                          <a:solidFill>
                            <a:srgbClr val="800080"/>
                          </a:solidFill>
                          <a:latin typeface="Calibri" pitchFamily="34" charset="0"/>
                          <a:cs typeface="Calibri" pitchFamily="34" charset="0"/>
                        </a:rPr>
                        <a:t> + p</a:t>
                      </a:r>
                      <a:r>
                        <a:rPr lang="en-US" sz="1400" b="1" baseline="50000" dirty="0" smtClean="0">
                          <a:solidFill>
                            <a:srgbClr val="800080"/>
                          </a:solidFill>
                          <a:latin typeface="Times New Roman" pitchFamily="18" charset="0"/>
                          <a:cs typeface="Times New Roman" pitchFamily="18" charset="0"/>
                        </a:rPr>
                        <a:t>↑</a:t>
                      </a:r>
                      <a:br>
                        <a:rPr lang="en-US" sz="1400" b="1" baseline="50000" dirty="0" smtClean="0">
                          <a:solidFill>
                            <a:srgbClr val="800080"/>
                          </a:solidFill>
                          <a:latin typeface="Times New Roman" pitchFamily="18" charset="0"/>
                          <a:cs typeface="Times New Roman" pitchFamily="18" charset="0"/>
                        </a:rPr>
                      </a:br>
                      <a:r>
                        <a:rPr lang="en-US" sz="1400" b="1" baseline="0" dirty="0" smtClean="0">
                          <a:solidFill>
                            <a:schemeClr val="accent6">
                              <a:lumMod val="50000"/>
                            </a:schemeClr>
                          </a:solidFill>
                          <a:latin typeface="Calibri" pitchFamily="34" charset="0"/>
                          <a:cs typeface="Calibri" pitchFamily="34" charset="0"/>
                        </a:rPr>
                        <a:t>p</a:t>
                      </a:r>
                      <a:r>
                        <a:rPr lang="en-US" sz="1400" b="1" baseline="30000" dirty="0" smtClean="0">
                          <a:solidFill>
                            <a:schemeClr val="accent6">
                              <a:lumMod val="50000"/>
                            </a:schemeClr>
                          </a:solidFill>
                          <a:latin typeface="Calibri" pitchFamily="34" charset="0"/>
                          <a:cs typeface="Calibri" pitchFamily="34" charset="0"/>
                        </a:rPr>
                        <a:t> </a:t>
                      </a:r>
                      <a:r>
                        <a:rPr lang="en-US" sz="1400" b="1" baseline="0" dirty="0" smtClean="0">
                          <a:solidFill>
                            <a:schemeClr val="accent6">
                              <a:lumMod val="50000"/>
                            </a:schemeClr>
                          </a:solidFill>
                          <a:latin typeface="Calibri" pitchFamily="34" charset="0"/>
                          <a:cs typeface="Calibri" pitchFamily="34" charset="0"/>
                        </a:rPr>
                        <a:t> + d</a:t>
                      </a:r>
                      <a:r>
                        <a:rPr lang="en-US" sz="1400" b="1" baseline="50000" dirty="0" smtClean="0">
                          <a:solidFill>
                            <a:schemeClr val="accent6">
                              <a:lumMod val="50000"/>
                            </a:schemeClr>
                          </a:solidFill>
                          <a:latin typeface="Times New Roman" pitchFamily="18" charset="0"/>
                          <a:cs typeface="Times New Roman" pitchFamily="18" charset="0"/>
                        </a:rPr>
                        <a:t>↑</a:t>
                      </a:r>
                      <a:endParaRPr lang="en-US" sz="1400" b="1" baseline="30000" dirty="0" smtClean="0">
                        <a:solidFill>
                          <a:schemeClr val="accent6">
                            <a:lumMod val="50000"/>
                          </a:schemeClr>
                        </a:solidFill>
                        <a:latin typeface="Calibri" pitchFamily="34" charset="0"/>
                        <a:cs typeface="Calibri" pitchFamily="34" charset="0"/>
                      </a:endParaRPr>
                    </a:p>
                  </a:txBody>
                  <a:tcPr anchor="ctr">
                    <a:solidFill>
                      <a:srgbClr val="66FF33"/>
                    </a:solidFill>
                  </a:tcPr>
                </a:tc>
                <a:tc>
                  <a:txBody>
                    <a:bodyPr/>
                    <a:lstStyle/>
                    <a:p>
                      <a:pPr algn="l"/>
                      <a:r>
                        <a:rPr lang="en-US" sz="1400" b="1" dirty="0" smtClean="0">
                          <a:solidFill>
                            <a:srgbClr val="CC00CC"/>
                          </a:solidFill>
                          <a:latin typeface="Calibri" pitchFamily="34" charset="0"/>
                          <a:cs typeface="Calibri" pitchFamily="34" charset="0"/>
                        </a:rPr>
                        <a:t>120 </a:t>
                      </a:r>
                      <a:r>
                        <a:rPr lang="en-US" sz="1400" b="1" dirty="0" err="1" smtClean="0">
                          <a:solidFill>
                            <a:srgbClr val="CC00CC"/>
                          </a:solidFill>
                          <a:latin typeface="Calibri" pitchFamily="34" charset="0"/>
                          <a:cs typeface="Calibri" pitchFamily="34" charset="0"/>
                        </a:rPr>
                        <a:t>GeV</a:t>
                      </a:r>
                      <a:r>
                        <a:rPr lang="en-US" sz="1400" b="1" dirty="0" smtClean="0">
                          <a:solidFill>
                            <a:srgbClr val="CC00CC"/>
                          </a:solidFill>
                          <a:latin typeface="Calibri" pitchFamily="34" charset="0"/>
                          <a:cs typeface="Calibri" pitchFamily="34" charset="0"/>
                        </a:rPr>
                        <a:t/>
                      </a:r>
                      <a:br>
                        <a:rPr lang="en-US" sz="1400" b="1" dirty="0" smtClean="0">
                          <a:solidFill>
                            <a:srgbClr val="CC00CC"/>
                          </a:solidFill>
                          <a:latin typeface="Calibri" pitchFamily="34" charset="0"/>
                          <a:cs typeface="Calibri" pitchFamily="34" charset="0"/>
                        </a:rPr>
                      </a:br>
                      <a:r>
                        <a:rPr lang="en-US" sz="1400" b="1" dirty="0" smtClean="0">
                          <a:solidFill>
                            <a:srgbClr val="CC00CC"/>
                          </a:solidFill>
                          <a:latin typeface="Calibri" pitchFamily="34" charset="0"/>
                          <a:cs typeface="Calibri" pitchFamily="34" charset="0"/>
                          <a:sym typeface="Symbol"/>
                        </a:rPr>
                        <a:t>s =</a:t>
                      </a:r>
                      <a:r>
                        <a:rPr lang="en-US" sz="1400" b="1" baseline="0" dirty="0" smtClean="0">
                          <a:solidFill>
                            <a:srgbClr val="CC00CC"/>
                          </a:solidFill>
                          <a:latin typeface="Calibri" pitchFamily="34" charset="0"/>
                          <a:cs typeface="Calibri" pitchFamily="34" charset="0"/>
                          <a:sym typeface="Symbol"/>
                        </a:rPr>
                        <a:t> 15</a:t>
                      </a:r>
                      <a:endParaRPr lang="en-US" sz="1400" b="1" dirty="0">
                        <a:solidFill>
                          <a:srgbClr val="CC00CC"/>
                        </a:solidFill>
                        <a:latin typeface="Calibri" pitchFamily="34" charset="0"/>
                        <a:cs typeface="Calibri" pitchFamily="34" charset="0"/>
                      </a:endParaRPr>
                    </a:p>
                  </a:txBody>
                  <a:tcPr anchor="ctr">
                    <a:solidFill>
                      <a:srgbClr val="66FF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CC00CC"/>
                          </a:solidFill>
                          <a:latin typeface="Calibri" pitchFamily="34" charset="0"/>
                          <a:cs typeface="Calibri" pitchFamily="34" charset="0"/>
                        </a:rPr>
                        <a:t>x</a:t>
                      </a:r>
                      <a:r>
                        <a:rPr lang="en-US" sz="1400" b="1" baseline="-25000" dirty="0" err="1" smtClean="0">
                          <a:solidFill>
                            <a:srgbClr val="CC00CC"/>
                          </a:solidFill>
                          <a:latin typeface="Calibri" pitchFamily="34" charset="0"/>
                          <a:cs typeface="Calibri" pitchFamily="34" charset="0"/>
                        </a:rPr>
                        <a:t>t</a:t>
                      </a:r>
                      <a:r>
                        <a:rPr lang="en-US" sz="1400" b="1" baseline="0" dirty="0" smtClean="0">
                          <a:solidFill>
                            <a:srgbClr val="CC00CC"/>
                          </a:solidFill>
                          <a:latin typeface="Calibri" pitchFamily="34" charset="0"/>
                          <a:cs typeface="Calibri" pitchFamily="34" charset="0"/>
                        </a:rPr>
                        <a:t> = 0.1 – 0.45</a:t>
                      </a:r>
                    </a:p>
                  </a:txBody>
                  <a:tcPr anchor="ctr">
                    <a:solidFill>
                      <a:srgbClr val="66FF33"/>
                    </a:solidFill>
                  </a:tcPr>
                </a:tc>
                <a:tc>
                  <a:txBody>
                    <a:bodyPr/>
                    <a:lstStyle/>
                    <a:p>
                      <a:pPr algn="ctr"/>
                      <a:r>
                        <a:rPr lang="en-US" sz="1400" b="1" dirty="0" smtClean="0">
                          <a:solidFill>
                            <a:srgbClr val="800080"/>
                          </a:solidFill>
                          <a:latin typeface="Calibri" pitchFamily="34" charset="0"/>
                          <a:cs typeface="Calibri" pitchFamily="34" charset="0"/>
                        </a:rPr>
                        <a:t>3.0 x 10</a:t>
                      </a:r>
                      <a:r>
                        <a:rPr lang="en-US" sz="1400" b="1" baseline="30000" dirty="0" smtClean="0">
                          <a:solidFill>
                            <a:srgbClr val="800080"/>
                          </a:solidFill>
                          <a:latin typeface="Calibri" pitchFamily="34" charset="0"/>
                          <a:cs typeface="Calibri" pitchFamily="34" charset="0"/>
                        </a:rPr>
                        <a:t>35</a:t>
                      </a:r>
                      <a:endParaRPr lang="en-US" sz="1400" b="1" baseline="0" dirty="0" smtClean="0">
                        <a:solidFill>
                          <a:srgbClr val="800080"/>
                        </a:solidFill>
                        <a:latin typeface="Calibri" pitchFamily="34" charset="0"/>
                        <a:cs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50000"/>
                            </a:schemeClr>
                          </a:solidFill>
                          <a:latin typeface="Calibri" pitchFamily="34" charset="0"/>
                          <a:cs typeface="Calibri" pitchFamily="34" charset="0"/>
                        </a:rPr>
                        <a:t>3.5 x 10</a:t>
                      </a:r>
                      <a:r>
                        <a:rPr lang="en-US" sz="1400" b="1" baseline="30000" dirty="0" smtClean="0">
                          <a:solidFill>
                            <a:schemeClr val="accent6">
                              <a:lumMod val="50000"/>
                            </a:schemeClr>
                          </a:solidFill>
                          <a:latin typeface="Calibri" pitchFamily="34" charset="0"/>
                          <a:cs typeface="Calibri" pitchFamily="34" charset="0"/>
                        </a:rPr>
                        <a:t>35</a:t>
                      </a:r>
                    </a:p>
                  </a:txBody>
                  <a:tcPr anchor="ctr">
                    <a:solidFill>
                      <a:srgbClr val="66FF33"/>
                    </a:solidFill>
                  </a:tcPr>
                </a:tc>
                <a:tc>
                  <a:txBody>
                    <a:bodyPr/>
                    <a:lstStyle/>
                    <a:p>
                      <a:endParaRPr lang="en-US" dirty="0"/>
                    </a:p>
                  </a:txBody>
                  <a:tcPr anchor="ctr">
                    <a:lnR w="12700" cap="flat" cmpd="sng" algn="ctr">
                      <a:solidFill>
                        <a:schemeClr val="bg1"/>
                      </a:solidFill>
                      <a:prstDash val="solid"/>
                      <a:round/>
                      <a:headEnd type="none" w="med" len="med"/>
                      <a:tailEnd type="none" w="med" len="med"/>
                    </a:lnR>
                    <a:solidFill>
                      <a:srgbClr val="66FF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CC00CC"/>
                          </a:solidFill>
                          <a:latin typeface="Calibri" pitchFamily="34" charset="0"/>
                          <a:cs typeface="Calibri" pitchFamily="34" charset="0"/>
                        </a:rPr>
                        <a:t>P</a:t>
                      </a:r>
                      <a:r>
                        <a:rPr lang="en-US" sz="1400" b="1" baseline="-25000" dirty="0" smtClean="0">
                          <a:solidFill>
                            <a:srgbClr val="CC00CC"/>
                          </a:solidFill>
                          <a:latin typeface="Calibri" pitchFamily="34" charset="0"/>
                          <a:cs typeface="Calibri" pitchFamily="34" charset="0"/>
                        </a:rPr>
                        <a:t>t</a:t>
                      </a:r>
                      <a:r>
                        <a:rPr lang="en-US" sz="1400" b="1" baseline="0" dirty="0" smtClean="0">
                          <a:solidFill>
                            <a:srgbClr val="CC00CC"/>
                          </a:solidFill>
                          <a:latin typeface="Calibri" pitchFamily="34" charset="0"/>
                          <a:cs typeface="Calibri" pitchFamily="34" charset="0"/>
                        </a:rPr>
                        <a:t> = 85%</a:t>
                      </a:r>
                      <a:br>
                        <a:rPr lang="en-US" sz="1400" b="1" baseline="0" dirty="0" smtClean="0">
                          <a:solidFill>
                            <a:srgbClr val="CC00CC"/>
                          </a:solidFill>
                          <a:latin typeface="Calibri" pitchFamily="34" charset="0"/>
                          <a:cs typeface="Calibri" pitchFamily="34" charset="0"/>
                        </a:rPr>
                      </a:br>
                      <a:r>
                        <a:rPr lang="en-US" sz="1100" b="1" baseline="0" dirty="0" smtClean="0">
                          <a:solidFill>
                            <a:srgbClr val="CC00CC"/>
                          </a:solidFill>
                          <a:latin typeface="Calibri" pitchFamily="34" charset="0"/>
                          <a:cs typeface="Calibri" pitchFamily="34" charset="0"/>
                        </a:rPr>
                        <a:t>f = 0.176</a:t>
                      </a:r>
                      <a:endParaRPr lang="en-US" sz="1100" b="1" dirty="0" smtClean="0">
                        <a:solidFill>
                          <a:srgbClr val="CC00CC"/>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6FF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CC00CC"/>
                          </a:solidFill>
                          <a:latin typeface="Calibri" pitchFamily="34" charset="0"/>
                          <a:cs typeface="Calibri" pitchFamily="34" charset="0"/>
                        </a:rPr>
                        <a:t>0.15</a:t>
                      </a:r>
                      <a:endParaRPr lang="en-US" sz="1400" b="1" baseline="30000" dirty="0" smtClean="0">
                        <a:solidFill>
                          <a:srgbClr val="CC00CC"/>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6FF33"/>
                    </a:solidFill>
                  </a:tcPr>
                </a:tc>
                <a:tc>
                  <a:txBody>
                    <a:bodyPr/>
                    <a:lstStyle/>
                    <a:p>
                      <a:pPr algn="ctr"/>
                      <a:r>
                        <a:rPr lang="en-US" sz="1400" b="1" dirty="0" smtClean="0">
                          <a:solidFill>
                            <a:srgbClr val="CC00CC"/>
                          </a:solidFill>
                          <a:latin typeface="Calibri" pitchFamily="34" charset="0"/>
                          <a:cs typeface="Calibri" pitchFamily="34" charset="0"/>
                        </a:rPr>
                        <a:t>2019-2021+</a:t>
                      </a:r>
                      <a:endParaRPr lang="en-US" sz="1400" b="1" dirty="0">
                        <a:solidFill>
                          <a:srgbClr val="CC00CC"/>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solidFill>
                      <a:srgbClr val="66FF33"/>
                    </a:solidFill>
                  </a:tcPr>
                </a:tc>
                <a:extLst>
                  <a:ext uri="{0D108BD9-81ED-4DB2-BD59-A6C34878D82A}">
                    <a16:rowId xmlns:a16="http://schemas.microsoft.com/office/drawing/2014/main" xmlns="" val="10008"/>
                  </a:ext>
                </a:extLst>
              </a:tr>
              <a:tr h="464127">
                <a:tc>
                  <a:txBody>
                    <a:bodyPr/>
                    <a:lstStyle/>
                    <a:p>
                      <a:r>
                        <a:rPr lang="en-US" sz="1400" b="1" dirty="0" err="1" smtClean="0">
                          <a:latin typeface="Calibri" pitchFamily="34" charset="0"/>
                          <a:cs typeface="Calibri" pitchFamily="34" charset="0"/>
                        </a:rPr>
                        <a:t>Pol</a:t>
                      </a:r>
                      <a:r>
                        <a:rPr lang="en-US" sz="1400" b="1" dirty="0" smtClean="0">
                          <a:latin typeface="Calibri" pitchFamily="34" charset="0"/>
                          <a:cs typeface="Calibri" pitchFamily="34" charset="0"/>
                        </a:rPr>
                        <a:t> beam DY</a:t>
                      </a:r>
                      <a:r>
                        <a:rPr lang="en-US" sz="1400" b="1" baseline="30000" dirty="0" smtClean="0">
                          <a:latin typeface="Calibri" pitchFamily="34" charset="0"/>
                          <a:cs typeface="Calibri" pitchFamily="34" charset="0"/>
                        </a:rPr>
                        <a:t>§ </a:t>
                      </a:r>
                    </a:p>
                    <a:p>
                      <a:r>
                        <a:rPr lang="en-US" sz="1400" b="1" dirty="0" smtClean="0">
                          <a:latin typeface="Calibri" pitchFamily="34" charset="0"/>
                          <a:cs typeface="Calibri" pitchFamily="34" charset="0"/>
                        </a:rPr>
                        <a:t>(</a:t>
                      </a:r>
                      <a:r>
                        <a:rPr lang="en-US" sz="1200" b="1" dirty="0" smtClean="0">
                          <a:latin typeface="Calibri" pitchFamily="34" charset="0"/>
                          <a:cs typeface="Calibri" pitchFamily="34" charset="0"/>
                        </a:rPr>
                        <a:t>FNAL: </a:t>
                      </a:r>
                      <a:r>
                        <a:rPr lang="en-US" sz="1200" b="1" baseline="0" dirty="0" smtClean="0">
                          <a:latin typeface="Calibri" pitchFamily="34" charset="0"/>
                          <a:cs typeface="Calibri" pitchFamily="34" charset="0"/>
                        </a:rPr>
                        <a:t>E-1027</a:t>
                      </a:r>
                      <a:r>
                        <a:rPr lang="en-US" sz="1400" b="1" dirty="0" smtClean="0">
                          <a:latin typeface="Calibri" pitchFamily="34" charset="0"/>
                          <a:cs typeface="Calibri" pitchFamily="34" charset="0"/>
                        </a:rPr>
                        <a:t>)</a:t>
                      </a:r>
                      <a:endParaRPr lang="en-US" sz="1400" b="1" dirty="0">
                        <a:solidFill>
                          <a:schemeClr val="accent6">
                            <a:lumMod val="75000"/>
                          </a:schemeClr>
                        </a:solidFill>
                        <a:latin typeface="Calibri" pitchFamily="34" charset="0"/>
                        <a:cs typeface="Calibri" pitchFamily="34" charset="0"/>
                      </a:endParaRPr>
                    </a:p>
                  </a:txBody>
                  <a:tcPr anchor="ctr">
                    <a:solidFill>
                      <a:srgbClr val="D0D8E8"/>
                    </a:solidFill>
                  </a:tcPr>
                </a:tc>
                <a:tc>
                  <a:txBody>
                    <a:bodyPr/>
                    <a:lstStyle/>
                    <a:p>
                      <a:pPr algn="ct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 p</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D0D8E8"/>
                    </a:solidFill>
                  </a:tcPr>
                </a:tc>
                <a:tc>
                  <a:txBody>
                    <a:bodyPr/>
                    <a:lstStyle/>
                    <a:p>
                      <a:pPr algn="l"/>
                      <a:r>
                        <a:rPr lang="en-US" sz="1400" b="1" dirty="0" smtClean="0">
                          <a:latin typeface="Calibri" pitchFamily="34" charset="0"/>
                          <a:cs typeface="Calibri" pitchFamily="34" charset="0"/>
                        </a:rPr>
                        <a:t>120 </a:t>
                      </a:r>
                      <a:r>
                        <a:rPr lang="en-US" sz="1400" b="1" dirty="0" err="1" smtClean="0">
                          <a:latin typeface="Calibri" pitchFamily="34" charset="0"/>
                          <a:cs typeface="Calibri" pitchFamily="34" charset="0"/>
                        </a:rPr>
                        <a:t>GeV</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15</a:t>
                      </a:r>
                      <a:endParaRPr lang="en-US" sz="1400" b="1" dirty="0">
                        <a:solidFill>
                          <a:schemeClr val="accent6">
                            <a:lumMod val="75000"/>
                          </a:schemeClr>
                        </a:solidFill>
                        <a:latin typeface="Calibri" pitchFamily="34" charset="0"/>
                        <a:cs typeface="Calibri" pitchFamily="34" charset="0"/>
                      </a:endParaRPr>
                    </a:p>
                  </a:txBody>
                  <a:tcPr anchor="ctr">
                    <a:solidFill>
                      <a:srgbClr val="D0D8E8"/>
                    </a:solidFill>
                  </a:tcP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0.35 – 0.9</a:t>
                      </a:r>
                      <a:endParaRPr lang="en-US" sz="1400" b="1" dirty="0">
                        <a:solidFill>
                          <a:schemeClr val="accent6">
                            <a:lumMod val="75000"/>
                          </a:schemeClr>
                        </a:solidFill>
                        <a:latin typeface="Calibri" pitchFamily="34" charset="0"/>
                        <a:cs typeface="Calibri" pitchFamily="34" charset="0"/>
                      </a:endParaRPr>
                    </a:p>
                  </a:txBody>
                  <a:tcPr anchor="ctr">
                    <a:solidFill>
                      <a:srgbClr val="D0D8E8"/>
                    </a:solidFill>
                  </a:tcPr>
                </a:tc>
                <a:tc>
                  <a:txBody>
                    <a:bodyPr/>
                    <a:lstStyle/>
                    <a:p>
                      <a:pPr algn="ctr"/>
                      <a:r>
                        <a:rPr lang="en-US" sz="1400" b="1" dirty="0" smtClean="0">
                          <a:latin typeface="Calibri" pitchFamily="34" charset="0"/>
                          <a:cs typeface="Calibri" pitchFamily="34" charset="0"/>
                        </a:rPr>
                        <a:t>2 x 10</a:t>
                      </a:r>
                      <a:r>
                        <a:rPr lang="en-US" sz="1400" b="1" baseline="30000" dirty="0" smtClean="0">
                          <a:latin typeface="Calibri" pitchFamily="34" charset="0"/>
                          <a:cs typeface="Calibri" pitchFamily="34" charset="0"/>
                        </a:rPr>
                        <a:t>35</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D0D8E8"/>
                    </a:solidFill>
                  </a:tcPr>
                </a:tc>
                <a:tc>
                  <a:txBody>
                    <a:bodyPr/>
                    <a:lstStyle/>
                    <a:p>
                      <a:endParaRPr lang="en-US" dirty="0"/>
                    </a:p>
                  </a:txBody>
                  <a:tcPr anchor="ctr">
                    <a:lnR w="12700" cap="flat" cmpd="sng" algn="ctr">
                      <a:solidFill>
                        <a:schemeClr val="bg1"/>
                      </a:solidFill>
                      <a:prstDash val="solid"/>
                      <a:round/>
                      <a:headEnd type="none" w="med" len="med"/>
                      <a:tailEnd type="none" w="med" len="med"/>
                    </a:lnR>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latin typeface="Calibri" pitchFamily="34" charset="0"/>
                          <a:cs typeface="Calibri" pitchFamily="34" charset="0"/>
                        </a:rPr>
                        <a:t>P</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60% </a:t>
                      </a:r>
                      <a:endParaRPr lang="en-US" sz="1400" b="1" dirty="0" smtClean="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D0D8E8"/>
                    </a:solidFill>
                  </a:tcPr>
                </a:tc>
                <a:tc>
                  <a:txBody>
                    <a:bodyPr/>
                    <a:lstStyle/>
                    <a:p>
                      <a:pPr algn="ctr"/>
                      <a:r>
                        <a:rPr lang="en-US" sz="1400" b="1" dirty="0" smtClean="0">
                          <a:solidFill>
                            <a:schemeClr val="tx1"/>
                          </a:solidFill>
                          <a:latin typeface="Calibri" pitchFamily="34" charset="0"/>
                          <a:cs typeface="Calibri" pitchFamily="34" charset="0"/>
                        </a:rPr>
                        <a:t>1</a:t>
                      </a:r>
                      <a:endParaRPr lang="en-US" sz="1400" b="1" dirty="0">
                        <a:solidFill>
                          <a:schemeClr val="tx1"/>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D0D8E8"/>
                    </a:solidFill>
                  </a:tcPr>
                </a:tc>
                <a:tc>
                  <a:txBody>
                    <a:bodyPr/>
                    <a:lstStyle/>
                    <a:p>
                      <a:pPr algn="ctr"/>
                      <a:r>
                        <a:rPr lang="en-US" sz="1400" b="1" dirty="0" smtClean="0">
                          <a:latin typeface="Calibri" pitchFamily="34" charset="0"/>
                          <a:cs typeface="Calibri" pitchFamily="34" charset="0"/>
                        </a:rPr>
                        <a:t>&gt;2021?</a:t>
                      </a:r>
                      <a:endParaRPr lang="en-US" sz="1400" b="1" dirty="0">
                        <a:solidFill>
                          <a:schemeClr val="accent6">
                            <a:lumMod val="75000"/>
                          </a:schemeClr>
                        </a:solidFill>
                        <a:latin typeface="Calibri" pitchFamily="34" charset="0"/>
                        <a:cs typeface="Calibri" pitchFamily="34" charset="0"/>
                      </a:endParaRPr>
                    </a:p>
                  </a:txBody>
                  <a:tcPr anchor="ctr">
                    <a:lnL w="12700" cap="flat" cmpd="sng" algn="ctr">
                      <a:solidFill>
                        <a:schemeClr val="bg1"/>
                      </a:solidFill>
                      <a:prstDash val="solid"/>
                      <a:round/>
                      <a:headEnd type="none" w="med" len="med"/>
                      <a:tailEnd type="none" w="med" len="med"/>
                    </a:lnL>
                    <a:solidFill>
                      <a:srgbClr val="D0D8E8"/>
                    </a:solidFill>
                  </a:tcPr>
                </a:tc>
                <a:extLst>
                  <a:ext uri="{0D108BD9-81ED-4DB2-BD59-A6C34878D82A}">
                    <a16:rowId xmlns:a16="http://schemas.microsoft.com/office/drawing/2014/main" xmlns="" val="10009"/>
                  </a:ext>
                </a:extLst>
              </a:tr>
              <a:tr h="573334">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30000" dirty="0" smtClean="0">
                          <a:latin typeface="Calibri" pitchFamily="34" charset="0"/>
                          <a:cs typeface="Calibri" pitchFamily="34" charset="0"/>
                        </a:rPr>
                        <a:t>‡ </a:t>
                      </a:r>
                      <a:r>
                        <a:rPr lang="en-US" sz="1200" b="1" i="1" baseline="0" dirty="0" smtClean="0">
                          <a:latin typeface="Calibri" pitchFamily="34" charset="0"/>
                          <a:cs typeface="Calibri" pitchFamily="34" charset="0"/>
                        </a:rPr>
                        <a:t>8 cm NH</a:t>
                      </a:r>
                      <a:r>
                        <a:rPr lang="en-US" sz="1200" b="1" i="1" baseline="-25000" dirty="0" smtClean="0">
                          <a:latin typeface="Calibri" pitchFamily="34" charset="0"/>
                          <a:cs typeface="Calibri" pitchFamily="34" charset="0"/>
                        </a:rPr>
                        <a:t>3 </a:t>
                      </a:r>
                      <a:r>
                        <a:rPr lang="en-US" sz="1200" b="1" i="1" baseline="0" dirty="0" smtClean="0">
                          <a:latin typeface="Calibri" pitchFamily="34" charset="0"/>
                          <a:cs typeface="Calibri" pitchFamily="34" charset="0"/>
                        </a:rPr>
                        <a:t> target  </a:t>
                      </a:r>
                      <a:r>
                        <a:rPr lang="en-US" sz="1200" b="1" i="1" dirty="0" smtClean="0">
                          <a:latin typeface="Calibri" pitchFamily="34" charset="0"/>
                          <a:cs typeface="Calibri" pitchFamily="34" charset="0"/>
                        </a:rPr>
                        <a:t>    </a:t>
                      </a:r>
                      <a:r>
                        <a:rPr lang="en-US" sz="1200" b="1" i="1" baseline="0" dirty="0" smtClean="0">
                          <a:solidFill>
                            <a:srgbClr val="1C11FD"/>
                          </a:solidFill>
                          <a:latin typeface="Calibri" pitchFamily="34" charset="0"/>
                        </a:rPr>
                        <a:t>/ </a:t>
                      </a:r>
                      <a:r>
                        <a:rPr lang="en-US" sz="1200" b="1" i="1" dirty="0" smtClean="0">
                          <a:latin typeface="Calibri" pitchFamily="34" charset="0"/>
                          <a:cs typeface="Calibri" pitchFamily="34" charset="0"/>
                        </a:rPr>
                        <a:t>    </a:t>
                      </a:r>
                      <a:r>
                        <a:rPr lang="en-US" sz="1200" b="1" baseline="30000" dirty="0" smtClean="0">
                          <a:latin typeface="Calibri" pitchFamily="34" charset="0"/>
                          <a:cs typeface="Calibri" pitchFamily="34" charset="0"/>
                        </a:rPr>
                        <a:t>§ </a:t>
                      </a:r>
                      <a:r>
                        <a:rPr lang="en-US" sz="1200" b="1" i="1" dirty="0" smtClean="0">
                          <a:latin typeface="Calibri" pitchFamily="34" charset="0"/>
                          <a:cs typeface="Calibri" pitchFamily="34" charset="0"/>
                        </a:rPr>
                        <a:t>L= 1 x 10</a:t>
                      </a:r>
                      <a:r>
                        <a:rPr lang="en-US" sz="1200" b="1" i="1" baseline="30000" dirty="0" smtClean="0">
                          <a:latin typeface="Calibri" pitchFamily="34" charset="0"/>
                          <a:cs typeface="Calibri" pitchFamily="34" charset="0"/>
                        </a:rPr>
                        <a:t>36</a:t>
                      </a:r>
                      <a:r>
                        <a:rPr lang="en-US" sz="1200" b="1" i="1" dirty="0" smtClean="0">
                          <a:latin typeface="Calibri" pitchFamily="34" charset="0"/>
                          <a:cs typeface="Calibri" pitchFamily="34" charset="0"/>
                        </a:rPr>
                        <a:t> cm</a:t>
                      </a:r>
                      <a:r>
                        <a:rPr lang="en-US" sz="1200" b="1" i="1" baseline="30000" dirty="0" smtClean="0">
                          <a:latin typeface="Calibri" pitchFamily="34" charset="0"/>
                          <a:cs typeface="Calibri" pitchFamily="34" charset="0"/>
                        </a:rPr>
                        <a:t>-2</a:t>
                      </a:r>
                      <a:r>
                        <a:rPr lang="en-US" sz="1200" b="1" i="1" dirty="0" smtClean="0">
                          <a:latin typeface="Calibri" pitchFamily="34" charset="0"/>
                          <a:cs typeface="Calibri" pitchFamily="34" charset="0"/>
                        </a:rPr>
                        <a:t> s</a:t>
                      </a:r>
                      <a:r>
                        <a:rPr lang="en-US" sz="1200" b="1" i="1" baseline="30000" dirty="0" smtClean="0">
                          <a:latin typeface="Calibri" pitchFamily="34" charset="0"/>
                          <a:cs typeface="Calibri" pitchFamily="34" charset="0"/>
                        </a:rPr>
                        <a:t>-1 </a:t>
                      </a:r>
                      <a:r>
                        <a:rPr lang="en-US" sz="1200" b="1" i="1" dirty="0" smtClean="0">
                          <a:latin typeface="Calibri" pitchFamily="34" charset="0"/>
                          <a:cs typeface="Calibri" pitchFamily="34" charset="0"/>
                        </a:rPr>
                        <a:t>(LH</a:t>
                      </a:r>
                      <a:r>
                        <a:rPr lang="en-US" sz="1200" b="1" i="1" baseline="-25000" dirty="0" smtClean="0">
                          <a:latin typeface="Calibri" pitchFamily="34" charset="0"/>
                          <a:cs typeface="Calibri" pitchFamily="34" charset="0"/>
                        </a:rPr>
                        <a:t>2</a:t>
                      </a:r>
                      <a:r>
                        <a:rPr lang="en-US" sz="1200" b="1" i="1" dirty="0" smtClean="0">
                          <a:latin typeface="Calibri" pitchFamily="34" charset="0"/>
                          <a:cs typeface="Calibri" pitchFamily="34" charset="0"/>
                        </a:rPr>
                        <a:t> </a:t>
                      </a:r>
                      <a:r>
                        <a:rPr lang="en-US" sz="1200" b="1" i="1" dirty="0" err="1" smtClean="0">
                          <a:latin typeface="Calibri" pitchFamily="34" charset="0"/>
                          <a:cs typeface="Calibri" pitchFamily="34" charset="0"/>
                        </a:rPr>
                        <a:t>tgt</a:t>
                      </a:r>
                      <a:r>
                        <a:rPr lang="en-US" sz="1200" b="1" i="1" dirty="0" smtClean="0">
                          <a:latin typeface="Calibri" pitchFamily="34" charset="0"/>
                          <a:cs typeface="Calibri" pitchFamily="34" charset="0"/>
                        </a:rPr>
                        <a:t> limited)   /  L= 2 x 10</a:t>
                      </a:r>
                      <a:r>
                        <a:rPr lang="en-US" sz="1200" b="1" i="1" baseline="30000" dirty="0" smtClean="0">
                          <a:latin typeface="Calibri" pitchFamily="34" charset="0"/>
                          <a:cs typeface="Calibri" pitchFamily="34" charset="0"/>
                        </a:rPr>
                        <a:t>35</a:t>
                      </a:r>
                      <a:r>
                        <a:rPr lang="en-US" sz="1200" b="1" i="1" dirty="0" smtClean="0">
                          <a:latin typeface="Calibri" pitchFamily="34" charset="0"/>
                          <a:cs typeface="Calibri" pitchFamily="34" charset="0"/>
                        </a:rPr>
                        <a:t> cm</a:t>
                      </a:r>
                      <a:r>
                        <a:rPr lang="en-US" sz="1200" b="1" i="1" baseline="30000" dirty="0" smtClean="0">
                          <a:latin typeface="Calibri" pitchFamily="34" charset="0"/>
                          <a:cs typeface="Calibri" pitchFamily="34" charset="0"/>
                        </a:rPr>
                        <a:t>-2</a:t>
                      </a:r>
                      <a:r>
                        <a:rPr lang="en-US" sz="1200" b="1" i="1" dirty="0" smtClean="0">
                          <a:latin typeface="Calibri" pitchFamily="34" charset="0"/>
                          <a:cs typeface="Calibri" pitchFamily="34" charset="0"/>
                        </a:rPr>
                        <a:t> s</a:t>
                      </a:r>
                      <a:r>
                        <a:rPr lang="en-US" sz="1200" b="1" i="1" baseline="30000" dirty="0" smtClean="0">
                          <a:latin typeface="Calibri" pitchFamily="34" charset="0"/>
                          <a:cs typeface="Calibri" pitchFamily="34" charset="0"/>
                        </a:rPr>
                        <a:t>-1 </a:t>
                      </a:r>
                      <a:r>
                        <a:rPr lang="en-US" sz="1200" b="1" i="1" dirty="0" smtClean="0">
                          <a:latin typeface="Calibri" pitchFamily="34" charset="0"/>
                          <a:cs typeface="Calibri" pitchFamily="34" charset="0"/>
                        </a:rPr>
                        <a:t>(10% of MI beam limited)   </a:t>
                      </a:r>
                      <a:br>
                        <a:rPr lang="en-US" sz="1200" b="1" i="1" dirty="0" smtClean="0">
                          <a:latin typeface="Calibri" pitchFamily="34" charset="0"/>
                          <a:cs typeface="Calibri" pitchFamily="34" charset="0"/>
                        </a:rPr>
                      </a:br>
                      <a:r>
                        <a:rPr lang="en-US" sz="1200" b="1" dirty="0" smtClean="0">
                          <a:solidFill>
                            <a:srgbClr val="1C11FD"/>
                          </a:solidFill>
                          <a:latin typeface="Calibri" pitchFamily="34" charset="0"/>
                        </a:rPr>
                        <a:t>*</a:t>
                      </a:r>
                      <a:r>
                        <a:rPr lang="en-US" sz="1200" b="1" i="1" dirty="0" smtClean="0">
                          <a:solidFill>
                            <a:srgbClr val="1C11FD"/>
                          </a:solidFill>
                          <a:latin typeface="Calibri" pitchFamily="34" charset="0"/>
                        </a:rPr>
                        <a:t>not</a:t>
                      </a:r>
                      <a:r>
                        <a:rPr lang="en-US" sz="1200" b="1" i="1" baseline="0" dirty="0" smtClean="0">
                          <a:solidFill>
                            <a:srgbClr val="1C11FD"/>
                          </a:solidFill>
                          <a:latin typeface="Calibri" pitchFamily="34" charset="0"/>
                        </a:rPr>
                        <a:t> constrained by SIDIS data    /   </a:t>
                      </a:r>
                      <a:r>
                        <a:rPr lang="en-US" sz="1200" b="1" baseline="30000" dirty="0" smtClean="0">
                          <a:latin typeface="Calibri" pitchFamily="34" charset="0"/>
                          <a:cs typeface="Calibri" pitchFamily="34" charset="0"/>
                        </a:rPr>
                        <a:t># </a:t>
                      </a:r>
                      <a:r>
                        <a:rPr lang="en-US" sz="1200" b="1" baseline="0" dirty="0" err="1" smtClean="0">
                          <a:latin typeface="Calibri" pitchFamily="34" charset="0"/>
                          <a:cs typeface="Calibri" pitchFamily="34" charset="0"/>
                        </a:rPr>
                        <a:t>rFOM</a:t>
                      </a:r>
                      <a:r>
                        <a:rPr lang="en-US" sz="1200" b="1" baseline="0" dirty="0" smtClean="0">
                          <a:latin typeface="Calibri" pitchFamily="34" charset="0"/>
                          <a:cs typeface="Calibri" pitchFamily="34" charset="0"/>
                        </a:rPr>
                        <a:t> = relative </a:t>
                      </a:r>
                      <a:r>
                        <a:rPr lang="en-US" sz="1200" b="1" baseline="0" dirty="0" err="1" smtClean="0">
                          <a:latin typeface="Calibri" pitchFamily="34" charset="0"/>
                          <a:cs typeface="Calibri" pitchFamily="34" charset="0"/>
                        </a:rPr>
                        <a:t>lumi</a:t>
                      </a:r>
                      <a:r>
                        <a:rPr lang="en-US" sz="1200" b="1" baseline="0" dirty="0" smtClean="0">
                          <a:latin typeface="Calibri" pitchFamily="34" charset="0"/>
                          <a:cs typeface="Calibri" pitchFamily="34" charset="0"/>
                        </a:rPr>
                        <a:t> * P</a:t>
                      </a:r>
                      <a:r>
                        <a:rPr lang="en-US" sz="1200" b="1" baseline="30000" dirty="0" smtClean="0">
                          <a:latin typeface="Calibri" pitchFamily="34" charset="0"/>
                          <a:cs typeface="Calibri" pitchFamily="34" charset="0"/>
                        </a:rPr>
                        <a:t>2 </a:t>
                      </a:r>
                      <a:r>
                        <a:rPr lang="en-US" sz="1200" b="1" baseline="0" dirty="0" smtClean="0">
                          <a:latin typeface="Calibri" pitchFamily="34" charset="0"/>
                          <a:cs typeface="Calibri" pitchFamily="34" charset="0"/>
                        </a:rPr>
                        <a:t>* f</a:t>
                      </a:r>
                      <a:r>
                        <a:rPr lang="en-US" sz="1200" b="1" baseline="30000" dirty="0" smtClean="0">
                          <a:latin typeface="Calibri" pitchFamily="34" charset="0"/>
                          <a:cs typeface="Calibri" pitchFamily="34" charset="0"/>
                        </a:rPr>
                        <a:t>2</a:t>
                      </a:r>
                      <a:r>
                        <a:rPr lang="en-US" sz="1200" b="1" baseline="0" dirty="0" smtClean="0">
                          <a:latin typeface="Calibri" pitchFamily="34" charset="0"/>
                          <a:cs typeface="Calibri" pitchFamily="34" charset="0"/>
                        </a:rPr>
                        <a:t>  </a:t>
                      </a:r>
                      <a:r>
                        <a:rPr lang="en-US" sz="1200" b="1" baseline="0" dirty="0" err="1" smtClean="0">
                          <a:latin typeface="Calibri" pitchFamily="34" charset="0"/>
                          <a:cs typeface="Calibri" pitchFamily="34" charset="0"/>
                        </a:rPr>
                        <a:t>wrt</a:t>
                      </a:r>
                      <a:r>
                        <a:rPr lang="en-US" sz="1200" b="1" baseline="0" dirty="0" smtClean="0">
                          <a:latin typeface="Calibri" pitchFamily="34" charset="0"/>
                          <a:cs typeface="Calibri" pitchFamily="34" charset="0"/>
                        </a:rPr>
                        <a:t> E-1027 (f=1 for pol p beams, f=0.22 for </a:t>
                      </a:r>
                      <a:r>
                        <a:rPr lang="en-US" sz="1200" b="1" baseline="0" dirty="0" smtClean="0">
                          <a:latin typeface="Symbol" pitchFamily="18" charset="2"/>
                          <a:cs typeface="Calibri" pitchFamily="34" charset="0"/>
                        </a:rPr>
                        <a:t>p</a:t>
                      </a:r>
                      <a:r>
                        <a:rPr lang="en-US" sz="1200" b="1" baseline="30000" dirty="0" smtClean="0">
                          <a:latin typeface="Symbol" pitchFamily="18" charset="2"/>
                          <a:cs typeface="Calibri" pitchFamily="34" charset="0"/>
                        </a:rPr>
                        <a:t>-</a:t>
                      </a:r>
                      <a:r>
                        <a:rPr lang="en-US" sz="1200" b="1" baseline="0" dirty="0" smtClean="0">
                          <a:latin typeface="Calibri" pitchFamily="34" charset="0"/>
                          <a:cs typeface="Calibri" pitchFamily="34" charset="0"/>
                        </a:rPr>
                        <a:t> beam on NH</a:t>
                      </a:r>
                      <a:r>
                        <a:rPr lang="en-US" sz="1200" b="1" baseline="-25000" dirty="0" smtClean="0">
                          <a:latin typeface="Calibri" pitchFamily="34" charset="0"/>
                          <a:cs typeface="Calibri" pitchFamily="34" charset="0"/>
                        </a:rPr>
                        <a:t>3</a:t>
                      </a:r>
                      <a:r>
                        <a:rPr lang="en-US" sz="1200" b="1" baseline="0" dirty="0" smtClean="0">
                          <a:latin typeface="Calibri" pitchFamily="34" charset="0"/>
                          <a:cs typeface="Calibri" pitchFamily="34" charset="0"/>
                        </a:rPr>
                        <a:t>)</a:t>
                      </a:r>
                    </a:p>
                  </a:txBody>
                  <a:tcPr anchor="ctr">
                    <a:solidFill>
                      <a:srgbClr val="8CFE8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Calibri" pitchFamily="34" charset="0"/>
                        <a:cs typeface="Calibri" pitchFamily="34" charset="0"/>
                      </a:endParaRPr>
                    </a:p>
                  </a:txBody>
                  <a:tcPr anchor="ctr">
                    <a:solidFill>
                      <a:srgbClr val="30C525"/>
                    </a:solidFill>
                  </a:tcPr>
                </a:tc>
                <a:tc hMerge="1">
                  <a:txBody>
                    <a:bodyPr/>
                    <a:lstStyle/>
                    <a:p>
                      <a:pPr algn="l"/>
                      <a:endParaRPr lang="en-US" sz="1400" b="1" dirty="0">
                        <a:solidFill>
                          <a:schemeClr val="accent6">
                            <a:lumMod val="75000"/>
                          </a:schemeClr>
                        </a:solidFill>
                        <a:latin typeface="Calibri" pitchFamily="34" charset="0"/>
                        <a:cs typeface="Calibri" pitchFamily="34" charset="0"/>
                      </a:endParaRPr>
                    </a:p>
                  </a:txBody>
                  <a:tcPr anchor="ctr"/>
                </a:tc>
                <a:tc hMerge="1">
                  <a:txBody>
                    <a:bodyPr/>
                    <a:lstStyle/>
                    <a:p>
                      <a:pPr algn="ctr"/>
                      <a:endParaRPr lang="en-US" sz="1400" b="1" dirty="0">
                        <a:solidFill>
                          <a:schemeClr val="accent6">
                            <a:lumMod val="75000"/>
                          </a:schemeClr>
                        </a:solidFill>
                        <a:latin typeface="Calibri" pitchFamily="34" charset="0"/>
                        <a:cs typeface="Calibri" pitchFamily="34" charset="0"/>
                      </a:endParaRPr>
                    </a:p>
                  </a:txBody>
                  <a:tcPr anchor="ctr"/>
                </a:tc>
                <a:tc hMerge="1">
                  <a:txBody>
                    <a:bodyPr/>
                    <a:lstStyle/>
                    <a:p>
                      <a:pPr algn="ctr"/>
                      <a:endParaRPr lang="en-US" sz="1400" b="1" baseline="30000" dirty="0">
                        <a:solidFill>
                          <a:schemeClr val="accent6">
                            <a:lumMod val="75000"/>
                          </a:schemeClr>
                        </a:solidFill>
                        <a:latin typeface="Calibri" pitchFamily="34" charset="0"/>
                        <a:cs typeface="Calibri" pitchFamily="34" charset="0"/>
                      </a:endParaRPr>
                    </a:p>
                  </a:txBody>
                  <a:tcPr anchor="ctr"/>
                </a:tc>
                <a:tc hMerge="1">
                  <a:txBody>
                    <a:bodyPr/>
                    <a:lstStyle/>
                    <a:p>
                      <a:pPr algn="ctr"/>
                      <a:endParaRPr lang="en-US" sz="1400" b="1" dirty="0">
                        <a:solidFill>
                          <a:schemeClr val="accent6">
                            <a:lumMod val="75000"/>
                          </a:schemeClr>
                        </a:solidFill>
                        <a:latin typeface="Calibri" pitchFamily="34" charset="0"/>
                        <a:cs typeface="Calibri"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10"/>
                  </a:ext>
                </a:extLst>
              </a:tr>
            </a:tbl>
          </a:graphicData>
        </a:graphic>
      </p:graphicFrame>
      <p:sp>
        <p:nvSpPr>
          <p:cNvPr id="26" name="TextBox 25"/>
          <p:cNvSpPr txBox="1"/>
          <p:nvPr/>
        </p:nvSpPr>
        <p:spPr>
          <a:xfrm>
            <a:off x="6586591" y="6322928"/>
            <a:ext cx="2438400" cy="246221"/>
          </a:xfrm>
          <a:prstGeom prst="rect">
            <a:avLst/>
          </a:prstGeom>
          <a:noFill/>
        </p:spPr>
        <p:txBody>
          <a:bodyPr wrap="square" rtlCol="0">
            <a:spAutoFit/>
          </a:bodyPr>
          <a:lstStyle/>
          <a:p>
            <a:pPr algn="r"/>
            <a:r>
              <a:rPr lang="en-US" sz="1000" b="1" dirty="0" smtClean="0">
                <a:solidFill>
                  <a:srgbClr val="C00000"/>
                </a:solidFill>
              </a:rPr>
              <a:t>W. Lorenzon (U-Michigan)  8/2019</a:t>
            </a:r>
            <a:endParaRPr lang="en-US" sz="1000" b="1" dirty="0">
              <a:solidFill>
                <a:srgbClr val="C00000"/>
              </a:solidFill>
            </a:endParaRPr>
          </a:p>
        </p:txBody>
      </p:sp>
      <p:graphicFrame>
        <p:nvGraphicFramePr>
          <p:cNvPr id="2" name="Object 1"/>
          <p:cNvGraphicFramePr>
            <a:graphicFrameLocks noChangeAspect="1"/>
          </p:cNvGraphicFramePr>
          <p:nvPr/>
        </p:nvGraphicFramePr>
        <p:xfrm>
          <a:off x="5562600" y="1049338"/>
          <a:ext cx="393700" cy="322262"/>
        </p:xfrm>
        <a:graphic>
          <a:graphicData uri="http://schemas.openxmlformats.org/presentationml/2006/ole">
            <mc:AlternateContent xmlns:mc="http://schemas.openxmlformats.org/markup-compatibility/2006">
              <mc:Choice xmlns:v="urn:schemas-microsoft-com:vml" Requires="v">
                <p:oleObj spid="_x0000_s329844" name="Equation" r:id="rId6" imgW="368140" imgH="253890" progId="Equation.DSMT4">
                  <p:embed/>
                </p:oleObj>
              </mc:Choice>
              <mc:Fallback>
                <p:oleObj name="Equation" r:id="rId6" imgW="368140" imgH="25389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049338"/>
                        <a:ext cx="39370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22168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8"/>
          <p:cNvSpPr txBox="1">
            <a:spLocks/>
          </p:cNvSpPr>
          <p:nvPr/>
        </p:nvSpPr>
        <p:spPr>
          <a:xfrm>
            <a:off x="457200" y="139700"/>
            <a:ext cx="8001000" cy="469900"/>
          </a:xfrm>
          <a:prstGeom prst="rect">
            <a:avLst/>
          </a:prstGeom>
        </p:spPr>
        <p:txBody>
          <a:bodyPr/>
          <a:lstStyle/>
          <a:p>
            <a:pPr eaLnBrk="0" hangingPunct="0">
              <a:spcBef>
                <a:spcPts val="200"/>
              </a:spcBef>
              <a:defRPr/>
            </a:pPr>
            <a:r>
              <a:rPr lang="en-US" sz="2800" b="1" kern="0" dirty="0" smtClean="0">
                <a:solidFill>
                  <a:srgbClr val="190EFF"/>
                </a:solidFill>
                <a:latin typeface="+mj-lt"/>
                <a:ea typeface="+mj-ea"/>
                <a:cs typeface="+mj-cs"/>
                <a:sym typeface="Arial" charset="0"/>
              </a:rPr>
              <a:t>COMPASS 2015 Results</a:t>
            </a:r>
            <a:endParaRPr lang="en-US" sz="2800" b="1" kern="0" dirty="0">
              <a:solidFill>
                <a:srgbClr val="190EFF"/>
              </a:solidFill>
              <a:latin typeface="+mj-lt"/>
              <a:ea typeface="+mj-ea"/>
              <a:cs typeface="+mj-cs"/>
              <a:sym typeface="Arial" charset="0"/>
            </a:endParaRPr>
          </a:p>
        </p:txBody>
      </p:sp>
      <p:sp>
        <p:nvSpPr>
          <p:cNvPr id="10" name="Slide Number Placeholder 34"/>
          <p:cNvSpPr>
            <a:spLocks noGrp="1"/>
          </p:cNvSpPr>
          <p:nvPr>
            <p:ph type="sldNum" sz="quarter" idx="10"/>
          </p:nvPr>
        </p:nvSpPr>
        <p:spPr>
          <a:xfrm>
            <a:off x="8837612" y="6618288"/>
            <a:ext cx="382588" cy="241300"/>
          </a:xfrm>
        </p:spPr>
        <p:txBody>
          <a:bodyPr/>
          <a:lstStyle/>
          <a:p>
            <a:pPr>
              <a:defRPr/>
            </a:pPr>
            <a:fld id="{B7904B64-8782-488E-B9CE-B57B49B52B68}" type="slidenum">
              <a:rPr lang="en-US" smtClean="0">
                <a:solidFill>
                  <a:schemeClr val="tx1"/>
                </a:solidFill>
              </a:rPr>
              <a:pPr>
                <a:defRPr/>
              </a:pPr>
              <a:t>9</a:t>
            </a:fld>
            <a:endParaRPr lang="en-US" dirty="0">
              <a:solidFill>
                <a:schemeClr val="tx1"/>
              </a:solidFill>
            </a:endParaRPr>
          </a:p>
        </p:txBody>
      </p:sp>
      <p:sp>
        <p:nvSpPr>
          <p:cNvPr id="16" name="Subtitle 2"/>
          <p:cNvSpPr>
            <a:spLocks noGrp="1"/>
          </p:cNvSpPr>
          <p:nvPr>
            <p:ph idx="1"/>
          </p:nvPr>
        </p:nvSpPr>
        <p:spPr>
          <a:xfrm>
            <a:off x="228600" y="990600"/>
            <a:ext cx="7543800" cy="4114800"/>
          </a:xfrm>
        </p:spPr>
        <p:txBody>
          <a:bodyPr/>
          <a:lstStyle/>
          <a:p>
            <a:pPr marL="334963" lvl="1">
              <a:spcBef>
                <a:spcPts val="1200"/>
              </a:spcBef>
              <a:buClrTx/>
              <a:buSzPct val="200000"/>
              <a:buFont typeface="Arial" pitchFamily="34" charset="0"/>
              <a:buChar char="•"/>
              <a:tabLst>
                <a:tab pos="815975" algn="l"/>
                <a:tab pos="1192213" algn="l"/>
              </a:tabLst>
            </a:pPr>
            <a:r>
              <a:rPr lang="en-US" dirty="0" smtClean="0"/>
              <a:t>COMPASS: 190 </a:t>
            </a:r>
            <a:r>
              <a:rPr lang="en-US" dirty="0"/>
              <a:t>GeV </a:t>
            </a:r>
            <a:r>
              <a:rPr lang="en-US" dirty="0">
                <a:latin typeface="Symbol" panose="05050102010706020507" pitchFamily="18" charset="2"/>
              </a:rPr>
              <a:t>p</a:t>
            </a:r>
            <a:r>
              <a:rPr lang="en-US" baseline="30000" dirty="0"/>
              <a:t>-</a:t>
            </a:r>
            <a:r>
              <a:rPr lang="en-US" dirty="0"/>
              <a:t> beam on </a:t>
            </a:r>
            <a:r>
              <a:rPr lang="en-US" dirty="0" smtClean="0"/>
              <a:t>transverse</a:t>
            </a:r>
            <a:br>
              <a:rPr lang="en-US" dirty="0" smtClean="0"/>
            </a:br>
            <a:r>
              <a:rPr lang="en-US" dirty="0" smtClean="0"/>
              <a:t>polarized </a:t>
            </a:r>
            <a:r>
              <a:rPr lang="en-US" dirty="0"/>
              <a:t>H target </a:t>
            </a:r>
            <a:r>
              <a:rPr lang="en-US" dirty="0" smtClean="0"/>
              <a:t>(NH</a:t>
            </a:r>
            <a:r>
              <a:rPr lang="en-US" baseline="-25000" dirty="0" smtClean="0"/>
              <a:t>3</a:t>
            </a:r>
            <a:r>
              <a:rPr lang="en-US" dirty="0" smtClean="0"/>
              <a:t>)</a:t>
            </a:r>
          </a:p>
          <a:p>
            <a:pPr lvl="1">
              <a:spcBef>
                <a:spcPts val="0"/>
              </a:spcBef>
              <a:spcAft>
                <a:spcPts val="600"/>
              </a:spcAft>
              <a:tabLst>
                <a:tab pos="815975" algn="l"/>
                <a:tab pos="1192213" algn="l"/>
              </a:tabLst>
            </a:pPr>
            <a:r>
              <a:rPr lang="en-US" sz="1600" dirty="0" smtClean="0"/>
              <a:t>2015 data (4 months)</a:t>
            </a:r>
          </a:p>
          <a:p>
            <a:pPr lvl="1">
              <a:spcBef>
                <a:spcPts val="0"/>
              </a:spcBef>
              <a:spcAft>
                <a:spcPts val="600"/>
              </a:spcAft>
              <a:tabLst>
                <a:tab pos="815975" algn="l"/>
                <a:tab pos="1192213" algn="l"/>
              </a:tabLst>
            </a:pPr>
            <a:r>
              <a:rPr lang="en-US" sz="1600" dirty="0" smtClean="0"/>
              <a:t>Transverse target polarization ~80%</a:t>
            </a:r>
          </a:p>
          <a:p>
            <a:pPr lvl="1">
              <a:spcBef>
                <a:spcPts val="0"/>
              </a:spcBef>
              <a:spcAft>
                <a:spcPts val="600"/>
              </a:spcAft>
              <a:tabLst>
                <a:tab pos="815975" algn="l"/>
                <a:tab pos="1192213" algn="l"/>
              </a:tabLst>
            </a:pPr>
            <a:r>
              <a:rPr lang="en-US" sz="1600" b="1" dirty="0">
                <a:solidFill>
                  <a:srgbClr val="007E39"/>
                </a:solidFill>
              </a:rPr>
              <a:t>consistent w/ sign change!</a:t>
            </a:r>
          </a:p>
          <a:p>
            <a:pPr lvl="1">
              <a:spcBef>
                <a:spcPts val="600"/>
              </a:spcBef>
              <a:tabLst>
                <a:tab pos="815975" algn="l"/>
                <a:tab pos="1192213" algn="l"/>
              </a:tabLst>
            </a:pPr>
            <a:endParaRPr lang="en-US" sz="1600" dirty="0" smtClean="0"/>
          </a:p>
        </p:txBody>
      </p:sp>
      <p:pic>
        <p:nvPicPr>
          <p:cNvPr id="18" name="Picture 417" descr="https://upload.wikimedia.org/wikipedia/en/0/0e/Compass_experiment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8725" cy="97089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6200" y="2667000"/>
            <a:ext cx="5314000" cy="3597575"/>
            <a:chOff x="107504" y="2037983"/>
            <a:chExt cx="5936148" cy="4009123"/>
          </a:xfrm>
        </p:grpSpPr>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2050237"/>
              <a:ext cx="5936148" cy="3996869"/>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8"/>
            <p:cNvSpPr txBox="1"/>
            <p:nvPr/>
          </p:nvSpPr>
          <p:spPr>
            <a:xfrm>
              <a:off x="3972304" y="2037983"/>
              <a:ext cx="1825059" cy="3326954"/>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dirty="0" smtClean="0">
                  <a:solidFill>
                    <a:srgbClr val="FF0000"/>
                  </a:solidFill>
                  <a:latin typeface="Times New Roman" panose="02020603050405020304" pitchFamily="18" charset="0"/>
                  <a:cs typeface="Times New Roman" panose="02020603050405020304" pitchFamily="18" charset="0"/>
                </a:rPr>
                <a:t>ign change</a:t>
              </a:r>
            </a:p>
            <a:p>
              <a:endParaRPr lang="en-US" b="1" dirty="0">
                <a:solidFill>
                  <a:srgbClr val="FF0000"/>
                </a:solidFill>
                <a:latin typeface="Times New Roman" panose="02020603050405020304" pitchFamily="18" charset="0"/>
                <a:cs typeface="Times New Roman" panose="02020603050405020304" pitchFamily="18" charset="0"/>
              </a:endParaRPr>
            </a:p>
            <a:p>
              <a:endParaRPr lang="en-US" b="1" dirty="0" smtClean="0">
                <a:solidFill>
                  <a:srgbClr val="FF0000"/>
                </a:solidFill>
                <a:latin typeface="Times New Roman" panose="02020603050405020304" pitchFamily="18" charset="0"/>
                <a:cs typeface="Times New Roman" panose="02020603050405020304" pitchFamily="18" charset="0"/>
              </a:endParaRPr>
            </a:p>
            <a:p>
              <a:endParaRPr lang="en-US" sz="1600" b="1" dirty="0">
                <a:solidFill>
                  <a:srgbClr val="FF0000"/>
                </a:solidFill>
                <a:latin typeface="Times New Roman" panose="02020603050405020304" pitchFamily="18" charset="0"/>
                <a:cs typeface="Times New Roman" panose="02020603050405020304" pitchFamily="18" charset="0"/>
              </a:endParaRPr>
            </a:p>
            <a:p>
              <a:endParaRPr lang="en-US" sz="1600" b="1" dirty="0">
                <a:solidFill>
                  <a:srgbClr val="FF0000"/>
                </a:solidFill>
                <a:latin typeface="Times New Roman" panose="02020603050405020304" pitchFamily="18" charset="0"/>
                <a:cs typeface="Times New Roman" panose="02020603050405020304" pitchFamily="18" charset="0"/>
              </a:endParaRPr>
            </a:p>
            <a:p>
              <a:endParaRPr lang="en-US" sz="1600" b="1" dirty="0">
                <a:solidFill>
                  <a:srgbClr val="FF0000"/>
                </a:solidFill>
                <a:latin typeface="Times New Roman" panose="02020603050405020304" pitchFamily="18" charset="0"/>
                <a:cs typeface="Times New Roman" panose="02020603050405020304" pitchFamily="18" charset="0"/>
              </a:endParaRPr>
            </a:p>
            <a:p>
              <a:endParaRPr lang="en-US" sz="1400" b="1" dirty="0">
                <a:solidFill>
                  <a:srgbClr val="FF0000"/>
                </a:solidFill>
                <a:latin typeface="Times New Roman" panose="02020603050405020304" pitchFamily="18" charset="0"/>
                <a:cs typeface="Times New Roman" panose="02020603050405020304" pitchFamily="18" charset="0"/>
              </a:endParaRPr>
            </a:p>
            <a:p>
              <a:endParaRPr lang="en-US" b="1" dirty="0" smtClean="0">
                <a:solidFill>
                  <a:srgbClr val="FF0000"/>
                </a:solidFill>
                <a:latin typeface="Times New Roman" panose="02020603050405020304" pitchFamily="18" charset="0"/>
                <a:cs typeface="Times New Roman" panose="02020603050405020304" pitchFamily="18" charset="0"/>
              </a:endParaRPr>
            </a:p>
            <a:p>
              <a:endParaRPr lang="en-US" b="1" dirty="0" smtClean="0">
                <a:solidFill>
                  <a:srgbClr val="FF0000"/>
                </a:solidFill>
                <a:latin typeface="Times New Roman" panose="02020603050405020304" pitchFamily="18" charset="0"/>
                <a:cs typeface="Times New Roman" panose="02020603050405020304" pitchFamily="18" charset="0"/>
              </a:endParaRPr>
            </a:p>
            <a:p>
              <a:endParaRPr lang="en-US" b="1" dirty="0">
                <a:solidFill>
                  <a:srgbClr val="FF0000"/>
                </a:solidFill>
                <a:latin typeface="Times New Roman" panose="02020603050405020304" pitchFamily="18" charset="0"/>
                <a:cs typeface="Times New Roman" panose="02020603050405020304" pitchFamily="18" charset="0"/>
              </a:endParaRPr>
            </a:p>
            <a:p>
              <a:r>
                <a:rPr lang="en-US" b="1" dirty="0" smtClean="0">
                  <a:solidFill>
                    <a:srgbClr val="0000FF"/>
                  </a:solidFill>
                  <a:latin typeface="Times New Roman" panose="02020603050405020304" pitchFamily="18" charset="0"/>
                  <a:cs typeface="Times New Roman" panose="02020603050405020304" pitchFamily="18" charset="0"/>
                </a:rPr>
                <a:t>no sign change</a:t>
              </a:r>
              <a:endParaRPr lang="en-US" b="1" dirty="0">
                <a:solidFill>
                  <a:srgbClr val="0000FF"/>
                </a:solidFill>
                <a:latin typeface="Times New Roman" panose="02020603050405020304" pitchFamily="18" charset="0"/>
                <a:cs typeface="Times New Roman" panose="02020603050405020304" pitchFamily="18" charset="0"/>
              </a:endParaRPr>
            </a:p>
          </p:txBody>
        </p:sp>
      </p:grpSp>
      <p:graphicFrame>
        <p:nvGraphicFramePr>
          <p:cNvPr id="3" name="Object 2"/>
          <p:cNvGraphicFramePr>
            <a:graphicFrameLocks noChangeAspect="1"/>
          </p:cNvGraphicFramePr>
          <p:nvPr>
            <p:extLst>
              <p:ext uri="{D42A27DB-BD31-4B8C-83A1-F6EECF244321}">
                <p14:modId xmlns:p14="http://schemas.microsoft.com/office/powerpoint/2010/main" val="923728561"/>
              </p:ext>
            </p:extLst>
          </p:nvPr>
        </p:nvGraphicFramePr>
        <p:xfrm>
          <a:off x="76200" y="6171477"/>
          <a:ext cx="4800600" cy="457923"/>
        </p:xfrm>
        <a:graphic>
          <a:graphicData uri="http://schemas.openxmlformats.org/presentationml/2006/ole">
            <mc:AlternateContent xmlns:mc="http://schemas.openxmlformats.org/markup-compatibility/2006">
              <mc:Choice xmlns:v="urn:schemas-microsoft-com:vml" Requires="v">
                <p:oleObj spid="_x0000_s327765" name="Equation" r:id="rId6" imgW="2527200" imgH="241200" progId="Equation.DSMT4">
                  <p:embed/>
                </p:oleObj>
              </mc:Choice>
              <mc:Fallback>
                <p:oleObj name="Equation" r:id="rId6" imgW="2527200" imgH="241200" progId="Equation.DSMT4">
                  <p:embed/>
                  <p:pic>
                    <p:nvPicPr>
                      <p:cNvPr id="0" name="物件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6171477"/>
                        <a:ext cx="4800600" cy="457923"/>
                      </a:xfrm>
                      <a:prstGeom prst="rect">
                        <a:avLst/>
                      </a:prstGeom>
                      <a:noFill/>
                      <a:ln>
                        <a:noFill/>
                      </a:ln>
                    </p:spPr>
                  </p:pic>
                </p:oleObj>
              </mc:Fallback>
            </mc:AlternateContent>
          </a:graphicData>
        </a:graphic>
      </p:graphicFrame>
      <p:pic>
        <p:nvPicPr>
          <p:cNvPr id="19" name="圖片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6020" y="970896"/>
            <a:ext cx="2140186" cy="1995089"/>
          </a:xfrm>
          <a:prstGeom prst="rect">
            <a:avLst/>
          </a:prstGeom>
        </p:spPr>
      </p:pic>
      <p:pic>
        <p:nvPicPr>
          <p:cNvPr id="20" name="圖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60880" y="3200400"/>
            <a:ext cx="2290466" cy="1824081"/>
          </a:xfrm>
          <a:prstGeom prst="rect">
            <a:avLst/>
          </a:prstGeom>
        </p:spPr>
      </p:pic>
      <p:pic>
        <p:nvPicPr>
          <p:cNvPr id="21" name="圖片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14580" y="5044283"/>
            <a:ext cx="2477020" cy="1813717"/>
          </a:xfrm>
          <a:prstGeom prst="rect">
            <a:avLst/>
          </a:prstGeom>
        </p:spPr>
      </p:pic>
      <p:cxnSp>
        <p:nvCxnSpPr>
          <p:cNvPr id="22" name="直線單箭頭接點 23"/>
          <p:cNvCxnSpPr/>
          <p:nvPr/>
        </p:nvCxnSpPr>
        <p:spPr bwMode="auto">
          <a:xfrm flipH="1">
            <a:off x="4352834" y="1828800"/>
            <a:ext cx="2161746" cy="1600200"/>
          </a:xfrm>
          <a:prstGeom prst="straightConnector1">
            <a:avLst/>
          </a:prstGeom>
          <a:solidFill>
            <a:schemeClr val="accent1"/>
          </a:solidFill>
          <a:ln w="28575" cap="flat" cmpd="sng" algn="ctr">
            <a:solidFill>
              <a:srgbClr val="7030A0"/>
            </a:solidFill>
            <a:prstDash val="solid"/>
            <a:round/>
            <a:headEnd type="none" w="med" len="med"/>
            <a:tailEnd type="triangle"/>
          </a:ln>
          <a:effectLst/>
        </p:spPr>
      </p:cxnSp>
      <p:cxnSp>
        <p:nvCxnSpPr>
          <p:cNvPr id="23" name="直線單箭頭接點 21"/>
          <p:cNvCxnSpPr/>
          <p:nvPr/>
        </p:nvCxnSpPr>
        <p:spPr bwMode="auto">
          <a:xfrm flipH="1" flipV="1">
            <a:off x="4114800" y="4021217"/>
            <a:ext cx="2399780" cy="1701325"/>
          </a:xfrm>
          <a:prstGeom prst="straightConnector1">
            <a:avLst/>
          </a:prstGeom>
          <a:solidFill>
            <a:schemeClr val="accent1"/>
          </a:solidFill>
          <a:ln w="28575" cap="flat" cmpd="sng" algn="ctr">
            <a:solidFill>
              <a:srgbClr val="3216DA"/>
            </a:solidFill>
            <a:prstDash val="solid"/>
            <a:round/>
            <a:headEnd type="none" w="med" len="med"/>
            <a:tailEnd type="triangle"/>
          </a:ln>
          <a:effectLst/>
        </p:spPr>
      </p:cxnSp>
      <p:cxnSp>
        <p:nvCxnSpPr>
          <p:cNvPr id="25" name="直線單箭頭接點 20"/>
          <p:cNvCxnSpPr/>
          <p:nvPr/>
        </p:nvCxnSpPr>
        <p:spPr bwMode="auto">
          <a:xfrm flipH="1" flipV="1">
            <a:off x="5105401" y="3755553"/>
            <a:ext cx="1355479" cy="128288"/>
          </a:xfrm>
          <a:prstGeom prst="straightConnector1">
            <a:avLst/>
          </a:prstGeom>
          <a:solidFill>
            <a:schemeClr val="accent1"/>
          </a:solidFill>
          <a:ln w="28575" cap="flat" cmpd="sng" algn="ctr">
            <a:solidFill>
              <a:schemeClr val="bg2">
                <a:lumMod val="75000"/>
              </a:schemeClr>
            </a:solidFill>
            <a:prstDash val="solid"/>
            <a:round/>
            <a:headEnd type="none" w="med" len="med"/>
            <a:tailEnd type="triangle"/>
          </a:ln>
          <a:effectLst/>
        </p:spPr>
      </p:cxnSp>
      <p:sp>
        <p:nvSpPr>
          <p:cNvPr id="29" name="TextBox 28"/>
          <p:cNvSpPr txBox="1"/>
          <p:nvPr/>
        </p:nvSpPr>
        <p:spPr>
          <a:xfrm>
            <a:off x="1070680" y="5331382"/>
            <a:ext cx="2129720" cy="276999"/>
          </a:xfrm>
          <a:prstGeom prst="rect">
            <a:avLst/>
          </a:prstGeom>
          <a:noFill/>
        </p:spPr>
        <p:txBody>
          <a:bodyPr wrap="square" rtlCol="0">
            <a:spAutoFit/>
          </a:bodyPr>
          <a:lstStyle/>
          <a:p>
            <a:r>
              <a:rPr lang="en-US" sz="1200" dirty="0" smtClean="0">
                <a:solidFill>
                  <a:srgbClr val="C00000"/>
                </a:solidFill>
              </a:rPr>
              <a:t>PRL </a:t>
            </a:r>
            <a:r>
              <a:rPr lang="en-US" sz="1200" dirty="0">
                <a:solidFill>
                  <a:srgbClr val="C00000"/>
                </a:solidFill>
              </a:rPr>
              <a:t>119, 112002 (2017)</a:t>
            </a:r>
          </a:p>
        </p:txBody>
      </p:sp>
      <p:sp>
        <p:nvSpPr>
          <p:cNvPr id="24" name="TextBox 19"/>
          <p:cNvSpPr txBox="1">
            <a:spLocks noChangeArrowheads="1"/>
          </p:cNvSpPr>
          <p:nvPr/>
        </p:nvSpPr>
        <p:spPr bwMode="auto">
          <a:xfrm>
            <a:off x="2209800" y="6611779"/>
            <a:ext cx="3886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W.C. Chang (Academia </a:t>
            </a:r>
            <a:r>
              <a:rPr lang="en-US" sz="1000" b="1" dirty="0" err="1" smtClean="0">
                <a:solidFill>
                  <a:srgbClr val="CC3399"/>
                </a:solidFill>
                <a:latin typeface="+mn-lt"/>
              </a:rPr>
              <a:t>Sinica</a:t>
            </a:r>
            <a:r>
              <a:rPr lang="en-US" sz="1000" b="1" dirty="0" smtClean="0">
                <a:solidFill>
                  <a:srgbClr val="CC3399"/>
                </a:solidFill>
                <a:latin typeface="+mn-lt"/>
              </a:rPr>
              <a:t>) &amp; J-C </a:t>
            </a:r>
            <a:r>
              <a:rPr lang="en-US" sz="1000" b="1" dirty="0">
                <a:solidFill>
                  <a:srgbClr val="CC3399"/>
                </a:solidFill>
                <a:latin typeface="+mn-lt"/>
              </a:rPr>
              <a:t>Peng (</a:t>
            </a:r>
            <a:r>
              <a:rPr lang="en-US" sz="1000" b="1" dirty="0" smtClean="0">
                <a:solidFill>
                  <a:srgbClr val="CC3399"/>
                </a:solidFill>
                <a:latin typeface="+mn-lt"/>
              </a:rPr>
              <a:t>UIUC)</a:t>
            </a:r>
            <a:endParaRPr lang="en-US" sz="1000" dirty="0"/>
          </a:p>
        </p:txBody>
      </p:sp>
    </p:spTree>
    <p:extLst>
      <p:ext uri="{BB962C8B-B14F-4D97-AF65-F5344CB8AC3E}">
        <p14:creationId xmlns:p14="http://schemas.microsoft.com/office/powerpoint/2010/main" val="17935924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Magenta}{&#10;\[&#10;\bar 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2"/>
  <p:tag name="PICTUREFILESIZE" val="2036"/>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Blue}{&#10;\[&#10;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0"/>
  <p:tag name="PICTUREFILESIZE" val="1751"/>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7"/>
  <p:tag name="PICTUREFILESIZE" val="293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5"/>
  <p:tag name="PICTUREFILESIZE" val="260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Magenta}{&#10;\[&#10;\bar 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2"/>
  <p:tag name="PICTUREFILESIZE" val="2036"/>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Blue}{&#10;\[&#10;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0"/>
  <p:tag name="PICTUREFILESIZE" val="1751"/>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7"/>
  <p:tag name="PICTUREFILESIZE" val="293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5"/>
  <p:tag name="PICTUREFILESIZE" val="2604"/>
</p:tagLst>
</file>

<file path=ppt/theme/theme1.xml><?xml version="1.0" encoding="utf-8"?>
<a:theme xmlns:a="http://schemas.openxmlformats.org/drawingml/2006/main" name="E906 Title &amp; Box">
  <a:themeElements>
    <a:clrScheme name="">
      <a:dk1>
        <a:srgbClr val="000000"/>
      </a:dk1>
      <a:lt1>
        <a:srgbClr val="FFFFFF"/>
      </a:lt1>
      <a:dk2>
        <a:srgbClr val="000000"/>
      </a:dk2>
      <a:lt2>
        <a:srgbClr val="999999"/>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E906 Title &amp; Box">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E906 Title &amp; 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g Title &amp; 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Title &amp; Box">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Reg Title &amp; 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E906 Title &amp; Box">
  <a:themeElements>
    <a:clrScheme name="">
      <a:dk1>
        <a:srgbClr val="000000"/>
      </a:dk1>
      <a:lt1>
        <a:srgbClr val="FFFFFF"/>
      </a:lt1>
      <a:dk2>
        <a:srgbClr val="000000"/>
      </a:dk2>
      <a:lt2>
        <a:srgbClr val="999999"/>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E906 Title &amp; Box">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E906 Title &amp; 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51050</TotalTime>
  <Pages>0</Pages>
  <Words>4302</Words>
  <Characters>0</Characters>
  <Application>Microsoft Office PowerPoint</Application>
  <PresentationFormat>On-screen Show (4:3)</PresentationFormat>
  <Lines>0</Lines>
  <Paragraphs>710</Paragraphs>
  <Slides>41</Slides>
  <Notes>41</Notes>
  <HiddenSlides>0</HiddenSlides>
  <MMClips>0</MMClips>
  <ScaleCrop>false</ScaleCrop>
  <HeadingPairs>
    <vt:vector size="8" baseType="variant">
      <vt:variant>
        <vt:lpstr>Fonts Used</vt:lpstr>
      </vt:variant>
      <vt:variant>
        <vt:i4>22</vt:i4>
      </vt:variant>
      <vt:variant>
        <vt:lpstr>Theme</vt:lpstr>
      </vt:variant>
      <vt:variant>
        <vt:i4>8</vt:i4>
      </vt:variant>
      <vt:variant>
        <vt:lpstr>Embedded OLE Servers</vt:lpstr>
      </vt:variant>
      <vt:variant>
        <vt:i4>1</vt:i4>
      </vt:variant>
      <vt:variant>
        <vt:lpstr>Slide Titles</vt:lpstr>
      </vt:variant>
      <vt:variant>
        <vt:i4>41</vt:i4>
      </vt:variant>
    </vt:vector>
  </HeadingPairs>
  <TitlesOfParts>
    <vt:vector size="72" baseType="lpstr">
      <vt:lpstr>Arial</vt:lpstr>
      <vt:lpstr>DejaVuSans</vt:lpstr>
      <vt:lpstr>ArialMT</vt:lpstr>
      <vt:lpstr>Apple Chancery</vt:lpstr>
      <vt:lpstr>ＭＳ Ｐゴシック</vt:lpstr>
      <vt:lpstr>Arial Rounded MT Bold</vt:lpstr>
      <vt:lpstr>Calibri</vt:lpstr>
      <vt:lpstr>Times New Roman</vt:lpstr>
      <vt:lpstr>Adobe Fan Heiti Std B</vt:lpstr>
      <vt:lpstr>Symbol</vt:lpstr>
      <vt:lpstr>Helvetica</vt:lpstr>
      <vt:lpstr>Cambria Math</vt:lpstr>
      <vt:lpstr>Zapf Dingbats</vt:lpstr>
      <vt:lpstr>Lucida Grande</vt:lpstr>
      <vt:lpstr>Adobe Heiti Std R</vt:lpstr>
      <vt:lpstr>ヒラギノ角ゴ ProN W6</vt:lpstr>
      <vt:lpstr>Wingdings</vt:lpstr>
      <vt:lpstr>Calibri-Bold</vt:lpstr>
      <vt:lpstr>DejaVuSans-Bold</vt:lpstr>
      <vt:lpstr>ヒラギノ角ゴ ProN W3</vt:lpstr>
      <vt:lpstr>Courier New</vt:lpstr>
      <vt:lpstr>新細明體</vt:lpstr>
      <vt:lpstr>E906 Title &amp; Box</vt:lpstr>
      <vt:lpstr>Reg Title &amp; Box</vt:lpstr>
      <vt:lpstr>Office Theme</vt:lpstr>
      <vt:lpstr>1_Office Theme</vt:lpstr>
      <vt:lpstr>2_Office Theme</vt:lpstr>
      <vt:lpstr>3_Office Theme</vt:lpstr>
      <vt:lpstr>4_Office Theme</vt:lpstr>
      <vt:lpstr>1_E906 Title &amp; Box</vt:lpstr>
      <vt:lpstr>Equation</vt:lpstr>
      <vt:lpstr>Fixed-target Drell Yan -- Presence &amp;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 Current and Future DY Program at FNAL </vt:lpstr>
      <vt:lpstr>SeaQuest Experiment</vt:lpstr>
      <vt:lpstr>SpinQuest Spectrometer</vt:lpstr>
      <vt:lpstr>Dimuon Mass from SeaQuest</vt:lpstr>
      <vt:lpstr>Fixed Target DY at SeaQuest: A Sea Quark Laboratory</vt:lpstr>
      <vt:lpstr>PowerPoint Presentation</vt:lpstr>
      <vt:lpstr>PowerPoint Presentation</vt:lpstr>
      <vt:lpstr>PowerPoint Presentation</vt:lpstr>
      <vt:lpstr>PowerPoint Presentation</vt:lpstr>
      <vt:lpstr>PowerPoint Presentation</vt:lpstr>
      <vt:lpstr>PowerPoint Presentation</vt:lpstr>
      <vt:lpstr>E1039 Milestones  - Fermilab</vt:lpstr>
      <vt:lpstr>E1039 Milestones - Collaboration</vt:lpstr>
      <vt:lpstr>E1039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SeaQuest Spectrometer</vt:lpstr>
      <vt:lpstr>Fixed Target DY at SeaQuest: A Sea Quark Laboratory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on Fermilab E906:   Drell-Yan Measurements of Nucleon and Nuclear Structure with the Fermilab Main Injector</dc:title>
  <dc:creator>Lorenzon, Wolfgang</dc:creator>
  <cp:lastModifiedBy>Wolfgang Lorenzon</cp:lastModifiedBy>
  <cp:revision>1255</cp:revision>
  <cp:lastPrinted>2017-09-16T21:13:20Z</cp:lastPrinted>
  <dcterms:modified xsi:type="dcterms:W3CDTF">2019-08-15T11:19:37Z</dcterms:modified>
</cp:coreProperties>
</file>