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  <p:sldMasterId id="214748368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6" r:id="rId14"/>
    <p:sldId id="267" r:id="rId15"/>
    <p:sldId id="273" r:id="rId16"/>
    <p:sldId id="270" r:id="rId17"/>
    <p:sldId id="271" r:id="rId18"/>
    <p:sldId id="272" r:id="rId19"/>
    <p:sldId id="264" r:id="rId20"/>
    <p:sldId id="265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20" autoAdjust="0"/>
  </p:normalViewPr>
  <p:slideViewPr>
    <p:cSldViewPr snapToGrid="0" snapToObjects="1" showGuides="1">
      <p:cViewPr>
        <p:scale>
          <a:sx n="76" d="100"/>
          <a:sy n="76" d="100"/>
        </p:scale>
        <p:origin x="-1336" y="-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9C553-0D0F-BB43-B166-0D9001F4813E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28D0-A8B0-1647-9C87-356001829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9F5E4-3082-7641-A79C-36DDE8D12847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CE0B-ADA4-414F-A7FC-BF03671C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9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8373-D6F5-CE48-89A0-507E2E61BB01}" type="datetime1">
              <a:rPr lang="en-US" smtClean="0"/>
              <a:t>7/12/17</a:t>
            </a:fld>
            <a:endParaRPr lang="en-US"/>
          </a:p>
        </p:txBody>
      </p:sp>
      <p:pic>
        <p:nvPicPr>
          <p:cNvPr id="7" name="Picture 6" descr="umich_bkg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-91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0E-4F01-174E-8E5B-2E317C2CA924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247A-35B6-E640-9566-8BECD346DAC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52179" y="2846322"/>
            <a:ext cx="4090098" cy="49946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76" y="104007"/>
            <a:ext cx="8002523" cy="47396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E10A-212E-024E-9482-EB33BC4AB8B3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4F76-A7C9-AD4A-B9AE-6F781B6A9C14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421E-B83C-7C48-95F7-E4EAB92C0098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9578-9F9D-0442-8A93-E5DE58F84344}" type="datetime1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A44-1ABB-FE4C-9CE2-2482B0341174}" type="datetime1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4D54-0972-6046-B4F1-37A83DBF73FD}" type="datetime1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972F-42BD-5545-9481-C6003F6FC946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A5D-DBF8-5846-8E66-26522244E615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75E2-5E3D-A64C-A9AF-36DC2234523E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7E8-3E43-494F-8E63-D90FE0C69203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608E172-5A2A-3646-A4A8-585398DB64C5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7ABAEE2-1882-4A43-B400-1F6840B06A6E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1D40A46-B873-F749-BEE0-C434952976CB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296DF68-8502-B14B-8930-98364A52A786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7CF277-ABE1-DA40-BA95-8243428D4DEF}" type="datetime1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24D36-2FA2-9743-8ECE-27FD37E700DB}" type="datetime1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8F485E7-A6E4-A540-8E26-42C74E344DB4}" type="datetime1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F056526-0A98-624C-8DE1-71B0FD4B52FA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8D4A-7A4B-7749-804B-2606BC841223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D4AC27-E63A-1D45-A936-E60D38859009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412A5B8-824E-DD46-9CD1-BD1FCAEE09C9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260B892-6A7D-D746-B093-98EA39BB0AAF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8AC3018-9AF6-6E4D-84C7-B6FADFB43C2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7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7AB6E99-BAA0-BC47-AF05-900AF01BA7C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5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455D756-C149-414E-9832-D6E2F4DEAB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8135754-26B1-A944-9893-359D08033E1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3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E3E4B7F-C0E8-274D-B89D-39439392AE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5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497E19E-B6D0-D840-8E9E-5E14CCEC0AA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C5799EA-FBBF-9947-ADF3-C713D1EB67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2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ED58-497D-2F49-9009-5F6DDE4D09C7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978DD8A-7128-794C-B607-CC15D68622E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0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F4C023B-C4E4-044A-95F5-740A5D0A110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2338AD-FB86-0A4B-BCDA-0950C4304DC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4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3FCDD93-57D0-EC49-AC31-F0DACF1CB3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042A-E685-334F-8952-BD95E719BA4A}" type="datetime1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9CC-574E-0E45-8857-7FEC338A0BB2}" type="datetime1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DD28-5C43-8D47-9759-599F1DFC5406}" type="datetime1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9981-B147-C140-ACE8-3830DC8DACDE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1ECD-4E8C-2143-9738-5FC2BC2E1237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Space Weather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5857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497"/>
            <a:ext cx="7519648" cy="499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6931"/>
            <a:ext cx="8229600" cy="4146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54022"/>
            <a:ext cx="85961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7708-6CAC-C14C-9789-8695086C3056}" type="datetime1">
              <a:rPr lang="en-US" smtClean="0"/>
              <a:t>7/12/17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350" y="4954022"/>
            <a:ext cx="88865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4954022"/>
            <a:ext cx="2895600" cy="187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Space Weather Workshop 2017</a:t>
            </a:r>
            <a:endParaRPr lang="en-US" dirty="0"/>
          </a:p>
        </p:txBody>
      </p:sp>
      <p:pic>
        <p:nvPicPr>
          <p:cNvPr id="8" name="Picture 7" descr="BlockM-rbal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02" y="47904"/>
            <a:ext cx="724191" cy="4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2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2278891" y="2278889"/>
            <a:ext cx="5143503" cy="5857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1887760" y="2710742"/>
            <a:ext cx="4361259" cy="499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58" y="54741"/>
            <a:ext cx="8364608" cy="47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8" y="4947122"/>
            <a:ext cx="85961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7478-6EC1-6B46-B972-73F52171EEDA}" type="datetime1">
              <a:rPr lang="en-US" smtClean="0"/>
              <a:t>7/12/17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2" y="4947122"/>
            <a:ext cx="88865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80D7-5288-1C44-9E67-B76BC3CEF8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4947122"/>
            <a:ext cx="2895600" cy="187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Space Weather Workshop 2017</a:t>
            </a:r>
            <a:endParaRPr lang="en-US" dirty="0"/>
          </a:p>
        </p:txBody>
      </p:sp>
      <p:pic>
        <p:nvPicPr>
          <p:cNvPr id="8" name="Picture 7" descr="BlockM-rbal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1233" y="111213"/>
            <a:ext cx="724191" cy="4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54022"/>
            <a:ext cx="85961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752E-60C4-2445-BF3F-7AED9BB51194}" type="datetime1">
              <a:rPr lang="en-US" smtClean="0"/>
              <a:t>7/12/17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350" y="4954022"/>
            <a:ext cx="88865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4954022"/>
            <a:ext cx="2895600" cy="187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Space Weather Workshop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7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54022"/>
            <a:ext cx="85961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2BD9-CF9A-CF45-A47A-20C7D16C3E4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350" y="4954022"/>
            <a:ext cx="88865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80D7-5288-1C44-9E67-B76BC3CEF8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4954022"/>
            <a:ext cx="2895600" cy="187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Space Weather Workshop 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02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ourceforge.net/projects/spacepy/" TargetMode="External"/><Relationship Id="rId3" Type="http://schemas.openxmlformats.org/officeDocument/2006/relationships/hyperlink" Target="http://www-personal.umich.edu/~dwelling/pytho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tiff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tiff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pc.noaa.gov/products/" TargetMode="External"/><Relationship Id="rId4" Type="http://schemas.openxmlformats.org/officeDocument/2006/relationships/hyperlink" Target="http://herot.engin.umich.edu/~gtoth/SWMF/doc/index.html" TargetMode="External"/><Relationship Id="rId5" Type="http://schemas.openxmlformats.org/officeDocument/2006/relationships/hyperlink" Target="http://herot.engin.umich.edu/~gtoth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em.engin.umich.edu/tools/swmf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000"/>
            <a:ext cx="7772400" cy="2446339"/>
          </a:xfrm>
        </p:spPr>
        <p:txBody>
          <a:bodyPr/>
          <a:lstStyle/>
          <a:p>
            <a:r>
              <a:rPr lang="en-US" dirty="0" smtClean="0"/>
              <a:t>Configuring and Using the</a:t>
            </a:r>
            <a:br>
              <a:rPr lang="en-US" dirty="0" smtClean="0"/>
            </a:br>
            <a:r>
              <a:rPr lang="en-US" sz="4800" dirty="0" smtClean="0"/>
              <a:t>Space Weather </a:t>
            </a:r>
            <a:br>
              <a:rPr lang="en-US" sz="4800" dirty="0" smtClean="0"/>
            </a:br>
            <a:r>
              <a:rPr lang="en-US" sz="4800" dirty="0" smtClean="0"/>
              <a:t>Modeling Framework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5196"/>
            <a:ext cx="6400800" cy="7798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Welling</a:t>
            </a:r>
          </a:p>
        </p:txBody>
      </p:sp>
      <p:pic>
        <p:nvPicPr>
          <p:cNvPr id="4" name="Picture 3" descr="CSEM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9" y="3325092"/>
            <a:ext cx="1622136" cy="1622136"/>
          </a:xfrm>
          <a:prstGeom prst="rect">
            <a:avLst/>
          </a:prstGeom>
        </p:spPr>
      </p:pic>
      <p:pic>
        <p:nvPicPr>
          <p:cNvPr id="5" name="Picture 4" descr="CLASPLogo_FinalCMY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7"/>
          <a:stretch/>
        </p:blipFill>
        <p:spPr>
          <a:xfrm>
            <a:off x="312485" y="3313547"/>
            <a:ext cx="1800336" cy="1633681"/>
          </a:xfrm>
          <a:prstGeom prst="rect">
            <a:avLst/>
          </a:prstGeom>
        </p:spPr>
      </p:pic>
      <p:pic>
        <p:nvPicPr>
          <p:cNvPr id="6" name="Picture 5" descr="SWMF_blue_ellipse_white_lett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2" y="3302004"/>
            <a:ext cx="3754964" cy="17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&amp; Compiling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5" y="696931"/>
            <a:ext cx="8405090" cy="4146743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>
                <a:latin typeface="Courier"/>
                <a:cs typeface="Courier"/>
              </a:rPr>
              <a:t>Config.pl</a:t>
            </a:r>
            <a:r>
              <a:rPr lang="en-US" dirty="0" smtClean="0"/>
              <a:t> to configure code</a:t>
            </a:r>
          </a:p>
          <a:p>
            <a:pPr marL="854075" lvl="1" indent="-276225">
              <a:buFont typeface="Arial"/>
              <a:buChar char="•"/>
            </a:pPr>
            <a:r>
              <a:rPr lang="en-US" dirty="0" smtClean="0"/>
              <a:t>Install code, select compilers.</a:t>
            </a:r>
          </a:p>
          <a:p>
            <a:pPr marL="854075" lvl="1" indent="-276225">
              <a:buFont typeface="Arial"/>
              <a:buChar char="•"/>
            </a:pPr>
            <a:r>
              <a:rPr lang="en-US" dirty="0" smtClean="0"/>
              <a:t>Select what components and codes to use.</a:t>
            </a:r>
          </a:p>
          <a:p>
            <a:pPr marL="854075" lvl="1" indent="-276225">
              <a:buFont typeface="Arial"/>
              <a:buChar char="•"/>
            </a:pPr>
            <a:r>
              <a:rPr lang="en-US" dirty="0" smtClean="0"/>
              <a:t>Perform pre-compile configuration of models (equation set,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Use Gnu </a:t>
            </a:r>
            <a:r>
              <a:rPr lang="en-US" dirty="0" smtClean="0">
                <a:latin typeface="Courier"/>
                <a:cs typeface="Courier"/>
              </a:rPr>
              <a:t>make</a:t>
            </a:r>
            <a:r>
              <a:rPr lang="en-US" dirty="0" smtClean="0"/>
              <a:t> to compile an executable and post-processing programs</a:t>
            </a:r>
          </a:p>
          <a:p>
            <a:pPr marL="854075" lvl="1" indent="-276225">
              <a:buFont typeface="Arial"/>
              <a:buChar char="•"/>
            </a:pPr>
            <a:r>
              <a:rPr lang="en-US" dirty="0" smtClean="0"/>
              <a:t>A single executable = single configuration.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696931"/>
            <a:ext cx="8497454" cy="4146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one or more “run directories”</a:t>
            </a:r>
          </a:p>
          <a:p>
            <a:pPr marL="404813" lvl="1" indent="0">
              <a:buNone/>
              <a:tabLst>
                <a:tab pos="519113" algn="l"/>
              </a:tabLst>
            </a:pPr>
            <a:r>
              <a:rPr lang="en-US" dirty="0" err="1" smtClean="0"/>
              <a:t>rundirs</a:t>
            </a:r>
            <a:r>
              <a:rPr lang="en-US" dirty="0" smtClean="0"/>
              <a:t> are soft-linked to SWMF installation path.</a:t>
            </a:r>
          </a:p>
          <a:p>
            <a:r>
              <a:rPr lang="en-US" dirty="0" smtClean="0"/>
              <a:t>Create &amp; gather input files</a:t>
            </a:r>
          </a:p>
          <a:p>
            <a:pPr marL="404813" lvl="1" indent="0">
              <a:buNone/>
            </a:pPr>
            <a:r>
              <a:rPr lang="en-US" dirty="0" smtClean="0"/>
              <a:t>Create </a:t>
            </a:r>
            <a:r>
              <a:rPr lang="en-US" dirty="0" err="1" smtClean="0">
                <a:latin typeface="Courier"/>
                <a:cs typeface="Courier"/>
              </a:rPr>
              <a:t>PARAM.in</a:t>
            </a:r>
            <a:r>
              <a:rPr lang="en-US" dirty="0" smtClean="0"/>
              <a:t>, </a:t>
            </a:r>
            <a:r>
              <a:rPr lang="en-US" dirty="0" err="1" smtClean="0">
                <a:latin typeface="Courier"/>
                <a:cs typeface="Courier"/>
              </a:rPr>
              <a:t>LAYOUT.in</a:t>
            </a:r>
            <a:r>
              <a:rPr lang="en-US" dirty="0" smtClean="0"/>
              <a:t>, and other files.</a:t>
            </a:r>
          </a:p>
          <a:p>
            <a:r>
              <a:rPr lang="en-US" dirty="0" smtClean="0"/>
              <a:t>Execute </a:t>
            </a:r>
            <a:r>
              <a:rPr lang="en-US" dirty="0" err="1" smtClean="0">
                <a:latin typeface="Courier"/>
                <a:cs typeface="Courier"/>
              </a:rPr>
              <a:t>SWMF.exe</a:t>
            </a:r>
            <a:endParaRPr lang="en-US" dirty="0" smtClean="0">
              <a:latin typeface="Courier"/>
              <a:cs typeface="Courier"/>
            </a:endParaRPr>
          </a:p>
          <a:p>
            <a:pPr indent="404813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Requires submission to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on super computers</a:t>
            </a:r>
          </a:p>
          <a:p>
            <a:r>
              <a:rPr lang="en-US" dirty="0" smtClean="0"/>
              <a:t>Use </a:t>
            </a:r>
            <a:r>
              <a:rPr lang="en-US" dirty="0" err="1" smtClean="0">
                <a:latin typeface="Courier"/>
                <a:cs typeface="Courier"/>
              </a:rPr>
              <a:t>PostProc.pl</a:t>
            </a:r>
            <a:r>
              <a:rPr lang="en-US" dirty="0" smtClean="0"/>
              <a:t> to gather &amp; reduce output</a:t>
            </a:r>
          </a:p>
          <a:p>
            <a:pPr marL="404813" lvl="1" indent="0">
              <a:buNone/>
            </a:pPr>
            <a:r>
              <a:rPr lang="en-US" dirty="0" smtClean="0"/>
              <a:t>On some machines, this must happen during run!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67819" y="2730682"/>
            <a:ext cx="4321378" cy="499468"/>
          </a:xfrm>
        </p:spPr>
        <p:txBody>
          <a:bodyPr/>
          <a:lstStyle/>
          <a:p>
            <a:r>
              <a:rPr lang="en-US" sz="3400" dirty="0" smtClean="0"/>
              <a:t>Example </a:t>
            </a:r>
            <a:r>
              <a:rPr lang="en-US" sz="3400" dirty="0" err="1" smtClean="0"/>
              <a:t>PARAM.in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76" y="104005"/>
            <a:ext cx="4335489" cy="9171843"/>
          </a:xfr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#STARTTIME            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2014			</a:t>
            </a:r>
            <a:r>
              <a:rPr lang="de-DE" sz="1600" b="1" dirty="0" smtClean="0">
                <a:latin typeface="Courier"/>
                <a:cs typeface="Courier"/>
              </a:rPr>
              <a:t>	</a:t>
            </a:r>
            <a:r>
              <a:rPr lang="de-DE" sz="1600" b="1" dirty="0" err="1" smtClean="0">
                <a:latin typeface="Courier"/>
                <a:cs typeface="Courier"/>
              </a:rPr>
              <a:t>year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04              	</a:t>
            </a:r>
            <a:r>
              <a:rPr lang="de-DE" sz="1600" b="1" dirty="0" err="1">
                <a:latin typeface="Courier"/>
                <a:cs typeface="Courier"/>
              </a:rPr>
              <a:t>month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10              	</a:t>
            </a:r>
            <a:r>
              <a:rPr lang="de-DE" sz="1600" b="1" dirty="0" err="1">
                <a:latin typeface="Courier"/>
                <a:cs typeface="Courier"/>
              </a:rPr>
              <a:t>day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00			</a:t>
            </a:r>
            <a:r>
              <a:rPr lang="de-DE" sz="1600" b="1" dirty="0" smtClean="0">
                <a:latin typeface="Courier"/>
                <a:cs typeface="Courier"/>
              </a:rPr>
              <a:t>		</a:t>
            </a:r>
            <a:r>
              <a:rPr lang="de-DE" sz="1600" b="1" dirty="0" err="1" smtClean="0">
                <a:latin typeface="Courier"/>
                <a:cs typeface="Courier"/>
              </a:rPr>
              <a:t>hour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00             	</a:t>
            </a:r>
            <a:r>
              <a:rPr lang="de-DE" sz="1600" b="1" dirty="0" err="1" smtClean="0">
                <a:latin typeface="Courier"/>
                <a:cs typeface="Courier"/>
              </a:rPr>
              <a:t>minute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00              	</a:t>
            </a:r>
            <a:r>
              <a:rPr lang="de-DE" sz="1600" b="1" dirty="0" err="1">
                <a:latin typeface="Courier"/>
                <a:cs typeface="Courier"/>
              </a:rPr>
              <a:t>second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 smtClean="0">
                <a:latin typeface="Courier"/>
                <a:cs typeface="Courier"/>
              </a:rPr>
              <a:t>0.0					</a:t>
            </a:r>
            <a:r>
              <a:rPr lang="de-DE" sz="1600" b="1" dirty="0" err="1" smtClean="0">
                <a:latin typeface="Courier"/>
                <a:cs typeface="Courier"/>
              </a:rPr>
              <a:t>FracSecond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#COMPONENT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IM                 </a:t>
            </a:r>
            <a:r>
              <a:rPr lang="de-DE" sz="1600" b="1" dirty="0" err="1" smtClean="0">
                <a:latin typeface="Courier"/>
                <a:cs typeface="Courier"/>
              </a:rPr>
              <a:t>NameComp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F                  </a:t>
            </a:r>
            <a:r>
              <a:rPr lang="de-DE" sz="1600" b="1" dirty="0" err="1" smtClean="0">
                <a:latin typeface="Courier"/>
                <a:cs typeface="Courier"/>
              </a:rPr>
              <a:t>UseComp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#COUPLE2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GM			</a:t>
            </a:r>
            <a:r>
              <a:rPr lang="de-DE" sz="1600" b="1" dirty="0" smtClean="0">
                <a:latin typeface="Courier"/>
                <a:cs typeface="Courier"/>
              </a:rPr>
              <a:t>		NameComp1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IE			</a:t>
            </a:r>
            <a:r>
              <a:rPr lang="de-DE" sz="1600" b="1" dirty="0" smtClean="0">
                <a:latin typeface="Courier"/>
                <a:cs typeface="Courier"/>
              </a:rPr>
              <a:t>		NameComp2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10               </a:t>
            </a:r>
            <a:r>
              <a:rPr lang="de-DE" sz="1600" b="1" dirty="0" smtClean="0">
                <a:latin typeface="Courier"/>
                <a:cs typeface="Courier"/>
              </a:rPr>
              <a:t>	</a:t>
            </a:r>
            <a:r>
              <a:rPr lang="de-DE" sz="1600" b="1" dirty="0" err="1" smtClean="0">
                <a:latin typeface="Courier"/>
                <a:cs typeface="Courier"/>
              </a:rPr>
              <a:t>DnCouple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-1.0              </a:t>
            </a:r>
            <a:r>
              <a:rPr lang="de-DE" sz="1600" b="1" dirty="0" smtClean="0">
                <a:latin typeface="Courier"/>
                <a:cs typeface="Courier"/>
              </a:rPr>
              <a:t>	</a:t>
            </a:r>
            <a:r>
              <a:rPr lang="de-DE" sz="1600" b="1" dirty="0" err="1" smtClean="0">
                <a:latin typeface="Courier"/>
                <a:cs typeface="Courier"/>
              </a:rPr>
              <a:t>DtCouple</a:t>
            </a:r>
            <a:endParaRPr lang="de-DE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de-DE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#BEGIN_COMP GM ----------------</a:t>
            </a:r>
            <a:r>
              <a:rPr lang="en-US" sz="1600" b="1" dirty="0" smtClean="0">
                <a:latin typeface="Courier"/>
                <a:cs typeface="Courier"/>
              </a:rPr>
              <a:t>-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Courier"/>
                <a:cs typeface="Courier"/>
              </a:rPr>
              <a:t>#</a:t>
            </a:r>
            <a:r>
              <a:rPr lang="en-US" sz="1600" b="1" dirty="0">
                <a:latin typeface="Courier"/>
                <a:cs typeface="Courier"/>
              </a:rPr>
              <a:t>TIMESTEPPING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1			</a:t>
            </a:r>
            <a:r>
              <a:rPr lang="en-US" sz="1600" b="1" dirty="0" smtClean="0">
                <a:latin typeface="Courier"/>
                <a:cs typeface="Courier"/>
              </a:rPr>
              <a:t>		</a:t>
            </a:r>
            <a:r>
              <a:rPr lang="en-US" sz="1600" b="1" dirty="0" err="1" smtClean="0">
                <a:latin typeface="Courier"/>
                <a:cs typeface="Courier"/>
              </a:rPr>
              <a:t>nStage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0.80			</a:t>
            </a:r>
            <a:r>
              <a:rPr lang="en-US" sz="1600" b="1" dirty="0" smtClean="0">
                <a:latin typeface="Courier"/>
                <a:cs typeface="Courier"/>
              </a:rPr>
              <a:t>	</a:t>
            </a:r>
            <a:r>
              <a:rPr lang="en-US" sz="1600" b="1" dirty="0" err="1" smtClean="0">
                <a:latin typeface="Courier"/>
                <a:cs typeface="Courier"/>
              </a:rPr>
              <a:t>CflExlp</a:t>
            </a:r>
            <a:endParaRPr lang="en-US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de-DE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#END_COMP </a:t>
            </a:r>
            <a:r>
              <a:rPr lang="en-US" sz="1600" b="1" dirty="0" smtClean="0">
                <a:latin typeface="Courier"/>
                <a:cs typeface="Courier"/>
              </a:rPr>
              <a:t>GM </a:t>
            </a:r>
            <a:r>
              <a:rPr lang="en-US" sz="1600" b="1" dirty="0">
                <a:latin typeface="Courier"/>
                <a:cs typeface="Courier"/>
              </a:rPr>
              <a:t>----------</a:t>
            </a:r>
            <a:r>
              <a:rPr lang="en-US" sz="1600" b="1" dirty="0" smtClean="0">
                <a:latin typeface="Courier"/>
                <a:cs typeface="Courier"/>
              </a:rPr>
              <a:t>---</a:t>
            </a:r>
            <a:r>
              <a:rPr lang="en-US" sz="1600" b="1" dirty="0">
                <a:latin typeface="Courier"/>
                <a:cs typeface="Courier"/>
              </a:rPr>
              <a:t>------</a:t>
            </a:r>
          </a:p>
          <a:p>
            <a:pPr>
              <a:spcBef>
                <a:spcPts val="0"/>
              </a:spcBef>
            </a:pP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#ENDTIME            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2014			</a:t>
            </a:r>
            <a:r>
              <a:rPr lang="en-US" sz="1600" b="1" dirty="0" smtClean="0">
                <a:latin typeface="Courier"/>
                <a:cs typeface="Courier"/>
              </a:rPr>
              <a:t>	year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04              	month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10              	day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00			</a:t>
            </a:r>
            <a:r>
              <a:rPr lang="en-US" sz="1600" b="1" dirty="0" smtClean="0">
                <a:latin typeface="Courier"/>
                <a:cs typeface="Courier"/>
              </a:rPr>
              <a:t>		hour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02             	</a:t>
            </a:r>
            <a:r>
              <a:rPr lang="en-US" sz="1600" b="1" dirty="0" smtClean="0">
                <a:latin typeface="Courier"/>
                <a:cs typeface="Courier"/>
              </a:rPr>
              <a:t>minute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00              	second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0.0			</a:t>
            </a:r>
            <a:r>
              <a:rPr lang="en-US" sz="1600" b="1" dirty="0" smtClean="0">
                <a:latin typeface="Courier"/>
                <a:cs typeface="Courier"/>
              </a:rPr>
              <a:t>		</a:t>
            </a:r>
            <a:r>
              <a:rPr lang="en-US" sz="1600" b="1" dirty="0" err="1" smtClean="0">
                <a:latin typeface="Courier"/>
                <a:cs typeface="Courier"/>
              </a:rPr>
              <a:t>FracSecond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#END ##########################</a:t>
            </a:r>
            <a:r>
              <a:rPr lang="en-US" sz="1600" b="1" dirty="0" smtClean="0">
                <a:latin typeface="Courier"/>
                <a:cs typeface="Courier"/>
              </a:rPr>
              <a:t>#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6753" y="83568"/>
            <a:ext cx="360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ommands begin with a hash tag </a:t>
            </a:r>
            <a:r>
              <a:rPr lang="en-US" sz="2800" b="1" dirty="0"/>
              <a:t>(</a:t>
            </a:r>
            <a:r>
              <a:rPr lang="en-US" sz="2800" b="1" dirty="0" smtClean="0"/>
              <a:t>#).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6753" y="1146929"/>
            <a:ext cx="360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Most have a set of parameters.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6753" y="3704540"/>
            <a:ext cx="3609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Everything else is a comment and not read by SWMF.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6753" y="2210290"/>
            <a:ext cx="3609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Parameter names are helpful but not required.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71916" y="284125"/>
            <a:ext cx="3224837" cy="2139295"/>
            <a:chOff x="2071916" y="284125"/>
            <a:chExt cx="3224837" cy="2139295"/>
          </a:xfrm>
        </p:grpSpPr>
        <p:cxnSp>
          <p:nvCxnSpPr>
            <p:cNvPr id="4" name="Straight Arrow Connector 3"/>
            <p:cNvCxnSpPr>
              <a:stCxn id="9" idx="1"/>
            </p:cNvCxnSpPr>
            <p:nvPr/>
          </p:nvCxnSpPr>
          <p:spPr>
            <a:xfrm flipH="1" flipV="1">
              <a:off x="2071916" y="284125"/>
              <a:ext cx="3224837" cy="27649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1"/>
            </p:cNvCxnSpPr>
            <p:nvPr/>
          </p:nvCxnSpPr>
          <p:spPr>
            <a:xfrm flipH="1">
              <a:off x="2071916" y="560622"/>
              <a:ext cx="3224837" cy="1862798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84276" y="367692"/>
            <a:ext cx="3843863" cy="2738827"/>
            <a:chOff x="684276" y="367692"/>
            <a:chExt cx="3843863" cy="2738827"/>
          </a:xfrm>
        </p:grpSpPr>
        <p:sp>
          <p:nvSpPr>
            <p:cNvPr id="19" name="Rectangle 18"/>
            <p:cNvSpPr/>
            <p:nvPr/>
          </p:nvSpPr>
          <p:spPr>
            <a:xfrm>
              <a:off x="684276" y="367692"/>
              <a:ext cx="3843863" cy="1792459"/>
            </a:xfrm>
            <a:prstGeom prst="rect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4276" y="2573839"/>
              <a:ext cx="3843863" cy="532680"/>
            </a:xfrm>
            <a:prstGeom prst="rect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873947" y="367692"/>
            <a:ext cx="1553937" cy="4312016"/>
          </a:xfrm>
          <a:prstGeom prst="rect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67819" y="2730682"/>
            <a:ext cx="4321378" cy="499468"/>
          </a:xfrm>
        </p:spPr>
        <p:txBody>
          <a:bodyPr/>
          <a:lstStyle/>
          <a:p>
            <a:r>
              <a:rPr lang="en-US" sz="3400" dirty="0" smtClean="0"/>
              <a:t>Example </a:t>
            </a:r>
            <a:r>
              <a:rPr lang="en-US" sz="3400" dirty="0" err="1" smtClean="0"/>
              <a:t>PARAM.in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76" y="104005"/>
            <a:ext cx="4335489" cy="9171843"/>
          </a:xfr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#STARTTIME            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2014			</a:t>
            </a:r>
            <a:r>
              <a:rPr lang="de-DE" sz="1600" b="1" dirty="0" smtClean="0">
                <a:latin typeface="Courier"/>
                <a:cs typeface="Courier"/>
              </a:rPr>
              <a:t>	</a:t>
            </a:r>
            <a:r>
              <a:rPr lang="de-DE" sz="1600" b="1" dirty="0" err="1" smtClean="0">
                <a:latin typeface="Courier"/>
                <a:cs typeface="Courier"/>
              </a:rPr>
              <a:t>year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04              	</a:t>
            </a:r>
            <a:r>
              <a:rPr lang="de-DE" sz="1600" b="1" dirty="0" err="1">
                <a:latin typeface="Courier"/>
                <a:cs typeface="Courier"/>
              </a:rPr>
              <a:t>month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10              	</a:t>
            </a:r>
            <a:r>
              <a:rPr lang="de-DE" sz="1600" b="1" dirty="0" err="1">
                <a:latin typeface="Courier"/>
                <a:cs typeface="Courier"/>
              </a:rPr>
              <a:t>day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00			</a:t>
            </a:r>
            <a:r>
              <a:rPr lang="de-DE" sz="1600" b="1" dirty="0" smtClean="0">
                <a:latin typeface="Courier"/>
                <a:cs typeface="Courier"/>
              </a:rPr>
              <a:t>		</a:t>
            </a:r>
            <a:r>
              <a:rPr lang="de-DE" sz="1600" b="1" dirty="0" err="1" smtClean="0">
                <a:latin typeface="Courier"/>
                <a:cs typeface="Courier"/>
              </a:rPr>
              <a:t>hour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00             	</a:t>
            </a:r>
            <a:r>
              <a:rPr lang="de-DE" sz="1600" b="1" dirty="0" err="1" smtClean="0">
                <a:latin typeface="Courier"/>
                <a:cs typeface="Courier"/>
              </a:rPr>
              <a:t>minute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00              	</a:t>
            </a:r>
            <a:r>
              <a:rPr lang="de-DE" sz="1600" b="1" dirty="0" err="1">
                <a:latin typeface="Courier"/>
                <a:cs typeface="Courier"/>
              </a:rPr>
              <a:t>second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 smtClean="0">
                <a:latin typeface="Courier"/>
                <a:cs typeface="Courier"/>
              </a:rPr>
              <a:t>0.0					</a:t>
            </a:r>
            <a:r>
              <a:rPr lang="de-DE" sz="1600" b="1" dirty="0" err="1" smtClean="0">
                <a:latin typeface="Courier"/>
                <a:cs typeface="Courier"/>
              </a:rPr>
              <a:t>FracSecond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#COMPONENT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IM                 </a:t>
            </a:r>
            <a:r>
              <a:rPr lang="de-DE" sz="1600" b="1" dirty="0" err="1" smtClean="0">
                <a:latin typeface="Courier"/>
                <a:cs typeface="Courier"/>
              </a:rPr>
              <a:t>NameComp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F                  </a:t>
            </a:r>
            <a:r>
              <a:rPr lang="de-DE" sz="1600" b="1" dirty="0" err="1" smtClean="0">
                <a:latin typeface="Courier"/>
                <a:cs typeface="Courier"/>
              </a:rPr>
              <a:t>UseComp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#COUPLE2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GM			</a:t>
            </a:r>
            <a:r>
              <a:rPr lang="de-DE" sz="1600" b="1" dirty="0" smtClean="0">
                <a:latin typeface="Courier"/>
                <a:cs typeface="Courier"/>
              </a:rPr>
              <a:t>		NameComp1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IE			</a:t>
            </a:r>
            <a:r>
              <a:rPr lang="de-DE" sz="1600" b="1" dirty="0" smtClean="0">
                <a:latin typeface="Courier"/>
                <a:cs typeface="Courier"/>
              </a:rPr>
              <a:t>		NameComp2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10               </a:t>
            </a:r>
            <a:r>
              <a:rPr lang="de-DE" sz="1600" b="1" dirty="0" smtClean="0">
                <a:latin typeface="Courier"/>
                <a:cs typeface="Courier"/>
              </a:rPr>
              <a:t>	</a:t>
            </a:r>
            <a:r>
              <a:rPr lang="de-DE" sz="1600" b="1" dirty="0" err="1" smtClean="0">
                <a:latin typeface="Courier"/>
                <a:cs typeface="Courier"/>
              </a:rPr>
              <a:t>DnCouple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ourier"/>
                <a:cs typeface="Courier"/>
              </a:rPr>
              <a:t>-1.0              </a:t>
            </a:r>
            <a:r>
              <a:rPr lang="de-DE" sz="1600" b="1" dirty="0" smtClean="0">
                <a:latin typeface="Courier"/>
                <a:cs typeface="Courier"/>
              </a:rPr>
              <a:t>	</a:t>
            </a:r>
            <a:r>
              <a:rPr lang="de-DE" sz="1600" b="1" dirty="0" err="1" smtClean="0">
                <a:latin typeface="Courier"/>
                <a:cs typeface="Courier"/>
              </a:rPr>
              <a:t>DtCouple</a:t>
            </a:r>
            <a:endParaRPr lang="de-DE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de-DE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#BEGIN_COMP GM ----------------</a:t>
            </a:r>
            <a:r>
              <a:rPr lang="en-US" sz="1600" b="1" dirty="0" smtClean="0">
                <a:latin typeface="Courier"/>
                <a:cs typeface="Courier"/>
              </a:rPr>
              <a:t>-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Courier"/>
                <a:cs typeface="Courier"/>
              </a:rPr>
              <a:t>#</a:t>
            </a:r>
            <a:r>
              <a:rPr lang="en-US" sz="1600" b="1" dirty="0">
                <a:latin typeface="Courier"/>
                <a:cs typeface="Courier"/>
              </a:rPr>
              <a:t>TIMESTEPPING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1			</a:t>
            </a:r>
            <a:r>
              <a:rPr lang="en-US" sz="1600" b="1" dirty="0" smtClean="0">
                <a:latin typeface="Courier"/>
                <a:cs typeface="Courier"/>
              </a:rPr>
              <a:t>		</a:t>
            </a:r>
            <a:r>
              <a:rPr lang="en-US" sz="1600" b="1" dirty="0" err="1" smtClean="0">
                <a:latin typeface="Courier"/>
                <a:cs typeface="Courier"/>
              </a:rPr>
              <a:t>nStage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0.80			</a:t>
            </a:r>
            <a:r>
              <a:rPr lang="en-US" sz="1600" b="1" dirty="0" smtClean="0">
                <a:latin typeface="Courier"/>
                <a:cs typeface="Courier"/>
              </a:rPr>
              <a:t>	</a:t>
            </a:r>
            <a:r>
              <a:rPr lang="en-US" sz="1600" b="1" dirty="0" err="1" smtClean="0">
                <a:latin typeface="Courier"/>
                <a:cs typeface="Courier"/>
              </a:rPr>
              <a:t>CflExlp</a:t>
            </a:r>
            <a:endParaRPr lang="en-US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de-DE" sz="1600" b="1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#END_COMP </a:t>
            </a:r>
            <a:r>
              <a:rPr lang="en-US" sz="1600" b="1" dirty="0" smtClean="0">
                <a:latin typeface="Courier"/>
                <a:cs typeface="Courier"/>
              </a:rPr>
              <a:t>GM </a:t>
            </a:r>
            <a:r>
              <a:rPr lang="en-US" sz="1600" b="1" dirty="0">
                <a:latin typeface="Courier"/>
                <a:cs typeface="Courier"/>
              </a:rPr>
              <a:t>----------</a:t>
            </a:r>
            <a:r>
              <a:rPr lang="en-US" sz="1600" b="1" dirty="0" smtClean="0">
                <a:latin typeface="Courier"/>
                <a:cs typeface="Courier"/>
              </a:rPr>
              <a:t>---</a:t>
            </a:r>
            <a:r>
              <a:rPr lang="en-US" sz="1600" b="1" dirty="0">
                <a:latin typeface="Courier"/>
                <a:cs typeface="Courier"/>
              </a:rPr>
              <a:t>------</a:t>
            </a:r>
          </a:p>
          <a:p>
            <a:pPr>
              <a:spcBef>
                <a:spcPts val="0"/>
              </a:spcBef>
            </a:pP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#ENDTIME            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2014			</a:t>
            </a:r>
            <a:r>
              <a:rPr lang="en-US" sz="1600" b="1" dirty="0" smtClean="0">
                <a:latin typeface="Courier"/>
                <a:cs typeface="Courier"/>
              </a:rPr>
              <a:t>	year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04              	month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10              	day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00			</a:t>
            </a:r>
            <a:r>
              <a:rPr lang="en-US" sz="1600" b="1" dirty="0" smtClean="0">
                <a:latin typeface="Courier"/>
                <a:cs typeface="Courier"/>
              </a:rPr>
              <a:t>		hour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02             	</a:t>
            </a:r>
            <a:r>
              <a:rPr lang="en-US" sz="1600" b="1" dirty="0" smtClean="0">
                <a:latin typeface="Courier"/>
                <a:cs typeface="Courier"/>
              </a:rPr>
              <a:t>minute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00              	second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0.0			</a:t>
            </a:r>
            <a:r>
              <a:rPr lang="en-US" sz="1600" b="1" dirty="0" smtClean="0">
                <a:latin typeface="Courier"/>
                <a:cs typeface="Courier"/>
              </a:rPr>
              <a:t>		</a:t>
            </a:r>
            <a:r>
              <a:rPr lang="en-US" sz="1600" b="1" dirty="0" err="1" smtClean="0">
                <a:latin typeface="Courier"/>
                <a:cs typeface="Courier"/>
              </a:rPr>
              <a:t>FracSecond</a:t>
            </a: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en-US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ourier"/>
                <a:cs typeface="Courier"/>
              </a:rPr>
              <a:t>#END ##########################</a:t>
            </a:r>
            <a:r>
              <a:rPr lang="en-US" sz="1600" b="1" dirty="0" smtClean="0">
                <a:latin typeface="Courier"/>
                <a:cs typeface="Courier"/>
              </a:rPr>
              <a:t>#</a:t>
            </a:r>
            <a:endParaRPr lang="de-DE" sz="1600" b="1" dirty="0"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876488" y="233985"/>
            <a:ext cx="5029409" cy="4495862"/>
            <a:chOff x="3876488" y="233985"/>
            <a:chExt cx="5029409" cy="4495862"/>
          </a:xfrm>
        </p:grpSpPr>
        <p:sp>
          <p:nvSpPr>
            <p:cNvPr id="14" name="Right Brace 13"/>
            <p:cNvSpPr/>
            <p:nvPr/>
          </p:nvSpPr>
          <p:spPr>
            <a:xfrm>
              <a:off x="3876488" y="233985"/>
              <a:ext cx="1654191" cy="4495862"/>
            </a:xfrm>
            <a:prstGeom prst="rightBrace">
              <a:avLst>
                <a:gd name="adj1" fmla="val 23065"/>
                <a:gd name="adj2" fmla="val 50000"/>
              </a:avLst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0679" y="1381400"/>
              <a:ext cx="337521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SWMF-level commands control the overall simulation configuration.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28393" y="420851"/>
            <a:ext cx="4504659" cy="1935717"/>
            <a:chOff x="4618456" y="552911"/>
            <a:chExt cx="4504659" cy="2433215"/>
          </a:xfrm>
        </p:grpSpPr>
        <p:sp>
          <p:nvSpPr>
            <p:cNvPr id="18" name="Right Brace 17"/>
            <p:cNvSpPr/>
            <p:nvPr/>
          </p:nvSpPr>
          <p:spPr>
            <a:xfrm>
              <a:off x="4618456" y="623927"/>
              <a:ext cx="912223" cy="2362199"/>
            </a:xfrm>
            <a:prstGeom prst="rightBrace">
              <a:avLst>
                <a:gd name="adj1" fmla="val 23065"/>
                <a:gd name="adj2" fmla="val 50000"/>
              </a:avLst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30679" y="552911"/>
              <a:ext cx="3592436" cy="228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Component-level configuration is inside component blocks.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96752" y="2384194"/>
            <a:ext cx="3609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"/>
                <a:cs typeface="Courier"/>
              </a:rPr>
              <a:t>#END </a:t>
            </a:r>
            <a:r>
              <a:rPr lang="en-US" sz="2800" b="1" dirty="0" smtClean="0"/>
              <a:t>or </a:t>
            </a:r>
            <a:r>
              <a:rPr lang="en-US" sz="2800" b="1" dirty="0" smtClean="0">
                <a:latin typeface="Courier"/>
                <a:cs typeface="Courier"/>
              </a:rPr>
              <a:t>#RUN </a:t>
            </a:r>
            <a:r>
              <a:rPr lang="en-US" sz="2800" b="1" dirty="0" smtClean="0"/>
              <a:t>commands will begin the simulation.  Can use </a:t>
            </a:r>
            <a:r>
              <a:rPr lang="en-US" sz="2800" b="1" dirty="0" smtClean="0">
                <a:latin typeface="Courier"/>
                <a:cs typeface="Courier"/>
              </a:rPr>
              <a:t>#RUN </a:t>
            </a:r>
            <a:r>
              <a:rPr lang="en-US" sz="2800" b="1" dirty="0" smtClean="0"/>
              <a:t>more than once!</a:t>
            </a:r>
          </a:p>
        </p:txBody>
      </p:sp>
    </p:spTree>
    <p:extLst>
      <p:ext uri="{BB962C8B-B14F-4D97-AF65-F5344CB8AC3E}">
        <p14:creationId xmlns:p14="http://schemas.microsoft.com/office/powerpoint/2010/main" val="37442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82147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50015" y="2548487"/>
            <a:ext cx="4685769" cy="499468"/>
          </a:xfrm>
        </p:spPr>
        <p:txBody>
          <a:bodyPr/>
          <a:lstStyle/>
          <a:p>
            <a:r>
              <a:rPr lang="en-US" sz="3400" dirty="0" smtClean="0"/>
              <a:t>Example </a:t>
            </a:r>
            <a:r>
              <a:rPr lang="en-US" sz="3400" dirty="0" err="1" smtClean="0"/>
              <a:t>LAYOUT.in</a:t>
            </a:r>
            <a:endParaRPr lang="en-US" sz="34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03683" y="175952"/>
            <a:ext cx="4319588" cy="936625"/>
            <a:chOff x="225" y="4685"/>
            <a:chExt cx="3870" cy="839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25" y="4685"/>
              <a:ext cx="3806" cy="8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25" y="5137"/>
              <a:ext cx="1934" cy="3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159" y="4685"/>
              <a:ext cx="1549" cy="83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708" y="4685"/>
              <a:ext cx="387" cy="83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902" y="4685"/>
              <a:ext cx="193" cy="45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18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12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805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999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192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386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579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772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966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159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353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546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741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934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128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3321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515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708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3902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095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60160" y="188911"/>
            <a:ext cx="3657600" cy="4800600"/>
            <a:chOff x="5260160" y="188911"/>
            <a:chExt cx="3657600" cy="4800600"/>
          </a:xfrm>
        </p:grpSpPr>
        <p:sp>
          <p:nvSpPr>
            <p:cNvPr id="6" name="Rectangle 58"/>
            <p:cNvSpPr>
              <a:spLocks noChangeArrowheads="1"/>
            </p:cNvSpPr>
            <p:nvPr/>
          </p:nvSpPr>
          <p:spPr bwMode="auto">
            <a:xfrm>
              <a:off x="5260160" y="188911"/>
              <a:ext cx="3657600" cy="4800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5460185" y="301624"/>
              <a:ext cx="3311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accent1"/>
                  </a:solidFill>
                </a:rPr>
                <a:t> SC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FFBE02"/>
                  </a:solidFill>
                </a:rPr>
                <a:t>IH </a:t>
              </a:r>
              <a:r>
                <a:rPr lang="en-US" sz="2400" dirty="0"/>
                <a:t>    </a:t>
              </a:r>
              <a:r>
                <a:rPr lang="en-US" sz="2400" dirty="0" smtClean="0">
                  <a:solidFill>
                    <a:srgbClr val="CC6600"/>
                  </a:solidFill>
                </a:rPr>
                <a:t>GM</a:t>
              </a:r>
              <a:r>
                <a:rPr lang="en-US" sz="2400" dirty="0" smtClean="0"/>
                <a:t>      </a:t>
              </a:r>
              <a:r>
                <a:rPr lang="en-US" sz="2400" dirty="0" smtClean="0">
                  <a:solidFill>
                    <a:srgbClr val="7D007E"/>
                  </a:solidFill>
                </a:rPr>
                <a:t>IM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FF00"/>
                  </a:solidFill>
                </a:rPr>
                <a:t>IE</a:t>
              </a: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676085" y="877886"/>
              <a:ext cx="0" cy="381635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7115948" y="877886"/>
              <a:ext cx="0" cy="381635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7908110" y="877886"/>
              <a:ext cx="0" cy="381635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8555810" y="877886"/>
              <a:ext cx="0" cy="381635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323785" y="1598611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323785" y="877886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6323785" y="2390774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323785" y="3254374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6323785" y="4046536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7115948" y="1454149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7115948" y="2101849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7115948" y="2822574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7115948" y="3541711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7115948" y="877886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6323785" y="877886"/>
              <a:ext cx="6350" cy="3833813"/>
            </a:xfrm>
            <a:prstGeom prst="line">
              <a:avLst/>
            </a:prstGeom>
            <a:noFill/>
            <a:ln w="50800">
              <a:solidFill>
                <a:srgbClr val="FFBE02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5676085" y="877886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5676085" y="2030411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5676085" y="3254374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7908110" y="877886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7908110" y="1454149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7908110" y="2822574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7908110" y="2101849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7908110" y="4262436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7908110" y="3541711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7115948" y="4262436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41494" y="1301589"/>
            <a:ext cx="3621087" cy="3598863"/>
            <a:chOff x="814848" y="1301589"/>
            <a:chExt cx="3621087" cy="3598863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14848" y="1301589"/>
              <a:ext cx="3621087" cy="35988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35" tIns="90008" rIns="91435" bIns="45718">
              <a:prstTxWarp prst="textNoShape">
                <a:avLst/>
              </a:prstTxWarp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ourier New" pitchFamily="-112" charset="0"/>
                </a:rPr>
                <a:t>LAYOUT.in</a:t>
              </a:r>
              <a:r>
                <a:rPr lang="en-US" sz="2000" b="1" dirty="0">
                  <a:solidFill>
                    <a:schemeClr val="tx2"/>
                  </a:solidFill>
                  <a:latin typeface="Courier New" pitchFamily="-112" charset="0"/>
                </a:rPr>
                <a:t> for 20 PE-s</a:t>
              </a:r>
              <a:endParaRPr lang="en-US" sz="2000" dirty="0">
                <a:solidFill>
                  <a:schemeClr val="tx2"/>
                </a:solidFill>
                <a:latin typeface="Courier New" pitchFamily="-112" charset="0"/>
              </a:endParaRPr>
            </a:p>
          </p:txBody>
        </p:sp>
        <p:sp>
          <p:nvSpPr>
            <p:cNvPr id="60" name="Text Box 56"/>
            <p:cNvSpPr txBox="1">
              <a:spLocks/>
            </p:cNvSpPr>
            <p:nvPr/>
          </p:nvSpPr>
          <p:spPr bwMode="auto">
            <a:xfrm>
              <a:off x="965660" y="1812764"/>
              <a:ext cx="3352800" cy="2971800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642938" eaLnBrk="1" hangingPunct="1">
                <a:lnSpc>
                  <a:spcPct val="30000"/>
                </a:lnSpc>
                <a:spcBef>
                  <a:spcPts val="2463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chemeClr val="tx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  <a:sym typeface="Hoefler Text" pitchFamily="-112" charset="0"/>
                </a:rPr>
                <a:t>ID  ROOT  LAST STRIDE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chemeClr val="tx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  <a:sym typeface="Hoefler Text" pitchFamily="-112" charset="0"/>
                </a:rPr>
                <a:t>#COMPONENTMAP</a:t>
              </a:r>
              <a:r>
                <a:rPr lang="en-US" b="1" dirty="0">
                  <a:solidFill>
                    <a:schemeClr val="bg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  <a:sym typeface="Hoefler Text" pitchFamily="-112" charset="0"/>
                </a:rPr>
                <a:t>  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chemeClr val="accent1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SC     0     9      1</a:t>
              </a:r>
              <a:r>
                <a:rPr lang="en-US" b="1" dirty="0">
                  <a:solidFill>
                    <a:schemeClr val="bg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 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rgbClr val="FFBE0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IH     0     9      1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rgbClr val="CC6600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GM    10    17      1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rgbClr val="00FF00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IE    18    19      1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rgbClr val="FF0066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IM    19    19      1</a:t>
              </a:r>
              <a:endParaRPr lang="en-US" b="1" dirty="0">
                <a:solidFill>
                  <a:srgbClr val="FF0066"/>
                </a:solidFill>
                <a:latin typeface="Courier New" pitchFamily="-112" charset="0"/>
                <a:ea typeface="Hoefler Text" pitchFamily="-112" charset="0"/>
                <a:cs typeface="Hoefler Text" pitchFamily="-112" charset="0"/>
                <a:sym typeface="Hoefler Text" pitchFamily="-112" charset="0"/>
              </a:endParaRP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chemeClr val="tx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  <a:sym typeface="Hoefler Text" pitchFamily="-112" charset="0"/>
                </a:rPr>
                <a:t>#END</a:t>
              </a:r>
              <a:endParaRPr lang="en-US" sz="800" dirty="0">
                <a:latin typeface="Lucida Grande" pitchFamily="-112" charset="0"/>
                <a:ea typeface="Lucida Grande" pitchFamily="-112" charset="0"/>
                <a:cs typeface="Lucida Grande" pitchFamily="-11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49818" y="2003955"/>
            <a:ext cx="4012286" cy="2896497"/>
            <a:chOff x="749818" y="2003955"/>
            <a:chExt cx="4012286" cy="2896497"/>
          </a:xfrm>
        </p:grpSpPr>
        <p:sp>
          <p:nvSpPr>
            <p:cNvPr id="70" name="Rectangle 69"/>
            <p:cNvSpPr/>
            <p:nvPr/>
          </p:nvSpPr>
          <p:spPr>
            <a:xfrm>
              <a:off x="1134526" y="2003955"/>
              <a:ext cx="3242869" cy="936625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70" idx="2"/>
              <a:endCxn id="72" idx="0"/>
            </p:cNvCxnSpPr>
            <p:nvPr/>
          </p:nvCxnSpPr>
          <p:spPr>
            <a:xfrm>
              <a:off x="2755961" y="2940580"/>
              <a:ext cx="0" cy="79411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49818" y="3734690"/>
              <a:ext cx="4012286" cy="1165762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b="1" dirty="0" err="1" smtClean="0">
                  <a:solidFill>
                    <a:schemeClr val="tx1"/>
                  </a:solidFill>
                </a:rPr>
                <a:t>LAYOUT.in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tells SWMF what processors each component will use.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02567" y="175931"/>
            <a:ext cx="4320704" cy="2821394"/>
            <a:chOff x="702567" y="175952"/>
            <a:chExt cx="4320704" cy="2821394"/>
          </a:xfrm>
        </p:grpSpPr>
        <p:sp>
          <p:nvSpPr>
            <p:cNvPr id="81" name="Rectangle 80"/>
            <p:cNvSpPr/>
            <p:nvPr/>
          </p:nvSpPr>
          <p:spPr>
            <a:xfrm>
              <a:off x="703683" y="175952"/>
              <a:ext cx="4319588" cy="936625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81" idx="2"/>
              <a:endCxn id="83" idx="0"/>
            </p:cNvCxnSpPr>
            <p:nvPr/>
          </p:nvCxnSpPr>
          <p:spPr>
            <a:xfrm>
              <a:off x="2863477" y="1112577"/>
              <a:ext cx="14788" cy="1127019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53683" y="2239596"/>
              <a:ext cx="3049164" cy="75775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b="1" dirty="0" smtClean="0">
                  <a:solidFill>
                    <a:schemeClr val="tx1"/>
                  </a:solidFill>
                </a:rPr>
                <a:t>Situation:</a:t>
              </a:r>
            </a:p>
            <a:p>
              <a:r>
                <a:rPr lang="en-US" sz="2400" b="1" dirty="0" smtClean="0">
                  <a:solidFill>
                    <a:schemeClr val="tx1"/>
                  </a:solidFill>
                </a:rPr>
                <a:t>20 </a:t>
              </a:r>
              <a:r>
                <a:rPr lang="en-US" sz="2400" b="1" dirty="0">
                  <a:solidFill>
                    <a:schemeClr val="tx1"/>
                  </a:solidFill>
                </a:rPr>
                <a:t>CPUs Available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02567" y="175952"/>
              <a:ext cx="4319588" cy="936625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25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50015" y="2548487"/>
            <a:ext cx="4685769" cy="499468"/>
          </a:xfrm>
        </p:spPr>
        <p:txBody>
          <a:bodyPr/>
          <a:lstStyle/>
          <a:p>
            <a:r>
              <a:rPr lang="en-US" sz="3400" dirty="0" smtClean="0"/>
              <a:t>Example </a:t>
            </a:r>
            <a:r>
              <a:rPr lang="en-US" sz="3400" dirty="0" err="1" smtClean="0"/>
              <a:t>LAYOUT.in</a:t>
            </a:r>
            <a:endParaRPr lang="en-US" sz="34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03683" y="175952"/>
            <a:ext cx="4319588" cy="936625"/>
            <a:chOff x="225" y="4685"/>
            <a:chExt cx="3870" cy="839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25" y="4685"/>
              <a:ext cx="3806" cy="8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25" y="5137"/>
              <a:ext cx="1934" cy="3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159" y="4685"/>
              <a:ext cx="1549" cy="83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708" y="4685"/>
              <a:ext cx="387" cy="83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902" y="4685"/>
              <a:ext cx="193" cy="45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18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12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805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999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192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386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579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772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966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159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353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546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741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934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128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3321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515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708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3902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095" y="4685"/>
              <a:ext cx="0" cy="8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60160" y="188911"/>
            <a:ext cx="3657600" cy="4800600"/>
            <a:chOff x="5260160" y="188911"/>
            <a:chExt cx="3657600" cy="4800600"/>
          </a:xfrm>
        </p:grpSpPr>
        <p:sp>
          <p:nvSpPr>
            <p:cNvPr id="6" name="Rectangle 58"/>
            <p:cNvSpPr>
              <a:spLocks noChangeArrowheads="1"/>
            </p:cNvSpPr>
            <p:nvPr/>
          </p:nvSpPr>
          <p:spPr bwMode="auto">
            <a:xfrm>
              <a:off x="5260160" y="188911"/>
              <a:ext cx="3657600" cy="4800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5460185" y="301624"/>
              <a:ext cx="3311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accent1"/>
                  </a:solidFill>
                </a:rPr>
                <a:t> SC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FFBE02"/>
                  </a:solidFill>
                </a:rPr>
                <a:t>IH </a:t>
              </a:r>
              <a:r>
                <a:rPr lang="en-US" sz="2400" dirty="0"/>
                <a:t>    </a:t>
              </a:r>
              <a:r>
                <a:rPr lang="en-US" sz="2400" dirty="0" smtClean="0">
                  <a:solidFill>
                    <a:srgbClr val="CC6600"/>
                  </a:solidFill>
                </a:rPr>
                <a:t>GM</a:t>
              </a:r>
              <a:r>
                <a:rPr lang="en-US" sz="2400" dirty="0" smtClean="0"/>
                <a:t>      </a:t>
              </a:r>
              <a:r>
                <a:rPr lang="en-US" sz="2400" dirty="0" smtClean="0">
                  <a:solidFill>
                    <a:srgbClr val="7D007E"/>
                  </a:solidFill>
                </a:rPr>
                <a:t>IM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FF00"/>
                  </a:solidFill>
                </a:rPr>
                <a:t>IE</a:t>
              </a: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676085" y="877886"/>
              <a:ext cx="0" cy="381635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7115948" y="877886"/>
              <a:ext cx="0" cy="381635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7908110" y="877886"/>
              <a:ext cx="0" cy="381635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8555810" y="877886"/>
              <a:ext cx="0" cy="381635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323785" y="1598611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323785" y="877886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6323785" y="2390774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323785" y="3254374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6323785" y="4046536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7115948" y="1454149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7115948" y="2101849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7115948" y="2822574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7115948" y="3541711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7115948" y="877886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6323785" y="877886"/>
              <a:ext cx="6350" cy="3833813"/>
            </a:xfrm>
            <a:prstGeom prst="line">
              <a:avLst/>
            </a:prstGeom>
            <a:noFill/>
            <a:ln w="50800">
              <a:solidFill>
                <a:srgbClr val="FFBE02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5676085" y="877886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5676085" y="2030411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5676085" y="3254374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7908110" y="877886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7908110" y="1454149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7908110" y="2822574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7908110" y="2101849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7908110" y="4262436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7908110" y="3541711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7115948" y="4262436"/>
              <a:ext cx="792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41494" y="1301589"/>
            <a:ext cx="3621087" cy="3598863"/>
            <a:chOff x="814848" y="1301589"/>
            <a:chExt cx="3621087" cy="3598863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14848" y="1301589"/>
              <a:ext cx="3621087" cy="35988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35" tIns="90008" rIns="91435" bIns="45718">
              <a:prstTxWarp prst="textNoShape">
                <a:avLst/>
              </a:prstTxWarp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ourier New" pitchFamily="-112" charset="0"/>
                </a:rPr>
                <a:t>LAYOUT.in</a:t>
              </a:r>
              <a:r>
                <a:rPr lang="en-US" sz="2000" b="1" dirty="0">
                  <a:solidFill>
                    <a:schemeClr val="tx2"/>
                  </a:solidFill>
                  <a:latin typeface="Courier New" pitchFamily="-112" charset="0"/>
                </a:rPr>
                <a:t> for 20 PE-s</a:t>
              </a:r>
              <a:endParaRPr lang="en-US" sz="2000" dirty="0">
                <a:solidFill>
                  <a:schemeClr val="tx2"/>
                </a:solidFill>
                <a:latin typeface="Courier New" pitchFamily="-112" charset="0"/>
              </a:endParaRPr>
            </a:p>
          </p:txBody>
        </p:sp>
        <p:sp>
          <p:nvSpPr>
            <p:cNvPr id="60" name="Text Box 56"/>
            <p:cNvSpPr txBox="1">
              <a:spLocks/>
            </p:cNvSpPr>
            <p:nvPr/>
          </p:nvSpPr>
          <p:spPr bwMode="auto">
            <a:xfrm>
              <a:off x="965660" y="1812764"/>
              <a:ext cx="3352800" cy="2971800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642938" eaLnBrk="1" hangingPunct="1">
                <a:lnSpc>
                  <a:spcPct val="30000"/>
                </a:lnSpc>
                <a:spcBef>
                  <a:spcPts val="2463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chemeClr val="tx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  <a:sym typeface="Hoefler Text" pitchFamily="-112" charset="0"/>
                </a:rPr>
                <a:t>ID  ROOT  LAST STRIDE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chemeClr val="tx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  <a:sym typeface="Hoefler Text" pitchFamily="-112" charset="0"/>
                </a:rPr>
                <a:t>#COMPONENTMAP</a:t>
              </a:r>
              <a:r>
                <a:rPr lang="en-US" b="1" dirty="0">
                  <a:solidFill>
                    <a:schemeClr val="bg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  <a:sym typeface="Hoefler Text" pitchFamily="-112" charset="0"/>
                </a:rPr>
                <a:t>  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chemeClr val="accent1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SC     0     9      1</a:t>
              </a:r>
              <a:r>
                <a:rPr lang="en-US" b="1" dirty="0">
                  <a:solidFill>
                    <a:schemeClr val="bg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 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rgbClr val="FFBE0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IH     0     9      1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rgbClr val="CC6600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GM    10    17      1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rgbClr val="00FF00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IE    18    19      1</a:t>
              </a: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rgbClr val="FF0066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</a:rPr>
                <a:t>IM    19    19      1</a:t>
              </a:r>
              <a:endParaRPr lang="en-US" b="1" dirty="0">
                <a:solidFill>
                  <a:srgbClr val="FF0066"/>
                </a:solidFill>
                <a:latin typeface="Courier New" pitchFamily="-112" charset="0"/>
                <a:ea typeface="Hoefler Text" pitchFamily="-112" charset="0"/>
                <a:cs typeface="Hoefler Text" pitchFamily="-112" charset="0"/>
                <a:sym typeface="Hoefler Text" pitchFamily="-112" charset="0"/>
              </a:endParaRPr>
            </a:p>
            <a:p>
              <a:pPr defTabSz="642938" eaLnBrk="1" hangingPunct="1">
                <a:lnSpc>
                  <a:spcPct val="30000"/>
                </a:lnSpc>
                <a:spcBef>
                  <a:spcPts val="1800"/>
                </a:spcBef>
                <a:buClr>
                  <a:srgbClr val="43412C"/>
                </a:buClr>
                <a:buSzPct val="125000"/>
                <a:buFont typeface="Lucida Grande" pitchFamily="-112" charset="0"/>
                <a:buNone/>
              </a:pPr>
              <a:r>
                <a:rPr lang="en-US" b="1" dirty="0">
                  <a:solidFill>
                    <a:schemeClr val="tx2"/>
                  </a:solidFill>
                  <a:latin typeface="Courier New" pitchFamily="-112" charset="0"/>
                  <a:ea typeface="Hoefler Text" pitchFamily="-112" charset="0"/>
                  <a:cs typeface="Hoefler Text" pitchFamily="-112" charset="0"/>
                  <a:sym typeface="Hoefler Text" pitchFamily="-112" charset="0"/>
                </a:rPr>
                <a:t>#END</a:t>
              </a:r>
              <a:endParaRPr lang="en-US" sz="800" dirty="0">
                <a:latin typeface="Lucida Grande" pitchFamily="-112" charset="0"/>
                <a:ea typeface="Lucida Grande" pitchFamily="-112" charset="0"/>
                <a:cs typeface="Lucida Grande" pitchFamily="-112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5460186" y="290511"/>
            <a:ext cx="3283606" cy="1811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65" idx="1"/>
            <a:endCxn id="5" idx="1"/>
          </p:cNvCxnSpPr>
          <p:nvPr/>
        </p:nvCxnSpPr>
        <p:spPr>
          <a:xfrm flipH="1" flipV="1">
            <a:off x="4807850" y="3525451"/>
            <a:ext cx="307758" cy="4277"/>
          </a:xfrm>
          <a:prstGeom prst="lin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/>
          <p:cNvCxnSpPr>
            <a:stCxn id="64" idx="2"/>
            <a:endCxn id="65" idx="0"/>
          </p:cNvCxnSpPr>
          <p:nvPr/>
        </p:nvCxnSpPr>
        <p:spPr>
          <a:xfrm>
            <a:off x="7101989" y="2101849"/>
            <a:ext cx="13959" cy="653106"/>
          </a:xfrm>
          <a:prstGeom prst="lin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5" name="TextBox 64"/>
          <p:cNvSpPr txBox="1"/>
          <p:nvPr/>
        </p:nvSpPr>
        <p:spPr>
          <a:xfrm>
            <a:off x="5115608" y="2754955"/>
            <a:ext cx="4000680" cy="1549546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b="1" u="sng" dirty="0" smtClean="0">
                <a:solidFill>
                  <a:schemeClr val="tx1"/>
                </a:solidFill>
              </a:rPr>
              <a:t>This Example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SC/IH share 9 processors.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IM/IE share 1 processor.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GM does not share.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3683" y="175931"/>
            <a:ext cx="4319588" cy="9366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>
            <a:stCxn id="93" idx="2"/>
          </p:cNvCxnSpPr>
          <p:nvPr/>
        </p:nvCxnSpPr>
        <p:spPr>
          <a:xfrm>
            <a:off x="2862361" y="1112556"/>
            <a:ext cx="0" cy="1168766"/>
          </a:xfrm>
          <a:prstGeom prst="lin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3" name="Rectangle 92"/>
          <p:cNvSpPr/>
          <p:nvPr/>
        </p:nvSpPr>
        <p:spPr>
          <a:xfrm>
            <a:off x="702567" y="175931"/>
            <a:ext cx="4319588" cy="9366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375894" y="2667803"/>
            <a:ext cx="431956" cy="1667344"/>
          </a:xfrm>
          <a:prstGeom prst="rightBrace">
            <a:avLst>
              <a:gd name="adj1" fmla="val 8333"/>
              <a:gd name="adj2" fmla="val 51438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75" name="Right Brace 74"/>
          <p:cNvSpPr/>
          <p:nvPr/>
        </p:nvSpPr>
        <p:spPr>
          <a:xfrm rot="16200000">
            <a:off x="2588400" y="900191"/>
            <a:ext cx="418342" cy="3180605"/>
          </a:xfrm>
          <a:prstGeom prst="rightBrace">
            <a:avLst>
              <a:gd name="adj1" fmla="val 8333"/>
              <a:gd name="adj2" fmla="val 52259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1179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611909"/>
            <a:ext cx="8890000" cy="4307477"/>
          </a:xfrm>
        </p:spPr>
        <p:txBody>
          <a:bodyPr>
            <a:normAutofit/>
          </a:bodyPr>
          <a:lstStyle/>
          <a:p>
            <a:r>
              <a:rPr lang="en-US" sz="3600" u="sng" dirty="0" err="1" smtClean="0"/>
              <a:t>Tecplot</a:t>
            </a:r>
            <a:r>
              <a:rPr lang="en-US" sz="3600" dirty="0" smtClean="0"/>
              <a:t>	</a:t>
            </a:r>
            <a:r>
              <a:rPr lang="en-US" sz="2800" dirty="0" smtClean="0"/>
              <a:t>GUI-based 3D visualization; </a:t>
            </a:r>
            <a:r>
              <a:rPr lang="en-US" sz="2800" dirty="0" err="1" smtClean="0"/>
              <a:t>CLaSP</a:t>
            </a:r>
            <a:r>
              <a:rPr lang="en-US" sz="2800" dirty="0" smtClean="0"/>
              <a:t> has group licensing.  Great for MHD 3D viz.</a:t>
            </a:r>
          </a:p>
          <a:p>
            <a:r>
              <a:rPr lang="en-US" sz="3600" u="sng" dirty="0" smtClean="0"/>
              <a:t>IDL</a:t>
            </a:r>
            <a:r>
              <a:rPr lang="en-US" sz="3600" dirty="0" smtClean="0"/>
              <a:t>	</a:t>
            </a:r>
            <a:r>
              <a:rPr lang="en-US" sz="2800" dirty="0" smtClean="0"/>
              <a:t>Dr. </a:t>
            </a:r>
            <a:r>
              <a:rPr lang="en-US" sz="2800" dirty="0" err="1" smtClean="0"/>
              <a:t>Toth</a:t>
            </a:r>
            <a:r>
              <a:rPr lang="en-US" sz="2800" dirty="0" smtClean="0"/>
              <a:t> maintains a library for reading &amp; visualizing SWMF output.  Included within SWMF.</a:t>
            </a:r>
          </a:p>
          <a:p>
            <a:r>
              <a:rPr lang="en-US" sz="3600" u="sng" dirty="0" smtClean="0"/>
              <a:t>Python</a:t>
            </a:r>
            <a:r>
              <a:rPr lang="en-US" sz="3600" dirty="0" smtClean="0"/>
              <a:t>	</a:t>
            </a:r>
            <a:r>
              <a:rPr lang="en-US" sz="2800" dirty="0" err="1" smtClean="0"/>
              <a:t>Spacepy</a:t>
            </a:r>
            <a:r>
              <a:rPr lang="en-US" sz="2800" dirty="0" smtClean="0"/>
              <a:t> has library for reading/plotting SWMF output over broad range of variables.</a:t>
            </a:r>
          </a:p>
          <a:p>
            <a:r>
              <a:rPr lang="en-US" sz="2800" dirty="0">
                <a:hlinkClick r:id="rId2"/>
              </a:rPr>
              <a:t>https://sourceforge.net/projects/spacepy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http://www-personal.umich.edu/~dwelling/python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97"/>
            <a:ext cx="8347364" cy="499468"/>
          </a:xfrm>
        </p:spPr>
        <p:txBody>
          <a:bodyPr/>
          <a:lstStyle/>
          <a:p>
            <a:r>
              <a:rPr lang="en-US" dirty="0" smtClean="0"/>
              <a:t>Hierarchy of Help – Who to 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</a:p>
          <a:p>
            <a:r>
              <a:rPr lang="en-US" dirty="0"/>
              <a:t>	</a:t>
            </a:r>
            <a:r>
              <a:rPr lang="en-US" dirty="0" smtClean="0"/>
              <a:t>Yourself</a:t>
            </a:r>
          </a:p>
          <a:p>
            <a:r>
              <a:rPr lang="en-US" dirty="0"/>
              <a:t>	</a:t>
            </a:r>
            <a:r>
              <a:rPr lang="en-US" dirty="0" smtClean="0"/>
              <a:t>	Peers running the model</a:t>
            </a:r>
          </a:p>
          <a:p>
            <a:r>
              <a:rPr lang="en-US" dirty="0"/>
              <a:t>	</a:t>
            </a:r>
            <a:r>
              <a:rPr lang="en-US" dirty="0" smtClean="0"/>
              <a:t>		Yourself</a:t>
            </a:r>
          </a:p>
          <a:p>
            <a:r>
              <a:rPr lang="en-US" dirty="0"/>
              <a:t>	</a:t>
            </a:r>
            <a:r>
              <a:rPr lang="en-US" dirty="0" smtClean="0"/>
              <a:t>			More experienced users</a:t>
            </a:r>
          </a:p>
          <a:p>
            <a:r>
              <a:rPr lang="en-US" dirty="0"/>
              <a:t>	</a:t>
            </a:r>
            <a:r>
              <a:rPr lang="en-US" dirty="0" smtClean="0"/>
              <a:t>				Yourself</a:t>
            </a:r>
          </a:p>
          <a:p>
            <a:r>
              <a:rPr lang="en-US" dirty="0"/>
              <a:t>	</a:t>
            </a:r>
            <a:r>
              <a:rPr lang="en-US" dirty="0" smtClean="0"/>
              <a:t>					Development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4818" y="1235364"/>
            <a:ext cx="2713182" cy="36083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3153057">
            <a:off x="-91918" y="1657993"/>
            <a:ext cx="109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First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153057">
            <a:off x="1789990" y="4209540"/>
            <a:ext cx="109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Last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103090" y="1312525"/>
            <a:ext cx="4006274" cy="2224617"/>
          </a:xfrm>
          <a:prstGeom prst="wedgeEllipseCallout">
            <a:avLst>
              <a:gd name="adj1" fmla="val -26294"/>
              <a:gd name="adj2" fmla="val 83259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Developers will </a:t>
            </a:r>
            <a:r>
              <a:rPr lang="en-US" sz="2800" b="1" dirty="0" smtClean="0"/>
              <a:t>help you fix it</a:t>
            </a:r>
            <a:r>
              <a:rPr lang="en-US" sz="2800" dirty="0" smtClean="0"/>
              <a:t>, we will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fix it for you.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0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Shameless Self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0" y="773546"/>
            <a:ext cx="907473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CLaSP</a:t>
            </a:r>
            <a:r>
              <a:rPr lang="en-US" b="1" dirty="0" smtClean="0"/>
              <a:t> 605-1: Intro to Scientific Programming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dog_compu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1556399"/>
            <a:ext cx="4381500" cy="3171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7455" y="1845036"/>
            <a:ext cx="4294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3 credit programming course.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LaTeX</a:t>
            </a:r>
            <a:r>
              <a:rPr lang="en-US" sz="2400" dirty="0" smtClean="0"/>
              <a:t>, Python, Fortran, Make, and more.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Plotting, reading/writing, scripting, web fetching, etc.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Memes.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SWMF?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664538"/>
            <a:ext cx="8636000" cy="4069098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S</a:t>
            </a:r>
            <a:r>
              <a:rPr lang="en-US" dirty="0" smtClean="0"/>
              <a:t>pace </a:t>
            </a:r>
            <a:r>
              <a:rPr lang="en-US" b="1" dirty="0" smtClean="0"/>
              <a:t>W</a:t>
            </a:r>
            <a:r>
              <a:rPr lang="en-US" dirty="0" smtClean="0"/>
              <a:t>eather </a:t>
            </a:r>
            <a:r>
              <a:rPr lang="en-US" b="1" dirty="0" smtClean="0"/>
              <a:t>M</a:t>
            </a:r>
            <a:r>
              <a:rPr lang="en-US" dirty="0" smtClean="0"/>
              <a:t>odeling </a:t>
            </a:r>
            <a:r>
              <a:rPr lang="en-US" b="1" dirty="0" smtClean="0"/>
              <a:t>F</a:t>
            </a:r>
            <a:r>
              <a:rPr lang="en-US" dirty="0" smtClean="0"/>
              <a:t>ramework is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a flexible framework that allows us to </a:t>
            </a:r>
            <a:r>
              <a:rPr lang="en-US" i="1" dirty="0" smtClean="0"/>
              <a:t>execute, synchronize, and couple</a:t>
            </a:r>
            <a:r>
              <a:rPr lang="en-US" dirty="0" smtClean="0"/>
              <a:t> many independent models of the space environment to create a </a:t>
            </a:r>
            <a:r>
              <a:rPr lang="en-US" i="1" dirty="0" smtClean="0"/>
              <a:t>comprehensive and self-consistent</a:t>
            </a:r>
            <a:r>
              <a:rPr lang="en-US" dirty="0"/>
              <a:t> </a:t>
            </a:r>
            <a:r>
              <a:rPr lang="en-US" dirty="0" smtClean="0"/>
              <a:t>model of the space environment.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EBAF-3052-3D4A-90F3-9359B650EF47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97"/>
            <a:ext cx="8686800" cy="499468"/>
          </a:xfrm>
        </p:spPr>
        <p:txBody>
          <a:bodyPr/>
          <a:lstStyle/>
          <a:p>
            <a:r>
              <a:rPr lang="en-US" sz="3200" dirty="0" smtClean="0"/>
              <a:t>SWMF and BATS-R-US are different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The first and most-used model within the SWMF is BATS-R-US.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Because of this, most people assume that “SWMF” is an synonym of “BATS-R-US”.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/>
              <a:t>THE SWMF AND BATS-R-US ARE DIFFERENT THINGS.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/>
              <a:t>THE SWMF AND BATS-R-US ARE DIFFERENT THINGS.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90D-5407-F346-A897-D41F719367D4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734" y="4841863"/>
            <a:ext cx="2133600" cy="274637"/>
          </a:xfrm>
        </p:spPr>
        <p:txBody>
          <a:bodyPr/>
          <a:lstStyle/>
          <a:p>
            <a:fld id="{A07080D7-5288-1C44-9E67-B76BC3CEF8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9" name="Group 2"/>
          <p:cNvGrpSpPr>
            <a:grpSpLocks/>
          </p:cNvGrpSpPr>
          <p:nvPr/>
        </p:nvGrpSpPr>
        <p:grpSpPr bwMode="auto">
          <a:xfrm>
            <a:off x="551105" y="373038"/>
            <a:ext cx="8077200" cy="4419600"/>
            <a:chOff x="288" y="864"/>
            <a:chExt cx="5088" cy="2784"/>
          </a:xfrm>
        </p:grpSpPr>
        <p:sp>
          <p:nvSpPr>
            <p:cNvPr id="80" name="AutoShape 3"/>
            <p:cNvSpPr>
              <a:spLocks noChangeArrowheads="1"/>
            </p:cNvSpPr>
            <p:nvPr/>
          </p:nvSpPr>
          <p:spPr bwMode="auto">
            <a:xfrm>
              <a:off x="288" y="864"/>
              <a:ext cx="5088" cy="2784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 Box 4"/>
            <p:cNvSpPr txBox="1">
              <a:spLocks noChangeArrowheads="1"/>
            </p:cNvSpPr>
            <p:nvPr/>
          </p:nvSpPr>
          <p:spPr bwMode="auto">
            <a:xfrm>
              <a:off x="2872" y="912"/>
              <a:ext cx="21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SWMF Control &amp; Infrastructure</a:t>
              </a:r>
            </a:p>
          </p:txBody>
        </p:sp>
      </p:grpSp>
      <p:grpSp>
        <p:nvGrpSpPr>
          <p:cNvPr id="82" name="Group 21"/>
          <p:cNvGrpSpPr>
            <a:grpSpLocks/>
          </p:cNvGrpSpPr>
          <p:nvPr/>
        </p:nvGrpSpPr>
        <p:grpSpPr bwMode="auto">
          <a:xfrm>
            <a:off x="1065691" y="830238"/>
            <a:ext cx="990600" cy="949325"/>
            <a:chOff x="864" y="1344"/>
            <a:chExt cx="624" cy="598"/>
          </a:xfrm>
        </p:grpSpPr>
        <p:pic>
          <p:nvPicPr>
            <p:cNvPr id="83" name="Picture 22" descr="EE"/>
            <p:cNvPicPr>
              <a:picLocks noChangeAspect="1" noChangeArrowheads="1"/>
            </p:cNvPicPr>
            <p:nvPr/>
          </p:nvPicPr>
          <p:blipFill>
            <a:blip r:embed="rId2"/>
            <a:srcRect l="14749" r="7808"/>
            <a:stretch>
              <a:fillRect/>
            </a:stretch>
          </p:blipFill>
          <p:spPr bwMode="auto">
            <a:xfrm>
              <a:off x="869" y="1363"/>
              <a:ext cx="596" cy="579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864" y="1344"/>
              <a:ext cx="6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Eruption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Generator</a:t>
              </a:r>
            </a:p>
          </p:txBody>
        </p:sp>
      </p:grpSp>
      <p:grpSp>
        <p:nvGrpSpPr>
          <p:cNvPr id="85" name="Group 24"/>
          <p:cNvGrpSpPr>
            <a:grpSpLocks/>
          </p:cNvGrpSpPr>
          <p:nvPr/>
        </p:nvGrpSpPr>
        <p:grpSpPr bwMode="auto">
          <a:xfrm>
            <a:off x="1008307" y="2238352"/>
            <a:ext cx="1025525" cy="914400"/>
            <a:chOff x="816" y="2231"/>
            <a:chExt cx="646" cy="576"/>
          </a:xfrm>
        </p:grpSpPr>
        <p:pic>
          <p:nvPicPr>
            <p:cNvPr id="86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231"/>
              <a:ext cx="577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87" name="Text Box 26"/>
            <p:cNvSpPr txBox="1">
              <a:spLocks noChangeArrowheads="1"/>
            </p:cNvSpPr>
            <p:nvPr/>
          </p:nvSpPr>
          <p:spPr bwMode="auto">
            <a:xfrm>
              <a:off x="816" y="2640"/>
              <a:ext cx="6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 Solar </a:t>
              </a:r>
              <a:r>
                <a:rPr lang="en-US" sz="1000" b="1" dirty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Corona</a:t>
              </a:r>
            </a:p>
          </p:txBody>
        </p:sp>
      </p:grp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2684707" y="2201839"/>
            <a:ext cx="919163" cy="950913"/>
            <a:chOff x="1872" y="2208"/>
            <a:chExt cx="579" cy="599"/>
          </a:xfrm>
        </p:grpSpPr>
        <p:pic>
          <p:nvPicPr>
            <p:cNvPr id="89" name="Picture 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2" y="2231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872" y="2208"/>
              <a:ext cx="5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</a:rPr>
                <a:t> </a:t>
              </a: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Inner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Heliosphere</a:t>
              </a:r>
            </a:p>
          </p:txBody>
        </p:sp>
      </p:grpSp>
      <p:pic>
        <p:nvPicPr>
          <p:cNvPr id="91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906" y="2238351"/>
            <a:ext cx="914400" cy="912813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4172746" y="2805091"/>
            <a:ext cx="113236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>
                <a:solidFill>
                  <a:prstClr val="white"/>
                </a:solidFill>
                <a:latin typeface="Calibri"/>
              </a:rPr>
              <a:t>Global</a:t>
            </a:r>
          </a:p>
          <a:p>
            <a:pPr algn="ctr"/>
            <a:r>
              <a:rPr lang="en-US" sz="1000" b="1" dirty="0">
                <a:solidFill>
                  <a:prstClr val="white"/>
                </a:solidFill>
                <a:latin typeface="Calibri"/>
              </a:rPr>
              <a:t>Magnetosphere</a:t>
            </a:r>
          </a:p>
        </p:txBody>
      </p:sp>
      <p:grpSp>
        <p:nvGrpSpPr>
          <p:cNvPr id="93" name="Group 33"/>
          <p:cNvGrpSpPr>
            <a:grpSpLocks/>
          </p:cNvGrpSpPr>
          <p:nvPr/>
        </p:nvGrpSpPr>
        <p:grpSpPr bwMode="auto">
          <a:xfrm>
            <a:off x="5654921" y="866755"/>
            <a:ext cx="923926" cy="955677"/>
            <a:chOff x="3743" y="1367"/>
            <a:chExt cx="582" cy="602"/>
          </a:xfrm>
        </p:grpSpPr>
        <p:pic>
          <p:nvPicPr>
            <p:cNvPr id="94" name="Picture 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3" y="1367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95" name="Text Box 35"/>
            <p:cNvSpPr txBox="1">
              <a:spLocks noChangeArrowheads="1"/>
            </p:cNvSpPr>
            <p:nvPr/>
          </p:nvSpPr>
          <p:spPr bwMode="auto">
            <a:xfrm>
              <a:off x="3749" y="1814"/>
              <a:ext cx="5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Polar Wind</a:t>
              </a:r>
            </a:p>
          </p:txBody>
        </p:sp>
      </p:grpSp>
      <p:grpSp>
        <p:nvGrpSpPr>
          <p:cNvPr id="96" name="Group 36"/>
          <p:cNvGrpSpPr>
            <a:grpSpLocks/>
          </p:cNvGrpSpPr>
          <p:nvPr/>
        </p:nvGrpSpPr>
        <p:grpSpPr bwMode="auto">
          <a:xfrm>
            <a:off x="6909043" y="3554388"/>
            <a:ext cx="1131888" cy="971551"/>
            <a:chOff x="2805" y="3060"/>
            <a:chExt cx="713" cy="612"/>
          </a:xfrm>
        </p:grpSpPr>
        <p:pic>
          <p:nvPicPr>
            <p:cNvPr id="97" name="Picture 3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1" y="3096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98" name="Text Box 38"/>
            <p:cNvSpPr txBox="1">
              <a:spLocks noChangeArrowheads="1"/>
            </p:cNvSpPr>
            <p:nvPr/>
          </p:nvSpPr>
          <p:spPr bwMode="auto">
            <a:xfrm>
              <a:off x="2805" y="3060"/>
              <a:ext cx="7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Inner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Magnetosphere</a:t>
              </a:r>
            </a:p>
          </p:txBody>
        </p:sp>
      </p:grpSp>
      <p:grpSp>
        <p:nvGrpSpPr>
          <p:cNvPr id="99" name="Group 39"/>
          <p:cNvGrpSpPr>
            <a:grpSpLocks/>
          </p:cNvGrpSpPr>
          <p:nvPr/>
        </p:nvGrpSpPr>
        <p:grpSpPr bwMode="auto">
          <a:xfrm>
            <a:off x="5556495" y="3609954"/>
            <a:ext cx="1108075" cy="917575"/>
            <a:chOff x="3681" y="3095"/>
            <a:chExt cx="698" cy="578"/>
          </a:xfrm>
        </p:grpSpPr>
        <p:pic>
          <p:nvPicPr>
            <p:cNvPr id="100" name="Picture 4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43" y="3095"/>
              <a:ext cx="576" cy="575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01" name="Text Box 41"/>
            <p:cNvSpPr txBox="1">
              <a:spLocks noChangeArrowheads="1"/>
            </p:cNvSpPr>
            <p:nvPr/>
          </p:nvSpPr>
          <p:spPr bwMode="auto">
            <a:xfrm>
              <a:off x="3681" y="3440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dirty="0">
                  <a:solidFill>
                    <a:prstClr val="white"/>
                  </a:solidFill>
                  <a:latin typeface="Calibri"/>
                </a:rPr>
                <a:t>Ionospheric</a:t>
              </a:r>
            </a:p>
            <a:p>
              <a:pPr algn="ctr"/>
              <a:r>
                <a:rPr lang="en-US" sz="900" b="1" dirty="0">
                  <a:solidFill>
                    <a:prstClr val="white"/>
                  </a:solidFill>
                  <a:latin typeface="Calibri"/>
                </a:rPr>
                <a:t>Electrodynamics</a:t>
              </a:r>
            </a:p>
          </p:txBody>
        </p:sp>
      </p:grpSp>
      <p:grpSp>
        <p:nvGrpSpPr>
          <p:cNvPr id="102" name="Group 42"/>
          <p:cNvGrpSpPr>
            <a:grpSpLocks/>
          </p:cNvGrpSpPr>
          <p:nvPr/>
        </p:nvGrpSpPr>
        <p:grpSpPr bwMode="auto">
          <a:xfrm>
            <a:off x="6948734" y="2238351"/>
            <a:ext cx="1074738" cy="935038"/>
            <a:chOff x="4558" y="2231"/>
            <a:chExt cx="677" cy="589"/>
          </a:xfrm>
        </p:grpSpPr>
        <p:pic>
          <p:nvPicPr>
            <p:cNvPr id="103" name="Picture 4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07" y="2231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04" name="Text Box 44"/>
            <p:cNvSpPr txBox="1">
              <a:spLocks noChangeArrowheads="1"/>
            </p:cNvSpPr>
            <p:nvPr/>
          </p:nvSpPr>
          <p:spPr bwMode="auto">
            <a:xfrm>
              <a:off x="4558" y="2568"/>
              <a:ext cx="6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Thermosphere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&amp; Ionosphere</a:t>
              </a:r>
            </a:p>
          </p:txBody>
        </p:sp>
      </p:grpSp>
      <p:grpSp>
        <p:nvGrpSpPr>
          <p:cNvPr id="105" name="Group 45"/>
          <p:cNvGrpSpPr>
            <a:grpSpLocks/>
          </p:cNvGrpSpPr>
          <p:nvPr/>
        </p:nvGrpSpPr>
        <p:grpSpPr bwMode="auto">
          <a:xfrm>
            <a:off x="2713280" y="839767"/>
            <a:ext cx="914400" cy="925514"/>
            <a:chOff x="1890" y="1350"/>
            <a:chExt cx="576" cy="583"/>
          </a:xfrm>
        </p:grpSpPr>
        <p:pic>
          <p:nvPicPr>
            <p:cNvPr id="106" name="Picture 4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90" y="1350"/>
              <a:ext cx="576" cy="577"/>
            </a:xfrm>
            <a:prstGeom prst="rect">
              <a:avLst/>
            </a:prstGeom>
            <a:noFill/>
            <a:ln w="28575">
              <a:solidFill>
                <a:srgbClr val="C0C0C0"/>
              </a:solidFill>
              <a:miter lim="800000"/>
              <a:headEnd/>
              <a:tailEnd/>
            </a:ln>
          </p:spPr>
        </p:pic>
        <p:sp>
          <p:nvSpPr>
            <p:cNvPr id="107" name="Text Box 47"/>
            <p:cNvSpPr txBox="1">
              <a:spLocks noChangeArrowheads="1"/>
            </p:cNvSpPr>
            <p:nvPr/>
          </p:nvSpPr>
          <p:spPr bwMode="auto">
            <a:xfrm>
              <a:off x="1920" y="1584"/>
              <a:ext cx="54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Solar</a:t>
              </a:r>
            </a:p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Energetic</a:t>
              </a:r>
              <a:endParaRPr lang="en-US" sz="1000" b="1" dirty="0">
                <a:solidFill>
                  <a:prstClr val="white"/>
                </a:solidFill>
                <a:latin typeface="Calibri"/>
                <a:ea typeface="Osaka" charset="-128"/>
                <a:cs typeface="Osaka" charset="-128"/>
              </a:endParaRP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Particles</a:t>
              </a:r>
            </a:p>
          </p:txBody>
        </p:sp>
      </p:grpSp>
      <p:grpSp>
        <p:nvGrpSpPr>
          <p:cNvPr id="108" name="Group 51"/>
          <p:cNvGrpSpPr>
            <a:grpSpLocks/>
          </p:cNvGrpSpPr>
          <p:nvPr/>
        </p:nvGrpSpPr>
        <p:grpSpPr bwMode="auto">
          <a:xfrm>
            <a:off x="7028105" y="830240"/>
            <a:ext cx="960438" cy="1016000"/>
            <a:chOff x="2880" y="1344"/>
            <a:chExt cx="605" cy="640"/>
          </a:xfrm>
        </p:grpSpPr>
        <p:pic>
          <p:nvPicPr>
            <p:cNvPr id="109" name="Picture 52" descr="R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80" y="1353"/>
              <a:ext cx="605" cy="605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10" name="Text Box 53"/>
            <p:cNvSpPr txBox="1">
              <a:spLocks noChangeArrowheads="1"/>
            </p:cNvSpPr>
            <p:nvPr/>
          </p:nvSpPr>
          <p:spPr bwMode="auto">
            <a:xfrm>
              <a:off x="2908" y="1344"/>
              <a:ext cx="48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Radiation</a:t>
              </a:r>
            </a:p>
            <a:p>
              <a:pPr algn="ctr"/>
              <a:endParaRPr lang="en-US" sz="1000" b="1" dirty="0">
                <a:solidFill>
                  <a:prstClr val="white"/>
                </a:solidFill>
                <a:latin typeface="Verdana" charset="0"/>
              </a:endParaRPr>
            </a:p>
            <a:p>
              <a:pPr algn="ctr"/>
              <a:endParaRPr lang="en-US" sz="1000" b="1" dirty="0">
                <a:solidFill>
                  <a:prstClr val="white"/>
                </a:solidFill>
                <a:latin typeface="Verdana" charset="0"/>
              </a:endParaRPr>
            </a:p>
            <a:p>
              <a:pPr algn="ctr"/>
              <a:endParaRPr lang="en-US" sz="1000" b="1" dirty="0">
                <a:solidFill>
                  <a:prstClr val="white"/>
                </a:solidFill>
                <a:latin typeface="Verdana" charset="0"/>
              </a:endParaRPr>
            </a:p>
            <a:p>
              <a:pPr algn="ctr"/>
              <a:endParaRPr lang="en-US" sz="1000" b="1" dirty="0">
                <a:solidFill>
                  <a:prstClr val="white"/>
                </a:solidFill>
                <a:latin typeface="Verdana" charset="0"/>
              </a:endParaRP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Belts</a:t>
              </a:r>
            </a:p>
          </p:txBody>
        </p:sp>
      </p:grpSp>
      <p:grpSp>
        <p:nvGrpSpPr>
          <p:cNvPr id="111" name="Group 86"/>
          <p:cNvGrpSpPr>
            <a:grpSpLocks/>
          </p:cNvGrpSpPr>
          <p:nvPr/>
        </p:nvGrpSpPr>
        <p:grpSpPr bwMode="auto">
          <a:xfrm>
            <a:off x="2684708" y="3644700"/>
            <a:ext cx="919163" cy="870569"/>
            <a:chOff x="1632" y="2909"/>
            <a:chExt cx="579" cy="576"/>
          </a:xfrm>
        </p:grpSpPr>
        <p:pic>
          <p:nvPicPr>
            <p:cNvPr id="112" name="Picture 78" descr="OH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32" y="2909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13" name="Text Box 79"/>
            <p:cNvSpPr txBox="1">
              <a:spLocks noChangeArrowheads="1"/>
            </p:cNvSpPr>
            <p:nvPr/>
          </p:nvSpPr>
          <p:spPr bwMode="auto">
            <a:xfrm>
              <a:off x="1632" y="2912"/>
              <a:ext cx="57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3D Outer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Heliosphere</a:t>
              </a:r>
            </a:p>
          </p:txBody>
        </p:sp>
      </p:grpSp>
      <p:sp>
        <p:nvSpPr>
          <p:cNvPr id="114" name="AutoShape 15"/>
          <p:cNvSpPr>
            <a:spLocks noChangeArrowheads="1"/>
          </p:cNvSpPr>
          <p:nvPr/>
        </p:nvSpPr>
        <p:spPr bwMode="auto">
          <a:xfrm>
            <a:off x="2019780" y="2297389"/>
            <a:ext cx="664926" cy="811101"/>
          </a:xfrm>
          <a:prstGeom prst="rightArrow">
            <a:avLst>
              <a:gd name="adj1" fmla="val 50000"/>
              <a:gd name="adj2" fmla="val 30641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5197718" y="1762101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9 w 21600"/>
              <a:gd name="T13" fmla="*/ 9600 h 21600"/>
              <a:gd name="T14" fmla="*/ 20831 w 21600"/>
              <a:gd name="T15" fmla="*/ 12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2738"/>
                </a:lnTo>
                <a:lnTo>
                  <a:pt x="9600" y="2738"/>
                </a:lnTo>
                <a:lnTo>
                  <a:pt x="9600" y="9600"/>
                </a:lnTo>
                <a:lnTo>
                  <a:pt x="2738" y="9600"/>
                </a:lnTo>
                <a:lnTo>
                  <a:pt x="2738" y="6480"/>
                </a:lnTo>
                <a:lnTo>
                  <a:pt x="0" y="10800"/>
                </a:lnTo>
                <a:lnTo>
                  <a:pt x="2738" y="15120"/>
                </a:lnTo>
                <a:lnTo>
                  <a:pt x="2738" y="12000"/>
                </a:lnTo>
                <a:lnTo>
                  <a:pt x="9600" y="12000"/>
                </a:lnTo>
                <a:lnTo>
                  <a:pt x="9600" y="18862"/>
                </a:lnTo>
                <a:lnTo>
                  <a:pt x="6480" y="18862"/>
                </a:lnTo>
                <a:lnTo>
                  <a:pt x="10800" y="21600"/>
                </a:lnTo>
                <a:lnTo>
                  <a:pt x="15120" y="18862"/>
                </a:lnTo>
                <a:lnTo>
                  <a:pt x="12000" y="18862"/>
                </a:lnTo>
                <a:lnTo>
                  <a:pt x="12000" y="12000"/>
                </a:lnTo>
                <a:lnTo>
                  <a:pt x="18862" y="12000"/>
                </a:lnTo>
                <a:lnTo>
                  <a:pt x="18862" y="15120"/>
                </a:lnTo>
                <a:lnTo>
                  <a:pt x="21600" y="10800"/>
                </a:lnTo>
                <a:lnTo>
                  <a:pt x="18862" y="6480"/>
                </a:lnTo>
                <a:lnTo>
                  <a:pt x="18862" y="9600"/>
                </a:lnTo>
                <a:lnTo>
                  <a:pt x="12000" y="9600"/>
                </a:lnTo>
                <a:lnTo>
                  <a:pt x="12000" y="2738"/>
                </a:lnTo>
                <a:lnTo>
                  <a:pt x="15120" y="2738"/>
                </a:lnTo>
                <a:close/>
              </a:path>
            </a:pathLst>
          </a:cu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AutoShape 8"/>
          <p:cNvSpPr>
            <a:spLocks noChangeArrowheads="1"/>
          </p:cNvSpPr>
          <p:nvPr/>
        </p:nvSpPr>
        <p:spPr bwMode="auto">
          <a:xfrm rot="18900000">
            <a:off x="5961305" y="1840004"/>
            <a:ext cx="1219200" cy="834795"/>
          </a:xfrm>
          <a:prstGeom prst="rightArrow">
            <a:avLst>
              <a:gd name="adj1" fmla="val 48602"/>
              <a:gd name="adj2" fmla="val 46649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AutoShape 82"/>
          <p:cNvSpPr>
            <a:spLocks noChangeArrowheads="1"/>
          </p:cNvSpPr>
          <p:nvPr/>
        </p:nvSpPr>
        <p:spPr bwMode="auto">
          <a:xfrm rot="13500000">
            <a:off x="5102468" y="1860642"/>
            <a:ext cx="1219200" cy="834795"/>
          </a:xfrm>
          <a:prstGeom prst="rightArrow">
            <a:avLst>
              <a:gd name="adj1" fmla="val 48602"/>
              <a:gd name="adj2" fmla="val 46649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AutoShape 83"/>
          <p:cNvSpPr>
            <a:spLocks noChangeArrowheads="1"/>
          </p:cNvSpPr>
          <p:nvPr/>
        </p:nvSpPr>
        <p:spPr bwMode="auto">
          <a:xfrm rot="8100000">
            <a:off x="5034205" y="2727417"/>
            <a:ext cx="1295400" cy="834795"/>
          </a:xfrm>
          <a:prstGeom prst="rightArrow">
            <a:avLst>
              <a:gd name="adj1" fmla="val 48602"/>
              <a:gd name="adj2" fmla="val 49565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AutoShape 10"/>
          <p:cNvSpPr>
            <a:spLocks noChangeArrowheads="1"/>
          </p:cNvSpPr>
          <p:nvPr/>
        </p:nvSpPr>
        <p:spPr bwMode="auto">
          <a:xfrm>
            <a:off x="2033832" y="916384"/>
            <a:ext cx="650873" cy="811101"/>
          </a:xfrm>
          <a:prstGeom prst="rightArrow">
            <a:avLst>
              <a:gd name="adj1" fmla="val 50000"/>
              <a:gd name="adj2" fmla="val 29538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AutoShape 84"/>
          <p:cNvSpPr>
            <a:spLocks noChangeArrowheads="1"/>
          </p:cNvSpPr>
          <p:nvPr/>
        </p:nvSpPr>
        <p:spPr bwMode="auto">
          <a:xfrm rot="2700000">
            <a:off x="5940668" y="2698842"/>
            <a:ext cx="1219200" cy="834795"/>
          </a:xfrm>
          <a:prstGeom prst="rightArrow">
            <a:avLst>
              <a:gd name="adj1" fmla="val 48602"/>
              <a:gd name="adj2" fmla="val 46649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AutoShape 9"/>
          <p:cNvSpPr>
            <a:spLocks noChangeArrowheads="1"/>
          </p:cNvSpPr>
          <p:nvPr/>
        </p:nvSpPr>
        <p:spPr bwMode="auto">
          <a:xfrm rot="5400000">
            <a:off x="1331919" y="1612140"/>
            <a:ext cx="457200" cy="81110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AutoShape 12"/>
          <p:cNvSpPr>
            <a:spLocks noChangeArrowheads="1"/>
          </p:cNvSpPr>
          <p:nvPr/>
        </p:nvSpPr>
        <p:spPr bwMode="auto">
          <a:xfrm rot="16200000">
            <a:off x="2935531" y="1589913"/>
            <a:ext cx="412749" cy="811101"/>
          </a:xfrm>
          <a:prstGeom prst="rightArrow">
            <a:avLst>
              <a:gd name="adj1" fmla="val 50000"/>
              <a:gd name="adj2" fmla="val 34117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AutoShape 80"/>
          <p:cNvSpPr>
            <a:spLocks noChangeArrowheads="1"/>
          </p:cNvSpPr>
          <p:nvPr/>
        </p:nvSpPr>
        <p:spPr bwMode="auto">
          <a:xfrm rot="5400000">
            <a:off x="2923620" y="2986121"/>
            <a:ext cx="436565" cy="81110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AutoShape 16"/>
          <p:cNvSpPr>
            <a:spLocks noChangeArrowheads="1"/>
          </p:cNvSpPr>
          <p:nvPr/>
        </p:nvSpPr>
        <p:spPr bwMode="auto">
          <a:xfrm>
            <a:off x="3603869" y="2308101"/>
            <a:ext cx="667883" cy="811101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Text Box 18"/>
          <p:cNvSpPr txBox="1">
            <a:spLocks noChangeArrowheads="1"/>
          </p:cNvSpPr>
          <p:nvPr/>
        </p:nvSpPr>
        <p:spPr bwMode="auto">
          <a:xfrm>
            <a:off x="5529184" y="2479970"/>
            <a:ext cx="131988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Verdana" charset="0"/>
                <a:ea typeface="Osaka" charset="-128"/>
                <a:cs typeface="Osaka" charset="-128"/>
              </a:rPr>
              <a:t>Couplers</a:t>
            </a:r>
            <a:endParaRPr lang="en-US" b="1" dirty="0">
              <a:solidFill>
                <a:prstClr val="black"/>
              </a:solidFill>
              <a:latin typeface="Verdana" charset="0"/>
              <a:ea typeface="Osaka" charset="-128"/>
              <a:cs typeface="Osaka" charset="-128"/>
            </a:endParaRPr>
          </a:p>
        </p:txBody>
      </p:sp>
      <p:grpSp>
        <p:nvGrpSpPr>
          <p:cNvPr id="126" name="Group 61"/>
          <p:cNvGrpSpPr>
            <a:grpSpLocks/>
          </p:cNvGrpSpPr>
          <p:nvPr/>
        </p:nvGrpSpPr>
        <p:grpSpPr bwMode="auto">
          <a:xfrm>
            <a:off x="1018658" y="29902"/>
            <a:ext cx="1084263" cy="844551"/>
            <a:chOff x="624" y="636"/>
            <a:chExt cx="683" cy="532"/>
          </a:xfrm>
        </p:grpSpPr>
        <p:sp>
          <p:nvSpPr>
            <p:cNvPr id="127" name="AutoShape 62"/>
            <p:cNvSpPr>
              <a:spLocks noChangeArrowheads="1"/>
            </p:cNvSpPr>
            <p:nvPr/>
          </p:nvSpPr>
          <p:spPr bwMode="auto">
            <a:xfrm>
              <a:off x="624" y="636"/>
              <a:ext cx="683" cy="532"/>
            </a:xfrm>
            <a:prstGeom prst="downArrowCallout">
              <a:avLst>
                <a:gd name="adj1" fmla="val 32096"/>
                <a:gd name="adj2" fmla="val 32096"/>
                <a:gd name="adj3" fmla="val 16667"/>
                <a:gd name="adj4" fmla="val 58083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Text Box 63"/>
            <p:cNvSpPr txBox="1">
              <a:spLocks noChangeArrowheads="1"/>
            </p:cNvSpPr>
            <p:nvPr/>
          </p:nvSpPr>
          <p:spPr bwMode="auto">
            <a:xfrm>
              <a:off x="624" y="672"/>
              <a:ext cx="68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Flare/CME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Observations</a:t>
              </a:r>
            </a:p>
          </p:txBody>
        </p:sp>
      </p:grpSp>
      <p:grpSp>
        <p:nvGrpSpPr>
          <p:cNvPr id="129" name="Group 64"/>
          <p:cNvGrpSpPr>
            <a:grpSpLocks/>
          </p:cNvGrpSpPr>
          <p:nvPr/>
        </p:nvGrpSpPr>
        <p:grpSpPr bwMode="auto">
          <a:xfrm>
            <a:off x="3463439" y="68238"/>
            <a:ext cx="942719" cy="2514600"/>
            <a:chOff x="3360" y="915"/>
            <a:chExt cx="845" cy="2595"/>
          </a:xfrm>
        </p:grpSpPr>
        <p:sp>
          <p:nvSpPr>
            <p:cNvPr id="130" name="AutoShape 65"/>
            <p:cNvSpPr>
              <a:spLocks noChangeArrowheads="1"/>
            </p:cNvSpPr>
            <p:nvPr/>
          </p:nvSpPr>
          <p:spPr bwMode="auto">
            <a:xfrm>
              <a:off x="3385" y="915"/>
              <a:ext cx="820" cy="2595"/>
            </a:xfrm>
            <a:prstGeom prst="downArrowCallout">
              <a:avLst>
                <a:gd name="adj1" fmla="val 23259"/>
                <a:gd name="adj2" fmla="val 25000"/>
                <a:gd name="adj3" fmla="val 27446"/>
                <a:gd name="adj4" fmla="val 16995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Text Box 66"/>
            <p:cNvSpPr txBox="1">
              <a:spLocks noChangeArrowheads="1"/>
            </p:cNvSpPr>
            <p:nvPr/>
          </p:nvSpPr>
          <p:spPr bwMode="auto">
            <a:xfrm>
              <a:off x="3360" y="915"/>
              <a:ext cx="81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Upstream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Monitors</a:t>
              </a:r>
            </a:p>
          </p:txBody>
        </p:sp>
      </p:grpSp>
      <p:grpSp>
        <p:nvGrpSpPr>
          <p:cNvPr id="132" name="Group 67"/>
          <p:cNvGrpSpPr>
            <a:grpSpLocks/>
          </p:cNvGrpSpPr>
          <p:nvPr/>
        </p:nvGrpSpPr>
        <p:grpSpPr bwMode="auto">
          <a:xfrm>
            <a:off x="5351705" y="4421175"/>
            <a:ext cx="1524000" cy="695325"/>
            <a:chOff x="3312" y="3574"/>
            <a:chExt cx="960" cy="438"/>
          </a:xfrm>
        </p:grpSpPr>
        <p:sp>
          <p:nvSpPr>
            <p:cNvPr id="133" name="AutoShape 68"/>
            <p:cNvSpPr>
              <a:spLocks noChangeArrowheads="1"/>
            </p:cNvSpPr>
            <p:nvPr/>
          </p:nvSpPr>
          <p:spPr bwMode="auto">
            <a:xfrm rot="10800000">
              <a:off x="3408" y="3574"/>
              <a:ext cx="776" cy="437"/>
            </a:xfrm>
            <a:prstGeom prst="downArrowCallout">
              <a:avLst>
                <a:gd name="adj1" fmla="val 47987"/>
                <a:gd name="adj2" fmla="val 38355"/>
                <a:gd name="adj3" fmla="val 18440"/>
                <a:gd name="adj4" fmla="val 72503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Text Box 69"/>
            <p:cNvSpPr txBox="1">
              <a:spLocks noChangeArrowheads="1"/>
            </p:cNvSpPr>
            <p:nvPr/>
          </p:nvSpPr>
          <p:spPr bwMode="auto">
            <a:xfrm>
              <a:off x="3312" y="3684"/>
              <a:ext cx="96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Radars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Magnetometers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In-situ</a:t>
              </a:r>
            </a:p>
          </p:txBody>
        </p:sp>
      </p:grpSp>
      <p:grpSp>
        <p:nvGrpSpPr>
          <p:cNvPr id="135" name="Group 70"/>
          <p:cNvGrpSpPr>
            <a:grpSpLocks/>
          </p:cNvGrpSpPr>
          <p:nvPr/>
        </p:nvGrpSpPr>
        <p:grpSpPr bwMode="auto">
          <a:xfrm>
            <a:off x="7942505" y="2362789"/>
            <a:ext cx="1143000" cy="685800"/>
            <a:chOff x="4944" y="2064"/>
            <a:chExt cx="720" cy="432"/>
          </a:xfrm>
        </p:grpSpPr>
        <p:sp>
          <p:nvSpPr>
            <p:cNvPr id="136" name="AutoShape 71"/>
            <p:cNvSpPr>
              <a:spLocks noChangeArrowheads="1"/>
            </p:cNvSpPr>
            <p:nvPr/>
          </p:nvSpPr>
          <p:spPr bwMode="auto">
            <a:xfrm rot="5400000">
              <a:off x="5088" y="1920"/>
              <a:ext cx="432" cy="720"/>
            </a:xfrm>
            <a:prstGeom prst="downArrowCallout">
              <a:avLst>
                <a:gd name="adj1" fmla="val 44037"/>
                <a:gd name="adj2" fmla="val 36569"/>
                <a:gd name="adj3" fmla="val 28866"/>
                <a:gd name="adj4" fmla="val 71940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Text Box 72"/>
            <p:cNvSpPr txBox="1">
              <a:spLocks noChangeArrowheads="1"/>
            </p:cNvSpPr>
            <p:nvPr/>
          </p:nvSpPr>
          <p:spPr bwMode="auto">
            <a:xfrm>
              <a:off x="5136" y="2160"/>
              <a:ext cx="52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F10.7 Flux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Gravity 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Waves</a:t>
              </a:r>
            </a:p>
          </p:txBody>
        </p:sp>
      </p:grpSp>
      <p:sp>
        <p:nvSpPr>
          <p:cNvPr id="138" name="Rectangle 107"/>
          <p:cNvSpPr>
            <a:spLocks noChangeArrowheads="1"/>
          </p:cNvSpPr>
          <p:nvPr/>
        </p:nvSpPr>
        <p:spPr bwMode="auto">
          <a:xfrm>
            <a:off x="84380" y="220342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9" name="Group 70"/>
          <p:cNvGrpSpPr>
            <a:grpSpLocks/>
          </p:cNvGrpSpPr>
          <p:nvPr/>
        </p:nvGrpSpPr>
        <p:grpSpPr bwMode="auto">
          <a:xfrm flipH="1">
            <a:off x="49421" y="2339489"/>
            <a:ext cx="1069763" cy="762000"/>
            <a:chOff x="4948" y="2016"/>
            <a:chExt cx="722" cy="480"/>
          </a:xfrm>
        </p:grpSpPr>
        <p:sp>
          <p:nvSpPr>
            <p:cNvPr id="140" name="AutoShape 71"/>
            <p:cNvSpPr>
              <a:spLocks noChangeArrowheads="1"/>
            </p:cNvSpPr>
            <p:nvPr/>
          </p:nvSpPr>
          <p:spPr bwMode="auto">
            <a:xfrm rot="5400000">
              <a:off x="5066" y="1898"/>
              <a:ext cx="480" cy="715"/>
            </a:xfrm>
            <a:prstGeom prst="downArrowCallout">
              <a:avLst>
                <a:gd name="adj1" fmla="val 44037"/>
                <a:gd name="adj2" fmla="val 36569"/>
                <a:gd name="adj3" fmla="val 28866"/>
                <a:gd name="adj4" fmla="val 77018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Text Box 72"/>
            <p:cNvSpPr txBox="1">
              <a:spLocks noChangeArrowheads="1"/>
            </p:cNvSpPr>
            <p:nvPr/>
          </p:nvSpPr>
          <p:spPr bwMode="auto">
            <a:xfrm>
              <a:off x="5098" y="2112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 Magneto-grams,</a:t>
              </a: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rotation tomography</a:t>
              </a:r>
              <a:endParaRPr lang="en-US" sz="900" b="1" dirty="0">
                <a:solidFill>
                  <a:prstClr val="white"/>
                </a:solidFill>
                <a:latin typeface="Verdana" charset="0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42" name="Group 54"/>
          <p:cNvGrpSpPr>
            <a:grpSpLocks/>
          </p:cNvGrpSpPr>
          <p:nvPr/>
        </p:nvGrpSpPr>
        <p:grpSpPr bwMode="auto">
          <a:xfrm>
            <a:off x="4179677" y="3616984"/>
            <a:ext cx="1068390" cy="908051"/>
            <a:chOff x="4576" y="3092"/>
            <a:chExt cx="673" cy="572"/>
          </a:xfrm>
        </p:grpSpPr>
        <p:pic>
          <p:nvPicPr>
            <p:cNvPr id="143" name="Picture 5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4" y="3092"/>
              <a:ext cx="572" cy="572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44" name="Text Box 56"/>
            <p:cNvSpPr txBox="1">
              <a:spLocks noChangeArrowheads="1"/>
            </p:cNvSpPr>
            <p:nvPr/>
          </p:nvSpPr>
          <p:spPr bwMode="auto">
            <a:xfrm>
              <a:off x="4576" y="3509"/>
              <a:ext cx="6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Particle in Cell</a:t>
              </a:r>
              <a:endParaRPr lang="en-US" sz="1000" b="1" dirty="0">
                <a:solidFill>
                  <a:prstClr val="white"/>
                </a:solidFill>
                <a:latin typeface="Calibri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45" name="Group 54"/>
          <p:cNvGrpSpPr>
            <a:grpSpLocks/>
          </p:cNvGrpSpPr>
          <p:nvPr/>
        </p:nvGrpSpPr>
        <p:grpSpPr bwMode="auto">
          <a:xfrm>
            <a:off x="4290361" y="884904"/>
            <a:ext cx="985841" cy="955677"/>
            <a:chOff x="4600" y="3099"/>
            <a:chExt cx="621" cy="602"/>
          </a:xfrm>
        </p:grpSpPr>
        <p:pic>
          <p:nvPicPr>
            <p:cNvPr id="146" name="Picture 5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0" y="3099"/>
              <a:ext cx="575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47" name="Text Box 56"/>
            <p:cNvSpPr txBox="1">
              <a:spLocks noChangeArrowheads="1"/>
            </p:cNvSpPr>
            <p:nvPr/>
          </p:nvSpPr>
          <p:spPr bwMode="auto">
            <a:xfrm>
              <a:off x="4789" y="3449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Particle</a:t>
              </a:r>
            </a:p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 Tracker</a:t>
              </a:r>
              <a:endParaRPr lang="en-US" sz="1000" b="1" dirty="0">
                <a:solidFill>
                  <a:prstClr val="white"/>
                </a:solidFill>
                <a:latin typeface="Calibri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48" name="Group 24"/>
          <p:cNvGrpSpPr>
            <a:grpSpLocks/>
          </p:cNvGrpSpPr>
          <p:nvPr/>
        </p:nvGrpSpPr>
        <p:grpSpPr bwMode="auto">
          <a:xfrm>
            <a:off x="1084433" y="3665900"/>
            <a:ext cx="919163" cy="841377"/>
            <a:chOff x="883" y="2246"/>
            <a:chExt cx="579" cy="530"/>
          </a:xfrm>
        </p:grpSpPr>
        <p:pic>
          <p:nvPicPr>
            <p:cNvPr id="149" name="Picture 2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3" y="2246"/>
              <a:ext cx="576" cy="522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50" name="Text Box 26"/>
            <p:cNvSpPr txBox="1">
              <a:spLocks noChangeArrowheads="1"/>
            </p:cNvSpPr>
            <p:nvPr/>
          </p:nvSpPr>
          <p:spPr bwMode="auto">
            <a:xfrm>
              <a:off x="883" y="2524"/>
              <a:ext cx="5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 Convection</a:t>
              </a:r>
            </a:p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Zone</a:t>
              </a:r>
              <a:endParaRPr lang="en-US" sz="1000" b="1" dirty="0">
                <a:solidFill>
                  <a:prstClr val="white"/>
                </a:solidFill>
                <a:latin typeface="Calibri"/>
                <a:ea typeface="Osaka" charset="-128"/>
                <a:cs typeface="Osaka" charset="-128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4FB-DC6D-3847-88FC-D1285F32E73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7118" y="241747"/>
            <a:ext cx="7936173" cy="4473482"/>
            <a:chOff x="197118" y="241747"/>
            <a:chExt cx="7936173" cy="4473482"/>
          </a:xfrm>
        </p:grpSpPr>
        <p:cxnSp>
          <p:nvCxnSpPr>
            <p:cNvPr id="167" name="Straight Connector 166"/>
            <p:cNvCxnSpPr>
              <a:stCxn id="3" idx="2"/>
              <a:endCxn id="164" idx="1"/>
            </p:cNvCxnSpPr>
            <p:nvPr/>
          </p:nvCxnSpPr>
          <p:spPr>
            <a:xfrm>
              <a:off x="2935672" y="2180739"/>
              <a:ext cx="1324413" cy="1429972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6" name="Straight Connector 165"/>
            <p:cNvCxnSpPr>
              <a:endCxn id="165" idx="1"/>
            </p:cNvCxnSpPr>
            <p:nvPr/>
          </p:nvCxnSpPr>
          <p:spPr>
            <a:xfrm>
              <a:off x="5654920" y="2180739"/>
              <a:ext cx="1376004" cy="1474542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>
              <a:stCxn id="3" idx="3"/>
              <a:endCxn id="4" idx="2"/>
            </p:cNvCxnSpPr>
            <p:nvPr/>
          </p:nvCxnSpPr>
          <p:spPr>
            <a:xfrm>
              <a:off x="5674226" y="1211243"/>
              <a:ext cx="1217259" cy="125475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97118" y="241747"/>
              <a:ext cx="5477108" cy="1938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Each </a:t>
              </a:r>
              <a:r>
                <a:rPr lang="en-US" sz="2000" b="1" dirty="0" smtClean="0"/>
                <a:t>component</a:t>
              </a:r>
              <a:r>
                <a:rPr lang="en-US" sz="2000" dirty="0" smtClean="0"/>
                <a:t> represents a physics domain.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Each has a two-letter identifier (e.g., </a:t>
              </a:r>
              <a:r>
                <a:rPr lang="en-US" sz="2000" b="1" dirty="0" smtClean="0"/>
                <a:t>GM</a:t>
              </a:r>
              <a:r>
                <a:rPr lang="en-US" sz="2000" dirty="0" smtClean="0"/>
                <a:t> or </a:t>
              </a:r>
              <a:r>
                <a:rPr lang="en-US" sz="2000" b="1" dirty="0" smtClean="0"/>
                <a:t>SC</a:t>
              </a:r>
              <a:r>
                <a:rPr lang="en-US" sz="2000" dirty="0" smtClean="0"/>
                <a:t>).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The components are empty sockets into which an arbitrary code can be integrated.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The SWMF allows the different components to couple to each other.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891485" y="715815"/>
              <a:ext cx="1241806" cy="1241806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4078227" y="3428853"/>
              <a:ext cx="1241806" cy="1241806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6849066" y="3473423"/>
              <a:ext cx="1241806" cy="1241806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3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734" y="4841863"/>
            <a:ext cx="2133600" cy="274637"/>
          </a:xfrm>
        </p:spPr>
        <p:txBody>
          <a:bodyPr/>
          <a:lstStyle/>
          <a:p>
            <a:fld id="{A07080D7-5288-1C44-9E67-B76BC3CEF8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9" name="Group 2"/>
          <p:cNvGrpSpPr>
            <a:grpSpLocks/>
          </p:cNvGrpSpPr>
          <p:nvPr/>
        </p:nvGrpSpPr>
        <p:grpSpPr bwMode="auto">
          <a:xfrm>
            <a:off x="551105" y="373038"/>
            <a:ext cx="8077200" cy="4419600"/>
            <a:chOff x="288" y="864"/>
            <a:chExt cx="5088" cy="2784"/>
          </a:xfrm>
        </p:grpSpPr>
        <p:sp>
          <p:nvSpPr>
            <p:cNvPr id="80" name="AutoShape 3"/>
            <p:cNvSpPr>
              <a:spLocks noChangeArrowheads="1"/>
            </p:cNvSpPr>
            <p:nvPr/>
          </p:nvSpPr>
          <p:spPr bwMode="auto">
            <a:xfrm>
              <a:off x="288" y="864"/>
              <a:ext cx="5088" cy="2784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 Box 4"/>
            <p:cNvSpPr txBox="1">
              <a:spLocks noChangeArrowheads="1"/>
            </p:cNvSpPr>
            <p:nvPr/>
          </p:nvSpPr>
          <p:spPr bwMode="auto">
            <a:xfrm>
              <a:off x="2872" y="912"/>
              <a:ext cx="21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SWMF Control &amp; Infrastructure</a:t>
              </a:r>
            </a:p>
          </p:txBody>
        </p:sp>
      </p:grpSp>
      <p:grpSp>
        <p:nvGrpSpPr>
          <p:cNvPr id="82" name="Group 21"/>
          <p:cNvGrpSpPr>
            <a:grpSpLocks/>
          </p:cNvGrpSpPr>
          <p:nvPr/>
        </p:nvGrpSpPr>
        <p:grpSpPr bwMode="auto">
          <a:xfrm>
            <a:off x="1065691" y="830238"/>
            <a:ext cx="990600" cy="949325"/>
            <a:chOff x="864" y="1344"/>
            <a:chExt cx="624" cy="598"/>
          </a:xfrm>
        </p:grpSpPr>
        <p:pic>
          <p:nvPicPr>
            <p:cNvPr id="83" name="Picture 22" descr="EE"/>
            <p:cNvPicPr>
              <a:picLocks noChangeAspect="1" noChangeArrowheads="1"/>
            </p:cNvPicPr>
            <p:nvPr/>
          </p:nvPicPr>
          <p:blipFill>
            <a:blip r:embed="rId2"/>
            <a:srcRect l="14749" r="7808"/>
            <a:stretch>
              <a:fillRect/>
            </a:stretch>
          </p:blipFill>
          <p:spPr bwMode="auto">
            <a:xfrm>
              <a:off x="869" y="1363"/>
              <a:ext cx="596" cy="579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864" y="1344"/>
              <a:ext cx="6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Eruption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Generator</a:t>
              </a:r>
            </a:p>
          </p:txBody>
        </p:sp>
      </p:grpSp>
      <p:grpSp>
        <p:nvGrpSpPr>
          <p:cNvPr id="85" name="Group 24"/>
          <p:cNvGrpSpPr>
            <a:grpSpLocks/>
          </p:cNvGrpSpPr>
          <p:nvPr/>
        </p:nvGrpSpPr>
        <p:grpSpPr bwMode="auto">
          <a:xfrm>
            <a:off x="1008307" y="2238352"/>
            <a:ext cx="1025525" cy="914400"/>
            <a:chOff x="816" y="2231"/>
            <a:chExt cx="646" cy="576"/>
          </a:xfrm>
        </p:grpSpPr>
        <p:pic>
          <p:nvPicPr>
            <p:cNvPr id="86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231"/>
              <a:ext cx="577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87" name="Text Box 26"/>
            <p:cNvSpPr txBox="1">
              <a:spLocks noChangeArrowheads="1"/>
            </p:cNvSpPr>
            <p:nvPr/>
          </p:nvSpPr>
          <p:spPr bwMode="auto">
            <a:xfrm>
              <a:off x="816" y="2640"/>
              <a:ext cx="6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 Solar </a:t>
              </a:r>
              <a:r>
                <a:rPr lang="en-US" sz="1000" b="1" dirty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Corona</a:t>
              </a:r>
            </a:p>
          </p:txBody>
        </p:sp>
      </p:grp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2684707" y="2201839"/>
            <a:ext cx="919163" cy="950913"/>
            <a:chOff x="1872" y="2208"/>
            <a:chExt cx="579" cy="599"/>
          </a:xfrm>
        </p:grpSpPr>
        <p:pic>
          <p:nvPicPr>
            <p:cNvPr id="89" name="Picture 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2" y="2231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872" y="2208"/>
              <a:ext cx="5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</a:rPr>
                <a:t> </a:t>
              </a: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Inner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Heliosphere</a:t>
              </a:r>
            </a:p>
          </p:txBody>
        </p:sp>
      </p:grpSp>
      <p:pic>
        <p:nvPicPr>
          <p:cNvPr id="91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906" y="2238351"/>
            <a:ext cx="914400" cy="912813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4172746" y="2805091"/>
            <a:ext cx="113236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>
                <a:solidFill>
                  <a:prstClr val="white"/>
                </a:solidFill>
                <a:latin typeface="Calibri"/>
              </a:rPr>
              <a:t>Global</a:t>
            </a:r>
          </a:p>
          <a:p>
            <a:pPr algn="ctr"/>
            <a:r>
              <a:rPr lang="en-US" sz="1000" b="1" dirty="0">
                <a:solidFill>
                  <a:prstClr val="white"/>
                </a:solidFill>
                <a:latin typeface="Calibri"/>
              </a:rPr>
              <a:t>Magnetosphere</a:t>
            </a:r>
          </a:p>
        </p:txBody>
      </p:sp>
      <p:grpSp>
        <p:nvGrpSpPr>
          <p:cNvPr id="93" name="Group 33"/>
          <p:cNvGrpSpPr>
            <a:grpSpLocks/>
          </p:cNvGrpSpPr>
          <p:nvPr/>
        </p:nvGrpSpPr>
        <p:grpSpPr bwMode="auto">
          <a:xfrm>
            <a:off x="5654921" y="866755"/>
            <a:ext cx="923926" cy="955677"/>
            <a:chOff x="3743" y="1367"/>
            <a:chExt cx="582" cy="602"/>
          </a:xfrm>
        </p:grpSpPr>
        <p:pic>
          <p:nvPicPr>
            <p:cNvPr id="94" name="Picture 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3" y="1367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95" name="Text Box 35"/>
            <p:cNvSpPr txBox="1">
              <a:spLocks noChangeArrowheads="1"/>
            </p:cNvSpPr>
            <p:nvPr/>
          </p:nvSpPr>
          <p:spPr bwMode="auto">
            <a:xfrm>
              <a:off x="3749" y="1814"/>
              <a:ext cx="5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Polar Wind</a:t>
              </a:r>
            </a:p>
          </p:txBody>
        </p:sp>
      </p:grpSp>
      <p:grpSp>
        <p:nvGrpSpPr>
          <p:cNvPr id="96" name="Group 36"/>
          <p:cNvGrpSpPr>
            <a:grpSpLocks/>
          </p:cNvGrpSpPr>
          <p:nvPr/>
        </p:nvGrpSpPr>
        <p:grpSpPr bwMode="auto">
          <a:xfrm>
            <a:off x="6909043" y="3554388"/>
            <a:ext cx="1131888" cy="971551"/>
            <a:chOff x="2805" y="3060"/>
            <a:chExt cx="713" cy="612"/>
          </a:xfrm>
        </p:grpSpPr>
        <p:pic>
          <p:nvPicPr>
            <p:cNvPr id="97" name="Picture 3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1" y="3096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98" name="Text Box 38"/>
            <p:cNvSpPr txBox="1">
              <a:spLocks noChangeArrowheads="1"/>
            </p:cNvSpPr>
            <p:nvPr/>
          </p:nvSpPr>
          <p:spPr bwMode="auto">
            <a:xfrm>
              <a:off x="2805" y="3060"/>
              <a:ext cx="7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Inner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Magnetosphere</a:t>
              </a:r>
            </a:p>
          </p:txBody>
        </p:sp>
      </p:grpSp>
      <p:grpSp>
        <p:nvGrpSpPr>
          <p:cNvPr id="99" name="Group 39"/>
          <p:cNvGrpSpPr>
            <a:grpSpLocks/>
          </p:cNvGrpSpPr>
          <p:nvPr/>
        </p:nvGrpSpPr>
        <p:grpSpPr bwMode="auto">
          <a:xfrm>
            <a:off x="5556495" y="3609954"/>
            <a:ext cx="1108075" cy="917575"/>
            <a:chOff x="3681" y="3095"/>
            <a:chExt cx="698" cy="578"/>
          </a:xfrm>
        </p:grpSpPr>
        <p:pic>
          <p:nvPicPr>
            <p:cNvPr id="100" name="Picture 4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43" y="3095"/>
              <a:ext cx="576" cy="575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01" name="Text Box 41"/>
            <p:cNvSpPr txBox="1">
              <a:spLocks noChangeArrowheads="1"/>
            </p:cNvSpPr>
            <p:nvPr/>
          </p:nvSpPr>
          <p:spPr bwMode="auto">
            <a:xfrm>
              <a:off x="3681" y="3440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dirty="0">
                  <a:solidFill>
                    <a:prstClr val="white"/>
                  </a:solidFill>
                  <a:latin typeface="Calibri"/>
                </a:rPr>
                <a:t>Ionospheric</a:t>
              </a:r>
            </a:p>
            <a:p>
              <a:pPr algn="ctr"/>
              <a:r>
                <a:rPr lang="en-US" sz="900" b="1" dirty="0">
                  <a:solidFill>
                    <a:prstClr val="white"/>
                  </a:solidFill>
                  <a:latin typeface="Calibri"/>
                </a:rPr>
                <a:t>Electrodynamics</a:t>
              </a:r>
            </a:p>
          </p:txBody>
        </p:sp>
      </p:grpSp>
      <p:grpSp>
        <p:nvGrpSpPr>
          <p:cNvPr id="102" name="Group 42"/>
          <p:cNvGrpSpPr>
            <a:grpSpLocks/>
          </p:cNvGrpSpPr>
          <p:nvPr/>
        </p:nvGrpSpPr>
        <p:grpSpPr bwMode="auto">
          <a:xfrm>
            <a:off x="6948734" y="2238351"/>
            <a:ext cx="1074738" cy="935038"/>
            <a:chOff x="4558" y="2231"/>
            <a:chExt cx="677" cy="589"/>
          </a:xfrm>
        </p:grpSpPr>
        <p:pic>
          <p:nvPicPr>
            <p:cNvPr id="103" name="Picture 4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07" y="2231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04" name="Text Box 44"/>
            <p:cNvSpPr txBox="1">
              <a:spLocks noChangeArrowheads="1"/>
            </p:cNvSpPr>
            <p:nvPr/>
          </p:nvSpPr>
          <p:spPr bwMode="auto">
            <a:xfrm>
              <a:off x="4558" y="2568"/>
              <a:ext cx="6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Thermosphere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&amp; Ionosphere</a:t>
              </a:r>
            </a:p>
          </p:txBody>
        </p:sp>
      </p:grpSp>
      <p:grpSp>
        <p:nvGrpSpPr>
          <p:cNvPr id="105" name="Group 45"/>
          <p:cNvGrpSpPr>
            <a:grpSpLocks/>
          </p:cNvGrpSpPr>
          <p:nvPr/>
        </p:nvGrpSpPr>
        <p:grpSpPr bwMode="auto">
          <a:xfrm>
            <a:off x="2713280" y="839767"/>
            <a:ext cx="914400" cy="925514"/>
            <a:chOff x="1890" y="1350"/>
            <a:chExt cx="576" cy="583"/>
          </a:xfrm>
        </p:grpSpPr>
        <p:pic>
          <p:nvPicPr>
            <p:cNvPr id="106" name="Picture 4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90" y="1350"/>
              <a:ext cx="576" cy="577"/>
            </a:xfrm>
            <a:prstGeom prst="rect">
              <a:avLst/>
            </a:prstGeom>
            <a:noFill/>
            <a:ln w="28575">
              <a:solidFill>
                <a:srgbClr val="C0C0C0"/>
              </a:solidFill>
              <a:miter lim="800000"/>
              <a:headEnd/>
              <a:tailEnd/>
            </a:ln>
          </p:spPr>
        </p:pic>
        <p:sp>
          <p:nvSpPr>
            <p:cNvPr id="107" name="Text Box 47"/>
            <p:cNvSpPr txBox="1">
              <a:spLocks noChangeArrowheads="1"/>
            </p:cNvSpPr>
            <p:nvPr/>
          </p:nvSpPr>
          <p:spPr bwMode="auto">
            <a:xfrm>
              <a:off x="1920" y="1584"/>
              <a:ext cx="54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Solar</a:t>
              </a:r>
            </a:p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Energetic</a:t>
              </a:r>
              <a:endParaRPr lang="en-US" sz="1000" b="1" dirty="0">
                <a:solidFill>
                  <a:prstClr val="white"/>
                </a:solidFill>
                <a:latin typeface="Calibri"/>
                <a:ea typeface="Osaka" charset="-128"/>
                <a:cs typeface="Osaka" charset="-128"/>
              </a:endParaRP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Particles</a:t>
              </a:r>
            </a:p>
          </p:txBody>
        </p:sp>
      </p:grpSp>
      <p:grpSp>
        <p:nvGrpSpPr>
          <p:cNvPr id="108" name="Group 51"/>
          <p:cNvGrpSpPr>
            <a:grpSpLocks/>
          </p:cNvGrpSpPr>
          <p:nvPr/>
        </p:nvGrpSpPr>
        <p:grpSpPr bwMode="auto">
          <a:xfrm>
            <a:off x="7028105" y="830240"/>
            <a:ext cx="960438" cy="1016000"/>
            <a:chOff x="2880" y="1344"/>
            <a:chExt cx="605" cy="640"/>
          </a:xfrm>
        </p:grpSpPr>
        <p:pic>
          <p:nvPicPr>
            <p:cNvPr id="109" name="Picture 52" descr="R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80" y="1353"/>
              <a:ext cx="605" cy="605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10" name="Text Box 53"/>
            <p:cNvSpPr txBox="1">
              <a:spLocks noChangeArrowheads="1"/>
            </p:cNvSpPr>
            <p:nvPr/>
          </p:nvSpPr>
          <p:spPr bwMode="auto">
            <a:xfrm>
              <a:off x="2908" y="1344"/>
              <a:ext cx="48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Radiation</a:t>
              </a:r>
            </a:p>
            <a:p>
              <a:pPr algn="ctr"/>
              <a:endParaRPr lang="en-US" sz="1000" b="1" dirty="0">
                <a:solidFill>
                  <a:prstClr val="white"/>
                </a:solidFill>
                <a:latin typeface="Verdana" charset="0"/>
              </a:endParaRPr>
            </a:p>
            <a:p>
              <a:pPr algn="ctr"/>
              <a:endParaRPr lang="en-US" sz="1000" b="1" dirty="0">
                <a:solidFill>
                  <a:prstClr val="white"/>
                </a:solidFill>
                <a:latin typeface="Verdana" charset="0"/>
              </a:endParaRPr>
            </a:p>
            <a:p>
              <a:pPr algn="ctr"/>
              <a:endParaRPr lang="en-US" sz="1000" b="1" dirty="0">
                <a:solidFill>
                  <a:prstClr val="white"/>
                </a:solidFill>
                <a:latin typeface="Verdana" charset="0"/>
              </a:endParaRPr>
            </a:p>
            <a:p>
              <a:pPr algn="ctr"/>
              <a:endParaRPr lang="en-US" sz="1000" b="1" dirty="0">
                <a:solidFill>
                  <a:prstClr val="white"/>
                </a:solidFill>
                <a:latin typeface="Verdana" charset="0"/>
              </a:endParaRP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Belts</a:t>
              </a:r>
            </a:p>
          </p:txBody>
        </p:sp>
      </p:grpSp>
      <p:grpSp>
        <p:nvGrpSpPr>
          <p:cNvPr id="111" name="Group 86"/>
          <p:cNvGrpSpPr>
            <a:grpSpLocks/>
          </p:cNvGrpSpPr>
          <p:nvPr/>
        </p:nvGrpSpPr>
        <p:grpSpPr bwMode="auto">
          <a:xfrm>
            <a:off x="2684708" y="3644700"/>
            <a:ext cx="919163" cy="870569"/>
            <a:chOff x="1632" y="2909"/>
            <a:chExt cx="579" cy="576"/>
          </a:xfrm>
        </p:grpSpPr>
        <p:pic>
          <p:nvPicPr>
            <p:cNvPr id="112" name="Picture 78" descr="OH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32" y="2909"/>
              <a:ext cx="576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13" name="Text Box 79"/>
            <p:cNvSpPr txBox="1">
              <a:spLocks noChangeArrowheads="1"/>
            </p:cNvSpPr>
            <p:nvPr/>
          </p:nvSpPr>
          <p:spPr bwMode="auto">
            <a:xfrm>
              <a:off x="1632" y="2912"/>
              <a:ext cx="57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3D Outer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Heliosphere</a:t>
              </a:r>
            </a:p>
          </p:txBody>
        </p:sp>
      </p:grpSp>
      <p:sp>
        <p:nvSpPr>
          <p:cNvPr id="114" name="AutoShape 15"/>
          <p:cNvSpPr>
            <a:spLocks noChangeArrowheads="1"/>
          </p:cNvSpPr>
          <p:nvPr/>
        </p:nvSpPr>
        <p:spPr bwMode="auto">
          <a:xfrm>
            <a:off x="2019780" y="2297389"/>
            <a:ext cx="664926" cy="811101"/>
          </a:xfrm>
          <a:prstGeom prst="rightArrow">
            <a:avLst>
              <a:gd name="adj1" fmla="val 50000"/>
              <a:gd name="adj2" fmla="val 30641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5197718" y="1762101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9 w 21600"/>
              <a:gd name="T13" fmla="*/ 9600 h 21600"/>
              <a:gd name="T14" fmla="*/ 20831 w 21600"/>
              <a:gd name="T15" fmla="*/ 12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2738"/>
                </a:lnTo>
                <a:lnTo>
                  <a:pt x="9600" y="2738"/>
                </a:lnTo>
                <a:lnTo>
                  <a:pt x="9600" y="9600"/>
                </a:lnTo>
                <a:lnTo>
                  <a:pt x="2738" y="9600"/>
                </a:lnTo>
                <a:lnTo>
                  <a:pt x="2738" y="6480"/>
                </a:lnTo>
                <a:lnTo>
                  <a:pt x="0" y="10800"/>
                </a:lnTo>
                <a:lnTo>
                  <a:pt x="2738" y="15120"/>
                </a:lnTo>
                <a:lnTo>
                  <a:pt x="2738" y="12000"/>
                </a:lnTo>
                <a:lnTo>
                  <a:pt x="9600" y="12000"/>
                </a:lnTo>
                <a:lnTo>
                  <a:pt x="9600" y="18862"/>
                </a:lnTo>
                <a:lnTo>
                  <a:pt x="6480" y="18862"/>
                </a:lnTo>
                <a:lnTo>
                  <a:pt x="10800" y="21600"/>
                </a:lnTo>
                <a:lnTo>
                  <a:pt x="15120" y="18862"/>
                </a:lnTo>
                <a:lnTo>
                  <a:pt x="12000" y="18862"/>
                </a:lnTo>
                <a:lnTo>
                  <a:pt x="12000" y="12000"/>
                </a:lnTo>
                <a:lnTo>
                  <a:pt x="18862" y="12000"/>
                </a:lnTo>
                <a:lnTo>
                  <a:pt x="18862" y="15120"/>
                </a:lnTo>
                <a:lnTo>
                  <a:pt x="21600" y="10800"/>
                </a:lnTo>
                <a:lnTo>
                  <a:pt x="18862" y="6480"/>
                </a:lnTo>
                <a:lnTo>
                  <a:pt x="18862" y="9600"/>
                </a:lnTo>
                <a:lnTo>
                  <a:pt x="12000" y="9600"/>
                </a:lnTo>
                <a:lnTo>
                  <a:pt x="12000" y="2738"/>
                </a:lnTo>
                <a:lnTo>
                  <a:pt x="15120" y="2738"/>
                </a:lnTo>
                <a:close/>
              </a:path>
            </a:pathLst>
          </a:cu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AutoShape 8"/>
          <p:cNvSpPr>
            <a:spLocks noChangeArrowheads="1"/>
          </p:cNvSpPr>
          <p:nvPr/>
        </p:nvSpPr>
        <p:spPr bwMode="auto">
          <a:xfrm rot="18900000">
            <a:off x="5961305" y="1840004"/>
            <a:ext cx="1219200" cy="834795"/>
          </a:xfrm>
          <a:prstGeom prst="rightArrow">
            <a:avLst>
              <a:gd name="adj1" fmla="val 48602"/>
              <a:gd name="adj2" fmla="val 46649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AutoShape 82"/>
          <p:cNvSpPr>
            <a:spLocks noChangeArrowheads="1"/>
          </p:cNvSpPr>
          <p:nvPr/>
        </p:nvSpPr>
        <p:spPr bwMode="auto">
          <a:xfrm rot="13500000">
            <a:off x="5102468" y="1860642"/>
            <a:ext cx="1219200" cy="834795"/>
          </a:xfrm>
          <a:prstGeom prst="rightArrow">
            <a:avLst>
              <a:gd name="adj1" fmla="val 48602"/>
              <a:gd name="adj2" fmla="val 46649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AutoShape 83"/>
          <p:cNvSpPr>
            <a:spLocks noChangeArrowheads="1"/>
          </p:cNvSpPr>
          <p:nvPr/>
        </p:nvSpPr>
        <p:spPr bwMode="auto">
          <a:xfrm rot="8100000">
            <a:off x="5034205" y="2727417"/>
            <a:ext cx="1295400" cy="834795"/>
          </a:xfrm>
          <a:prstGeom prst="rightArrow">
            <a:avLst>
              <a:gd name="adj1" fmla="val 48602"/>
              <a:gd name="adj2" fmla="val 49565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AutoShape 10"/>
          <p:cNvSpPr>
            <a:spLocks noChangeArrowheads="1"/>
          </p:cNvSpPr>
          <p:nvPr/>
        </p:nvSpPr>
        <p:spPr bwMode="auto">
          <a:xfrm>
            <a:off x="2033832" y="916384"/>
            <a:ext cx="650873" cy="811101"/>
          </a:xfrm>
          <a:prstGeom prst="rightArrow">
            <a:avLst>
              <a:gd name="adj1" fmla="val 50000"/>
              <a:gd name="adj2" fmla="val 29538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AutoShape 84"/>
          <p:cNvSpPr>
            <a:spLocks noChangeArrowheads="1"/>
          </p:cNvSpPr>
          <p:nvPr/>
        </p:nvSpPr>
        <p:spPr bwMode="auto">
          <a:xfrm rot="2700000">
            <a:off x="5940668" y="2698842"/>
            <a:ext cx="1219200" cy="834795"/>
          </a:xfrm>
          <a:prstGeom prst="rightArrow">
            <a:avLst>
              <a:gd name="adj1" fmla="val 48602"/>
              <a:gd name="adj2" fmla="val 46649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AutoShape 9"/>
          <p:cNvSpPr>
            <a:spLocks noChangeArrowheads="1"/>
          </p:cNvSpPr>
          <p:nvPr/>
        </p:nvSpPr>
        <p:spPr bwMode="auto">
          <a:xfrm rot="5400000">
            <a:off x="1331919" y="1612140"/>
            <a:ext cx="457200" cy="81110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AutoShape 12"/>
          <p:cNvSpPr>
            <a:spLocks noChangeArrowheads="1"/>
          </p:cNvSpPr>
          <p:nvPr/>
        </p:nvSpPr>
        <p:spPr bwMode="auto">
          <a:xfrm rot="16200000">
            <a:off x="2935531" y="1589913"/>
            <a:ext cx="412749" cy="811101"/>
          </a:xfrm>
          <a:prstGeom prst="rightArrow">
            <a:avLst>
              <a:gd name="adj1" fmla="val 50000"/>
              <a:gd name="adj2" fmla="val 34117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AutoShape 80"/>
          <p:cNvSpPr>
            <a:spLocks noChangeArrowheads="1"/>
          </p:cNvSpPr>
          <p:nvPr/>
        </p:nvSpPr>
        <p:spPr bwMode="auto">
          <a:xfrm rot="5400000">
            <a:off x="2923620" y="2986121"/>
            <a:ext cx="436565" cy="81110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AutoShape 16"/>
          <p:cNvSpPr>
            <a:spLocks noChangeArrowheads="1"/>
          </p:cNvSpPr>
          <p:nvPr/>
        </p:nvSpPr>
        <p:spPr bwMode="auto">
          <a:xfrm>
            <a:off x="3603869" y="2308101"/>
            <a:ext cx="667883" cy="811101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Text Box 18"/>
          <p:cNvSpPr txBox="1">
            <a:spLocks noChangeArrowheads="1"/>
          </p:cNvSpPr>
          <p:nvPr/>
        </p:nvSpPr>
        <p:spPr bwMode="auto">
          <a:xfrm>
            <a:off x="5529184" y="2479970"/>
            <a:ext cx="131988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Verdana" charset="0"/>
                <a:ea typeface="Osaka" charset="-128"/>
                <a:cs typeface="Osaka" charset="-128"/>
              </a:rPr>
              <a:t>Couplers</a:t>
            </a:r>
            <a:endParaRPr lang="en-US" b="1" dirty="0">
              <a:solidFill>
                <a:prstClr val="black"/>
              </a:solidFill>
              <a:latin typeface="Verdana" charset="0"/>
              <a:ea typeface="Osaka" charset="-128"/>
              <a:cs typeface="Osaka" charset="-128"/>
            </a:endParaRPr>
          </a:p>
        </p:txBody>
      </p:sp>
      <p:grpSp>
        <p:nvGrpSpPr>
          <p:cNvPr id="126" name="Group 61"/>
          <p:cNvGrpSpPr>
            <a:grpSpLocks/>
          </p:cNvGrpSpPr>
          <p:nvPr/>
        </p:nvGrpSpPr>
        <p:grpSpPr bwMode="auto">
          <a:xfrm>
            <a:off x="1018658" y="29902"/>
            <a:ext cx="1084263" cy="844551"/>
            <a:chOff x="624" y="636"/>
            <a:chExt cx="683" cy="532"/>
          </a:xfrm>
        </p:grpSpPr>
        <p:sp>
          <p:nvSpPr>
            <p:cNvPr id="127" name="AutoShape 62"/>
            <p:cNvSpPr>
              <a:spLocks noChangeArrowheads="1"/>
            </p:cNvSpPr>
            <p:nvPr/>
          </p:nvSpPr>
          <p:spPr bwMode="auto">
            <a:xfrm>
              <a:off x="624" y="636"/>
              <a:ext cx="683" cy="532"/>
            </a:xfrm>
            <a:prstGeom prst="downArrowCallout">
              <a:avLst>
                <a:gd name="adj1" fmla="val 32096"/>
                <a:gd name="adj2" fmla="val 32096"/>
                <a:gd name="adj3" fmla="val 16667"/>
                <a:gd name="adj4" fmla="val 58083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Text Box 63"/>
            <p:cNvSpPr txBox="1">
              <a:spLocks noChangeArrowheads="1"/>
            </p:cNvSpPr>
            <p:nvPr/>
          </p:nvSpPr>
          <p:spPr bwMode="auto">
            <a:xfrm>
              <a:off x="624" y="672"/>
              <a:ext cx="68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Flare/CME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Observations</a:t>
              </a:r>
            </a:p>
          </p:txBody>
        </p:sp>
      </p:grpSp>
      <p:grpSp>
        <p:nvGrpSpPr>
          <p:cNvPr id="129" name="Group 64"/>
          <p:cNvGrpSpPr>
            <a:grpSpLocks/>
          </p:cNvGrpSpPr>
          <p:nvPr/>
        </p:nvGrpSpPr>
        <p:grpSpPr bwMode="auto">
          <a:xfrm>
            <a:off x="3463439" y="68238"/>
            <a:ext cx="942719" cy="2514600"/>
            <a:chOff x="3360" y="915"/>
            <a:chExt cx="845" cy="2595"/>
          </a:xfrm>
        </p:grpSpPr>
        <p:sp>
          <p:nvSpPr>
            <p:cNvPr id="130" name="AutoShape 65"/>
            <p:cNvSpPr>
              <a:spLocks noChangeArrowheads="1"/>
            </p:cNvSpPr>
            <p:nvPr/>
          </p:nvSpPr>
          <p:spPr bwMode="auto">
            <a:xfrm>
              <a:off x="3385" y="915"/>
              <a:ext cx="820" cy="2595"/>
            </a:xfrm>
            <a:prstGeom prst="downArrowCallout">
              <a:avLst>
                <a:gd name="adj1" fmla="val 23259"/>
                <a:gd name="adj2" fmla="val 25000"/>
                <a:gd name="adj3" fmla="val 27446"/>
                <a:gd name="adj4" fmla="val 16995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Text Box 66"/>
            <p:cNvSpPr txBox="1">
              <a:spLocks noChangeArrowheads="1"/>
            </p:cNvSpPr>
            <p:nvPr/>
          </p:nvSpPr>
          <p:spPr bwMode="auto">
            <a:xfrm>
              <a:off x="3360" y="915"/>
              <a:ext cx="81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Upstream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Monitors</a:t>
              </a:r>
            </a:p>
          </p:txBody>
        </p:sp>
      </p:grpSp>
      <p:grpSp>
        <p:nvGrpSpPr>
          <p:cNvPr id="132" name="Group 67"/>
          <p:cNvGrpSpPr>
            <a:grpSpLocks/>
          </p:cNvGrpSpPr>
          <p:nvPr/>
        </p:nvGrpSpPr>
        <p:grpSpPr bwMode="auto">
          <a:xfrm>
            <a:off x="5351705" y="4421175"/>
            <a:ext cx="1524000" cy="695325"/>
            <a:chOff x="3312" y="3574"/>
            <a:chExt cx="960" cy="438"/>
          </a:xfrm>
        </p:grpSpPr>
        <p:sp>
          <p:nvSpPr>
            <p:cNvPr id="133" name="AutoShape 68"/>
            <p:cNvSpPr>
              <a:spLocks noChangeArrowheads="1"/>
            </p:cNvSpPr>
            <p:nvPr/>
          </p:nvSpPr>
          <p:spPr bwMode="auto">
            <a:xfrm rot="10800000">
              <a:off x="3408" y="3574"/>
              <a:ext cx="776" cy="437"/>
            </a:xfrm>
            <a:prstGeom prst="downArrowCallout">
              <a:avLst>
                <a:gd name="adj1" fmla="val 47987"/>
                <a:gd name="adj2" fmla="val 38355"/>
                <a:gd name="adj3" fmla="val 18440"/>
                <a:gd name="adj4" fmla="val 72503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Text Box 69"/>
            <p:cNvSpPr txBox="1">
              <a:spLocks noChangeArrowheads="1"/>
            </p:cNvSpPr>
            <p:nvPr/>
          </p:nvSpPr>
          <p:spPr bwMode="auto">
            <a:xfrm>
              <a:off x="3312" y="3684"/>
              <a:ext cx="96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Radars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Magnetometers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In-situ</a:t>
              </a:r>
            </a:p>
          </p:txBody>
        </p:sp>
      </p:grpSp>
      <p:grpSp>
        <p:nvGrpSpPr>
          <p:cNvPr id="135" name="Group 70"/>
          <p:cNvGrpSpPr>
            <a:grpSpLocks/>
          </p:cNvGrpSpPr>
          <p:nvPr/>
        </p:nvGrpSpPr>
        <p:grpSpPr bwMode="auto">
          <a:xfrm>
            <a:off x="7942505" y="2362789"/>
            <a:ext cx="1143000" cy="685800"/>
            <a:chOff x="4944" y="2064"/>
            <a:chExt cx="720" cy="432"/>
          </a:xfrm>
        </p:grpSpPr>
        <p:sp>
          <p:nvSpPr>
            <p:cNvPr id="136" name="AutoShape 71"/>
            <p:cNvSpPr>
              <a:spLocks noChangeArrowheads="1"/>
            </p:cNvSpPr>
            <p:nvPr/>
          </p:nvSpPr>
          <p:spPr bwMode="auto">
            <a:xfrm rot="5400000">
              <a:off x="5088" y="1920"/>
              <a:ext cx="432" cy="720"/>
            </a:xfrm>
            <a:prstGeom prst="downArrowCallout">
              <a:avLst>
                <a:gd name="adj1" fmla="val 44037"/>
                <a:gd name="adj2" fmla="val 36569"/>
                <a:gd name="adj3" fmla="val 28866"/>
                <a:gd name="adj4" fmla="val 71940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Text Box 72"/>
            <p:cNvSpPr txBox="1">
              <a:spLocks noChangeArrowheads="1"/>
            </p:cNvSpPr>
            <p:nvPr/>
          </p:nvSpPr>
          <p:spPr bwMode="auto">
            <a:xfrm>
              <a:off x="5136" y="2160"/>
              <a:ext cx="52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F10.7 Flux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Gravity 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Waves</a:t>
              </a:r>
            </a:p>
          </p:txBody>
        </p:sp>
      </p:grpSp>
      <p:sp>
        <p:nvSpPr>
          <p:cNvPr id="138" name="Rectangle 107"/>
          <p:cNvSpPr>
            <a:spLocks noChangeArrowheads="1"/>
          </p:cNvSpPr>
          <p:nvPr/>
        </p:nvSpPr>
        <p:spPr bwMode="auto">
          <a:xfrm>
            <a:off x="84380" y="220342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9" name="Group 70"/>
          <p:cNvGrpSpPr>
            <a:grpSpLocks/>
          </p:cNvGrpSpPr>
          <p:nvPr/>
        </p:nvGrpSpPr>
        <p:grpSpPr bwMode="auto">
          <a:xfrm flipH="1">
            <a:off x="49421" y="2339489"/>
            <a:ext cx="1069763" cy="762000"/>
            <a:chOff x="4948" y="2016"/>
            <a:chExt cx="722" cy="480"/>
          </a:xfrm>
        </p:grpSpPr>
        <p:sp>
          <p:nvSpPr>
            <p:cNvPr id="140" name="AutoShape 71"/>
            <p:cNvSpPr>
              <a:spLocks noChangeArrowheads="1"/>
            </p:cNvSpPr>
            <p:nvPr/>
          </p:nvSpPr>
          <p:spPr bwMode="auto">
            <a:xfrm rot="5400000">
              <a:off x="5066" y="1898"/>
              <a:ext cx="480" cy="715"/>
            </a:xfrm>
            <a:prstGeom prst="downArrowCallout">
              <a:avLst>
                <a:gd name="adj1" fmla="val 44037"/>
                <a:gd name="adj2" fmla="val 36569"/>
                <a:gd name="adj3" fmla="val 28866"/>
                <a:gd name="adj4" fmla="val 77018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Text Box 72"/>
            <p:cNvSpPr txBox="1">
              <a:spLocks noChangeArrowheads="1"/>
            </p:cNvSpPr>
            <p:nvPr/>
          </p:nvSpPr>
          <p:spPr bwMode="auto">
            <a:xfrm>
              <a:off x="5098" y="2112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 Magneto-grams,</a:t>
              </a: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  <a:latin typeface="Verdana" charset="0"/>
                  <a:ea typeface="Osaka" charset="-128"/>
                  <a:cs typeface="Osaka" charset="-128"/>
                </a:rPr>
                <a:t>rotation tomography</a:t>
              </a:r>
              <a:endParaRPr lang="en-US" sz="900" b="1" dirty="0">
                <a:solidFill>
                  <a:prstClr val="white"/>
                </a:solidFill>
                <a:latin typeface="Verdana" charset="0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42" name="Group 54"/>
          <p:cNvGrpSpPr>
            <a:grpSpLocks/>
          </p:cNvGrpSpPr>
          <p:nvPr/>
        </p:nvGrpSpPr>
        <p:grpSpPr bwMode="auto">
          <a:xfrm>
            <a:off x="4179677" y="3616984"/>
            <a:ext cx="1068390" cy="908051"/>
            <a:chOff x="4576" y="3092"/>
            <a:chExt cx="673" cy="572"/>
          </a:xfrm>
        </p:grpSpPr>
        <p:pic>
          <p:nvPicPr>
            <p:cNvPr id="143" name="Picture 5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4" y="3092"/>
              <a:ext cx="572" cy="572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44" name="Text Box 56"/>
            <p:cNvSpPr txBox="1">
              <a:spLocks noChangeArrowheads="1"/>
            </p:cNvSpPr>
            <p:nvPr/>
          </p:nvSpPr>
          <p:spPr bwMode="auto">
            <a:xfrm>
              <a:off x="4576" y="3509"/>
              <a:ext cx="6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Particle in Cell</a:t>
              </a:r>
              <a:endParaRPr lang="en-US" sz="1000" b="1" dirty="0">
                <a:solidFill>
                  <a:prstClr val="white"/>
                </a:solidFill>
                <a:latin typeface="Calibri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45" name="Group 54"/>
          <p:cNvGrpSpPr>
            <a:grpSpLocks/>
          </p:cNvGrpSpPr>
          <p:nvPr/>
        </p:nvGrpSpPr>
        <p:grpSpPr bwMode="auto">
          <a:xfrm>
            <a:off x="4290361" y="884904"/>
            <a:ext cx="985841" cy="955677"/>
            <a:chOff x="4600" y="3099"/>
            <a:chExt cx="621" cy="602"/>
          </a:xfrm>
        </p:grpSpPr>
        <p:pic>
          <p:nvPicPr>
            <p:cNvPr id="146" name="Picture 5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0" y="3099"/>
              <a:ext cx="575" cy="576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47" name="Text Box 56"/>
            <p:cNvSpPr txBox="1">
              <a:spLocks noChangeArrowheads="1"/>
            </p:cNvSpPr>
            <p:nvPr/>
          </p:nvSpPr>
          <p:spPr bwMode="auto">
            <a:xfrm>
              <a:off x="4789" y="3449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Particle</a:t>
              </a:r>
            </a:p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 Tracker</a:t>
              </a:r>
              <a:endParaRPr lang="en-US" sz="1000" b="1" dirty="0">
                <a:solidFill>
                  <a:prstClr val="white"/>
                </a:solidFill>
                <a:latin typeface="Calibri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48" name="Group 24"/>
          <p:cNvGrpSpPr>
            <a:grpSpLocks/>
          </p:cNvGrpSpPr>
          <p:nvPr/>
        </p:nvGrpSpPr>
        <p:grpSpPr bwMode="auto">
          <a:xfrm>
            <a:off x="1084433" y="3665900"/>
            <a:ext cx="919163" cy="841377"/>
            <a:chOff x="883" y="2246"/>
            <a:chExt cx="579" cy="530"/>
          </a:xfrm>
        </p:grpSpPr>
        <p:pic>
          <p:nvPicPr>
            <p:cNvPr id="149" name="Picture 2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3" y="2246"/>
              <a:ext cx="576" cy="522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50" name="Text Box 26"/>
            <p:cNvSpPr txBox="1">
              <a:spLocks noChangeArrowheads="1"/>
            </p:cNvSpPr>
            <p:nvPr/>
          </p:nvSpPr>
          <p:spPr bwMode="auto">
            <a:xfrm>
              <a:off x="883" y="2524"/>
              <a:ext cx="5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 Convection</a:t>
              </a:r>
            </a:p>
            <a:p>
              <a:pPr algn="ctr"/>
              <a:r>
                <a:rPr lang="en-US" sz="1000" b="1" dirty="0" smtClean="0">
                  <a:solidFill>
                    <a:prstClr val="white"/>
                  </a:solidFill>
                  <a:latin typeface="Calibri"/>
                  <a:ea typeface="Osaka" charset="-128"/>
                  <a:cs typeface="Osaka" charset="-128"/>
                </a:rPr>
                <a:t>Zone</a:t>
              </a:r>
              <a:endParaRPr lang="en-US" sz="1000" b="1" dirty="0">
                <a:solidFill>
                  <a:prstClr val="white"/>
                </a:solidFill>
                <a:latin typeface="Calibri"/>
                <a:ea typeface="Osaka" charset="-128"/>
                <a:cs typeface="Osaka" charset="-128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0644-29C5-964C-B785-688864CF1D4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62359" y="1080486"/>
            <a:ext cx="6924886" cy="3397089"/>
            <a:chOff x="969434" y="1989174"/>
            <a:chExt cx="6924886" cy="3397089"/>
          </a:xfrm>
        </p:grpSpPr>
        <p:grpSp>
          <p:nvGrpSpPr>
            <p:cNvPr id="77" name="Group 76"/>
            <p:cNvGrpSpPr/>
            <p:nvPr/>
          </p:nvGrpSpPr>
          <p:grpSpPr>
            <a:xfrm>
              <a:off x="969434" y="1989174"/>
              <a:ext cx="6924886" cy="3397089"/>
              <a:chOff x="969434" y="1989174"/>
              <a:chExt cx="6924886" cy="3397089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6934200" y="4555266"/>
                <a:ext cx="91440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45720" bIns="45720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RCM </a:t>
                </a:r>
                <a:b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</a:br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CRCM</a:t>
                </a:r>
              </a:p>
              <a:p>
                <a:pPr algn="ctr"/>
                <a:r>
                  <a:rPr lang="en-US" sz="1200" dirty="0" smtClean="0">
                    <a:solidFill>
                      <a:srgbClr val="D67819"/>
                    </a:solidFill>
                    <a:latin typeface="Calibri"/>
                  </a:rPr>
                  <a:t>RAM-SCB </a:t>
                </a:r>
                <a:r>
                  <a:rPr lang="en-US" sz="1200" dirty="0">
                    <a:solidFill>
                      <a:srgbClr val="D67819"/>
                    </a:solidFill>
                    <a:latin typeface="Calibri"/>
                  </a:rPr>
                  <a:t>HEIDI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197684" y="3480371"/>
                <a:ext cx="9144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BATSRUS</a:t>
                </a:r>
                <a:endParaRPr lang="en-US" sz="1200" dirty="0">
                  <a:solidFill>
                    <a:srgbClr val="008000"/>
                  </a:solidFill>
                  <a:latin typeface="Calibri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5562600" y="2027770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PWOM</a:t>
                </a:r>
              </a:p>
              <a:p>
                <a:pPr algn="ctr"/>
                <a:r>
                  <a:rPr lang="en-US" sz="1200" dirty="0">
                    <a:solidFill>
                      <a:srgbClr val="D67819"/>
                    </a:solidFill>
                    <a:latin typeface="Calibri"/>
                  </a:rPr>
                  <a:t>GPW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934200" y="3452285"/>
                <a:ext cx="9144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GITM</a:t>
                </a:r>
                <a:endParaRPr lang="en-US" sz="1200" dirty="0">
                  <a:solidFill>
                    <a:srgbClr val="008000"/>
                  </a:solidFill>
                  <a:latin typeface="Calibri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6934200" y="2027770"/>
                <a:ext cx="96012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RBE</a:t>
                </a:r>
              </a:p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RiceV5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562600" y="4856148"/>
                <a:ext cx="9144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RIM</a:t>
                </a:r>
                <a:endParaRPr lang="en-US" sz="1200" dirty="0">
                  <a:solidFill>
                    <a:srgbClr val="008000"/>
                  </a:solidFill>
                  <a:latin typeface="Calibri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210639" y="4727801"/>
                <a:ext cx="84182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IPIC3D, </a:t>
                </a:r>
                <a:r>
                  <a:rPr lang="en-US" sz="1200" dirty="0" smtClean="0">
                    <a:solidFill>
                      <a:srgbClr val="D67819"/>
                    </a:solidFill>
                    <a:latin typeface="Calibri"/>
                  </a:rPr>
                  <a:t>ALTOR</a:t>
                </a:r>
                <a:endParaRPr lang="en-US" sz="1200" dirty="0">
                  <a:solidFill>
                    <a:srgbClr val="D67819"/>
                  </a:solidFill>
                  <a:latin typeface="Calibri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200056" y="2117810"/>
                <a:ext cx="91802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AMPS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990600" y="3480371"/>
                <a:ext cx="9144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solidFill>
                      <a:srgbClr val="008000"/>
                    </a:solidFill>
                    <a:latin typeface="Calibri"/>
                  </a:rPr>
                  <a:t>AWSoM</a:t>
                </a:r>
                <a:endParaRPr lang="en-US" sz="1200" dirty="0" smtClean="0">
                  <a:solidFill>
                    <a:srgbClr val="008000"/>
                  </a:solidFill>
                  <a:latin typeface="Calibri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969434" y="1996021"/>
                <a:ext cx="95450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EEGL</a:t>
                </a:r>
              </a:p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SWARM</a:t>
                </a:r>
                <a:endParaRPr lang="en-US" sz="1200" dirty="0">
                  <a:solidFill>
                    <a:srgbClr val="008000"/>
                  </a:solidFill>
                  <a:latin typeface="Calibri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660316" y="1989174"/>
                <a:ext cx="84889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Kota</a:t>
                </a:r>
              </a:p>
              <a:p>
                <a:pPr algn="ctr"/>
                <a:r>
                  <a:rPr lang="en-US" sz="1200" dirty="0" smtClean="0">
                    <a:solidFill>
                      <a:srgbClr val="FF6600"/>
                    </a:solidFill>
                    <a:latin typeface="Calibri"/>
                  </a:rPr>
                  <a:t>M</a:t>
                </a:r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FLAMPA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590800" y="3480371"/>
                <a:ext cx="9144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BATSRUS</a:t>
                </a:r>
                <a:endParaRPr lang="en-US" sz="1200" dirty="0">
                  <a:solidFill>
                    <a:srgbClr val="008000"/>
                  </a:solidFill>
                  <a:latin typeface="Calibri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590800" y="4880718"/>
                <a:ext cx="9144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BATSRUS</a:t>
                </a:r>
                <a:endParaRPr lang="en-US" sz="1200" dirty="0">
                  <a:solidFill>
                    <a:srgbClr val="008000"/>
                  </a:solidFill>
                  <a:latin typeface="Calibri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990600" y="4880718"/>
              <a:ext cx="914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8000"/>
                  </a:solidFill>
                  <a:latin typeface="Calibri"/>
                </a:rPr>
                <a:t>FSAM</a:t>
              </a:r>
              <a:endParaRPr lang="en-US" sz="1200" dirty="0">
                <a:solidFill>
                  <a:srgbClr val="008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5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B2A1-D72D-5C47-9C6E-340EB506ED8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7C7-31E4-BD4B-83A8-E9F23837F4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5455" y="305821"/>
            <a:ext cx="4989945" cy="4191001"/>
            <a:chOff x="3925455" y="305821"/>
            <a:chExt cx="4989945" cy="4191001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rot="10800000" flipH="1">
              <a:off x="3925455" y="305821"/>
              <a:ext cx="875145" cy="183008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3925455" y="3625273"/>
              <a:ext cx="875145" cy="87154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6" descr="component_colo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24400" y="305822"/>
              <a:ext cx="4191000" cy="419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</p:pic>
      </p:grpSp>
      <p:pic>
        <p:nvPicPr>
          <p:cNvPr id="9" name="Picture 5" descr="layer_color"/>
          <p:cNvPicPr>
            <a:picLocks noChangeAspect="1" noChangeArrowheads="1"/>
          </p:cNvPicPr>
          <p:nvPr/>
        </p:nvPicPr>
        <p:blipFill rotWithShape="1">
          <a:blip r:embed="rId3"/>
          <a:srcRect l="1437" t="1731" r="1235" b="1677"/>
          <a:stretch/>
        </p:blipFill>
        <p:spPr bwMode="auto">
          <a:xfrm>
            <a:off x="207818" y="161636"/>
            <a:ext cx="3754581" cy="4710546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61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SWMF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45" y="766201"/>
            <a:ext cx="8612910" cy="414674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Project webpage with access to code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hlinkClick r:id="rId2"/>
              </a:rPr>
              <a:t>http://csem.engin.umich.edu/tools/swmf</a:t>
            </a:r>
            <a:r>
              <a:rPr lang="en-US" sz="2400" dirty="0" smtClean="0">
                <a:hlinkClick r:id="rId2"/>
              </a:rPr>
              <a:t>/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Real-time </a:t>
            </a:r>
            <a:r>
              <a:rPr lang="en-US" dirty="0"/>
              <a:t>SWMF simulations</a:t>
            </a:r>
            <a:br>
              <a:rPr lang="en-US" dirty="0"/>
            </a:br>
            <a:r>
              <a:rPr lang="en-US" sz="2400" dirty="0">
                <a:hlinkClick r:id="rId3"/>
              </a:rPr>
              <a:t>http://www.swpc.noaa.gov/products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(“geospace” links)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Up-to-</a:t>
            </a:r>
            <a:r>
              <a:rPr lang="en-US" dirty="0"/>
              <a:t>date documentation</a:t>
            </a:r>
            <a:br>
              <a:rPr lang="en-US" dirty="0"/>
            </a:br>
            <a:r>
              <a:rPr lang="en-US" sz="2400" dirty="0">
                <a:hlinkClick r:id="rId4"/>
              </a:rPr>
              <a:t>http://herot.engin.umich.edu/~gtoth/SWMF/doc/</a:t>
            </a:r>
            <a:r>
              <a:rPr lang="en-US" sz="2400" dirty="0" smtClean="0">
                <a:hlinkClick r:id="rId4"/>
              </a:rPr>
              <a:t>index.html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Nightly test results </a:t>
            </a:r>
            <a:r>
              <a:rPr lang="en-US" dirty="0"/>
              <a:t>and status</a:t>
            </a:r>
            <a:br>
              <a:rPr lang="en-US" dirty="0"/>
            </a:br>
            <a:r>
              <a:rPr lang="en-US" sz="2400" dirty="0">
                <a:hlinkClick r:id="rId5"/>
              </a:rPr>
              <a:t>http://herot.engin.umich.edu/~gtoth</a:t>
            </a:r>
            <a:r>
              <a:rPr lang="en-US" sz="2400" dirty="0" smtClean="0">
                <a:hlinkClick r:id="rId5"/>
              </a:rPr>
              <a:t>/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Tests!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Screen Shot 2017-07-04 at 9.29.1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44465" r="7217"/>
          <a:stretch/>
        </p:blipFill>
        <p:spPr>
          <a:xfrm>
            <a:off x="127000" y="750454"/>
            <a:ext cx="8889999" cy="40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SWMF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18" y="696931"/>
            <a:ext cx="8474364" cy="414674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Legacy/stable version available via the CSEM website 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&gt;1 year out-of-date but “stable”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Development version available via CVS repository 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daily, possibly unstable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Requirements: Fortran, C/C++, Perl, MPI, Gnu Make</a:t>
            </a:r>
          </a:p>
          <a:p>
            <a:pPr marL="1371600" lvl="1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B34-F5D0-FB4E-A3A5-166E76E0AE3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ich_wide_2017">
  <a:themeElements>
    <a:clrScheme name="Umich Official">
      <a:dk1>
        <a:srgbClr val="000000"/>
      </a:dk1>
      <a:lt1>
        <a:sysClr val="window" lastClr="FFFFFF"/>
      </a:lt1>
      <a:dk2>
        <a:srgbClr val="002966"/>
      </a:dk2>
      <a:lt2>
        <a:srgbClr val="FFD100"/>
      </a:lt2>
      <a:accent1>
        <a:srgbClr val="D24D20"/>
      </a:accent1>
      <a:accent2>
        <a:srgbClr val="781B19"/>
      </a:accent2>
      <a:accent3>
        <a:srgbClr val="009D8D"/>
      </a:accent3>
      <a:accent4>
        <a:srgbClr val="481963"/>
      </a:accent4>
      <a:accent5>
        <a:srgbClr val="165494"/>
      </a:accent5>
      <a:accent6>
        <a:srgbClr val="9A981D"/>
      </a:accent6>
      <a:hlink>
        <a:srgbClr val="0000FF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mich_wide_2016">
  <a:themeElements>
    <a:clrScheme name="Umich Official">
      <a:dk1>
        <a:srgbClr val="000000"/>
      </a:dk1>
      <a:lt1>
        <a:sysClr val="window" lastClr="FFFFFF"/>
      </a:lt1>
      <a:dk2>
        <a:srgbClr val="002966"/>
      </a:dk2>
      <a:lt2>
        <a:srgbClr val="FFD100"/>
      </a:lt2>
      <a:accent1>
        <a:srgbClr val="D24D20"/>
      </a:accent1>
      <a:accent2>
        <a:srgbClr val="781B19"/>
      </a:accent2>
      <a:accent3>
        <a:srgbClr val="009D8D"/>
      </a:accent3>
      <a:accent4>
        <a:srgbClr val="481963"/>
      </a:accent4>
      <a:accent5>
        <a:srgbClr val="165494"/>
      </a:accent5>
      <a:accent6>
        <a:srgbClr val="9A981D"/>
      </a:accent6>
      <a:hlink>
        <a:srgbClr val="0000FF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umich_wide_2017.potx</Template>
  <TotalTime>24062</TotalTime>
  <Words>809</Words>
  <Application>Microsoft Macintosh PowerPoint</Application>
  <PresentationFormat>On-screen Show (16:9)</PresentationFormat>
  <Paragraphs>312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umich_wide_2017</vt:lpstr>
      <vt:lpstr>1_umich_wide_2016</vt:lpstr>
      <vt:lpstr>Custom Design</vt:lpstr>
      <vt:lpstr>1_Custom Design</vt:lpstr>
      <vt:lpstr>Configuring and Using the Space Weather  Modeling Framework</vt:lpstr>
      <vt:lpstr>What is the SWMF?</vt:lpstr>
      <vt:lpstr>SWMF and BATS-R-US are different things</vt:lpstr>
      <vt:lpstr>PowerPoint Presentation</vt:lpstr>
      <vt:lpstr>PowerPoint Presentation</vt:lpstr>
      <vt:lpstr>PowerPoint Presentation</vt:lpstr>
      <vt:lpstr>SWMF Resources</vt:lpstr>
      <vt:lpstr>Check the Tests!</vt:lpstr>
      <vt:lpstr>Getting the SWMF</vt:lpstr>
      <vt:lpstr>Configuring &amp; Compiling</vt:lpstr>
      <vt:lpstr>Performing Simulations</vt:lpstr>
      <vt:lpstr>Example PARAM.in</vt:lpstr>
      <vt:lpstr>Example PARAM.in</vt:lpstr>
      <vt:lpstr>Example LAYOUT.in</vt:lpstr>
      <vt:lpstr>Example LAYOUT.in</vt:lpstr>
      <vt:lpstr>Visualization Options</vt:lpstr>
      <vt:lpstr>Hierarchy of Help – Who to ask?</vt:lpstr>
      <vt:lpstr>Shameless Self Promotion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dwelling</dc:creator>
  <cp:lastModifiedBy>dwelling</cp:lastModifiedBy>
  <cp:revision>349</cp:revision>
  <dcterms:created xsi:type="dcterms:W3CDTF">2015-11-16T15:02:51Z</dcterms:created>
  <dcterms:modified xsi:type="dcterms:W3CDTF">2017-07-12T14:41:33Z</dcterms:modified>
</cp:coreProperties>
</file>