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6" r:id="rId2"/>
    <p:sldId id="315" r:id="rId3"/>
    <p:sldId id="305" r:id="rId4"/>
    <p:sldId id="309" r:id="rId5"/>
    <p:sldId id="316" r:id="rId6"/>
    <p:sldId id="312" r:id="rId7"/>
    <p:sldId id="311" r:id="rId8"/>
    <p:sldId id="314" r:id="rId9"/>
    <p:sldId id="259" r:id="rId10"/>
    <p:sldId id="318" r:id="rId11"/>
    <p:sldId id="274" r:id="rId12"/>
    <p:sldId id="317" r:id="rId13"/>
    <p:sldId id="320" r:id="rId14"/>
    <p:sldId id="260" r:id="rId15"/>
    <p:sldId id="268" r:id="rId16"/>
    <p:sldId id="322" r:id="rId17"/>
    <p:sldId id="267" r:id="rId18"/>
    <p:sldId id="324" r:id="rId19"/>
    <p:sldId id="319" r:id="rId20"/>
    <p:sldId id="325" r:id="rId21"/>
    <p:sldId id="277" r:id="rId22"/>
    <p:sldId id="327" r:id="rId23"/>
    <p:sldId id="328" r:id="rId24"/>
    <p:sldId id="326" r:id="rId25"/>
    <p:sldId id="331" r:id="rId26"/>
    <p:sldId id="261" r:id="rId27"/>
    <p:sldId id="298" r:id="rId28"/>
    <p:sldId id="329" r:id="rId29"/>
    <p:sldId id="330" r:id="rId30"/>
    <p:sldId id="286" r:id="rId31"/>
    <p:sldId id="289" r:id="rId32"/>
    <p:sldId id="303" r:id="rId33"/>
    <p:sldId id="332" r:id="rId34"/>
    <p:sldId id="333" r:id="rId35"/>
    <p:sldId id="292" r:id="rId36"/>
    <p:sldId id="334" r:id="rId37"/>
    <p:sldId id="335" r:id="rId38"/>
    <p:sldId id="336" r:id="rId39"/>
    <p:sldId id="338" r:id="rId40"/>
    <p:sldId id="339" r:id="rId41"/>
    <p:sldId id="340" r:id="rId42"/>
    <p:sldId id="341" r:id="rId43"/>
    <p:sldId id="342" r:id="rId44"/>
    <p:sldId id="343" r:id="rId45"/>
    <p:sldId id="345" r:id="rId46"/>
    <p:sldId id="344" r:id="rId47"/>
    <p:sldId id="346" r:id="rId48"/>
    <p:sldId id="350" r:id="rId49"/>
    <p:sldId id="351" r:id="rId50"/>
    <p:sldId id="347" r:id="rId51"/>
    <p:sldId id="348" r:id="rId52"/>
    <p:sldId id="357" r:id="rId53"/>
    <p:sldId id="358" r:id="rId54"/>
    <p:sldId id="355" r:id="rId55"/>
    <p:sldId id="353" r:id="rId56"/>
    <p:sldId id="354" r:id="rId57"/>
    <p:sldId id="359" r:id="rId58"/>
    <p:sldId id="360" r:id="rId59"/>
    <p:sldId id="362" r:id="rId60"/>
    <p:sldId id="363" r:id="rId61"/>
    <p:sldId id="364" r:id="rId62"/>
    <p:sldId id="365" r:id="rId63"/>
    <p:sldId id="369" r:id="rId64"/>
    <p:sldId id="370" r:id="rId65"/>
    <p:sldId id="294" r:id="rId66"/>
    <p:sldId id="367" r:id="rId67"/>
    <p:sldId id="368" r:id="rId68"/>
    <p:sldId id="371" r:id="rId69"/>
    <p:sldId id="372" r:id="rId70"/>
    <p:sldId id="300" r:id="rId71"/>
    <p:sldId id="361" r:id="rId72"/>
    <p:sldId id="296"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81"/>
    <a:srgbClr val="FF3300"/>
    <a:srgbClr val="00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4" autoAdjust="0"/>
    <p:restoredTop sz="81514" autoAdjust="0"/>
  </p:normalViewPr>
  <p:slideViewPr>
    <p:cSldViewPr>
      <p:cViewPr varScale="1">
        <p:scale>
          <a:sx n="75" d="100"/>
          <a:sy n="75" d="100"/>
        </p:scale>
        <p:origin x="-150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92A894E-41BD-4AE2-93A9-B0488507AE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eaLnBrk="1" hangingPunct="1"/>
            <a:endParaRPr lang="en-US" smtClean="0"/>
          </a:p>
        </p:txBody>
      </p:sp>
      <p:sp>
        <p:nvSpPr>
          <p:cNvPr id="17411" name="Slide Number Placeholder 3"/>
          <p:cNvSpPr>
            <a:spLocks noGrp="1"/>
          </p:cNvSpPr>
          <p:nvPr>
            <p:ph type="sldNum" sz="quarter" idx="5"/>
          </p:nvPr>
        </p:nvSpPr>
        <p:spPr>
          <a:noFill/>
        </p:spPr>
        <p:txBody>
          <a:bodyPr/>
          <a:lstStyle/>
          <a:p>
            <a:fld id="{85BE1D8E-3E14-4969-AB81-D1C166194823}" type="slidenum">
              <a:rPr lang="en-US" smtClean="0"/>
              <a:pPr/>
              <a:t>3</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a:noFill/>
          <a:ln/>
        </p:spPr>
        <p:txBody>
          <a:bodyPr/>
          <a:lstStyle/>
          <a:p>
            <a:pPr eaLnBrk="1" hangingPunct="1">
              <a:spcBef>
                <a:spcPct val="50000"/>
              </a:spcBef>
            </a:pPr>
            <a:r>
              <a:rPr lang="en-US" smtClean="0"/>
              <a:t>But this is only because patients that sought outside therapy failed to meet with their health specialist, had the higher income or higher social support to seek outside (or familial) therapy, and are, of course, those less likely to be depressed.</a:t>
            </a:r>
          </a:p>
        </p:txBody>
      </p:sp>
      <p:sp>
        <p:nvSpPr>
          <p:cNvPr id="58371" name="Slide Number Placeholder 3"/>
          <p:cNvSpPr>
            <a:spLocks noGrp="1"/>
          </p:cNvSpPr>
          <p:nvPr>
            <p:ph type="sldNum" sz="quarter" idx="5"/>
          </p:nvPr>
        </p:nvSpPr>
        <p:spPr>
          <a:noFill/>
        </p:spPr>
        <p:txBody>
          <a:bodyPr/>
          <a:lstStyle/>
          <a:p>
            <a:fld id="{57F576A0-D939-43BF-8AEA-7D39712BA49C}" type="slidenum">
              <a:rPr lang="en-US" smtClean="0"/>
              <a:pPr/>
              <a:t>34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03F10D70-B100-47B6-B692-FC22DA8CFCF1}" type="slidenum">
              <a:rPr lang="en-US" smtClean="0"/>
              <a:pPr/>
              <a:t>14</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r>
              <a:rPr lang="en-US" smtClean="0"/>
              <a:t>For simplicity, we’ll stick to two (essentially, 3) time points</a:t>
            </a:r>
          </a:p>
          <a:p>
            <a:pPr eaLnBrk="1" hangingPunct="1"/>
            <a:endParaRPr lang="en-US" smtClean="0"/>
          </a:p>
          <a:p>
            <a:pPr eaLnBrk="1" hangingPunct="1"/>
            <a:r>
              <a:rPr lang="en-US" smtClean="0"/>
              <a:t>DEFINING TIME:</a:t>
            </a:r>
          </a:p>
          <a:p>
            <a:pPr eaLnBrk="1" hangingPunct="1"/>
            <a:endParaRPr lang="en-US" smtClean="0"/>
          </a:p>
          <a:p>
            <a:pPr eaLnBrk="1" hangingPunct="1"/>
            <a:r>
              <a:rPr lang="en-US" smtClean="0"/>
              <a:t>Well-defined, and discrete (for simplicity)</a:t>
            </a:r>
          </a:p>
          <a:p>
            <a:pPr eaLnBrk="1" hangingPunct="1"/>
            <a:r>
              <a:rPr lang="en-US" smtClean="0"/>
              <a:t>The scientific question and the availability of data should dictate the definition of time</a:t>
            </a:r>
          </a:p>
          <a:p>
            <a:pPr lvl="1" eaLnBrk="1" hangingPunct="1"/>
            <a:r>
              <a:rPr lang="en-US" smtClean="0"/>
              <a:t>Calendar time</a:t>
            </a:r>
          </a:p>
          <a:p>
            <a:pPr lvl="2" eaLnBrk="1" hangingPunct="1"/>
            <a:r>
              <a:rPr lang="en-US" smtClean="0"/>
              <a:t>Perhaps used with large databases (like the VA medical record, CPRS)</a:t>
            </a:r>
          </a:p>
          <a:p>
            <a:pPr lvl="1" eaLnBrk="1" hangingPunct="1"/>
            <a:r>
              <a:rPr lang="en-US" smtClean="0"/>
              <a:t>Visits to the clinic</a:t>
            </a:r>
          </a:p>
          <a:p>
            <a:pPr lvl="2" eaLnBrk="1" hangingPunct="1"/>
            <a:r>
              <a:rPr lang="en-US" smtClean="0"/>
              <a:t>More likely with data collected in an intervention study</a:t>
            </a:r>
          </a:p>
          <a:p>
            <a:pPr lvl="1" eaLnBrk="1" hangingPunct="1"/>
            <a:r>
              <a:rPr lang="en-US" smtClean="0"/>
              <a:t>Time until death</a:t>
            </a:r>
          </a:p>
          <a:p>
            <a:pPr lvl="2" eaLnBrk="1" hangingPunct="1"/>
            <a:r>
              <a:rPr lang="en-US" smtClean="0"/>
              <a:t>Used in palliative care studies</a:t>
            </a:r>
          </a:p>
          <a:p>
            <a:pPr eaLnBrk="1" hangingPunct="1"/>
            <a:endParaRPr lang="en-US" smtClean="0"/>
          </a:p>
          <a:p>
            <a:pPr eaLnBrk="1" hangingPunct="1"/>
            <a:r>
              <a:rPr lang="en-US" smtClean="0"/>
              <a:t>ONLY At and Y3 are on this picture because that’s what we’re interested in</a:t>
            </a:r>
          </a:p>
          <a:p>
            <a:pPr eaLnBrk="1" hangingPunct="1"/>
            <a:endParaRPr lang="en-US" smtClean="0"/>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5353F34A-8CD7-4A2F-B73B-C11E940E4F0D}" type="slidenum">
              <a:rPr lang="en-US" smtClean="0"/>
              <a:pPr/>
              <a:t>15</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r>
              <a:rPr lang="en-US" smtClean="0"/>
              <a:t>But, for simplicity, we’ll just ignore time-varying outcomes for now.</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7D07DCCA-4CEB-4B77-84F7-17560190328B}" type="slidenum">
              <a:rPr lang="en-US" smtClean="0"/>
              <a:pPr/>
              <a:t>16</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r>
              <a:rPr lang="en-US" smtClean="0"/>
              <a:t>But, for simplicity, we’ll just ignore time-varying outcomes for now.</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41174AA2-D2D9-45FD-B4BB-675FFBE137BC}" type="slidenum">
              <a:rPr lang="en-US" smtClean="0"/>
              <a:pPr/>
              <a:t>17</a:t>
            </a:fld>
            <a:endParaRPr lang="en-U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r>
              <a:rPr lang="en-US" smtClean="0"/>
              <a:t>These are auxiliary.</a:t>
            </a:r>
          </a:p>
          <a:p>
            <a:pPr eaLnBrk="1" hangingPunct="1"/>
            <a:endParaRPr lang="en-US" smtClean="0"/>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3413C778-EB31-4271-B8DE-AB0AF7651DAF}" type="slidenum">
              <a:rPr lang="en-US" smtClean="0"/>
              <a:pPr/>
              <a:t>18</a:t>
            </a:fld>
            <a:endParaRPr lang="en-U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r>
              <a:rPr lang="en-US" smtClean="0"/>
              <a:t>These are auxiliary.</a:t>
            </a:r>
          </a:p>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pPr eaLnBrk="1" hangingPunct="1"/>
            <a:r>
              <a:rPr lang="en-US" smtClean="0"/>
              <a:t>Back to the prospect data…motivating example…</a:t>
            </a:r>
          </a:p>
        </p:txBody>
      </p:sp>
      <p:sp>
        <p:nvSpPr>
          <p:cNvPr id="39939" name="Slide Number Placeholder 3"/>
          <p:cNvSpPr>
            <a:spLocks noGrp="1"/>
          </p:cNvSpPr>
          <p:nvPr>
            <p:ph type="sldNum" sz="quarter" idx="5"/>
          </p:nvPr>
        </p:nvSpPr>
        <p:spPr>
          <a:noFill/>
        </p:spPr>
        <p:txBody>
          <a:bodyPr/>
          <a:lstStyle/>
          <a:p>
            <a:fld id="{1A9AC96B-484B-4971-8D7B-94F1BD9EB7DD}" type="slidenum">
              <a:rPr lang="en-US" smtClean="0"/>
              <a:pPr/>
              <a:t>19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pPr eaLnBrk="1" hangingPunct="1"/>
            <a:r>
              <a:rPr lang="en-US" smtClean="0"/>
              <a:t>Subtleties here… based on the potential outcomes language for causal inference.</a:t>
            </a:r>
          </a:p>
        </p:txBody>
      </p:sp>
      <p:sp>
        <p:nvSpPr>
          <p:cNvPr id="44035" name="Slide Number Placeholder 3"/>
          <p:cNvSpPr>
            <a:spLocks noGrp="1"/>
          </p:cNvSpPr>
          <p:nvPr>
            <p:ph type="sldNum" sz="quarter" idx="5"/>
          </p:nvPr>
        </p:nvSpPr>
        <p:spPr>
          <a:noFill/>
        </p:spPr>
        <p:txBody>
          <a:bodyPr/>
          <a:lstStyle/>
          <a:p>
            <a:fld id="{F61922C3-838F-4365-B467-068629CC9594}" type="slidenum">
              <a:rPr lang="en-US" smtClean="0"/>
              <a:pPr/>
              <a:t>22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a:ln/>
        </p:spPr>
        <p:txBody>
          <a:bodyPr/>
          <a:lstStyle/>
          <a:p>
            <a:pPr eaLnBrk="1" hangingPunct="1"/>
            <a:r>
              <a:rPr lang="en-US" smtClean="0"/>
              <a:t>Subtleties here… based on the potential outcomes language for causal inference.</a:t>
            </a:r>
          </a:p>
        </p:txBody>
      </p:sp>
      <p:sp>
        <p:nvSpPr>
          <p:cNvPr id="46083" name="Slide Number Placeholder 3"/>
          <p:cNvSpPr>
            <a:spLocks noGrp="1"/>
          </p:cNvSpPr>
          <p:nvPr>
            <p:ph type="sldNum" sz="quarter" idx="5"/>
          </p:nvPr>
        </p:nvSpPr>
        <p:spPr>
          <a:noFill/>
        </p:spPr>
        <p:txBody>
          <a:bodyPr/>
          <a:lstStyle/>
          <a:p>
            <a:fld id="{266D1538-7282-4A73-AD3C-FB1AFD71C866}" type="slidenum">
              <a:rPr lang="en-US" smtClean="0"/>
              <a:pPr/>
              <a:t>23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18032E-4BF3-46C4-ABFF-B0612312A8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E24712-58F9-4D0D-87EA-067D07962B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1CFF74-81E0-4956-9F91-D2A8954E44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C4C45A-E224-4E5D-BAB5-56720E4125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8498F4-7FA0-41C3-A510-EB3EA54BCD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E696D0-C941-4116-85F4-68DA6519FD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0059AEF-F23A-4AAF-AA04-6CF937A4852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1AA368D-023E-44EF-AD47-EF9D2303409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6ACE88-F66D-4628-8D95-B2E84730A61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C916FF-263A-4108-9F3C-2133E7F638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E6E703-64CB-45CC-8ACE-D872A75925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E16BF0F-A68F-48E2-9689-2831090216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joint-causal.pdf" TargetMode="External"/><Relationship Id="rId2" Type="http://schemas.openxmlformats.org/officeDocument/2006/relationships/hyperlink" Target="http://philosophy.pdf" TargetMode="External"/><Relationship Id="rId1" Type="http://schemas.openxmlformats.org/officeDocument/2006/relationships/slideLayout" Target="../slideLayouts/slideLayout2.xml"/><Relationship Id="rId4" Type="http://schemas.openxmlformats.org/officeDocument/2006/relationships/hyperlink" Target="http://dx.doi.org/10.1007/s11121-005-0023-0" TargetMode="External"/></Relationships>
</file>

<file path=ppt/slides/_rels/slide71.xml.rels><?xml version="1.0" encoding="UTF-8" standalone="yes"?>
<Relationships xmlns="http://schemas.openxmlformats.org/package/2006/relationships"><Relationship Id="rId2" Type="http://schemas.openxmlformats.org/officeDocument/2006/relationships/hyperlink" Target="http://dx.doi.org/10.1007/s11121-005-0023-0"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457200" y="228600"/>
            <a:ext cx="8305800" cy="2000250"/>
          </a:xfrm>
        </p:spPr>
        <p:txBody>
          <a:bodyPr/>
          <a:lstStyle/>
          <a:p>
            <a:pPr eaLnBrk="1" hangingPunct="1"/>
            <a:r>
              <a:rPr lang="en-US" sz="3800" b="1" smtClean="0"/>
              <a:t>Examining the Effects of </a:t>
            </a:r>
            <a:br>
              <a:rPr lang="en-US" sz="3800" b="1" smtClean="0"/>
            </a:br>
            <a:r>
              <a:rPr lang="en-US" sz="3800" b="1" smtClean="0"/>
              <a:t>Time-varying Treatments or Predictors</a:t>
            </a:r>
          </a:p>
        </p:txBody>
      </p:sp>
      <p:sp>
        <p:nvSpPr>
          <p:cNvPr id="14338" name="Rectangle 3"/>
          <p:cNvSpPr>
            <a:spLocks noGrp="1" noChangeArrowheads="1"/>
          </p:cNvSpPr>
          <p:nvPr>
            <p:ph type="subTitle" idx="1"/>
          </p:nvPr>
        </p:nvSpPr>
        <p:spPr>
          <a:xfrm>
            <a:off x="838200" y="2590800"/>
            <a:ext cx="7467600" cy="2133600"/>
          </a:xfrm>
        </p:spPr>
        <p:txBody>
          <a:bodyPr/>
          <a:lstStyle/>
          <a:p>
            <a:pPr eaLnBrk="1" hangingPunct="1"/>
            <a:r>
              <a:rPr lang="en-US" b="1" smtClean="0"/>
              <a:t>Daniel Almirall</a:t>
            </a:r>
          </a:p>
          <a:p>
            <a:pPr eaLnBrk="1" hangingPunct="1"/>
            <a:endParaRPr lang="en-US" sz="2000" smtClean="0"/>
          </a:p>
          <a:p>
            <a:pPr eaLnBrk="1" hangingPunct="1"/>
            <a:r>
              <a:rPr lang="en-US" sz="2000" smtClean="0"/>
              <a:t>VA Medical Center, Health Services Research and Development</a:t>
            </a:r>
          </a:p>
          <a:p>
            <a:pPr eaLnBrk="1" hangingPunct="1"/>
            <a:r>
              <a:rPr lang="en-US" sz="2000" smtClean="0"/>
              <a:t>Duke Medical Center, Department of Biostatistics</a:t>
            </a:r>
          </a:p>
        </p:txBody>
      </p:sp>
      <p:sp>
        <p:nvSpPr>
          <p:cNvPr id="14339" name="Rectangle 4"/>
          <p:cNvSpPr>
            <a:spLocks noChangeArrowheads="1"/>
          </p:cNvSpPr>
          <p:nvPr/>
        </p:nvSpPr>
        <p:spPr bwMode="auto">
          <a:xfrm>
            <a:off x="914400" y="5029200"/>
            <a:ext cx="7467600" cy="1371600"/>
          </a:xfrm>
          <a:prstGeom prst="rect">
            <a:avLst/>
          </a:prstGeom>
          <a:noFill/>
          <a:ln w="9525">
            <a:noFill/>
            <a:miter lim="800000"/>
            <a:headEnd/>
            <a:tailEnd/>
          </a:ln>
        </p:spPr>
        <p:txBody>
          <a:bodyPr/>
          <a:lstStyle/>
          <a:p>
            <a:pPr algn="ctr">
              <a:spcBef>
                <a:spcPct val="20000"/>
              </a:spcBef>
            </a:pPr>
            <a:r>
              <a:rPr lang="en-US" sz="2000" b="1"/>
              <a:t>November 16, 2007</a:t>
            </a:r>
          </a:p>
          <a:p>
            <a:pPr algn="ctr">
              <a:spcBef>
                <a:spcPct val="20000"/>
              </a:spcBef>
            </a:pPr>
            <a:r>
              <a:rPr lang="en-US" sz="2000"/>
              <a:t>Association for Cognitive and Behavioral Therapies</a:t>
            </a:r>
          </a:p>
          <a:p>
            <a:pPr algn="ctr">
              <a:spcBef>
                <a:spcPct val="20000"/>
              </a:spcBef>
            </a:pPr>
            <a:r>
              <a:rPr lang="en-US" sz="2000"/>
              <a:t>Orlando, Florida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Motivating example</a:t>
            </a:r>
            <a:endParaRPr lang="en-US" dirty="0"/>
          </a:p>
        </p:txBody>
      </p:sp>
      <p:sp>
        <p:nvSpPr>
          <p:cNvPr id="24578" name="Text Placeholder 2"/>
          <p:cNvSpPr>
            <a:spLocks noGrp="1"/>
          </p:cNvSpPr>
          <p:nvPr>
            <p:ph type="body"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228600" y="152400"/>
            <a:ext cx="8763000" cy="990600"/>
          </a:xfrm>
        </p:spPr>
        <p:txBody>
          <a:bodyPr/>
          <a:lstStyle/>
          <a:p>
            <a:pPr eaLnBrk="1" hangingPunct="1"/>
            <a:r>
              <a:rPr lang="en-US" sz="4000" b="1" smtClean="0"/>
              <a:t>PROSPECT Study</a:t>
            </a:r>
            <a:endParaRPr lang="en-US" sz="3200" smtClean="0"/>
          </a:p>
        </p:txBody>
      </p:sp>
      <p:sp>
        <p:nvSpPr>
          <p:cNvPr id="25602" name="Rectangle 3"/>
          <p:cNvSpPr>
            <a:spLocks noGrp="1" noChangeArrowheads="1"/>
          </p:cNvSpPr>
          <p:nvPr>
            <p:ph type="body" idx="1"/>
          </p:nvPr>
        </p:nvSpPr>
        <p:spPr>
          <a:xfrm>
            <a:off x="0" y="1219200"/>
            <a:ext cx="9144000" cy="5486400"/>
          </a:xfrm>
        </p:spPr>
        <p:txBody>
          <a:bodyPr/>
          <a:lstStyle/>
          <a:p>
            <a:pPr eaLnBrk="1" hangingPunct="1"/>
            <a:r>
              <a:rPr lang="en-US" sz="2800" smtClean="0"/>
              <a:t>RCT of a tailored primary care intervention (TPCI) for depression vs. treatment as usual (TAU)</a:t>
            </a:r>
          </a:p>
          <a:p>
            <a:pPr eaLnBrk="1" hangingPunct="1"/>
            <a:r>
              <a:rPr lang="en-US" sz="2800" smtClean="0"/>
              <a:t>Subjects in the TPCI group were to meet with a depression health specialist on a regular basis</a:t>
            </a:r>
          </a:p>
          <a:p>
            <a:pPr eaLnBrk="1" hangingPunct="1"/>
            <a:r>
              <a:rPr lang="en-US" sz="2800" u="sng" smtClean="0"/>
              <a:t>Primary Goal of the Study</a:t>
            </a:r>
            <a:r>
              <a:rPr lang="en-US" sz="2800" smtClean="0"/>
              <a:t>: Assess the efficacy of the TPCI vs. TAU on depression and other outcomes</a:t>
            </a:r>
          </a:p>
          <a:p>
            <a:pPr lvl="1" eaLnBrk="1" hangingPunct="1"/>
            <a:r>
              <a:rPr lang="en-US" sz="2400" smtClean="0"/>
              <a:t>So-called intent to treat analysis (ITT)</a:t>
            </a:r>
          </a:p>
          <a:p>
            <a:pPr eaLnBrk="1" hangingPunct="1"/>
            <a:r>
              <a:rPr lang="en-US" sz="2800" smtClean="0"/>
              <a:t>However, not all patients in the TPCI group met with their depression health specialist throughout the full course of the “treatment period”.  </a:t>
            </a:r>
          </a:p>
          <a:p>
            <a:pPr eaLnBrk="1" hangingPunct="1"/>
            <a:r>
              <a:rPr lang="en-US" sz="2800" smtClean="0"/>
              <a:t>Patients “switched off treatment” at different time points.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74638"/>
            <a:ext cx="8229600" cy="715962"/>
          </a:xfrm>
        </p:spPr>
        <p:txBody>
          <a:bodyPr/>
          <a:lstStyle/>
          <a:p>
            <a:pPr eaLnBrk="1" hangingPunct="1"/>
            <a:r>
              <a:rPr lang="en-US" sz="4000" b="1" smtClean="0"/>
              <a:t>PROSPECT Study</a:t>
            </a:r>
          </a:p>
        </p:txBody>
      </p:sp>
      <p:sp>
        <p:nvSpPr>
          <p:cNvPr id="26626" name="Content Placeholder 2"/>
          <p:cNvSpPr>
            <a:spLocks noGrp="1"/>
          </p:cNvSpPr>
          <p:nvPr>
            <p:ph idx="1"/>
          </p:nvPr>
        </p:nvSpPr>
        <p:spPr>
          <a:xfrm>
            <a:off x="457200" y="1371600"/>
            <a:ext cx="8229600" cy="5029200"/>
          </a:xfrm>
        </p:spPr>
        <p:txBody>
          <a:bodyPr/>
          <a:lstStyle/>
          <a:p>
            <a:pPr eaLnBrk="1" hangingPunct="1"/>
            <a:r>
              <a:rPr lang="en-US" smtClean="0"/>
              <a:t>The variability in treatment received (in terms of meeting with health specialist) created an opportunity to ask the following question: </a:t>
            </a:r>
          </a:p>
          <a:p>
            <a:pPr eaLnBrk="1" hangingPunct="1"/>
            <a:r>
              <a:rPr lang="en-US" b="1" i="1" smtClean="0"/>
              <a:t>Among patients in the TPCI group, what is the impact of switching off of treatment early versus later on end of study depression outcomes?</a:t>
            </a:r>
          </a:p>
          <a:p>
            <a:pPr lvl="1" eaLnBrk="1" hangingPunct="1"/>
            <a:r>
              <a:rPr lang="en-US" smtClean="0"/>
              <a:t>This could also be phrased as a dosing/timing question</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06900"/>
            <a:ext cx="8763000" cy="1362075"/>
          </a:xfrm>
        </p:spPr>
        <p:txBody>
          <a:bodyPr/>
          <a:lstStyle/>
          <a:p>
            <a:pPr eaLnBrk="1" hangingPunct="1">
              <a:defRPr/>
            </a:pPr>
            <a:r>
              <a:rPr lang="en-US" dirty="0" smtClean="0"/>
              <a:t>Data structure</a:t>
            </a:r>
            <a:br>
              <a:rPr lang="en-US" dirty="0" smtClean="0"/>
            </a:br>
            <a:r>
              <a:rPr lang="en-US" sz="2800" dirty="0" smtClean="0"/>
              <a:t>what type of data are we talking about?</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457200" y="228600"/>
            <a:ext cx="8229600" cy="1143000"/>
          </a:xfrm>
        </p:spPr>
        <p:txBody>
          <a:bodyPr/>
          <a:lstStyle/>
          <a:p>
            <a:pPr eaLnBrk="1" hangingPunct="1"/>
            <a:r>
              <a:rPr lang="en-US" sz="4000" b="1" smtClean="0"/>
              <a:t>Temporal Ordering of the Data</a:t>
            </a:r>
            <a:r>
              <a:rPr lang="en-US" sz="4000" smtClean="0"/>
              <a:t/>
            </a:r>
            <a:br>
              <a:rPr lang="en-US" sz="4000" smtClean="0"/>
            </a:br>
            <a:r>
              <a:rPr lang="en-US" sz="3200" smtClean="0"/>
              <a:t>Time, Time-varying treatments, Outcome</a:t>
            </a:r>
          </a:p>
        </p:txBody>
      </p:sp>
      <p:sp>
        <p:nvSpPr>
          <p:cNvPr id="28674" name="Oval 12"/>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28675" name="Text Box 13"/>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28676" name="Oval 14"/>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28677" name="Text Box 15"/>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28678" name="Oval 16"/>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28679" name="Text Box 17"/>
          <p:cNvSpPr txBox="1">
            <a:spLocks noChangeArrowheads="1"/>
          </p:cNvSpPr>
          <p:nvPr/>
        </p:nvSpPr>
        <p:spPr bwMode="auto">
          <a:xfrm>
            <a:off x="79248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Y3</a:t>
            </a:r>
          </a:p>
        </p:txBody>
      </p:sp>
      <p:sp>
        <p:nvSpPr>
          <p:cNvPr id="28680" name="Text Box 34"/>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28681" name="Text Box 35"/>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28682" name="Text Box 36"/>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28683" name="Line 40"/>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28684" name="Line 41"/>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28685" name="Line 42"/>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sp>
        <p:nvSpPr>
          <p:cNvPr id="28686"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28687"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28688" name="Text Box 45"/>
          <p:cNvSpPr txBox="1">
            <a:spLocks noChangeArrowheads="1"/>
          </p:cNvSpPr>
          <p:nvPr/>
        </p:nvSpPr>
        <p:spPr bwMode="auto">
          <a:xfrm>
            <a:off x="7086600" y="28956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outcome = end of study depression rating, continuous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z="4000" b="1" smtClean="0"/>
              <a:t>Longitudinal Outcomes?</a:t>
            </a:r>
            <a:r>
              <a:rPr lang="en-US" sz="4000" smtClean="0"/>
              <a:t/>
            </a:r>
            <a:br>
              <a:rPr lang="en-US" sz="4000" smtClean="0"/>
            </a:br>
            <a:r>
              <a:rPr lang="en-US" sz="3200" smtClean="0"/>
              <a:t>Yes, they exist, but consider them…</a:t>
            </a:r>
            <a:endParaRPr lang="en-US" sz="4000" smtClean="0"/>
          </a:p>
        </p:txBody>
      </p:sp>
      <p:sp>
        <p:nvSpPr>
          <p:cNvPr id="30722"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30723"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30724"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30725"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30726"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30727" name="Text Box 12"/>
          <p:cNvSpPr txBox="1">
            <a:spLocks noChangeArrowheads="1"/>
          </p:cNvSpPr>
          <p:nvPr/>
        </p:nvSpPr>
        <p:spPr bwMode="auto">
          <a:xfrm>
            <a:off x="79248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Y3</a:t>
            </a:r>
          </a:p>
        </p:txBody>
      </p:sp>
      <p:sp>
        <p:nvSpPr>
          <p:cNvPr id="30728" name="Oval 13"/>
          <p:cNvSpPr>
            <a:spLocks noChangeArrowheads="1"/>
          </p:cNvSpPr>
          <p:nvPr/>
        </p:nvSpPr>
        <p:spPr bwMode="auto">
          <a:xfrm>
            <a:off x="228600" y="1630363"/>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30729" name="Text Box 14"/>
          <p:cNvSpPr txBox="1">
            <a:spLocks noChangeArrowheads="1"/>
          </p:cNvSpPr>
          <p:nvPr/>
        </p:nvSpPr>
        <p:spPr bwMode="auto">
          <a:xfrm>
            <a:off x="533400" y="1965325"/>
            <a:ext cx="838200" cy="579438"/>
          </a:xfrm>
          <a:prstGeom prst="rect">
            <a:avLst/>
          </a:prstGeom>
          <a:noFill/>
          <a:ln w="9525">
            <a:noFill/>
            <a:miter lim="800000"/>
            <a:headEnd/>
            <a:tailEnd/>
          </a:ln>
        </p:spPr>
        <p:txBody>
          <a:bodyPr>
            <a:spAutoFit/>
          </a:bodyPr>
          <a:lstStyle/>
          <a:p>
            <a:pPr eaLnBrk="0" hangingPunct="0">
              <a:spcBef>
                <a:spcPct val="50000"/>
              </a:spcBef>
            </a:pPr>
            <a:r>
              <a:rPr lang="en-US" sz="3200"/>
              <a:t>Y1</a:t>
            </a:r>
          </a:p>
        </p:txBody>
      </p:sp>
      <p:sp>
        <p:nvSpPr>
          <p:cNvPr id="30730" name="Oval 15"/>
          <p:cNvSpPr>
            <a:spLocks noChangeArrowheads="1"/>
          </p:cNvSpPr>
          <p:nvPr/>
        </p:nvSpPr>
        <p:spPr bwMode="auto">
          <a:xfrm>
            <a:off x="3886200" y="1600200"/>
            <a:ext cx="1295400" cy="1219200"/>
          </a:xfrm>
          <a:prstGeom prst="ellipse">
            <a:avLst/>
          </a:prstGeom>
          <a:solidFill>
            <a:schemeClr val="folHlink">
              <a:alpha val="89803"/>
            </a:schemeClr>
          </a:solidFill>
          <a:ln w="9525">
            <a:solidFill>
              <a:schemeClr val="tx1"/>
            </a:solidFill>
            <a:round/>
            <a:headEnd/>
            <a:tailEnd/>
          </a:ln>
        </p:spPr>
        <p:txBody>
          <a:bodyPr wrap="none" anchor="ctr"/>
          <a:lstStyle/>
          <a:p>
            <a:pPr eaLnBrk="0" hangingPunct="0"/>
            <a:endParaRPr lang="en-US"/>
          </a:p>
        </p:txBody>
      </p:sp>
      <p:sp>
        <p:nvSpPr>
          <p:cNvPr id="30731" name="Text Box 16"/>
          <p:cNvSpPr txBox="1">
            <a:spLocks noChangeArrowheads="1"/>
          </p:cNvSpPr>
          <p:nvPr/>
        </p:nvSpPr>
        <p:spPr bwMode="auto">
          <a:xfrm>
            <a:off x="41910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Y2</a:t>
            </a:r>
          </a:p>
        </p:txBody>
      </p:sp>
      <p:sp>
        <p:nvSpPr>
          <p:cNvPr id="30732" name="Text Box 17"/>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30733" name="Text Box 18"/>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30734" name="Text Box 19"/>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30735" name="Line 20"/>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30736" name="Line 21"/>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30737" name="Line 22"/>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sp>
        <p:nvSpPr>
          <p:cNvPr id="30738"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30739"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30740"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30741" name="Text Box 25"/>
          <p:cNvSpPr txBox="1">
            <a:spLocks noChangeArrowheads="1"/>
          </p:cNvSpPr>
          <p:nvPr/>
        </p:nvSpPr>
        <p:spPr bwMode="auto">
          <a:xfrm>
            <a:off x="0" y="2943225"/>
            <a:ext cx="2667000" cy="369888"/>
          </a:xfrm>
          <a:prstGeom prst="rect">
            <a:avLst/>
          </a:prstGeom>
          <a:noFill/>
          <a:ln w="9525">
            <a:noFill/>
            <a:miter lim="800000"/>
            <a:headEnd/>
            <a:tailEnd/>
          </a:ln>
        </p:spPr>
        <p:txBody>
          <a:bodyPr>
            <a:spAutoFit/>
          </a:bodyPr>
          <a:lstStyle/>
          <a:p>
            <a:pPr eaLnBrk="0" hangingPunct="0">
              <a:spcBef>
                <a:spcPct val="50000"/>
              </a:spcBef>
            </a:pPr>
            <a:r>
              <a:rPr lang="en-US"/>
              <a:t>baseline depression</a:t>
            </a:r>
          </a:p>
        </p:txBody>
      </p:sp>
      <p:sp>
        <p:nvSpPr>
          <p:cNvPr id="30742" name="Text Box 25"/>
          <p:cNvSpPr txBox="1">
            <a:spLocks noChangeArrowheads="1"/>
          </p:cNvSpPr>
          <p:nvPr/>
        </p:nvSpPr>
        <p:spPr bwMode="auto">
          <a:xfrm>
            <a:off x="3581400" y="2982913"/>
            <a:ext cx="2895600" cy="369887"/>
          </a:xfrm>
          <a:prstGeom prst="rect">
            <a:avLst/>
          </a:prstGeom>
          <a:noFill/>
          <a:ln w="9525">
            <a:noFill/>
            <a:miter lim="800000"/>
            <a:headEnd/>
            <a:tailEnd/>
          </a:ln>
        </p:spPr>
        <p:txBody>
          <a:bodyPr>
            <a:spAutoFit/>
          </a:bodyPr>
          <a:lstStyle/>
          <a:p>
            <a:pPr eaLnBrk="0" hangingPunct="0">
              <a:spcBef>
                <a:spcPct val="50000"/>
              </a:spcBef>
            </a:pPr>
            <a:r>
              <a:rPr lang="en-US"/>
              <a:t>intermediate depression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z="4000" b="1" smtClean="0"/>
              <a:t>Longitudinal Outcomes?</a:t>
            </a:r>
            <a:r>
              <a:rPr lang="en-US" sz="4000" smtClean="0"/>
              <a:t/>
            </a:r>
            <a:br>
              <a:rPr lang="en-US" sz="4000" smtClean="0"/>
            </a:br>
            <a:r>
              <a:rPr lang="en-US" sz="3200" smtClean="0"/>
              <a:t>…time-varying covariates for now.</a:t>
            </a:r>
            <a:endParaRPr lang="en-US" sz="4000" smtClean="0"/>
          </a:p>
        </p:txBody>
      </p:sp>
      <p:sp>
        <p:nvSpPr>
          <p:cNvPr id="32770"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32771"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32772"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32773"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32774"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32775" name="Text Box 12"/>
          <p:cNvSpPr txBox="1">
            <a:spLocks noChangeArrowheads="1"/>
          </p:cNvSpPr>
          <p:nvPr/>
        </p:nvSpPr>
        <p:spPr bwMode="auto">
          <a:xfrm>
            <a:off x="79248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Y3</a:t>
            </a:r>
          </a:p>
        </p:txBody>
      </p:sp>
      <p:sp>
        <p:nvSpPr>
          <p:cNvPr id="29709" name="Oval 13"/>
          <p:cNvSpPr>
            <a:spLocks noChangeArrowheads="1"/>
          </p:cNvSpPr>
          <p:nvPr/>
        </p:nvSpPr>
        <p:spPr bwMode="auto">
          <a:xfrm>
            <a:off x="228600" y="1630363"/>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29710" name="Text Box 14"/>
          <p:cNvSpPr txBox="1">
            <a:spLocks noChangeArrowheads="1"/>
          </p:cNvSpPr>
          <p:nvPr/>
        </p:nvSpPr>
        <p:spPr bwMode="auto">
          <a:xfrm>
            <a:off x="533400" y="1965325"/>
            <a:ext cx="838200" cy="579438"/>
          </a:xfrm>
          <a:prstGeom prst="rect">
            <a:avLst/>
          </a:prstGeom>
          <a:noFill/>
          <a:ln w="9525">
            <a:noFill/>
            <a:miter lim="800000"/>
            <a:headEnd/>
            <a:tailEnd/>
          </a:ln>
        </p:spPr>
        <p:txBody>
          <a:bodyPr>
            <a:spAutoFit/>
          </a:bodyPr>
          <a:lstStyle/>
          <a:p>
            <a:pPr eaLnBrk="0" hangingPunct="0">
              <a:spcBef>
                <a:spcPct val="50000"/>
              </a:spcBef>
            </a:pPr>
            <a:r>
              <a:rPr lang="en-US" sz="3200"/>
              <a:t>Y1</a:t>
            </a:r>
          </a:p>
        </p:txBody>
      </p:sp>
      <p:sp>
        <p:nvSpPr>
          <p:cNvPr id="29711" name="Oval 15"/>
          <p:cNvSpPr>
            <a:spLocks noChangeArrowheads="1"/>
          </p:cNvSpPr>
          <p:nvPr/>
        </p:nvSpPr>
        <p:spPr bwMode="auto">
          <a:xfrm>
            <a:off x="3886200" y="1600200"/>
            <a:ext cx="1295400" cy="1219200"/>
          </a:xfrm>
          <a:prstGeom prst="ellipse">
            <a:avLst/>
          </a:prstGeom>
          <a:solidFill>
            <a:schemeClr val="folHlink">
              <a:alpha val="89803"/>
            </a:schemeClr>
          </a:solidFill>
          <a:ln w="9525">
            <a:solidFill>
              <a:schemeClr val="tx1"/>
            </a:solidFill>
            <a:round/>
            <a:headEnd/>
            <a:tailEnd/>
          </a:ln>
        </p:spPr>
        <p:txBody>
          <a:bodyPr wrap="none" anchor="ctr"/>
          <a:lstStyle/>
          <a:p>
            <a:pPr eaLnBrk="0" hangingPunct="0"/>
            <a:endParaRPr lang="en-US"/>
          </a:p>
        </p:txBody>
      </p:sp>
      <p:sp>
        <p:nvSpPr>
          <p:cNvPr id="29712" name="Text Box 16"/>
          <p:cNvSpPr txBox="1">
            <a:spLocks noChangeArrowheads="1"/>
          </p:cNvSpPr>
          <p:nvPr/>
        </p:nvSpPr>
        <p:spPr bwMode="auto">
          <a:xfrm>
            <a:off x="41910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Y2</a:t>
            </a:r>
          </a:p>
        </p:txBody>
      </p:sp>
      <p:sp>
        <p:nvSpPr>
          <p:cNvPr id="32780" name="Text Box 17"/>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32781" name="Text Box 18"/>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32782" name="Text Box 19"/>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32783" name="Line 20"/>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32784" name="Line 21"/>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32785" name="Line 22"/>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sp>
        <p:nvSpPr>
          <p:cNvPr id="19"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20"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21" name="Oval 3"/>
          <p:cNvSpPr>
            <a:spLocks noChangeArrowheads="1"/>
          </p:cNvSpPr>
          <p:nvPr/>
        </p:nvSpPr>
        <p:spPr bwMode="auto">
          <a:xfrm>
            <a:off x="38862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22" name="Text Box 4"/>
          <p:cNvSpPr txBox="1">
            <a:spLocks noChangeArrowheads="1"/>
          </p:cNvSpPr>
          <p:nvPr/>
        </p:nvSpPr>
        <p:spPr bwMode="auto">
          <a:xfrm>
            <a:off x="41910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23" name="Down Arrow 22"/>
          <p:cNvSpPr/>
          <p:nvPr/>
        </p:nvSpPr>
        <p:spPr bwMode="auto">
          <a:xfrm>
            <a:off x="609600" y="3352800"/>
            <a:ext cx="484188" cy="9779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25" name="Down Arrow 24"/>
          <p:cNvSpPr/>
          <p:nvPr/>
        </p:nvSpPr>
        <p:spPr bwMode="auto">
          <a:xfrm>
            <a:off x="4316413" y="3352800"/>
            <a:ext cx="484187" cy="977900"/>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26" name="Text Box 25"/>
          <p:cNvSpPr txBox="1">
            <a:spLocks noChangeArrowheads="1"/>
          </p:cNvSpPr>
          <p:nvPr/>
        </p:nvSpPr>
        <p:spPr bwMode="auto">
          <a:xfrm>
            <a:off x="0" y="5867400"/>
            <a:ext cx="2667000" cy="369888"/>
          </a:xfrm>
          <a:prstGeom prst="rect">
            <a:avLst/>
          </a:prstGeom>
          <a:noFill/>
          <a:ln w="9525">
            <a:noFill/>
            <a:miter lim="800000"/>
            <a:headEnd/>
            <a:tailEnd/>
          </a:ln>
        </p:spPr>
        <p:txBody>
          <a:bodyPr>
            <a:spAutoFit/>
          </a:bodyPr>
          <a:lstStyle/>
          <a:p>
            <a:pPr eaLnBrk="0" hangingPunct="0">
              <a:spcBef>
                <a:spcPct val="50000"/>
              </a:spcBef>
            </a:pPr>
            <a:r>
              <a:rPr lang="en-US"/>
              <a:t>baseline depression</a:t>
            </a:r>
          </a:p>
        </p:txBody>
      </p:sp>
      <p:sp>
        <p:nvSpPr>
          <p:cNvPr id="27" name="Text Box 25"/>
          <p:cNvSpPr txBox="1">
            <a:spLocks noChangeArrowheads="1"/>
          </p:cNvSpPr>
          <p:nvPr/>
        </p:nvSpPr>
        <p:spPr bwMode="auto">
          <a:xfrm>
            <a:off x="3581400" y="5907088"/>
            <a:ext cx="2895600" cy="369887"/>
          </a:xfrm>
          <a:prstGeom prst="rect">
            <a:avLst/>
          </a:prstGeom>
          <a:noFill/>
          <a:ln w="9525">
            <a:noFill/>
            <a:miter lim="800000"/>
            <a:headEnd/>
            <a:tailEnd/>
          </a:ln>
        </p:spPr>
        <p:txBody>
          <a:bodyPr>
            <a:spAutoFit/>
          </a:bodyPr>
          <a:lstStyle/>
          <a:p>
            <a:pPr eaLnBrk="0" hangingPunct="0">
              <a:spcBef>
                <a:spcPct val="50000"/>
              </a:spcBef>
            </a:pPr>
            <a:r>
              <a:rPr lang="en-US"/>
              <a:t>intermediate depression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29711"/>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29712"/>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29709"/>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2971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25"/>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9" grpId="0" animBg="1"/>
      <p:bldP spid="29710" grpId="0"/>
      <p:bldP spid="29711" grpId="0" animBg="1"/>
      <p:bldP spid="29712" grpId="0"/>
      <p:bldP spid="19" grpId="0" animBg="1"/>
      <p:bldP spid="20" grpId="0"/>
      <p:bldP spid="21" grpId="0" animBg="1"/>
      <p:bldP spid="22" grpId="0"/>
      <p:bldP spid="23" grpId="0" animBg="1"/>
      <p:bldP spid="23" grpId="1" animBg="1"/>
      <p:bldP spid="25" grpId="0" animBg="1"/>
      <p:bldP spid="25" grpId="1" animBg="1"/>
      <p:bldP spid="26"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0" y="274638"/>
            <a:ext cx="9144000" cy="1143000"/>
          </a:xfrm>
        </p:spPr>
        <p:txBody>
          <a:bodyPr/>
          <a:lstStyle/>
          <a:p>
            <a:pPr eaLnBrk="1" hangingPunct="1"/>
            <a:r>
              <a:rPr lang="en-US" sz="4000" b="1" smtClean="0"/>
              <a:t>Time-varying Covariates</a:t>
            </a:r>
            <a:br>
              <a:rPr lang="en-US" sz="4000" b="1" smtClean="0"/>
            </a:br>
            <a:r>
              <a:rPr lang="en-US" sz="3200" smtClean="0"/>
              <a:t>Along with other baseline covariates…</a:t>
            </a:r>
          </a:p>
        </p:txBody>
      </p:sp>
      <p:sp>
        <p:nvSpPr>
          <p:cNvPr id="34818"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34819"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34820"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34821" name="Text Box 6"/>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34822"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34823"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34824"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34825"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34826"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34827"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
        <p:nvSpPr>
          <p:cNvPr id="34828" name="Text Box 13"/>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34829" name="Text Box 14"/>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34830" name="Text Box 15"/>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34831" name="Line 16"/>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34832" name="Line 17"/>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34833" name="Line 18"/>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sp>
        <p:nvSpPr>
          <p:cNvPr id="34834" name="Text Box 25"/>
          <p:cNvSpPr txBox="1">
            <a:spLocks noChangeArrowheads="1"/>
          </p:cNvSpPr>
          <p:nvPr/>
        </p:nvSpPr>
        <p:spPr bwMode="auto">
          <a:xfrm>
            <a:off x="0" y="5867400"/>
            <a:ext cx="2667000" cy="646113"/>
          </a:xfrm>
          <a:prstGeom prst="rect">
            <a:avLst/>
          </a:prstGeom>
          <a:noFill/>
          <a:ln w="9525">
            <a:noFill/>
            <a:miter lim="800000"/>
            <a:headEnd/>
            <a:tailEnd/>
          </a:ln>
        </p:spPr>
        <p:txBody>
          <a:bodyPr>
            <a:spAutoFit/>
          </a:bodyPr>
          <a:lstStyle/>
          <a:p>
            <a:pPr eaLnBrk="0" hangingPunct="0">
              <a:spcBef>
                <a:spcPct val="50000"/>
              </a:spcBef>
            </a:pPr>
            <a:r>
              <a:rPr lang="en-US"/>
              <a:t>baseline depression, age, race, …</a:t>
            </a:r>
          </a:p>
        </p:txBody>
      </p:sp>
      <p:sp>
        <p:nvSpPr>
          <p:cNvPr id="34835" name="Text Box 25"/>
          <p:cNvSpPr txBox="1">
            <a:spLocks noChangeArrowheads="1"/>
          </p:cNvSpPr>
          <p:nvPr/>
        </p:nvSpPr>
        <p:spPr bwMode="auto">
          <a:xfrm>
            <a:off x="3581400" y="5907088"/>
            <a:ext cx="2895600" cy="369887"/>
          </a:xfrm>
          <a:prstGeom prst="rect">
            <a:avLst/>
          </a:prstGeom>
          <a:noFill/>
          <a:ln w="9525">
            <a:noFill/>
            <a:miter lim="800000"/>
            <a:headEnd/>
            <a:tailEnd/>
          </a:ln>
        </p:spPr>
        <p:txBody>
          <a:bodyPr>
            <a:spAutoFit/>
          </a:bodyPr>
          <a:lstStyle/>
          <a:p>
            <a:pPr eaLnBrk="0" hangingPunct="0">
              <a:spcBef>
                <a:spcPct val="50000"/>
              </a:spcBef>
            </a:pPr>
            <a:r>
              <a:rPr lang="en-US"/>
              <a:t>intermediate depression</a:t>
            </a:r>
          </a:p>
        </p:txBody>
      </p:sp>
      <p:sp>
        <p:nvSpPr>
          <p:cNvPr id="34836"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34837"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34838"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0" y="274638"/>
            <a:ext cx="9144000" cy="1143000"/>
          </a:xfrm>
        </p:spPr>
        <p:txBody>
          <a:bodyPr/>
          <a:lstStyle/>
          <a:p>
            <a:pPr eaLnBrk="1" hangingPunct="1"/>
            <a:r>
              <a:rPr lang="en-US" sz="4000" b="1" smtClean="0"/>
              <a:t>Time-varying Covariates</a:t>
            </a:r>
            <a:br>
              <a:rPr lang="en-US" sz="4000" b="1" smtClean="0"/>
            </a:br>
            <a:r>
              <a:rPr lang="en-US" sz="3200" smtClean="0"/>
              <a:t>…and other time-varying covariates.</a:t>
            </a:r>
          </a:p>
        </p:txBody>
      </p:sp>
      <p:sp>
        <p:nvSpPr>
          <p:cNvPr id="36866"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36867"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36868"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36869" name="Text Box 6"/>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36870"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36871"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36872"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36873"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36874"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36875"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
        <p:nvSpPr>
          <p:cNvPr id="36876" name="Text Box 13"/>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36877" name="Text Box 14"/>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36878" name="Text Box 15"/>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36879" name="Line 16"/>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36880" name="Line 17"/>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36881" name="Line 18"/>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sp>
        <p:nvSpPr>
          <p:cNvPr id="36882" name="Text Box 25"/>
          <p:cNvSpPr txBox="1">
            <a:spLocks noChangeArrowheads="1"/>
          </p:cNvSpPr>
          <p:nvPr/>
        </p:nvSpPr>
        <p:spPr bwMode="auto">
          <a:xfrm>
            <a:off x="0" y="5867400"/>
            <a:ext cx="2667000" cy="646113"/>
          </a:xfrm>
          <a:prstGeom prst="rect">
            <a:avLst/>
          </a:prstGeom>
          <a:noFill/>
          <a:ln w="9525">
            <a:noFill/>
            <a:miter lim="800000"/>
            <a:headEnd/>
            <a:tailEnd/>
          </a:ln>
        </p:spPr>
        <p:txBody>
          <a:bodyPr>
            <a:spAutoFit/>
          </a:bodyPr>
          <a:lstStyle/>
          <a:p>
            <a:pPr eaLnBrk="0" hangingPunct="0">
              <a:spcBef>
                <a:spcPct val="50000"/>
              </a:spcBef>
            </a:pPr>
            <a:r>
              <a:rPr lang="en-US"/>
              <a:t>baseline depression, age, race, suicidal id,…</a:t>
            </a:r>
          </a:p>
        </p:txBody>
      </p:sp>
      <p:sp>
        <p:nvSpPr>
          <p:cNvPr id="36883"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intermediate depression, suicidal id, …</a:t>
            </a:r>
          </a:p>
        </p:txBody>
      </p:sp>
      <p:sp>
        <p:nvSpPr>
          <p:cNvPr id="36884"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36885"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36886"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z="4000" b="1" smtClean="0"/>
              <a:t>In the PROSPECT Study</a:t>
            </a:r>
          </a:p>
        </p:txBody>
      </p:sp>
      <p:pic>
        <p:nvPicPr>
          <p:cNvPr id="38914" name="Content Placeholder 3" descr="timeline_prospect_objects6.eps"/>
          <p:cNvPicPr>
            <a:picLocks noGrp="1" noChangeAspect="1"/>
          </p:cNvPicPr>
          <p:nvPr>
            <p:ph idx="1"/>
          </p:nvPr>
        </p:nvPicPr>
        <p:blipFill>
          <a:blip r:embed="rId3" cstate="print"/>
          <a:srcRect/>
          <a:stretch>
            <a:fillRect/>
          </a:stretch>
        </p:blipFill>
        <p:spPr>
          <a:xfrm>
            <a:off x="0" y="1600200"/>
            <a:ext cx="9144000" cy="1981200"/>
          </a:xfrm>
        </p:spPr>
      </p:pic>
      <p:sp>
        <p:nvSpPr>
          <p:cNvPr id="6" name="Title 1"/>
          <p:cNvSpPr txBox="1">
            <a:spLocks/>
          </p:cNvSpPr>
          <p:nvPr/>
        </p:nvSpPr>
        <p:spPr bwMode="auto">
          <a:xfrm>
            <a:off x="0" y="4267200"/>
            <a:ext cx="9144000" cy="2362200"/>
          </a:xfrm>
          <a:prstGeom prst="rect">
            <a:avLst/>
          </a:prstGeom>
          <a:noFill/>
          <a:ln w="9525">
            <a:noFill/>
            <a:miter lim="800000"/>
            <a:headEnd/>
            <a:tailEnd/>
          </a:ln>
          <a:effectLst/>
        </p:spPr>
        <p:txBody>
          <a:bodyPr anchor="ctr"/>
          <a:lstStyle/>
          <a:p>
            <a:pPr>
              <a:defRPr/>
            </a:pPr>
            <a:r>
              <a:rPr lang="en-US" sz="2400" b="1" u="sng" kern="0" dirty="0">
                <a:solidFill>
                  <a:schemeClr val="tx2"/>
                </a:solidFill>
                <a:latin typeface="+mj-lt"/>
                <a:ea typeface="+mj-ea"/>
                <a:cs typeface="+mj-cs"/>
              </a:rPr>
              <a:t>Recall</a:t>
            </a:r>
            <a:r>
              <a:rPr lang="en-US" sz="2400" kern="0" dirty="0">
                <a:solidFill>
                  <a:schemeClr val="tx2"/>
                </a:solidFill>
                <a:latin typeface="+mj-lt"/>
                <a:ea typeface="+mj-ea"/>
                <a:cs typeface="+mj-cs"/>
              </a:rPr>
              <a:t>: In our PROSPECT data, once a patient stopped meeting with their health specialist, they never met with them again for the remainder of treatment. </a:t>
            </a:r>
          </a:p>
          <a:p>
            <a:pPr>
              <a:defRPr/>
            </a:pPr>
            <a:endParaRPr lang="en-US" sz="2400" kern="0" dirty="0">
              <a:solidFill>
                <a:schemeClr val="tx2"/>
              </a:solidFill>
              <a:latin typeface="+mj-lt"/>
              <a:ea typeface="+mj-ea"/>
              <a:cs typeface="+mj-cs"/>
            </a:endParaRPr>
          </a:p>
          <a:p>
            <a:pPr>
              <a:defRPr/>
            </a:pPr>
            <a:r>
              <a:rPr lang="en-US" sz="2400" kern="0" dirty="0">
                <a:solidFill>
                  <a:schemeClr val="tx2"/>
                </a:solidFill>
                <a:latin typeface="+mj-lt"/>
                <a:ea typeface="+mj-ea"/>
                <a:cs typeface="+mj-cs"/>
              </a:rPr>
              <a:t>(In general, treatment patterns do not have to be monotonic for proper application of the methods described here.)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General overview</a:t>
            </a:r>
            <a:endParaRPr lang="en-US" dirty="0"/>
          </a:p>
        </p:txBody>
      </p:sp>
      <p:sp>
        <p:nvSpPr>
          <p:cNvPr id="15362" name="Text Placeholder 2"/>
          <p:cNvSpPr>
            <a:spLocks noGrp="1"/>
          </p:cNvSpPr>
          <p:nvPr>
            <p:ph type="body"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810000"/>
            <a:ext cx="7772400" cy="1958975"/>
          </a:xfrm>
        </p:spPr>
        <p:txBody>
          <a:bodyPr/>
          <a:lstStyle/>
          <a:p>
            <a:pPr eaLnBrk="1" hangingPunct="1">
              <a:defRPr/>
            </a:pPr>
            <a:r>
              <a:rPr lang="en-US" dirty="0" smtClean="0"/>
              <a:t>Formalizing scientific questions using msm</a:t>
            </a:r>
            <a:r>
              <a:rPr lang="en-US" cap="none" dirty="0" smtClean="0"/>
              <a:t>s</a:t>
            </a:r>
            <a:endParaRPr lang="en-US" cap="non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228600" y="76200"/>
            <a:ext cx="8763000" cy="990600"/>
          </a:xfrm>
        </p:spPr>
        <p:txBody>
          <a:bodyPr/>
          <a:lstStyle/>
          <a:p>
            <a:pPr eaLnBrk="1" hangingPunct="1"/>
            <a:r>
              <a:rPr lang="en-US" sz="4000" b="1" smtClean="0"/>
              <a:t>Motivating Example: PROSPECT</a:t>
            </a:r>
            <a:endParaRPr lang="en-US" sz="3200" smtClean="0"/>
          </a:p>
        </p:txBody>
      </p:sp>
      <p:sp>
        <p:nvSpPr>
          <p:cNvPr id="41986" name="Rectangle 3"/>
          <p:cNvSpPr>
            <a:spLocks noGrp="1" noChangeArrowheads="1"/>
          </p:cNvSpPr>
          <p:nvPr>
            <p:ph type="body" idx="1"/>
          </p:nvPr>
        </p:nvSpPr>
        <p:spPr>
          <a:xfrm>
            <a:off x="0" y="1219200"/>
            <a:ext cx="9144000" cy="5486400"/>
          </a:xfrm>
        </p:spPr>
        <p:txBody>
          <a:bodyPr/>
          <a:lstStyle/>
          <a:p>
            <a:pPr eaLnBrk="1" hangingPunct="1"/>
            <a:r>
              <a:rPr lang="en-US" b="1" u="sng" smtClean="0"/>
              <a:t>Question</a:t>
            </a:r>
            <a:r>
              <a:rPr lang="en-US" smtClean="0"/>
              <a:t>: </a:t>
            </a:r>
            <a:r>
              <a:rPr lang="en-US" b="1" i="1" smtClean="0"/>
              <a:t>Among patients in the TPCI group, what is the impact of switching off of treatment early versus later on end of study depression outcomes?</a:t>
            </a:r>
          </a:p>
          <a:p>
            <a:pPr eaLnBrk="1" hangingPunct="1"/>
            <a:endParaRPr lang="en-US" b="1" u="sng" smtClean="0"/>
          </a:p>
          <a:p>
            <a:pPr eaLnBrk="1" hangingPunct="1"/>
            <a:r>
              <a:rPr lang="en-US" b="1" u="sng" smtClean="0"/>
              <a:t>Consider Potential Outcomes</a:t>
            </a:r>
            <a:r>
              <a:rPr lang="en-US" smtClean="0"/>
              <a:t>: Y</a:t>
            </a:r>
            <a:r>
              <a:rPr lang="en-US" i="1" baseline="-25000" smtClean="0"/>
              <a:t>i </a:t>
            </a:r>
            <a:r>
              <a:rPr lang="en-US" smtClean="0"/>
              <a:t>(A1,A2)</a:t>
            </a:r>
          </a:p>
          <a:p>
            <a:pPr eaLnBrk="1" hangingPunct="1">
              <a:lnSpc>
                <a:spcPct val="90000"/>
              </a:lnSpc>
              <a:buFontTx/>
              <a:buNone/>
            </a:pPr>
            <a:endParaRPr lang="en-US" smtClean="0"/>
          </a:p>
          <a:p>
            <a:pPr eaLnBrk="1" hangingPunct="1">
              <a:lnSpc>
                <a:spcPct val="90000"/>
              </a:lnSpc>
              <a:buFontTx/>
              <a:buNone/>
            </a:pPr>
            <a:r>
              <a:rPr lang="en-US" smtClean="0"/>
              <a:t>Y</a:t>
            </a:r>
            <a:r>
              <a:rPr lang="en-US" i="1" baseline="-25000" smtClean="0"/>
              <a:t>i </a:t>
            </a:r>
            <a:r>
              <a:rPr lang="en-US" smtClean="0"/>
              <a:t>(0, 0) = Y had patient </a:t>
            </a:r>
            <a:r>
              <a:rPr lang="en-US" i="1" smtClean="0"/>
              <a:t>i</a:t>
            </a:r>
            <a:r>
              <a:rPr lang="en-US" smtClean="0"/>
              <a:t> never met specialist</a:t>
            </a:r>
          </a:p>
          <a:p>
            <a:pPr eaLnBrk="1" hangingPunct="1">
              <a:buFontTx/>
              <a:buNone/>
            </a:pPr>
            <a:r>
              <a:rPr lang="en-US" smtClean="0"/>
              <a:t>Y</a:t>
            </a:r>
            <a:r>
              <a:rPr lang="en-US" i="1" baseline="-25000" smtClean="0"/>
              <a:t>i </a:t>
            </a:r>
            <a:r>
              <a:rPr lang="en-US" smtClean="0"/>
              <a:t>(1, 0) = Y had patient </a:t>
            </a:r>
            <a:r>
              <a:rPr lang="en-US" i="1" smtClean="0"/>
              <a:t>i</a:t>
            </a:r>
            <a:r>
              <a:rPr lang="en-US" smtClean="0"/>
              <a:t> met specialist once</a:t>
            </a:r>
          </a:p>
          <a:p>
            <a:pPr eaLnBrk="1" hangingPunct="1">
              <a:buFontTx/>
              <a:buNone/>
            </a:pPr>
            <a:r>
              <a:rPr lang="en-US" smtClean="0"/>
              <a:t>Y</a:t>
            </a:r>
            <a:r>
              <a:rPr lang="en-US" i="1" baseline="-25000" smtClean="0"/>
              <a:t>i </a:t>
            </a:r>
            <a:r>
              <a:rPr lang="en-US" smtClean="0"/>
              <a:t>(1, 1) = Y had patient </a:t>
            </a:r>
            <a:r>
              <a:rPr lang="en-US" i="1" smtClean="0"/>
              <a:t>i</a:t>
            </a:r>
            <a:r>
              <a:rPr lang="en-US" smtClean="0"/>
              <a:t> met specialist twice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228600" y="76200"/>
            <a:ext cx="8763000" cy="990600"/>
          </a:xfrm>
        </p:spPr>
        <p:txBody>
          <a:bodyPr/>
          <a:lstStyle/>
          <a:p>
            <a:pPr eaLnBrk="1" hangingPunct="1"/>
            <a:r>
              <a:rPr lang="en-US" sz="4000" b="1" smtClean="0"/>
              <a:t>Motivating Example: PROSPECT</a:t>
            </a:r>
            <a:endParaRPr lang="en-US" sz="3200" smtClean="0"/>
          </a:p>
        </p:txBody>
      </p:sp>
      <p:sp>
        <p:nvSpPr>
          <p:cNvPr id="43010" name="Rectangle 3"/>
          <p:cNvSpPr>
            <a:spLocks noGrp="1" noChangeArrowheads="1"/>
          </p:cNvSpPr>
          <p:nvPr>
            <p:ph type="body" idx="1"/>
          </p:nvPr>
        </p:nvSpPr>
        <p:spPr>
          <a:xfrm>
            <a:off x="152400" y="1219200"/>
            <a:ext cx="8839200" cy="5486400"/>
          </a:xfrm>
        </p:spPr>
        <p:txBody>
          <a:bodyPr/>
          <a:lstStyle/>
          <a:p>
            <a:pPr eaLnBrk="1" hangingPunct="1"/>
            <a:r>
              <a:rPr lang="en-US" b="1" u="sng" smtClean="0"/>
              <a:t>Question</a:t>
            </a:r>
            <a:r>
              <a:rPr lang="en-US" smtClean="0"/>
              <a:t>: </a:t>
            </a:r>
            <a:r>
              <a:rPr lang="en-US" b="1" i="1" smtClean="0"/>
              <a:t>What is the impact of switching off of treatment early versus later on end of study depression outcomes?</a:t>
            </a:r>
          </a:p>
          <a:p>
            <a:pPr eaLnBrk="1" hangingPunct="1"/>
            <a:endParaRPr lang="en-US" b="1" i="1" u="sng" smtClean="0"/>
          </a:p>
          <a:p>
            <a:pPr eaLnBrk="1" hangingPunct="1"/>
            <a:r>
              <a:rPr lang="en-US" b="1" u="sng" smtClean="0"/>
              <a:t>Formalize the Question Using a MSM</a:t>
            </a:r>
            <a:r>
              <a:rPr lang="en-US" smtClean="0"/>
              <a:t>: </a:t>
            </a:r>
          </a:p>
          <a:p>
            <a:pPr eaLnBrk="1" hangingPunct="1">
              <a:buFontTx/>
              <a:buNone/>
            </a:pPr>
            <a:r>
              <a:rPr lang="en-US" smtClean="0"/>
              <a:t>		E( Y (A1, A2)  ) = </a:t>
            </a:r>
            <a:r>
              <a:rPr lang="el-GR" smtClean="0">
                <a:cs typeface="Arial" charset="0"/>
              </a:rPr>
              <a:t>β</a:t>
            </a:r>
            <a:r>
              <a:rPr lang="en-US" smtClean="0">
                <a:cs typeface="Arial" charset="0"/>
              </a:rPr>
              <a:t>0 + </a:t>
            </a:r>
            <a:r>
              <a:rPr lang="el-GR" smtClean="0">
                <a:cs typeface="Arial" charset="0"/>
              </a:rPr>
              <a:t>β</a:t>
            </a:r>
            <a:r>
              <a:rPr lang="en-US" smtClean="0">
                <a:cs typeface="Arial" charset="0"/>
              </a:rPr>
              <a:t>1 A1 + </a:t>
            </a:r>
            <a:r>
              <a:rPr lang="el-GR" smtClean="0">
                <a:cs typeface="Arial" charset="0"/>
              </a:rPr>
              <a:t>β</a:t>
            </a:r>
            <a:r>
              <a:rPr lang="en-US" smtClean="0">
                <a:cs typeface="Arial" charset="0"/>
              </a:rPr>
              <a:t>2 A2</a:t>
            </a:r>
          </a:p>
          <a:p>
            <a:pPr eaLnBrk="1" hangingPunct="1">
              <a:lnSpc>
                <a:spcPct val="90000"/>
              </a:lnSpc>
            </a:pPr>
            <a:endParaRPr lang="en-US" smtClean="0">
              <a:cs typeface="Arial" charset="0"/>
            </a:endParaRPr>
          </a:p>
          <a:p>
            <a:pPr eaLnBrk="1" hangingPunct="1">
              <a:lnSpc>
                <a:spcPct val="90000"/>
              </a:lnSpc>
            </a:pPr>
            <a:r>
              <a:rPr lang="el-GR" smtClean="0">
                <a:cs typeface="Arial" charset="0"/>
              </a:rPr>
              <a:t>β</a:t>
            </a:r>
            <a:r>
              <a:rPr lang="en-US" smtClean="0">
                <a:cs typeface="Arial" charset="0"/>
              </a:rPr>
              <a:t>0 = </a:t>
            </a:r>
            <a:r>
              <a:rPr lang="en-US" smtClean="0"/>
              <a:t>E( Y(0, 0) )</a:t>
            </a:r>
            <a:endParaRPr lang="en-US" smtClean="0">
              <a:cs typeface="Arial" charset="0"/>
            </a:endParaRPr>
          </a:p>
          <a:p>
            <a:pPr eaLnBrk="1" hangingPunct="1">
              <a:lnSpc>
                <a:spcPct val="90000"/>
              </a:lnSpc>
            </a:pPr>
            <a:r>
              <a:rPr lang="el-GR" smtClean="0">
                <a:cs typeface="Arial" charset="0"/>
              </a:rPr>
              <a:t>β</a:t>
            </a:r>
            <a:r>
              <a:rPr lang="en-US" smtClean="0">
                <a:cs typeface="Arial" charset="0"/>
              </a:rPr>
              <a:t>1 = </a:t>
            </a:r>
            <a:r>
              <a:rPr lang="en-US" smtClean="0"/>
              <a:t>E( Y(1, 0) - Y(0, 0) ) = causal effect 1</a:t>
            </a:r>
            <a:endParaRPr lang="en-US" smtClean="0">
              <a:cs typeface="Arial" charset="0"/>
            </a:endParaRPr>
          </a:p>
          <a:p>
            <a:pPr eaLnBrk="1" hangingPunct="1">
              <a:lnSpc>
                <a:spcPct val="90000"/>
              </a:lnSpc>
            </a:pPr>
            <a:r>
              <a:rPr lang="el-GR" smtClean="0">
                <a:cs typeface="Arial" charset="0"/>
              </a:rPr>
              <a:t>β</a:t>
            </a:r>
            <a:r>
              <a:rPr lang="en-US" smtClean="0">
                <a:cs typeface="Arial" charset="0"/>
              </a:rPr>
              <a:t>2 = </a:t>
            </a:r>
            <a:r>
              <a:rPr lang="en-US" smtClean="0"/>
              <a:t>E( Y(1, 1) - Y(1, 0) ) = causal effect 2</a:t>
            </a:r>
            <a:endParaRPr lang="en-US" smtClean="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228600" y="76200"/>
            <a:ext cx="8763000" cy="990600"/>
          </a:xfrm>
        </p:spPr>
        <p:txBody>
          <a:bodyPr/>
          <a:lstStyle/>
          <a:p>
            <a:pPr eaLnBrk="1" hangingPunct="1"/>
            <a:r>
              <a:rPr lang="en-US" sz="4000" b="1" smtClean="0"/>
              <a:t>Motivating Example: PROSPECT</a:t>
            </a:r>
            <a:endParaRPr lang="en-US" sz="3200" smtClean="0"/>
          </a:p>
        </p:txBody>
      </p:sp>
      <p:sp>
        <p:nvSpPr>
          <p:cNvPr id="45058" name="Rectangle 3"/>
          <p:cNvSpPr>
            <a:spLocks noGrp="1" noChangeArrowheads="1"/>
          </p:cNvSpPr>
          <p:nvPr>
            <p:ph type="body" idx="1"/>
          </p:nvPr>
        </p:nvSpPr>
        <p:spPr>
          <a:xfrm>
            <a:off x="152400" y="1219200"/>
            <a:ext cx="8839200" cy="5486400"/>
          </a:xfrm>
        </p:spPr>
        <p:txBody>
          <a:bodyPr/>
          <a:lstStyle/>
          <a:p>
            <a:pPr eaLnBrk="1" hangingPunct="1"/>
            <a:r>
              <a:rPr lang="en-US" b="1" u="sng" smtClean="0"/>
              <a:t>Question</a:t>
            </a:r>
            <a:r>
              <a:rPr lang="en-US" smtClean="0"/>
              <a:t>: </a:t>
            </a:r>
            <a:r>
              <a:rPr lang="en-US" b="1" i="1" smtClean="0"/>
              <a:t>What is the impact of switching off of treatment early versus later on end of study depression outcomes?</a:t>
            </a:r>
          </a:p>
          <a:p>
            <a:pPr eaLnBrk="1" hangingPunct="1"/>
            <a:endParaRPr lang="en-US" b="1" i="1" u="sng" smtClean="0"/>
          </a:p>
          <a:p>
            <a:pPr eaLnBrk="1" hangingPunct="1"/>
            <a:r>
              <a:rPr lang="en-US" b="1" u="sng" smtClean="0"/>
              <a:t>Formalize the Question Using a MSM</a:t>
            </a:r>
            <a:r>
              <a:rPr lang="en-US" smtClean="0"/>
              <a:t>: </a:t>
            </a:r>
          </a:p>
          <a:p>
            <a:pPr eaLnBrk="1" hangingPunct="1">
              <a:buFontTx/>
              <a:buNone/>
            </a:pPr>
            <a:r>
              <a:rPr lang="en-US" smtClean="0"/>
              <a:t>		E( Y (A1, A2)  ) = </a:t>
            </a:r>
            <a:r>
              <a:rPr lang="el-GR" smtClean="0">
                <a:cs typeface="Arial" charset="0"/>
              </a:rPr>
              <a:t>β</a:t>
            </a:r>
            <a:r>
              <a:rPr lang="en-US" smtClean="0">
                <a:cs typeface="Arial" charset="0"/>
              </a:rPr>
              <a:t>0 + </a:t>
            </a:r>
            <a:r>
              <a:rPr lang="el-GR" smtClean="0">
                <a:cs typeface="Arial" charset="0"/>
              </a:rPr>
              <a:t>β</a:t>
            </a:r>
            <a:r>
              <a:rPr lang="en-US" smtClean="0">
                <a:cs typeface="Arial" charset="0"/>
              </a:rPr>
              <a:t>1 A1 + </a:t>
            </a:r>
            <a:r>
              <a:rPr lang="el-GR" smtClean="0">
                <a:cs typeface="Arial" charset="0"/>
              </a:rPr>
              <a:t>β</a:t>
            </a:r>
            <a:r>
              <a:rPr lang="en-US" smtClean="0">
                <a:cs typeface="Arial" charset="0"/>
              </a:rPr>
              <a:t>2 A2</a:t>
            </a:r>
          </a:p>
          <a:p>
            <a:pPr eaLnBrk="1" hangingPunct="1">
              <a:lnSpc>
                <a:spcPct val="90000"/>
              </a:lnSpc>
            </a:pPr>
            <a:endParaRPr lang="en-US" smtClean="0">
              <a:cs typeface="Arial" charset="0"/>
            </a:endParaRPr>
          </a:p>
          <a:p>
            <a:pPr eaLnBrk="1" hangingPunct="1">
              <a:lnSpc>
                <a:spcPct val="90000"/>
              </a:lnSpc>
            </a:pPr>
            <a:r>
              <a:rPr lang="en-US" smtClean="0">
                <a:cs typeface="Arial" charset="0"/>
              </a:rPr>
              <a:t>Why not just OLS regression of Y ~ [A1,A2] ?</a:t>
            </a:r>
          </a:p>
          <a:p>
            <a:pPr eaLnBrk="1" hangingPunct="1"/>
            <a:r>
              <a:rPr lang="en-US" smtClean="0">
                <a:cs typeface="Arial" charset="0"/>
              </a:rPr>
              <a:t>That is, why not just fit the regression model: </a:t>
            </a:r>
            <a:r>
              <a:rPr lang="en-US" smtClean="0"/>
              <a:t>E(Y | A1, A2) = </a:t>
            </a:r>
            <a:r>
              <a:rPr lang="el-GR" smtClean="0">
                <a:cs typeface="Arial" charset="0"/>
              </a:rPr>
              <a:t>β</a:t>
            </a:r>
            <a:r>
              <a:rPr lang="en-US" smtClean="0">
                <a:cs typeface="Arial" charset="0"/>
              </a:rPr>
              <a:t>0* + </a:t>
            </a:r>
            <a:r>
              <a:rPr lang="el-GR" smtClean="0">
                <a:cs typeface="Arial" charset="0"/>
              </a:rPr>
              <a:t>β</a:t>
            </a:r>
            <a:r>
              <a:rPr lang="en-US" smtClean="0">
                <a:cs typeface="Arial" charset="0"/>
              </a:rPr>
              <a:t>1* A1 + </a:t>
            </a:r>
            <a:r>
              <a:rPr lang="el-GR" smtClean="0">
                <a:cs typeface="Arial" charset="0"/>
              </a:rPr>
              <a:t>β</a:t>
            </a:r>
            <a:r>
              <a:rPr lang="en-US" smtClean="0">
                <a:cs typeface="Arial" charset="0"/>
              </a:rPr>
              <a:t>2* A2  ?</a:t>
            </a:r>
          </a:p>
          <a:p>
            <a:pPr eaLnBrk="1" hangingPunct="1">
              <a:lnSpc>
                <a:spcPct val="90000"/>
              </a:lnSpc>
            </a:pPr>
            <a:endParaRPr lang="en-US" smtClean="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819525"/>
            <a:ext cx="7772400" cy="1362075"/>
          </a:xfrm>
        </p:spPr>
        <p:txBody>
          <a:bodyPr/>
          <a:lstStyle/>
          <a:p>
            <a:pPr eaLnBrk="1" hangingPunct="1">
              <a:defRPr/>
            </a:pPr>
            <a:r>
              <a:rPr lang="en-US" dirty="0" smtClean="0"/>
              <a:t>The challenge of time-varying confounding</a:t>
            </a:r>
            <a:endParaRPr lang="en-US" dirty="0"/>
          </a:p>
        </p:txBody>
      </p:sp>
      <p:sp>
        <p:nvSpPr>
          <p:cNvPr id="47106" name="Text Placeholder 2"/>
          <p:cNvSpPr>
            <a:spLocks noGrp="1"/>
          </p:cNvSpPr>
          <p:nvPr>
            <p:ph type="body" idx="1"/>
          </p:nvPr>
        </p:nvSpPr>
        <p:spPr>
          <a:xfrm>
            <a:off x="722313" y="4748213"/>
            <a:ext cx="7772400" cy="1500187"/>
          </a:xfrm>
        </p:spPr>
        <p:txBody>
          <a:bodyPr/>
          <a:lstStyle/>
          <a:p>
            <a:pPr eaLnBrk="1" hangingPunct="1"/>
            <a:r>
              <a:rPr lang="en-US" sz="2400" smtClean="0"/>
              <a:t>When does ordinary least squares regression analysis may work? How about “adjusted” OLS regression?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76200"/>
            <a:ext cx="8229600" cy="990600"/>
          </a:xfrm>
        </p:spPr>
        <p:txBody>
          <a:bodyPr/>
          <a:lstStyle/>
          <a:p>
            <a:pPr eaLnBrk="1" hangingPunct="1"/>
            <a:r>
              <a:rPr lang="en-US" sz="4000" b="1" smtClean="0"/>
              <a:t>Definition of a Confounder</a:t>
            </a:r>
          </a:p>
        </p:txBody>
      </p:sp>
      <p:sp>
        <p:nvSpPr>
          <p:cNvPr id="48130" name="Content Placeholder 2"/>
          <p:cNvSpPr>
            <a:spLocks noGrp="1"/>
          </p:cNvSpPr>
          <p:nvPr>
            <p:ph idx="1"/>
          </p:nvPr>
        </p:nvSpPr>
        <p:spPr>
          <a:xfrm>
            <a:off x="0" y="1143000"/>
            <a:ext cx="9144000" cy="5715000"/>
          </a:xfrm>
        </p:spPr>
        <p:txBody>
          <a:bodyPr/>
          <a:lstStyle/>
          <a:p>
            <a:pPr eaLnBrk="1" hangingPunct="1"/>
            <a:r>
              <a:rPr lang="en-US" b="1" smtClean="0"/>
              <a:t>Loosely, a confounder is a variable that impacts subsequent treatment adoption ( assignment or receipt) and also impacts subsequent outcomes.</a:t>
            </a:r>
          </a:p>
          <a:p>
            <a:pPr eaLnBrk="1" hangingPunct="1"/>
            <a:r>
              <a:rPr lang="en-US" u="sng" smtClean="0"/>
              <a:t>However, this requires more careful thought in the time-varying setting. Why? </a:t>
            </a:r>
          </a:p>
          <a:p>
            <a:pPr lvl="1" eaLnBrk="1" hangingPunct="1"/>
            <a:r>
              <a:rPr lang="en-US" smtClean="0"/>
              <a:t>Because of the existence of baseline and/or time-varying confounders; and</a:t>
            </a:r>
          </a:p>
          <a:p>
            <a:pPr lvl="1" eaLnBrk="1" hangingPunct="1"/>
            <a:r>
              <a:rPr lang="en-US" smtClean="0"/>
              <a:t>Because time-varying confounders may also be outcomes of prior treatment (e.g., on the causal pathway for prior treatment).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0" y="274638"/>
            <a:ext cx="9144000" cy="1143000"/>
          </a:xfrm>
        </p:spPr>
        <p:txBody>
          <a:bodyPr/>
          <a:lstStyle/>
          <a:p>
            <a:pPr eaLnBrk="1" hangingPunct="1"/>
            <a:r>
              <a:rPr lang="en-US" sz="4000" b="1" smtClean="0"/>
              <a:t>Schematic for Effect(s) of Interest</a:t>
            </a:r>
            <a:br>
              <a:rPr lang="en-US" sz="4000" b="1" smtClean="0"/>
            </a:br>
            <a:r>
              <a:rPr lang="en-US" sz="3200" smtClean="0"/>
              <a:t>In general: Want the effect of </a:t>
            </a:r>
            <a:r>
              <a:rPr lang="en-US" sz="3200" i="1" smtClean="0"/>
              <a:t>g</a:t>
            </a:r>
            <a:r>
              <a:rPr lang="en-US" sz="3200" smtClean="0"/>
              <a:t>(A1,A2) on EY</a:t>
            </a:r>
          </a:p>
        </p:txBody>
      </p:sp>
      <p:sp>
        <p:nvSpPr>
          <p:cNvPr id="49154"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49155"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49156"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49157"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49158"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49159"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49160" name="AutoShape 13"/>
          <p:cNvCxnSpPr>
            <a:cxnSpLocks noChangeShapeType="1"/>
            <a:stCxn id="49154" idx="6"/>
            <a:endCxn id="49158" idx="2"/>
          </p:cNvCxnSpPr>
          <p:nvPr/>
        </p:nvCxnSpPr>
        <p:spPr bwMode="auto">
          <a:xfrm flipV="1">
            <a:off x="3276600" y="2209800"/>
            <a:ext cx="4343400" cy="1524000"/>
          </a:xfrm>
          <a:prstGeom prst="straightConnector1">
            <a:avLst/>
          </a:prstGeom>
          <a:noFill/>
          <a:ln w="12700">
            <a:solidFill>
              <a:schemeClr val="tx1"/>
            </a:solidFill>
            <a:round/>
            <a:headEnd/>
            <a:tailEnd type="triangle" w="lg" len="lg"/>
          </a:ln>
        </p:spPr>
      </p:cxnSp>
      <p:cxnSp>
        <p:nvCxnSpPr>
          <p:cNvPr id="49161" name="AutoShape 14"/>
          <p:cNvCxnSpPr>
            <a:cxnSpLocks noChangeShapeType="1"/>
            <a:stCxn id="49156" idx="7"/>
            <a:endCxn id="49158" idx="3"/>
          </p:cNvCxnSpPr>
          <p:nvPr/>
        </p:nvCxnSpPr>
        <p:spPr bwMode="auto">
          <a:xfrm flipV="1">
            <a:off x="6821488" y="2641600"/>
            <a:ext cx="987425" cy="660400"/>
          </a:xfrm>
          <a:prstGeom prst="straightConnector1">
            <a:avLst/>
          </a:prstGeom>
          <a:noFill/>
          <a:ln w="12700">
            <a:solidFill>
              <a:schemeClr val="tx1"/>
            </a:solidFill>
            <a:round/>
            <a:headEnd/>
            <a:tailEnd type="triangle" w="lg" len="lg"/>
          </a:ln>
        </p:spPr>
      </p:cxnSp>
      <p:sp>
        <p:nvSpPr>
          <p:cNvPr id="49162" name="Text Box 24"/>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49163" name="Text Box 25"/>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49164" name="Text Box 26"/>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49165" name="Line 27"/>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49166" name="Line 28"/>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49167" name="Line 29"/>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sp>
        <p:nvSpPr>
          <p:cNvPr id="49168" name="Text Box 30"/>
          <p:cNvSpPr txBox="1">
            <a:spLocks noChangeArrowheads="1"/>
          </p:cNvSpPr>
          <p:nvPr/>
        </p:nvSpPr>
        <p:spPr bwMode="auto">
          <a:xfrm>
            <a:off x="0" y="5486400"/>
            <a:ext cx="9144000" cy="523875"/>
          </a:xfrm>
          <a:prstGeom prst="rect">
            <a:avLst/>
          </a:prstGeom>
          <a:noFill/>
          <a:ln w="9525">
            <a:noFill/>
            <a:miter lim="800000"/>
            <a:headEnd/>
            <a:tailEnd/>
          </a:ln>
        </p:spPr>
        <p:txBody>
          <a:bodyPr>
            <a:spAutoFit/>
          </a:bodyPr>
          <a:lstStyle/>
          <a:p>
            <a:pPr eaLnBrk="0" hangingPunct="0">
              <a:spcBef>
                <a:spcPct val="50000"/>
              </a:spcBef>
            </a:pPr>
            <a:r>
              <a:rPr lang="en-US" sz="2800" i="1"/>
              <a:t>g</a:t>
            </a:r>
            <a:r>
              <a:rPr lang="en-US" sz="2800"/>
              <a:t>(A1,A2) may represent a multitude of effects of interest.</a:t>
            </a:r>
          </a:p>
        </p:txBody>
      </p:sp>
      <p:sp>
        <p:nvSpPr>
          <p:cNvPr id="49169"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49170"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49171"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z="4000" b="1" smtClean="0"/>
              <a:t>Baseline Confounders</a:t>
            </a:r>
            <a:endParaRPr lang="en-US" sz="3200" smtClean="0"/>
          </a:p>
        </p:txBody>
      </p:sp>
      <p:sp>
        <p:nvSpPr>
          <p:cNvPr id="50178"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50179"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50180"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0181"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50182"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0183"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50184"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50185"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
        <p:nvSpPr>
          <p:cNvPr id="50186" name="Text Box 13"/>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50187" name="Text Box 14"/>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50188" name="Text Box 15"/>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50189" name="Line 16"/>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0190" name="Line 17"/>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0191" name="Line 18"/>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50192" name="AutoShape 20"/>
          <p:cNvCxnSpPr>
            <a:cxnSpLocks noChangeShapeType="1"/>
            <a:stCxn id="50178" idx="7"/>
            <a:endCxn id="50180" idx="3"/>
          </p:cNvCxnSpPr>
          <p:nvPr/>
        </p:nvCxnSpPr>
        <p:spPr bwMode="auto">
          <a:xfrm flipV="1">
            <a:off x="1335088" y="4165600"/>
            <a:ext cx="835025" cy="736600"/>
          </a:xfrm>
          <a:prstGeom prst="straightConnector1">
            <a:avLst/>
          </a:prstGeom>
          <a:noFill/>
          <a:ln w="12700">
            <a:solidFill>
              <a:schemeClr val="tx1"/>
            </a:solidFill>
            <a:round/>
            <a:headEnd/>
            <a:tailEnd type="triangle" w="lg" len="lg"/>
          </a:ln>
        </p:spPr>
      </p:cxnSp>
      <p:cxnSp>
        <p:nvCxnSpPr>
          <p:cNvPr id="50193" name="AutoShape 21"/>
          <p:cNvCxnSpPr>
            <a:cxnSpLocks noChangeShapeType="1"/>
            <a:stCxn id="50178" idx="6"/>
            <a:endCxn id="50182" idx="2"/>
          </p:cNvCxnSpPr>
          <p:nvPr/>
        </p:nvCxnSpPr>
        <p:spPr bwMode="auto">
          <a:xfrm flipV="1">
            <a:off x="1524000" y="3733800"/>
            <a:ext cx="4191000" cy="1600200"/>
          </a:xfrm>
          <a:prstGeom prst="straightConnector1">
            <a:avLst/>
          </a:prstGeom>
          <a:noFill/>
          <a:ln w="12700">
            <a:solidFill>
              <a:schemeClr val="tx1"/>
            </a:solidFill>
            <a:round/>
            <a:headEnd/>
            <a:tailEnd type="triangle" w="lg" len="lg"/>
          </a:ln>
        </p:spPr>
      </p:cxnSp>
      <p:cxnSp>
        <p:nvCxnSpPr>
          <p:cNvPr id="50194" name="AutoShape 22"/>
          <p:cNvCxnSpPr>
            <a:cxnSpLocks noChangeShapeType="1"/>
            <a:stCxn id="50178" idx="5"/>
            <a:endCxn id="50184" idx="5"/>
          </p:cNvCxnSpPr>
          <p:nvPr/>
        </p:nvCxnSpPr>
        <p:spPr bwMode="auto">
          <a:xfrm rot="5400000" flipH="1" flipV="1">
            <a:off x="3467100" y="508000"/>
            <a:ext cx="3124200" cy="7391400"/>
          </a:xfrm>
          <a:prstGeom prst="curvedConnector3">
            <a:avLst>
              <a:gd name="adj1" fmla="val -13032"/>
            </a:avLst>
          </a:prstGeom>
          <a:noFill/>
          <a:ln w="12700">
            <a:solidFill>
              <a:schemeClr val="tx1"/>
            </a:solidFill>
            <a:round/>
            <a:headEnd/>
            <a:tailEnd type="triangle" w="lg" len="lg"/>
          </a:ln>
        </p:spPr>
      </p:cxnSp>
      <p:sp>
        <p:nvSpPr>
          <p:cNvPr id="50195"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0196"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0197"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27" name="Text Box 28"/>
          <p:cNvSpPr txBox="1">
            <a:spLocks noChangeArrowheads="1"/>
          </p:cNvSpPr>
          <p:nvPr/>
        </p:nvSpPr>
        <p:spPr bwMode="auto">
          <a:xfrm>
            <a:off x="0" y="1676400"/>
            <a:ext cx="7696200" cy="854075"/>
          </a:xfrm>
          <a:prstGeom prst="rect">
            <a:avLst/>
          </a:prstGeom>
          <a:noFill/>
          <a:ln w="9525">
            <a:noFill/>
            <a:miter lim="800000"/>
            <a:headEnd/>
            <a:tailEnd/>
          </a:ln>
        </p:spPr>
        <p:txBody>
          <a:bodyPr>
            <a:spAutoFit/>
          </a:bodyPr>
          <a:lstStyle/>
          <a:p>
            <a:pPr eaLnBrk="0" hangingPunct="0">
              <a:spcBef>
                <a:spcPct val="50000"/>
              </a:spcBef>
            </a:pPr>
            <a:r>
              <a:rPr lang="en-US" sz="2500"/>
              <a:t>Adjusting for X1 in ordinary regression is a legitimate strategy in this case.</a:t>
            </a:r>
          </a:p>
        </p:txBody>
      </p:sp>
      <p:cxnSp>
        <p:nvCxnSpPr>
          <p:cNvPr id="28" name="AutoShape 24"/>
          <p:cNvCxnSpPr>
            <a:cxnSpLocks noChangeShapeType="1"/>
          </p:cNvCxnSpPr>
          <p:nvPr/>
        </p:nvCxnSpPr>
        <p:spPr bwMode="auto">
          <a:xfrm flipV="1">
            <a:off x="3087688" y="2209800"/>
            <a:ext cx="4532312" cy="1092200"/>
          </a:xfrm>
          <a:prstGeom prst="straightConnector1">
            <a:avLst/>
          </a:prstGeom>
          <a:noFill/>
          <a:ln w="15875">
            <a:solidFill>
              <a:srgbClr val="FF3300"/>
            </a:solidFill>
            <a:round/>
            <a:headEnd/>
            <a:tailEnd type="triangle" w="lg" len="lg"/>
          </a:ln>
        </p:spPr>
      </p:cxnSp>
      <p:cxnSp>
        <p:nvCxnSpPr>
          <p:cNvPr id="29" name="AutoShape 25"/>
          <p:cNvCxnSpPr>
            <a:cxnSpLocks noChangeShapeType="1"/>
          </p:cNvCxnSpPr>
          <p:nvPr/>
        </p:nvCxnSpPr>
        <p:spPr bwMode="auto">
          <a:xfrm flipV="1">
            <a:off x="6821488" y="2641600"/>
            <a:ext cx="987425" cy="660400"/>
          </a:xfrm>
          <a:prstGeom prst="straightConnector1">
            <a:avLst/>
          </a:prstGeom>
          <a:noFill/>
          <a:ln w="15875">
            <a:solidFill>
              <a:srgbClr val="FF3300"/>
            </a:solidFill>
            <a:round/>
            <a:headEnd/>
            <a:tailEnd type="triangle" w="lg" len="lg"/>
          </a:ln>
        </p:spPr>
      </p:cxnSp>
      <p:sp>
        <p:nvSpPr>
          <p:cNvPr id="30" name="Text Box 26"/>
          <p:cNvSpPr txBox="1">
            <a:spLocks noChangeArrowheads="1"/>
          </p:cNvSpPr>
          <p:nvPr/>
        </p:nvSpPr>
        <p:spPr bwMode="auto">
          <a:xfrm rot="-864489">
            <a:off x="4572000" y="2362200"/>
            <a:ext cx="1295400"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spurious</a:t>
            </a:r>
          </a:p>
        </p:txBody>
      </p:sp>
      <p:sp>
        <p:nvSpPr>
          <p:cNvPr id="31" name="Text Box 27"/>
          <p:cNvSpPr txBox="1">
            <a:spLocks noChangeArrowheads="1"/>
          </p:cNvSpPr>
          <p:nvPr/>
        </p:nvSpPr>
        <p:spPr bwMode="auto">
          <a:xfrm rot="-1970587">
            <a:off x="6477000" y="2667000"/>
            <a:ext cx="1295400"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spurious</a:t>
            </a:r>
          </a:p>
        </p:txBody>
      </p:sp>
      <p:sp>
        <p:nvSpPr>
          <p:cNvPr id="50203" name="Text Box 25"/>
          <p:cNvSpPr txBox="1">
            <a:spLocks noChangeArrowheads="1"/>
          </p:cNvSpPr>
          <p:nvPr/>
        </p:nvSpPr>
        <p:spPr bwMode="auto">
          <a:xfrm>
            <a:off x="0" y="5867400"/>
            <a:ext cx="2667000" cy="646113"/>
          </a:xfrm>
          <a:prstGeom prst="rect">
            <a:avLst/>
          </a:prstGeom>
          <a:noFill/>
          <a:ln w="9525">
            <a:noFill/>
            <a:miter lim="800000"/>
            <a:headEnd/>
            <a:tailEnd/>
          </a:ln>
        </p:spPr>
        <p:txBody>
          <a:bodyPr>
            <a:spAutoFit/>
          </a:bodyPr>
          <a:lstStyle/>
          <a:p>
            <a:pPr eaLnBrk="0" hangingPunct="0">
              <a:spcBef>
                <a:spcPct val="50000"/>
              </a:spcBef>
            </a:pPr>
            <a:r>
              <a:rPr lang="en-US"/>
              <a:t>baseline depression, age, race, suicidal 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500" fill="hold"/>
                                        <p:tgtEl>
                                          <p:spTgt spid="27"/>
                                        </p:tgtEl>
                                        <p:attrNameLst>
                                          <p:attrName>ppt_x</p:attrName>
                                        </p:attrNameLst>
                                      </p:cBhvr>
                                      <p:tavLst>
                                        <p:tav tm="0">
                                          <p:val>
                                            <p:strVal val="#ppt_x"/>
                                          </p:val>
                                        </p:tav>
                                        <p:tav tm="100000">
                                          <p:val>
                                            <p:strVal val="#ppt_x"/>
                                          </p:val>
                                        </p:tav>
                                      </p:tavLst>
                                    </p:anim>
                                    <p:anim calcmode="lin" valueType="num">
                                      <p:cBhvr additive="base">
                                        <p:cTn id="1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p:bldP spid="3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sz="4000" b="1" smtClean="0"/>
              <a:t>Baseline Confounders</a:t>
            </a:r>
            <a:endParaRPr lang="en-US" sz="3200" smtClean="0"/>
          </a:p>
        </p:txBody>
      </p:sp>
      <p:sp>
        <p:nvSpPr>
          <p:cNvPr id="51202"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51203"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51204"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1205"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51206"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1207"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51208"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51209"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
        <p:nvSpPr>
          <p:cNvPr id="51210" name="Text Box 13"/>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51211" name="Text Box 14"/>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51212" name="Text Box 15"/>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51213" name="Line 16"/>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1214" name="Line 17"/>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1215" name="Line 18"/>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51216" name="AutoShape 20"/>
          <p:cNvCxnSpPr>
            <a:cxnSpLocks noChangeShapeType="1"/>
            <a:stCxn id="51202" idx="7"/>
            <a:endCxn id="51204" idx="3"/>
          </p:cNvCxnSpPr>
          <p:nvPr/>
        </p:nvCxnSpPr>
        <p:spPr bwMode="auto">
          <a:xfrm flipV="1">
            <a:off x="1335088" y="4165600"/>
            <a:ext cx="835025" cy="736600"/>
          </a:xfrm>
          <a:prstGeom prst="straightConnector1">
            <a:avLst/>
          </a:prstGeom>
          <a:noFill/>
          <a:ln w="12700">
            <a:solidFill>
              <a:schemeClr val="tx1"/>
            </a:solidFill>
            <a:round/>
            <a:headEnd/>
            <a:tailEnd type="triangle" w="lg" len="lg"/>
          </a:ln>
        </p:spPr>
      </p:cxnSp>
      <p:cxnSp>
        <p:nvCxnSpPr>
          <p:cNvPr id="51217" name="AutoShape 21"/>
          <p:cNvCxnSpPr>
            <a:cxnSpLocks noChangeShapeType="1"/>
            <a:stCxn id="51202" idx="6"/>
            <a:endCxn id="51206" idx="2"/>
          </p:cNvCxnSpPr>
          <p:nvPr/>
        </p:nvCxnSpPr>
        <p:spPr bwMode="auto">
          <a:xfrm flipV="1">
            <a:off x="1524000" y="3733800"/>
            <a:ext cx="4191000" cy="1600200"/>
          </a:xfrm>
          <a:prstGeom prst="straightConnector1">
            <a:avLst/>
          </a:prstGeom>
          <a:noFill/>
          <a:ln w="12700">
            <a:solidFill>
              <a:schemeClr val="tx1"/>
            </a:solidFill>
            <a:round/>
            <a:headEnd/>
            <a:tailEnd type="triangle" w="lg" len="lg"/>
          </a:ln>
        </p:spPr>
      </p:cxnSp>
      <p:cxnSp>
        <p:nvCxnSpPr>
          <p:cNvPr id="51218" name="AutoShape 22"/>
          <p:cNvCxnSpPr>
            <a:cxnSpLocks noChangeShapeType="1"/>
            <a:stCxn id="51202" idx="5"/>
            <a:endCxn id="51208" idx="5"/>
          </p:cNvCxnSpPr>
          <p:nvPr/>
        </p:nvCxnSpPr>
        <p:spPr bwMode="auto">
          <a:xfrm rot="5400000" flipH="1" flipV="1">
            <a:off x="3467100" y="508000"/>
            <a:ext cx="3124200" cy="7391400"/>
          </a:xfrm>
          <a:prstGeom prst="curvedConnector3">
            <a:avLst>
              <a:gd name="adj1" fmla="val -13032"/>
            </a:avLst>
          </a:prstGeom>
          <a:noFill/>
          <a:ln w="12700">
            <a:solidFill>
              <a:schemeClr val="tx1"/>
            </a:solidFill>
            <a:round/>
            <a:headEnd/>
            <a:tailEnd type="triangle" w="lg" len="lg"/>
          </a:ln>
        </p:spPr>
      </p:cxnSp>
      <p:sp>
        <p:nvSpPr>
          <p:cNvPr id="51219"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1220"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1221"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51222" name="Text Box 28"/>
          <p:cNvSpPr txBox="1">
            <a:spLocks noChangeArrowheads="1"/>
          </p:cNvSpPr>
          <p:nvPr/>
        </p:nvSpPr>
        <p:spPr bwMode="auto">
          <a:xfrm>
            <a:off x="0" y="1219200"/>
            <a:ext cx="7696200" cy="1038225"/>
          </a:xfrm>
          <a:prstGeom prst="rect">
            <a:avLst/>
          </a:prstGeom>
          <a:noFill/>
          <a:ln w="9525">
            <a:noFill/>
            <a:miter lim="800000"/>
            <a:headEnd/>
            <a:tailEnd/>
          </a:ln>
        </p:spPr>
        <p:txBody>
          <a:bodyPr>
            <a:spAutoFit/>
          </a:bodyPr>
          <a:lstStyle/>
          <a:p>
            <a:pPr eaLnBrk="0" hangingPunct="0">
              <a:spcBef>
                <a:spcPct val="50000"/>
              </a:spcBef>
            </a:pPr>
            <a:r>
              <a:rPr lang="en-US" sz="2400" b="1" u="sng"/>
              <a:t>Ex</a:t>
            </a:r>
            <a:r>
              <a:rPr lang="en-US" sz="2400"/>
              <a:t>: Fit the following model by OLS</a:t>
            </a:r>
          </a:p>
          <a:p>
            <a:pPr eaLnBrk="0" hangingPunct="0">
              <a:spcBef>
                <a:spcPct val="50000"/>
              </a:spcBef>
            </a:pPr>
            <a:r>
              <a:rPr lang="en-US" sz="2400"/>
              <a:t>  E(Y | A1, A2, X1 ) = </a:t>
            </a:r>
            <a:r>
              <a:rPr lang="el-GR" sz="2400">
                <a:cs typeface="Arial" charset="0"/>
              </a:rPr>
              <a:t>β</a:t>
            </a:r>
            <a:r>
              <a:rPr lang="en-US" sz="2400">
                <a:cs typeface="Arial" charset="0"/>
              </a:rPr>
              <a:t>0* + </a:t>
            </a:r>
            <a:r>
              <a:rPr lang="el-GR" sz="2400">
                <a:cs typeface="Arial" charset="0"/>
              </a:rPr>
              <a:t>β</a:t>
            </a:r>
            <a:r>
              <a:rPr lang="en-US" sz="2400">
                <a:cs typeface="Arial" charset="0"/>
              </a:rPr>
              <a:t>1* A1 + </a:t>
            </a:r>
            <a:r>
              <a:rPr lang="el-GR" sz="2400">
                <a:cs typeface="Arial" charset="0"/>
              </a:rPr>
              <a:t>β</a:t>
            </a:r>
            <a:r>
              <a:rPr lang="en-US" sz="2400">
                <a:cs typeface="Arial" charset="0"/>
              </a:rPr>
              <a:t>2* A2</a:t>
            </a:r>
            <a:r>
              <a:rPr lang="en-US" sz="2500"/>
              <a:t> + </a:t>
            </a:r>
            <a:r>
              <a:rPr lang="en-US" sz="2500">
                <a:sym typeface="Symbol" pitchFamily="18" charset="2"/>
              </a:rPr>
              <a:t> X1</a:t>
            </a:r>
            <a:endParaRPr lang="en-US" sz="2400">
              <a:cs typeface="Arial" charset="0"/>
            </a:endParaRPr>
          </a:p>
        </p:txBody>
      </p:sp>
      <p:cxnSp>
        <p:nvCxnSpPr>
          <p:cNvPr id="51223" name="AutoShape 24"/>
          <p:cNvCxnSpPr>
            <a:cxnSpLocks noChangeShapeType="1"/>
          </p:cNvCxnSpPr>
          <p:nvPr/>
        </p:nvCxnSpPr>
        <p:spPr bwMode="auto">
          <a:xfrm flipV="1">
            <a:off x="3087688" y="2209800"/>
            <a:ext cx="4532312" cy="1092200"/>
          </a:xfrm>
          <a:prstGeom prst="straightConnector1">
            <a:avLst/>
          </a:prstGeom>
          <a:noFill/>
          <a:ln w="15875">
            <a:solidFill>
              <a:srgbClr val="FF3300"/>
            </a:solidFill>
            <a:round/>
            <a:headEnd/>
            <a:tailEnd type="triangle" w="lg" len="lg"/>
          </a:ln>
        </p:spPr>
      </p:cxnSp>
      <p:cxnSp>
        <p:nvCxnSpPr>
          <p:cNvPr id="51224" name="AutoShape 25"/>
          <p:cNvCxnSpPr>
            <a:cxnSpLocks noChangeShapeType="1"/>
          </p:cNvCxnSpPr>
          <p:nvPr/>
        </p:nvCxnSpPr>
        <p:spPr bwMode="auto">
          <a:xfrm flipV="1">
            <a:off x="6821488" y="2641600"/>
            <a:ext cx="987425" cy="660400"/>
          </a:xfrm>
          <a:prstGeom prst="straightConnector1">
            <a:avLst/>
          </a:prstGeom>
          <a:noFill/>
          <a:ln w="15875">
            <a:solidFill>
              <a:srgbClr val="FF3300"/>
            </a:solidFill>
            <a:round/>
            <a:headEnd/>
            <a:tailEnd type="triangle" w="lg" len="lg"/>
          </a:ln>
        </p:spPr>
      </p:cxnSp>
      <p:sp>
        <p:nvSpPr>
          <p:cNvPr id="51225" name="Text Box 26"/>
          <p:cNvSpPr txBox="1">
            <a:spLocks noChangeArrowheads="1"/>
          </p:cNvSpPr>
          <p:nvPr/>
        </p:nvSpPr>
        <p:spPr bwMode="auto">
          <a:xfrm rot="-864489">
            <a:off x="4572000" y="2362200"/>
            <a:ext cx="1295400"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spurious</a:t>
            </a:r>
          </a:p>
        </p:txBody>
      </p:sp>
      <p:sp>
        <p:nvSpPr>
          <p:cNvPr id="51226" name="Text Box 27"/>
          <p:cNvSpPr txBox="1">
            <a:spLocks noChangeArrowheads="1"/>
          </p:cNvSpPr>
          <p:nvPr/>
        </p:nvSpPr>
        <p:spPr bwMode="auto">
          <a:xfrm rot="-1970587">
            <a:off x="6477000" y="2667000"/>
            <a:ext cx="1295400"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spurious</a:t>
            </a:r>
          </a:p>
        </p:txBody>
      </p:sp>
      <p:sp>
        <p:nvSpPr>
          <p:cNvPr id="51227" name="Text Box 25"/>
          <p:cNvSpPr txBox="1">
            <a:spLocks noChangeArrowheads="1"/>
          </p:cNvSpPr>
          <p:nvPr/>
        </p:nvSpPr>
        <p:spPr bwMode="auto">
          <a:xfrm>
            <a:off x="0" y="5867400"/>
            <a:ext cx="2667000" cy="646113"/>
          </a:xfrm>
          <a:prstGeom prst="rect">
            <a:avLst/>
          </a:prstGeom>
          <a:noFill/>
          <a:ln w="9525">
            <a:noFill/>
            <a:miter lim="800000"/>
            <a:headEnd/>
            <a:tailEnd/>
          </a:ln>
        </p:spPr>
        <p:txBody>
          <a:bodyPr>
            <a:spAutoFit/>
          </a:bodyPr>
          <a:lstStyle/>
          <a:p>
            <a:pPr eaLnBrk="0" hangingPunct="0">
              <a:spcBef>
                <a:spcPct val="50000"/>
              </a:spcBef>
            </a:pPr>
            <a:r>
              <a:rPr lang="en-US"/>
              <a:t>baseline depression, age, race, suicidal id,…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sz="4000" b="1" smtClean="0"/>
              <a:t>Baseline Confounders</a:t>
            </a:r>
            <a:endParaRPr lang="en-US" sz="3200" smtClean="0"/>
          </a:p>
        </p:txBody>
      </p:sp>
      <p:sp>
        <p:nvSpPr>
          <p:cNvPr id="52226"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52227"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52228"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2229"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52230"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2231"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52232"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52233"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
        <p:nvSpPr>
          <p:cNvPr id="52234" name="Text Box 13"/>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52235" name="Text Box 14"/>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52236" name="Text Box 15"/>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52237" name="Line 16"/>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2238" name="Line 17"/>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2239" name="Line 18"/>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52240" name="AutoShape 20"/>
          <p:cNvCxnSpPr>
            <a:cxnSpLocks noChangeShapeType="1"/>
            <a:stCxn id="52226" idx="7"/>
            <a:endCxn id="52228" idx="3"/>
          </p:cNvCxnSpPr>
          <p:nvPr/>
        </p:nvCxnSpPr>
        <p:spPr bwMode="auto">
          <a:xfrm flipV="1">
            <a:off x="1335088" y="4165600"/>
            <a:ext cx="835025" cy="736600"/>
          </a:xfrm>
          <a:prstGeom prst="straightConnector1">
            <a:avLst/>
          </a:prstGeom>
          <a:noFill/>
          <a:ln w="12700">
            <a:solidFill>
              <a:schemeClr val="tx1"/>
            </a:solidFill>
            <a:round/>
            <a:headEnd/>
            <a:tailEnd type="triangle" w="lg" len="lg"/>
          </a:ln>
        </p:spPr>
      </p:cxnSp>
      <p:cxnSp>
        <p:nvCxnSpPr>
          <p:cNvPr id="52241" name="AutoShape 21"/>
          <p:cNvCxnSpPr>
            <a:cxnSpLocks noChangeShapeType="1"/>
            <a:stCxn id="52226" idx="6"/>
            <a:endCxn id="52230" idx="2"/>
          </p:cNvCxnSpPr>
          <p:nvPr/>
        </p:nvCxnSpPr>
        <p:spPr bwMode="auto">
          <a:xfrm flipV="1">
            <a:off x="1524000" y="3733800"/>
            <a:ext cx="4191000" cy="1600200"/>
          </a:xfrm>
          <a:prstGeom prst="straightConnector1">
            <a:avLst/>
          </a:prstGeom>
          <a:noFill/>
          <a:ln w="12700">
            <a:solidFill>
              <a:schemeClr val="tx1"/>
            </a:solidFill>
            <a:round/>
            <a:headEnd/>
            <a:tailEnd type="triangle" w="lg" len="lg"/>
          </a:ln>
        </p:spPr>
      </p:cxnSp>
      <p:cxnSp>
        <p:nvCxnSpPr>
          <p:cNvPr id="52242" name="AutoShape 22"/>
          <p:cNvCxnSpPr>
            <a:cxnSpLocks noChangeShapeType="1"/>
            <a:stCxn id="52226" idx="5"/>
            <a:endCxn id="52232" idx="5"/>
          </p:cNvCxnSpPr>
          <p:nvPr/>
        </p:nvCxnSpPr>
        <p:spPr bwMode="auto">
          <a:xfrm rot="5400000" flipH="1" flipV="1">
            <a:off x="3467100" y="508000"/>
            <a:ext cx="3124200" cy="7391400"/>
          </a:xfrm>
          <a:prstGeom prst="curvedConnector3">
            <a:avLst>
              <a:gd name="adj1" fmla="val -13032"/>
            </a:avLst>
          </a:prstGeom>
          <a:noFill/>
          <a:ln w="12700">
            <a:solidFill>
              <a:schemeClr val="tx1"/>
            </a:solidFill>
            <a:round/>
            <a:headEnd/>
            <a:tailEnd type="triangle" w="lg" len="lg"/>
          </a:ln>
        </p:spPr>
      </p:cxnSp>
      <p:sp>
        <p:nvSpPr>
          <p:cNvPr id="52243"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2244"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2245"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52246" name="Text Box 28"/>
          <p:cNvSpPr txBox="1">
            <a:spLocks noChangeArrowheads="1"/>
          </p:cNvSpPr>
          <p:nvPr/>
        </p:nvSpPr>
        <p:spPr bwMode="auto">
          <a:xfrm>
            <a:off x="0" y="1219200"/>
            <a:ext cx="7848600" cy="1054100"/>
          </a:xfrm>
          <a:prstGeom prst="rect">
            <a:avLst/>
          </a:prstGeom>
          <a:noFill/>
          <a:ln w="9525">
            <a:noFill/>
            <a:miter lim="800000"/>
            <a:headEnd/>
            <a:tailEnd/>
          </a:ln>
        </p:spPr>
        <p:txBody>
          <a:bodyPr>
            <a:spAutoFit/>
          </a:bodyPr>
          <a:lstStyle/>
          <a:p>
            <a:pPr eaLnBrk="0" hangingPunct="0">
              <a:spcBef>
                <a:spcPct val="50000"/>
              </a:spcBef>
            </a:pPr>
            <a:r>
              <a:rPr lang="en-US" sz="2400" b="1" u="sng"/>
              <a:t>Ex</a:t>
            </a:r>
            <a:r>
              <a:rPr lang="en-US" sz="2400"/>
              <a:t>: E(Y | A1, A2, X1 ) = </a:t>
            </a:r>
            <a:r>
              <a:rPr lang="el-GR" sz="2400">
                <a:cs typeface="Arial" charset="0"/>
              </a:rPr>
              <a:t>β</a:t>
            </a:r>
            <a:r>
              <a:rPr lang="en-US" sz="2400">
                <a:cs typeface="Arial" charset="0"/>
              </a:rPr>
              <a:t>0* + </a:t>
            </a:r>
            <a:r>
              <a:rPr lang="el-GR" sz="2400">
                <a:cs typeface="Arial" charset="0"/>
              </a:rPr>
              <a:t>β</a:t>
            </a:r>
            <a:r>
              <a:rPr lang="en-US" sz="2400">
                <a:cs typeface="Arial" charset="0"/>
              </a:rPr>
              <a:t>1* A1 + </a:t>
            </a:r>
            <a:r>
              <a:rPr lang="el-GR" sz="2400">
                <a:cs typeface="Arial" charset="0"/>
              </a:rPr>
              <a:t>β</a:t>
            </a:r>
            <a:r>
              <a:rPr lang="en-US" sz="2400">
                <a:cs typeface="Arial" charset="0"/>
              </a:rPr>
              <a:t>2* A2</a:t>
            </a:r>
            <a:r>
              <a:rPr lang="en-US" sz="2500"/>
              <a:t> + </a:t>
            </a:r>
            <a:r>
              <a:rPr lang="en-US" sz="2500">
                <a:sym typeface="Symbol" pitchFamily="18" charset="2"/>
              </a:rPr>
              <a:t>1 X1</a:t>
            </a:r>
          </a:p>
          <a:p>
            <a:pPr eaLnBrk="0" hangingPunct="0">
              <a:spcBef>
                <a:spcPct val="50000"/>
              </a:spcBef>
            </a:pPr>
            <a:r>
              <a:rPr lang="en-US" sz="2500">
                <a:cs typeface="Arial" charset="0"/>
                <a:sym typeface="Symbol" pitchFamily="18" charset="2"/>
              </a:rPr>
              <a:t>As usual, note that this requires model to be correct.</a:t>
            </a:r>
            <a:endParaRPr lang="en-US" sz="2400">
              <a:cs typeface="Arial" charset="0"/>
            </a:endParaRPr>
          </a:p>
        </p:txBody>
      </p:sp>
      <p:cxnSp>
        <p:nvCxnSpPr>
          <p:cNvPr id="52247" name="AutoShape 24"/>
          <p:cNvCxnSpPr>
            <a:cxnSpLocks noChangeShapeType="1"/>
          </p:cNvCxnSpPr>
          <p:nvPr/>
        </p:nvCxnSpPr>
        <p:spPr bwMode="auto">
          <a:xfrm flipV="1">
            <a:off x="3087688" y="2209800"/>
            <a:ext cx="4532312" cy="1092200"/>
          </a:xfrm>
          <a:prstGeom prst="straightConnector1">
            <a:avLst/>
          </a:prstGeom>
          <a:noFill/>
          <a:ln w="15875">
            <a:solidFill>
              <a:srgbClr val="FF3300"/>
            </a:solidFill>
            <a:round/>
            <a:headEnd/>
            <a:tailEnd type="triangle" w="lg" len="lg"/>
          </a:ln>
        </p:spPr>
      </p:cxnSp>
      <p:cxnSp>
        <p:nvCxnSpPr>
          <p:cNvPr id="52248" name="AutoShape 25"/>
          <p:cNvCxnSpPr>
            <a:cxnSpLocks noChangeShapeType="1"/>
          </p:cNvCxnSpPr>
          <p:nvPr/>
        </p:nvCxnSpPr>
        <p:spPr bwMode="auto">
          <a:xfrm flipV="1">
            <a:off x="6821488" y="2641600"/>
            <a:ext cx="987425" cy="660400"/>
          </a:xfrm>
          <a:prstGeom prst="straightConnector1">
            <a:avLst/>
          </a:prstGeom>
          <a:noFill/>
          <a:ln w="15875">
            <a:solidFill>
              <a:srgbClr val="FF3300"/>
            </a:solidFill>
            <a:round/>
            <a:headEnd/>
            <a:tailEnd type="triangle" w="lg" len="lg"/>
          </a:ln>
        </p:spPr>
      </p:cxnSp>
      <p:sp>
        <p:nvSpPr>
          <p:cNvPr id="52249" name="Text Box 26"/>
          <p:cNvSpPr txBox="1">
            <a:spLocks noChangeArrowheads="1"/>
          </p:cNvSpPr>
          <p:nvPr/>
        </p:nvSpPr>
        <p:spPr bwMode="auto">
          <a:xfrm rot="-864489">
            <a:off x="4572000" y="2362200"/>
            <a:ext cx="1295400"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spurious</a:t>
            </a:r>
          </a:p>
        </p:txBody>
      </p:sp>
      <p:sp>
        <p:nvSpPr>
          <p:cNvPr id="52250" name="Text Box 27"/>
          <p:cNvSpPr txBox="1">
            <a:spLocks noChangeArrowheads="1"/>
          </p:cNvSpPr>
          <p:nvPr/>
        </p:nvSpPr>
        <p:spPr bwMode="auto">
          <a:xfrm rot="-1970587">
            <a:off x="6477000" y="2667000"/>
            <a:ext cx="1295400"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spurious</a:t>
            </a:r>
          </a:p>
        </p:txBody>
      </p:sp>
      <p:sp>
        <p:nvSpPr>
          <p:cNvPr id="52251" name="Text Box 25"/>
          <p:cNvSpPr txBox="1">
            <a:spLocks noChangeArrowheads="1"/>
          </p:cNvSpPr>
          <p:nvPr/>
        </p:nvSpPr>
        <p:spPr bwMode="auto">
          <a:xfrm>
            <a:off x="0" y="5867400"/>
            <a:ext cx="2667000" cy="646113"/>
          </a:xfrm>
          <a:prstGeom prst="rect">
            <a:avLst/>
          </a:prstGeom>
          <a:noFill/>
          <a:ln w="9525">
            <a:noFill/>
            <a:miter lim="800000"/>
            <a:headEnd/>
            <a:tailEnd/>
          </a:ln>
        </p:spPr>
        <p:txBody>
          <a:bodyPr>
            <a:spAutoFit/>
          </a:bodyPr>
          <a:lstStyle/>
          <a:p>
            <a:pPr eaLnBrk="0" hangingPunct="0">
              <a:spcBef>
                <a:spcPct val="50000"/>
              </a:spcBef>
            </a:pPr>
            <a:r>
              <a:rPr lang="en-US"/>
              <a:t>baseline depression, age, race, suicidal id,…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0"/>
            <a:ext cx="8229600" cy="1143000"/>
          </a:xfrm>
        </p:spPr>
        <p:txBody>
          <a:bodyPr/>
          <a:lstStyle/>
          <a:p>
            <a:pPr eaLnBrk="1" hangingPunct="1"/>
            <a:r>
              <a:rPr lang="en-US" b="1" smtClean="0"/>
              <a:t>Overview</a:t>
            </a:r>
          </a:p>
        </p:txBody>
      </p:sp>
      <p:sp>
        <p:nvSpPr>
          <p:cNvPr id="16386" name="Content Placeholder 2"/>
          <p:cNvSpPr>
            <a:spLocks noGrp="1"/>
          </p:cNvSpPr>
          <p:nvPr>
            <p:ph idx="1"/>
          </p:nvPr>
        </p:nvSpPr>
        <p:spPr>
          <a:xfrm>
            <a:off x="228600" y="1295400"/>
            <a:ext cx="8610600" cy="5257800"/>
          </a:xfrm>
        </p:spPr>
        <p:txBody>
          <a:bodyPr/>
          <a:lstStyle/>
          <a:p>
            <a:pPr eaLnBrk="1" hangingPunct="1"/>
            <a:r>
              <a:rPr lang="en-US" smtClean="0"/>
              <a:t>In this workshop we will </a:t>
            </a:r>
            <a:r>
              <a:rPr lang="en-US" b="1" smtClean="0"/>
              <a:t>discuss modern methods for</a:t>
            </a:r>
            <a:r>
              <a:rPr lang="en-US" smtClean="0"/>
              <a:t> </a:t>
            </a:r>
            <a:r>
              <a:rPr lang="en-US" b="1" smtClean="0"/>
              <a:t>conceptualizing</a:t>
            </a:r>
            <a:r>
              <a:rPr lang="en-US" smtClean="0"/>
              <a:t> and </a:t>
            </a:r>
            <a:r>
              <a:rPr lang="en-US" b="1" smtClean="0"/>
              <a:t>estimating</a:t>
            </a:r>
            <a:r>
              <a:rPr lang="en-US" smtClean="0"/>
              <a:t> the impact of treatments or predictors that vary over time</a:t>
            </a:r>
          </a:p>
          <a:p>
            <a:pPr lvl="1" eaLnBrk="1" hangingPunct="1"/>
            <a:r>
              <a:rPr lang="en-US" smtClean="0"/>
              <a:t>Impact of timing and sequencing of treatments</a:t>
            </a:r>
          </a:p>
          <a:p>
            <a:pPr eaLnBrk="1" hangingPunct="1"/>
            <a:r>
              <a:rPr lang="en-US" smtClean="0"/>
              <a:t>Two classes of longitudinal causal models (developed by James Robins, Harvard) will be discussed:</a:t>
            </a:r>
          </a:p>
          <a:p>
            <a:pPr lvl="1" eaLnBrk="1" hangingPunct="1"/>
            <a:r>
              <a:rPr lang="en-US" smtClean="0"/>
              <a:t>Marginal Structural Models</a:t>
            </a:r>
          </a:p>
          <a:p>
            <a:pPr lvl="1" eaLnBrk="1" hangingPunct="1"/>
            <a:r>
              <a:rPr lang="en-US" smtClean="0"/>
              <a:t>Structural Nested Mean Models (time permitting)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457200" y="152400"/>
            <a:ext cx="8229600" cy="792163"/>
          </a:xfrm>
        </p:spPr>
        <p:txBody>
          <a:bodyPr/>
          <a:lstStyle/>
          <a:p>
            <a:pPr eaLnBrk="1" hangingPunct="1"/>
            <a:r>
              <a:rPr lang="en-US" sz="4000" b="1" smtClean="0"/>
              <a:t>Time-varying Confounders</a:t>
            </a:r>
            <a:endParaRPr lang="en-US" sz="3200" smtClean="0"/>
          </a:p>
        </p:txBody>
      </p:sp>
      <p:sp>
        <p:nvSpPr>
          <p:cNvPr id="53250"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53251"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53252"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53253" name="Text Box 6"/>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53254"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3255"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53256"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3257"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53258"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53259"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
        <p:nvSpPr>
          <p:cNvPr id="53260" name="Text Box 18"/>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53261" name="Text Box 19"/>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53262" name="Text Box 20"/>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53263" name="Line 21"/>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3264" name="Line 22"/>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3265" name="Line 23"/>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53266" name="AutoShape 24"/>
          <p:cNvCxnSpPr>
            <a:cxnSpLocks noChangeShapeType="1"/>
            <a:stCxn id="53252" idx="7"/>
            <a:endCxn id="53256" idx="3"/>
          </p:cNvCxnSpPr>
          <p:nvPr/>
        </p:nvCxnSpPr>
        <p:spPr bwMode="auto">
          <a:xfrm flipV="1">
            <a:off x="4992688" y="4165600"/>
            <a:ext cx="911225" cy="706438"/>
          </a:xfrm>
          <a:prstGeom prst="straightConnector1">
            <a:avLst/>
          </a:prstGeom>
          <a:noFill/>
          <a:ln w="12700">
            <a:solidFill>
              <a:schemeClr val="tx1"/>
            </a:solidFill>
            <a:round/>
            <a:headEnd/>
            <a:tailEnd type="triangle" w="lg" len="lg"/>
          </a:ln>
        </p:spPr>
      </p:cxnSp>
      <p:cxnSp>
        <p:nvCxnSpPr>
          <p:cNvPr id="53267" name="AutoShape 25"/>
          <p:cNvCxnSpPr>
            <a:cxnSpLocks noChangeShapeType="1"/>
            <a:stCxn id="53250" idx="7"/>
            <a:endCxn id="53254" idx="3"/>
          </p:cNvCxnSpPr>
          <p:nvPr/>
        </p:nvCxnSpPr>
        <p:spPr bwMode="auto">
          <a:xfrm flipV="1">
            <a:off x="1335088" y="4165600"/>
            <a:ext cx="835025" cy="736600"/>
          </a:xfrm>
          <a:prstGeom prst="straightConnector1">
            <a:avLst/>
          </a:prstGeom>
          <a:noFill/>
          <a:ln w="12700">
            <a:solidFill>
              <a:schemeClr val="tx1"/>
            </a:solidFill>
            <a:round/>
            <a:headEnd/>
            <a:tailEnd type="triangle" w="lg" len="lg"/>
          </a:ln>
        </p:spPr>
      </p:cxnSp>
      <p:cxnSp>
        <p:nvCxnSpPr>
          <p:cNvPr id="53268" name="AutoShape 26"/>
          <p:cNvCxnSpPr>
            <a:cxnSpLocks noChangeShapeType="1"/>
            <a:stCxn id="53250" idx="6"/>
            <a:endCxn id="53256" idx="2"/>
          </p:cNvCxnSpPr>
          <p:nvPr/>
        </p:nvCxnSpPr>
        <p:spPr bwMode="auto">
          <a:xfrm flipV="1">
            <a:off x="1524000" y="3733800"/>
            <a:ext cx="4191000" cy="1600200"/>
          </a:xfrm>
          <a:prstGeom prst="straightConnector1">
            <a:avLst/>
          </a:prstGeom>
          <a:noFill/>
          <a:ln w="12700">
            <a:solidFill>
              <a:schemeClr val="tx1"/>
            </a:solidFill>
            <a:round/>
            <a:headEnd/>
            <a:tailEnd type="triangle" w="lg" len="lg"/>
          </a:ln>
        </p:spPr>
      </p:cxnSp>
      <p:cxnSp>
        <p:nvCxnSpPr>
          <p:cNvPr id="53269" name="AutoShape 27"/>
          <p:cNvCxnSpPr>
            <a:cxnSpLocks noChangeShapeType="1"/>
            <a:stCxn id="53250" idx="5"/>
            <a:endCxn id="53258" idx="5"/>
          </p:cNvCxnSpPr>
          <p:nvPr/>
        </p:nvCxnSpPr>
        <p:spPr bwMode="auto">
          <a:xfrm rot="5400000" flipH="1" flipV="1">
            <a:off x="3468688" y="508000"/>
            <a:ext cx="3124200" cy="7391400"/>
          </a:xfrm>
          <a:prstGeom prst="curvedConnector3">
            <a:avLst>
              <a:gd name="adj1" fmla="val -13009"/>
            </a:avLst>
          </a:prstGeom>
          <a:noFill/>
          <a:ln w="12700">
            <a:solidFill>
              <a:schemeClr val="tx1"/>
            </a:solidFill>
            <a:round/>
            <a:headEnd/>
            <a:tailEnd type="triangle" w="lg" len="lg"/>
          </a:ln>
        </p:spPr>
      </p:cxnSp>
      <p:cxnSp>
        <p:nvCxnSpPr>
          <p:cNvPr id="53270" name="AutoShape 29"/>
          <p:cNvCxnSpPr>
            <a:cxnSpLocks noChangeShapeType="1"/>
            <a:stCxn id="53252" idx="6"/>
            <a:endCxn id="53258" idx="5"/>
          </p:cNvCxnSpPr>
          <p:nvPr/>
        </p:nvCxnSpPr>
        <p:spPr bwMode="auto">
          <a:xfrm flipV="1">
            <a:off x="5181600" y="2641600"/>
            <a:ext cx="3544888" cy="2662238"/>
          </a:xfrm>
          <a:prstGeom prst="curvedConnector2">
            <a:avLst/>
          </a:prstGeom>
          <a:noFill/>
          <a:ln w="12700">
            <a:solidFill>
              <a:schemeClr val="tx1"/>
            </a:solidFill>
            <a:round/>
            <a:headEnd/>
            <a:tailEnd type="triangle" w="lg" len="lg"/>
          </a:ln>
        </p:spPr>
      </p:cxnSp>
      <p:sp>
        <p:nvSpPr>
          <p:cNvPr id="53271"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3272"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3273"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53274" name="Text Box 25"/>
          <p:cNvSpPr txBox="1">
            <a:spLocks noChangeArrowheads="1"/>
          </p:cNvSpPr>
          <p:nvPr/>
        </p:nvSpPr>
        <p:spPr bwMode="auto">
          <a:xfrm>
            <a:off x="0" y="5867400"/>
            <a:ext cx="2667000" cy="646113"/>
          </a:xfrm>
          <a:prstGeom prst="rect">
            <a:avLst/>
          </a:prstGeom>
          <a:noFill/>
          <a:ln w="9525">
            <a:noFill/>
            <a:miter lim="800000"/>
            <a:headEnd/>
            <a:tailEnd/>
          </a:ln>
        </p:spPr>
        <p:txBody>
          <a:bodyPr>
            <a:spAutoFit/>
          </a:bodyPr>
          <a:lstStyle/>
          <a:p>
            <a:pPr eaLnBrk="0" hangingPunct="0">
              <a:spcBef>
                <a:spcPct val="50000"/>
              </a:spcBef>
            </a:pPr>
            <a:r>
              <a:rPr lang="en-US"/>
              <a:t>baseline depression, age, race, suicidal id,…</a:t>
            </a:r>
          </a:p>
        </p:txBody>
      </p:sp>
      <p:sp>
        <p:nvSpPr>
          <p:cNvPr id="53275"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intermediate depression, suicidal id, …</a:t>
            </a:r>
          </a:p>
        </p:txBody>
      </p:sp>
      <p:cxnSp>
        <p:nvCxnSpPr>
          <p:cNvPr id="35" name="AutoShape 24"/>
          <p:cNvCxnSpPr>
            <a:cxnSpLocks noChangeShapeType="1"/>
          </p:cNvCxnSpPr>
          <p:nvPr/>
        </p:nvCxnSpPr>
        <p:spPr bwMode="auto">
          <a:xfrm flipV="1">
            <a:off x="3087688" y="2209800"/>
            <a:ext cx="4532312" cy="1092200"/>
          </a:xfrm>
          <a:prstGeom prst="straightConnector1">
            <a:avLst/>
          </a:prstGeom>
          <a:noFill/>
          <a:ln w="15875">
            <a:solidFill>
              <a:srgbClr val="FF3300"/>
            </a:solidFill>
            <a:round/>
            <a:headEnd/>
            <a:tailEnd type="triangle" w="lg" len="lg"/>
          </a:ln>
        </p:spPr>
      </p:cxnSp>
      <p:cxnSp>
        <p:nvCxnSpPr>
          <p:cNvPr id="36" name="AutoShape 25"/>
          <p:cNvCxnSpPr>
            <a:cxnSpLocks noChangeShapeType="1"/>
          </p:cNvCxnSpPr>
          <p:nvPr/>
        </p:nvCxnSpPr>
        <p:spPr bwMode="auto">
          <a:xfrm flipV="1">
            <a:off x="6821488" y="2641600"/>
            <a:ext cx="987425" cy="660400"/>
          </a:xfrm>
          <a:prstGeom prst="straightConnector1">
            <a:avLst/>
          </a:prstGeom>
          <a:noFill/>
          <a:ln w="15875">
            <a:solidFill>
              <a:srgbClr val="FF3300"/>
            </a:solidFill>
            <a:round/>
            <a:headEnd/>
            <a:tailEnd type="triangle" w="lg" len="lg"/>
          </a:ln>
        </p:spPr>
      </p:cxnSp>
      <p:sp>
        <p:nvSpPr>
          <p:cNvPr id="37" name="Text Box 26"/>
          <p:cNvSpPr txBox="1">
            <a:spLocks noChangeArrowheads="1"/>
          </p:cNvSpPr>
          <p:nvPr/>
        </p:nvSpPr>
        <p:spPr bwMode="auto">
          <a:xfrm rot="-864489">
            <a:off x="4572000" y="2362200"/>
            <a:ext cx="1295400"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spurious</a:t>
            </a:r>
          </a:p>
        </p:txBody>
      </p:sp>
      <p:sp>
        <p:nvSpPr>
          <p:cNvPr id="38" name="Text Box 27"/>
          <p:cNvSpPr txBox="1">
            <a:spLocks noChangeArrowheads="1"/>
          </p:cNvSpPr>
          <p:nvPr/>
        </p:nvSpPr>
        <p:spPr bwMode="auto">
          <a:xfrm rot="-1970587">
            <a:off x="6477000" y="2667000"/>
            <a:ext cx="1295400"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spurious</a:t>
            </a:r>
          </a:p>
        </p:txBody>
      </p:sp>
      <p:sp>
        <p:nvSpPr>
          <p:cNvPr id="39" name="Text Box 28"/>
          <p:cNvSpPr txBox="1">
            <a:spLocks noChangeArrowheads="1"/>
          </p:cNvSpPr>
          <p:nvPr/>
        </p:nvSpPr>
        <p:spPr bwMode="auto">
          <a:xfrm>
            <a:off x="0" y="1066800"/>
            <a:ext cx="7696200" cy="862013"/>
          </a:xfrm>
          <a:prstGeom prst="rect">
            <a:avLst/>
          </a:prstGeom>
          <a:noFill/>
          <a:ln w="9525">
            <a:noFill/>
            <a:miter lim="800000"/>
            <a:headEnd/>
            <a:tailEnd/>
          </a:ln>
        </p:spPr>
        <p:txBody>
          <a:bodyPr>
            <a:spAutoFit/>
          </a:bodyPr>
          <a:lstStyle/>
          <a:p>
            <a:pPr eaLnBrk="0" hangingPunct="0">
              <a:spcBef>
                <a:spcPct val="50000"/>
              </a:spcBef>
            </a:pPr>
            <a:r>
              <a:rPr lang="en-US" sz="2500"/>
              <a:t>However, adjusting for X2 in ordinary regression may be problematic in the time-varying treatment setting.</a:t>
            </a:r>
          </a:p>
        </p:txBody>
      </p:sp>
      <p:sp>
        <p:nvSpPr>
          <p:cNvPr id="40" name="Text Box 30"/>
          <p:cNvSpPr txBox="1">
            <a:spLocks noChangeArrowheads="1"/>
          </p:cNvSpPr>
          <p:nvPr/>
        </p:nvSpPr>
        <p:spPr bwMode="auto">
          <a:xfrm>
            <a:off x="0" y="2955925"/>
            <a:ext cx="1524000" cy="473075"/>
          </a:xfrm>
          <a:prstGeom prst="rect">
            <a:avLst/>
          </a:prstGeom>
          <a:noFill/>
          <a:ln w="9525">
            <a:noFill/>
            <a:miter lim="800000"/>
            <a:headEnd/>
            <a:tailEnd/>
          </a:ln>
        </p:spPr>
        <p:txBody>
          <a:bodyPr>
            <a:spAutoFit/>
          </a:bodyPr>
          <a:lstStyle/>
          <a:p>
            <a:pPr eaLnBrk="0" hangingPunct="0">
              <a:spcBef>
                <a:spcPct val="50000"/>
              </a:spcBef>
            </a:pPr>
            <a:r>
              <a:rPr lang="en-US" sz="2500"/>
              <a:t>Why? ...</a:t>
            </a:r>
          </a:p>
        </p:txBody>
      </p:sp>
      <p:sp>
        <p:nvSpPr>
          <p:cNvPr id="41" name="Text Box 28"/>
          <p:cNvSpPr txBox="1">
            <a:spLocks noChangeArrowheads="1"/>
          </p:cNvSpPr>
          <p:nvPr/>
        </p:nvSpPr>
        <p:spPr bwMode="auto">
          <a:xfrm>
            <a:off x="0" y="1981200"/>
            <a:ext cx="7696200" cy="1016000"/>
          </a:xfrm>
          <a:prstGeom prst="rect">
            <a:avLst/>
          </a:prstGeom>
          <a:noFill/>
          <a:ln w="9525">
            <a:noFill/>
            <a:miter lim="800000"/>
            <a:headEnd/>
            <a:tailEnd/>
          </a:ln>
        </p:spPr>
        <p:txBody>
          <a:bodyPr>
            <a:spAutoFit/>
          </a:bodyPr>
          <a:lstStyle/>
          <a:p>
            <a:pPr eaLnBrk="0" hangingPunct="0">
              <a:spcBef>
                <a:spcPct val="50000"/>
              </a:spcBef>
            </a:pPr>
            <a:r>
              <a:rPr lang="en-US" sz="2400" b="1" u="sng"/>
              <a:t>Ex</a:t>
            </a:r>
            <a:r>
              <a:rPr lang="en-US" sz="2400"/>
              <a:t>: E(Y | X1, A1, X2, A2 ) = </a:t>
            </a:r>
            <a:r>
              <a:rPr lang="el-GR" sz="2400">
                <a:cs typeface="Arial" charset="0"/>
              </a:rPr>
              <a:t>β</a:t>
            </a:r>
            <a:r>
              <a:rPr lang="en-US" sz="2400">
                <a:cs typeface="Arial" charset="0"/>
              </a:rPr>
              <a:t>0* + </a:t>
            </a:r>
            <a:r>
              <a:rPr lang="el-GR" sz="2400">
                <a:cs typeface="Arial" charset="0"/>
              </a:rPr>
              <a:t>β</a:t>
            </a:r>
            <a:r>
              <a:rPr lang="en-US" sz="2400">
                <a:cs typeface="Arial" charset="0"/>
              </a:rPr>
              <a:t>1* A1 + </a:t>
            </a:r>
            <a:r>
              <a:rPr lang="el-GR" sz="2400">
                <a:cs typeface="Arial" charset="0"/>
              </a:rPr>
              <a:t>β</a:t>
            </a:r>
            <a:r>
              <a:rPr lang="en-US" sz="2400">
                <a:cs typeface="Arial" charset="0"/>
              </a:rPr>
              <a:t>2* A2</a:t>
            </a:r>
            <a:r>
              <a:rPr lang="en-US" sz="2400"/>
              <a:t> </a:t>
            </a:r>
          </a:p>
          <a:p>
            <a:pPr eaLnBrk="0" hangingPunct="0">
              <a:spcBef>
                <a:spcPct val="50000"/>
              </a:spcBef>
            </a:pPr>
            <a:r>
              <a:rPr lang="en-US" sz="2400"/>
              <a:t>	+ </a:t>
            </a:r>
            <a:r>
              <a:rPr lang="en-US" sz="2400">
                <a:sym typeface="Symbol" pitchFamily="18" charset="2"/>
              </a:rPr>
              <a:t>1 X1 + 2 X2</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fill="hold"/>
                                        <p:tgtEl>
                                          <p:spTgt spid="39"/>
                                        </p:tgtEl>
                                        <p:attrNameLst>
                                          <p:attrName>ppt_x</p:attrName>
                                        </p:attrNameLst>
                                      </p:cBhvr>
                                      <p:tavLst>
                                        <p:tav tm="0">
                                          <p:val>
                                            <p:strVal val="#ppt_x"/>
                                          </p:val>
                                        </p:tav>
                                        <p:tav tm="100000">
                                          <p:val>
                                            <p:strVal val="#ppt_x"/>
                                          </p:val>
                                        </p:tav>
                                      </p:tavLst>
                                    </p:anim>
                                    <p:anim calcmode="lin" valueType="num">
                                      <p:cBhvr additive="base">
                                        <p:cTn id="1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500" fill="hold"/>
                                        <p:tgtEl>
                                          <p:spTgt spid="41"/>
                                        </p:tgtEl>
                                        <p:attrNameLst>
                                          <p:attrName>ppt_x</p:attrName>
                                        </p:attrNameLst>
                                      </p:cBhvr>
                                      <p:tavLst>
                                        <p:tav tm="0">
                                          <p:val>
                                            <p:strVal val="#ppt_x"/>
                                          </p:val>
                                        </p:tav>
                                        <p:tav tm="100000">
                                          <p:val>
                                            <p:strVal val="#ppt_x"/>
                                          </p:val>
                                        </p:tav>
                                      </p:tavLst>
                                    </p:anim>
                                    <p:anim calcmode="lin" valueType="num">
                                      <p:cBhvr additive="base">
                                        <p:cTn id="2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0">
                                            <p:txEl>
                                              <p:pRg st="0" end="0"/>
                                            </p:txEl>
                                          </p:spTgt>
                                        </p:tgtEl>
                                        <p:attrNameLst>
                                          <p:attrName>style.visibility</p:attrName>
                                        </p:attrNameLst>
                                      </p:cBhvr>
                                      <p:to>
                                        <p:strVal val="visible"/>
                                      </p:to>
                                    </p:set>
                                    <p:animEffect transition="in" filter="fade">
                                      <p:cBhvr>
                                        <p:cTn id="29" dur="20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build="allAtOnce"/>
      <p:bldP spid="4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274638"/>
            <a:ext cx="9144000" cy="1143000"/>
          </a:xfrm>
        </p:spPr>
        <p:txBody>
          <a:bodyPr>
            <a:normAutofit fontScale="90000"/>
          </a:bodyPr>
          <a:lstStyle/>
          <a:p>
            <a:pPr eaLnBrk="1" hangingPunct="1">
              <a:defRPr/>
            </a:pPr>
            <a:r>
              <a:rPr lang="en-US" sz="4000" b="1" dirty="0" smtClean="0"/>
              <a:t>First Problem</a:t>
            </a:r>
            <a:r>
              <a:rPr lang="en-US" sz="4000" b="1" dirty="0"/>
              <a:t/>
            </a:r>
            <a:br>
              <a:rPr lang="en-US" sz="4000" b="1" dirty="0"/>
            </a:br>
            <a:r>
              <a:rPr lang="en-US" sz="3200" dirty="0" smtClean="0"/>
              <a:t>With </a:t>
            </a:r>
            <a:r>
              <a:rPr lang="en-US" sz="3200" dirty="0"/>
              <a:t>conditioning </a:t>
            </a:r>
            <a:r>
              <a:rPr lang="en-US" sz="3200" dirty="0" smtClean="0"/>
              <a:t>on (or “adjusting”) X2 in OLS.</a:t>
            </a:r>
            <a:endParaRPr lang="en-US" sz="3200" dirty="0"/>
          </a:p>
        </p:txBody>
      </p:sp>
      <p:sp>
        <p:nvSpPr>
          <p:cNvPr id="54274"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54275" name="Text Box 6"/>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54276"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4277"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54278"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4279"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54280"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54281"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
        <p:nvSpPr>
          <p:cNvPr id="54282" name="Text Box 13"/>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54283" name="Text Box 14"/>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54284" name="Text Box 15"/>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54285" name="Line 16"/>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4286" name="Line 17"/>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4287" name="Line 18"/>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54288" name="AutoShape 19"/>
          <p:cNvCxnSpPr>
            <a:cxnSpLocks noChangeShapeType="1"/>
            <a:stCxn id="54274" idx="7"/>
            <a:endCxn id="54278" idx="3"/>
          </p:cNvCxnSpPr>
          <p:nvPr/>
        </p:nvCxnSpPr>
        <p:spPr bwMode="auto">
          <a:xfrm flipV="1">
            <a:off x="4992688" y="4165600"/>
            <a:ext cx="911225" cy="706438"/>
          </a:xfrm>
          <a:prstGeom prst="straightConnector1">
            <a:avLst/>
          </a:prstGeom>
          <a:noFill/>
          <a:ln w="12700">
            <a:solidFill>
              <a:schemeClr val="tx1"/>
            </a:solidFill>
            <a:round/>
            <a:headEnd/>
            <a:tailEnd type="triangle" w="lg" len="lg"/>
          </a:ln>
        </p:spPr>
      </p:cxnSp>
      <p:cxnSp>
        <p:nvCxnSpPr>
          <p:cNvPr id="54289" name="AutoShape 20"/>
          <p:cNvCxnSpPr>
            <a:cxnSpLocks noChangeShapeType="1"/>
            <a:stCxn id="54276" idx="5"/>
            <a:endCxn id="54274" idx="1"/>
          </p:cNvCxnSpPr>
          <p:nvPr/>
        </p:nvCxnSpPr>
        <p:spPr bwMode="auto">
          <a:xfrm>
            <a:off x="3087688" y="4165600"/>
            <a:ext cx="987425" cy="706438"/>
          </a:xfrm>
          <a:prstGeom prst="straightConnector1">
            <a:avLst/>
          </a:prstGeom>
          <a:noFill/>
          <a:ln w="12700">
            <a:solidFill>
              <a:schemeClr val="tx1"/>
            </a:solidFill>
            <a:round/>
            <a:headEnd/>
            <a:tailEnd type="triangle" w="lg" len="lg"/>
          </a:ln>
        </p:spPr>
      </p:cxnSp>
      <p:cxnSp>
        <p:nvCxnSpPr>
          <p:cNvPr id="54290" name="AutoShape 23"/>
          <p:cNvCxnSpPr>
            <a:cxnSpLocks noChangeShapeType="1"/>
            <a:stCxn id="54274" idx="6"/>
            <a:endCxn id="54280" idx="5"/>
          </p:cNvCxnSpPr>
          <p:nvPr/>
        </p:nvCxnSpPr>
        <p:spPr bwMode="auto">
          <a:xfrm flipV="1">
            <a:off x="5181600" y="2641600"/>
            <a:ext cx="3544888" cy="2662238"/>
          </a:xfrm>
          <a:prstGeom prst="curvedConnector2">
            <a:avLst/>
          </a:prstGeom>
          <a:noFill/>
          <a:ln w="15875">
            <a:solidFill>
              <a:srgbClr val="FF3300"/>
            </a:solidFill>
            <a:round/>
            <a:headEnd/>
            <a:tailEnd type="triangle" w="lg" len="lg"/>
          </a:ln>
        </p:spPr>
      </p:cxnSp>
      <p:sp>
        <p:nvSpPr>
          <p:cNvPr id="54291" name="Text Box 30"/>
          <p:cNvSpPr txBox="1">
            <a:spLocks noChangeArrowheads="1"/>
          </p:cNvSpPr>
          <p:nvPr/>
        </p:nvSpPr>
        <p:spPr bwMode="auto">
          <a:xfrm rot="-1115238">
            <a:off x="5257800" y="4800600"/>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sp>
        <p:nvSpPr>
          <p:cNvPr id="54292" name="Text Box 31"/>
          <p:cNvSpPr txBox="1">
            <a:spLocks noChangeArrowheads="1"/>
          </p:cNvSpPr>
          <p:nvPr/>
        </p:nvSpPr>
        <p:spPr bwMode="auto">
          <a:xfrm rot="-1931147">
            <a:off x="6477000" y="4724400"/>
            <a:ext cx="1295400"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cut off</a:t>
            </a:r>
          </a:p>
        </p:txBody>
      </p:sp>
      <p:sp>
        <p:nvSpPr>
          <p:cNvPr id="54293"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4294"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54295"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intermediate depression, suicidal id,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0" y="152400"/>
            <a:ext cx="9144000" cy="563563"/>
          </a:xfrm>
        </p:spPr>
        <p:txBody>
          <a:bodyPr/>
          <a:lstStyle/>
          <a:p>
            <a:pPr eaLnBrk="1" hangingPunct="1"/>
            <a:r>
              <a:rPr lang="en-US" sz="4000" b="1" smtClean="0"/>
              <a:t>Second Problem</a:t>
            </a:r>
            <a:endParaRPr lang="en-US" sz="3200" smtClean="0"/>
          </a:p>
        </p:txBody>
      </p:sp>
      <p:sp>
        <p:nvSpPr>
          <p:cNvPr id="55298" name="Oval 3"/>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55299" name="Text Box 4"/>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55300" name="Oval 5"/>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5301" name="Text Box 6"/>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55302" name="Oval 7"/>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5303" name="Text Box 8"/>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55304" name="Oval 9"/>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55305" name="Text Box 11"/>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55306" name="Text Box 12"/>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55307" name="Text Box 13"/>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55308" name="Line 14"/>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5309" name="Line 15"/>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5310" name="Line 16"/>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55311" name="AutoShape 17"/>
          <p:cNvCxnSpPr>
            <a:cxnSpLocks noChangeShapeType="1"/>
            <a:stCxn id="55298" idx="7"/>
            <a:endCxn id="55302" idx="3"/>
          </p:cNvCxnSpPr>
          <p:nvPr/>
        </p:nvCxnSpPr>
        <p:spPr bwMode="auto">
          <a:xfrm flipV="1">
            <a:off x="4992688" y="4165600"/>
            <a:ext cx="911225" cy="706438"/>
          </a:xfrm>
          <a:prstGeom prst="straightConnector1">
            <a:avLst/>
          </a:prstGeom>
          <a:noFill/>
          <a:ln w="12700">
            <a:solidFill>
              <a:schemeClr val="tx1"/>
            </a:solidFill>
            <a:round/>
            <a:headEnd/>
            <a:tailEnd type="triangle" w="lg" len="lg"/>
          </a:ln>
        </p:spPr>
      </p:cxnSp>
      <p:cxnSp>
        <p:nvCxnSpPr>
          <p:cNvPr id="55312" name="AutoShape 18"/>
          <p:cNvCxnSpPr>
            <a:cxnSpLocks noChangeShapeType="1"/>
            <a:stCxn id="55300" idx="5"/>
            <a:endCxn id="55298" idx="1"/>
          </p:cNvCxnSpPr>
          <p:nvPr/>
        </p:nvCxnSpPr>
        <p:spPr bwMode="auto">
          <a:xfrm>
            <a:off x="3087688" y="4165600"/>
            <a:ext cx="987425" cy="706438"/>
          </a:xfrm>
          <a:prstGeom prst="straightConnector1">
            <a:avLst/>
          </a:prstGeom>
          <a:noFill/>
          <a:ln w="15875">
            <a:solidFill>
              <a:srgbClr val="FF3300"/>
            </a:solidFill>
            <a:round/>
            <a:headEnd/>
            <a:tailEnd type="triangle" w="lg" len="lg"/>
          </a:ln>
        </p:spPr>
      </p:cxnSp>
      <p:cxnSp>
        <p:nvCxnSpPr>
          <p:cNvPr id="55313" name="AutoShape 19"/>
          <p:cNvCxnSpPr>
            <a:cxnSpLocks noChangeShapeType="1"/>
            <a:stCxn id="55298" idx="6"/>
            <a:endCxn id="55304" idx="4"/>
          </p:cNvCxnSpPr>
          <p:nvPr/>
        </p:nvCxnSpPr>
        <p:spPr bwMode="auto">
          <a:xfrm flipV="1">
            <a:off x="5181600" y="2819400"/>
            <a:ext cx="3086100" cy="2484438"/>
          </a:xfrm>
          <a:prstGeom prst="curvedConnector2">
            <a:avLst/>
          </a:prstGeom>
          <a:noFill/>
          <a:ln w="12700">
            <a:solidFill>
              <a:schemeClr val="tx1"/>
            </a:solidFill>
            <a:round/>
            <a:headEnd/>
            <a:tailEnd type="triangle" w="lg" len="lg"/>
          </a:ln>
        </p:spPr>
      </p:cxnSp>
      <p:sp>
        <p:nvSpPr>
          <p:cNvPr id="55314" name="Oval 20"/>
          <p:cNvSpPr>
            <a:spLocks noChangeArrowheads="1"/>
          </p:cNvSpPr>
          <p:nvPr/>
        </p:nvSpPr>
        <p:spPr bwMode="auto">
          <a:xfrm>
            <a:off x="1981200" y="1676400"/>
            <a:ext cx="1295400" cy="1219200"/>
          </a:xfrm>
          <a:prstGeom prst="ellipse">
            <a:avLst/>
          </a:prstGeom>
          <a:solidFill>
            <a:srgbClr val="FF9981"/>
          </a:solidFill>
          <a:ln w="9525">
            <a:solidFill>
              <a:schemeClr val="tx1"/>
            </a:solidFill>
            <a:round/>
            <a:headEnd/>
            <a:tailEnd/>
          </a:ln>
        </p:spPr>
        <p:txBody>
          <a:bodyPr wrap="none" anchor="ctr"/>
          <a:lstStyle/>
          <a:p>
            <a:pPr eaLnBrk="0" hangingPunct="0"/>
            <a:endParaRPr lang="en-US"/>
          </a:p>
        </p:txBody>
      </p:sp>
      <p:sp>
        <p:nvSpPr>
          <p:cNvPr id="55315" name="Text Box 21"/>
          <p:cNvSpPr txBox="1">
            <a:spLocks noChangeArrowheads="1"/>
          </p:cNvSpPr>
          <p:nvPr/>
        </p:nvSpPr>
        <p:spPr bwMode="auto">
          <a:xfrm>
            <a:off x="2362200" y="2011363"/>
            <a:ext cx="533400" cy="579437"/>
          </a:xfrm>
          <a:prstGeom prst="rect">
            <a:avLst/>
          </a:prstGeom>
          <a:noFill/>
          <a:ln w="9525">
            <a:noFill/>
            <a:miter lim="800000"/>
            <a:headEnd/>
            <a:tailEnd/>
          </a:ln>
        </p:spPr>
        <p:txBody>
          <a:bodyPr>
            <a:spAutoFit/>
          </a:bodyPr>
          <a:lstStyle/>
          <a:p>
            <a:pPr eaLnBrk="0" hangingPunct="0">
              <a:spcBef>
                <a:spcPct val="50000"/>
              </a:spcBef>
            </a:pPr>
            <a:r>
              <a:rPr lang="en-US" sz="3200"/>
              <a:t>U</a:t>
            </a:r>
          </a:p>
        </p:txBody>
      </p:sp>
      <p:cxnSp>
        <p:nvCxnSpPr>
          <p:cNvPr id="55316" name="AutoShape 22"/>
          <p:cNvCxnSpPr>
            <a:cxnSpLocks noChangeShapeType="1"/>
            <a:stCxn id="55314" idx="6"/>
            <a:endCxn id="55298" idx="0"/>
          </p:cNvCxnSpPr>
          <p:nvPr/>
        </p:nvCxnSpPr>
        <p:spPr bwMode="auto">
          <a:xfrm>
            <a:off x="3276600" y="2286000"/>
            <a:ext cx="1257300" cy="2408238"/>
          </a:xfrm>
          <a:prstGeom prst="curvedConnector2">
            <a:avLst/>
          </a:prstGeom>
          <a:noFill/>
          <a:ln w="15875">
            <a:solidFill>
              <a:srgbClr val="FF3300"/>
            </a:solidFill>
            <a:round/>
            <a:headEnd/>
            <a:tailEnd type="triangle" w="lg" len="lg"/>
          </a:ln>
        </p:spPr>
      </p:cxnSp>
      <p:cxnSp>
        <p:nvCxnSpPr>
          <p:cNvPr id="55317" name="AutoShape 23"/>
          <p:cNvCxnSpPr>
            <a:cxnSpLocks noChangeShapeType="1"/>
            <a:stCxn id="55314" idx="7"/>
            <a:endCxn id="55304" idx="2"/>
          </p:cNvCxnSpPr>
          <p:nvPr/>
        </p:nvCxnSpPr>
        <p:spPr bwMode="auto">
          <a:xfrm rot="5400000" flipV="1">
            <a:off x="5176044" y="-234156"/>
            <a:ext cx="355600" cy="4532312"/>
          </a:xfrm>
          <a:prstGeom prst="curvedConnector4">
            <a:avLst>
              <a:gd name="adj1" fmla="val -114287"/>
              <a:gd name="adj2" fmla="val 52083"/>
            </a:avLst>
          </a:prstGeom>
          <a:noFill/>
          <a:ln w="15875">
            <a:solidFill>
              <a:srgbClr val="FF3300"/>
            </a:solidFill>
            <a:round/>
            <a:headEnd/>
            <a:tailEnd type="triangle" w="lg" len="lg"/>
          </a:ln>
        </p:spPr>
      </p:cxnSp>
      <p:sp>
        <p:nvSpPr>
          <p:cNvPr id="55318" name="Text Box 24"/>
          <p:cNvSpPr txBox="1">
            <a:spLocks noChangeArrowheads="1"/>
          </p:cNvSpPr>
          <p:nvPr/>
        </p:nvSpPr>
        <p:spPr bwMode="auto">
          <a:xfrm rot="726985">
            <a:off x="3657600" y="1905000"/>
            <a:ext cx="3017838"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spurious non-causal path</a:t>
            </a:r>
          </a:p>
        </p:txBody>
      </p:sp>
      <p:sp>
        <p:nvSpPr>
          <p:cNvPr id="55319"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5320"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55321"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intermediate depression, suicidal id, …</a:t>
            </a:r>
          </a:p>
        </p:txBody>
      </p:sp>
      <p:sp>
        <p:nvSpPr>
          <p:cNvPr id="55322" name="Text Box 32"/>
          <p:cNvSpPr txBox="1">
            <a:spLocks noChangeArrowheads="1"/>
          </p:cNvSpPr>
          <p:nvPr/>
        </p:nvSpPr>
        <p:spPr bwMode="auto">
          <a:xfrm>
            <a:off x="914400" y="2819400"/>
            <a:ext cx="3124200" cy="369888"/>
          </a:xfrm>
          <a:prstGeom prst="rect">
            <a:avLst/>
          </a:prstGeom>
          <a:noFill/>
          <a:ln w="9525">
            <a:noFill/>
            <a:miter lim="800000"/>
            <a:headEnd/>
            <a:tailEnd/>
          </a:ln>
        </p:spPr>
        <p:txBody>
          <a:bodyPr>
            <a:spAutoFit/>
          </a:bodyPr>
          <a:lstStyle/>
          <a:p>
            <a:pPr algn="ctr" eaLnBrk="0" hangingPunct="0">
              <a:spcBef>
                <a:spcPct val="50000"/>
              </a:spcBef>
            </a:pPr>
            <a:r>
              <a:rPr lang="en-US"/>
              <a:t>social support, life event...</a:t>
            </a:r>
          </a:p>
        </p:txBody>
      </p:sp>
      <p:sp>
        <p:nvSpPr>
          <p:cNvPr id="29" name="Text Box 32"/>
          <p:cNvSpPr txBox="1">
            <a:spLocks noChangeArrowheads="1"/>
          </p:cNvSpPr>
          <p:nvPr/>
        </p:nvSpPr>
        <p:spPr bwMode="auto">
          <a:xfrm>
            <a:off x="0" y="762000"/>
            <a:ext cx="9144000" cy="954088"/>
          </a:xfrm>
          <a:prstGeom prst="rect">
            <a:avLst/>
          </a:prstGeom>
          <a:noFill/>
          <a:ln w="9525">
            <a:noFill/>
            <a:miter lim="800000"/>
            <a:headEnd/>
            <a:tailEnd/>
          </a:ln>
        </p:spPr>
        <p:txBody>
          <a:bodyPr>
            <a:spAutoFit/>
          </a:bodyPr>
          <a:lstStyle/>
          <a:p>
            <a:pPr eaLnBrk="0" hangingPunct="0">
              <a:spcBef>
                <a:spcPct val="50000"/>
              </a:spcBef>
            </a:pPr>
            <a:r>
              <a:rPr lang="en-US" sz="2800"/>
              <a:t>But U is neither a confounder of A1, nor on the causal pathway for A1 or A2!!</a:t>
            </a:r>
          </a:p>
        </p:txBody>
      </p:sp>
      <p:sp>
        <p:nvSpPr>
          <p:cNvPr id="30" name="Text Box 32"/>
          <p:cNvSpPr txBox="1">
            <a:spLocks noChangeArrowheads="1"/>
          </p:cNvSpPr>
          <p:nvPr/>
        </p:nvSpPr>
        <p:spPr bwMode="auto">
          <a:xfrm>
            <a:off x="0" y="771525"/>
            <a:ext cx="9144000" cy="523875"/>
          </a:xfrm>
          <a:prstGeom prst="rect">
            <a:avLst/>
          </a:prstGeom>
          <a:noFill/>
          <a:ln w="9525">
            <a:noFill/>
            <a:miter lim="800000"/>
            <a:headEnd/>
            <a:tailEnd/>
          </a:ln>
        </p:spPr>
        <p:txBody>
          <a:bodyPr>
            <a:spAutoFit/>
          </a:bodyPr>
          <a:lstStyle/>
          <a:p>
            <a:pPr eaLnBrk="0" hangingPunct="0">
              <a:spcBef>
                <a:spcPct val="50000"/>
              </a:spcBef>
            </a:pPr>
            <a:r>
              <a:rPr lang="en-US" sz="2800"/>
              <a:t>With conditioning on (or “adjusting” for) X2 in OLS.</a:t>
            </a:r>
          </a:p>
        </p:txBody>
      </p:sp>
      <p:sp>
        <p:nvSpPr>
          <p:cNvPr id="55325"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0" y="152400"/>
            <a:ext cx="9144000" cy="563563"/>
          </a:xfrm>
        </p:spPr>
        <p:txBody>
          <a:bodyPr/>
          <a:lstStyle/>
          <a:p>
            <a:pPr eaLnBrk="1" hangingPunct="1"/>
            <a:r>
              <a:rPr lang="en-US" sz="4000" b="1" smtClean="0"/>
              <a:t>Second Problem</a:t>
            </a:r>
            <a:endParaRPr lang="en-US" sz="3200" smtClean="0"/>
          </a:p>
        </p:txBody>
      </p:sp>
      <p:sp>
        <p:nvSpPr>
          <p:cNvPr id="56322" name="Oval 3"/>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56323" name="Text Box 4"/>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56324" name="Oval 5"/>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6325" name="Text Box 6"/>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56326" name="Oval 7"/>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6327" name="Text Box 8"/>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56328" name="Oval 9"/>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56329" name="Text Box 11"/>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56330" name="Text Box 12"/>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56331" name="Text Box 13"/>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56332" name="Line 14"/>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6333" name="Line 15"/>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6334" name="Line 16"/>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56335" name="AutoShape 17"/>
          <p:cNvCxnSpPr>
            <a:cxnSpLocks noChangeShapeType="1"/>
            <a:stCxn id="56322" idx="7"/>
            <a:endCxn id="56326" idx="3"/>
          </p:cNvCxnSpPr>
          <p:nvPr/>
        </p:nvCxnSpPr>
        <p:spPr bwMode="auto">
          <a:xfrm flipV="1">
            <a:off x="4992688" y="4165600"/>
            <a:ext cx="911225" cy="706438"/>
          </a:xfrm>
          <a:prstGeom prst="straightConnector1">
            <a:avLst/>
          </a:prstGeom>
          <a:noFill/>
          <a:ln w="12700">
            <a:solidFill>
              <a:schemeClr val="tx1"/>
            </a:solidFill>
            <a:round/>
            <a:headEnd/>
            <a:tailEnd type="triangle" w="lg" len="lg"/>
          </a:ln>
        </p:spPr>
      </p:cxnSp>
      <p:cxnSp>
        <p:nvCxnSpPr>
          <p:cNvPr id="56336" name="AutoShape 18"/>
          <p:cNvCxnSpPr>
            <a:cxnSpLocks noChangeShapeType="1"/>
            <a:stCxn id="56324" idx="5"/>
            <a:endCxn id="56322" idx="1"/>
          </p:cNvCxnSpPr>
          <p:nvPr/>
        </p:nvCxnSpPr>
        <p:spPr bwMode="auto">
          <a:xfrm>
            <a:off x="3087688" y="4165600"/>
            <a:ext cx="987425" cy="706438"/>
          </a:xfrm>
          <a:prstGeom prst="straightConnector1">
            <a:avLst/>
          </a:prstGeom>
          <a:noFill/>
          <a:ln w="15875">
            <a:solidFill>
              <a:srgbClr val="FF3300"/>
            </a:solidFill>
            <a:round/>
            <a:headEnd/>
            <a:tailEnd type="triangle" w="lg" len="lg"/>
          </a:ln>
        </p:spPr>
      </p:cxnSp>
      <p:sp>
        <p:nvSpPr>
          <p:cNvPr id="56337" name="Oval 20"/>
          <p:cNvSpPr>
            <a:spLocks noChangeArrowheads="1"/>
          </p:cNvSpPr>
          <p:nvPr/>
        </p:nvSpPr>
        <p:spPr bwMode="auto">
          <a:xfrm>
            <a:off x="1981200" y="1676400"/>
            <a:ext cx="1295400" cy="1219200"/>
          </a:xfrm>
          <a:prstGeom prst="ellipse">
            <a:avLst/>
          </a:prstGeom>
          <a:solidFill>
            <a:srgbClr val="FF9981"/>
          </a:solidFill>
          <a:ln w="9525">
            <a:solidFill>
              <a:schemeClr val="tx1"/>
            </a:solidFill>
            <a:round/>
            <a:headEnd/>
            <a:tailEnd/>
          </a:ln>
        </p:spPr>
        <p:txBody>
          <a:bodyPr wrap="none" anchor="ctr"/>
          <a:lstStyle/>
          <a:p>
            <a:pPr eaLnBrk="0" hangingPunct="0"/>
            <a:endParaRPr lang="en-US"/>
          </a:p>
        </p:txBody>
      </p:sp>
      <p:sp>
        <p:nvSpPr>
          <p:cNvPr id="56338" name="Text Box 21"/>
          <p:cNvSpPr txBox="1">
            <a:spLocks noChangeArrowheads="1"/>
          </p:cNvSpPr>
          <p:nvPr/>
        </p:nvSpPr>
        <p:spPr bwMode="auto">
          <a:xfrm>
            <a:off x="2362200" y="2011363"/>
            <a:ext cx="533400" cy="579437"/>
          </a:xfrm>
          <a:prstGeom prst="rect">
            <a:avLst/>
          </a:prstGeom>
          <a:noFill/>
          <a:ln w="9525">
            <a:noFill/>
            <a:miter lim="800000"/>
            <a:headEnd/>
            <a:tailEnd/>
          </a:ln>
        </p:spPr>
        <p:txBody>
          <a:bodyPr>
            <a:spAutoFit/>
          </a:bodyPr>
          <a:lstStyle/>
          <a:p>
            <a:pPr eaLnBrk="0" hangingPunct="0">
              <a:spcBef>
                <a:spcPct val="50000"/>
              </a:spcBef>
            </a:pPr>
            <a:r>
              <a:rPr lang="en-US" sz="3200"/>
              <a:t>U</a:t>
            </a:r>
          </a:p>
        </p:txBody>
      </p:sp>
      <p:cxnSp>
        <p:nvCxnSpPr>
          <p:cNvPr id="56339" name="AutoShape 22"/>
          <p:cNvCxnSpPr>
            <a:cxnSpLocks noChangeShapeType="1"/>
            <a:stCxn id="56337" idx="6"/>
            <a:endCxn id="56322" idx="0"/>
          </p:cNvCxnSpPr>
          <p:nvPr/>
        </p:nvCxnSpPr>
        <p:spPr bwMode="auto">
          <a:xfrm>
            <a:off x="3276600" y="2286000"/>
            <a:ext cx="1257300" cy="2408238"/>
          </a:xfrm>
          <a:prstGeom prst="curvedConnector2">
            <a:avLst/>
          </a:prstGeom>
          <a:noFill/>
          <a:ln w="15875">
            <a:solidFill>
              <a:srgbClr val="FF3300"/>
            </a:solidFill>
            <a:round/>
            <a:headEnd/>
            <a:tailEnd type="triangle" w="lg" len="lg"/>
          </a:ln>
        </p:spPr>
      </p:cxnSp>
      <p:cxnSp>
        <p:nvCxnSpPr>
          <p:cNvPr id="56340" name="AutoShape 23"/>
          <p:cNvCxnSpPr>
            <a:cxnSpLocks noChangeShapeType="1"/>
            <a:stCxn id="56337" idx="7"/>
            <a:endCxn id="56328" idx="2"/>
          </p:cNvCxnSpPr>
          <p:nvPr/>
        </p:nvCxnSpPr>
        <p:spPr bwMode="auto">
          <a:xfrm rot="5400000" flipV="1">
            <a:off x="5176044" y="-234156"/>
            <a:ext cx="355600" cy="4532312"/>
          </a:xfrm>
          <a:prstGeom prst="curvedConnector4">
            <a:avLst>
              <a:gd name="adj1" fmla="val -114287"/>
              <a:gd name="adj2" fmla="val 52083"/>
            </a:avLst>
          </a:prstGeom>
          <a:noFill/>
          <a:ln w="15875">
            <a:solidFill>
              <a:srgbClr val="FF3300"/>
            </a:solidFill>
            <a:round/>
            <a:headEnd/>
            <a:tailEnd type="triangle" w="lg" len="lg"/>
          </a:ln>
        </p:spPr>
      </p:cxnSp>
      <p:sp>
        <p:nvSpPr>
          <p:cNvPr id="56341" name="Text Box 24"/>
          <p:cNvSpPr txBox="1">
            <a:spLocks noChangeArrowheads="1"/>
          </p:cNvSpPr>
          <p:nvPr/>
        </p:nvSpPr>
        <p:spPr bwMode="auto">
          <a:xfrm rot="726985">
            <a:off x="3657600" y="1905000"/>
            <a:ext cx="3017838"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spurious non-causal path</a:t>
            </a:r>
          </a:p>
        </p:txBody>
      </p:sp>
      <p:sp>
        <p:nvSpPr>
          <p:cNvPr id="56342"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6343"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56344" name="Text Box 25"/>
          <p:cNvSpPr txBox="1">
            <a:spLocks noChangeArrowheads="1"/>
          </p:cNvSpPr>
          <p:nvPr/>
        </p:nvSpPr>
        <p:spPr bwMode="auto">
          <a:xfrm>
            <a:off x="3581400" y="5907088"/>
            <a:ext cx="2895600" cy="369887"/>
          </a:xfrm>
          <a:prstGeom prst="rect">
            <a:avLst/>
          </a:prstGeom>
          <a:noFill/>
          <a:ln w="9525">
            <a:noFill/>
            <a:miter lim="800000"/>
            <a:headEnd/>
            <a:tailEnd/>
          </a:ln>
        </p:spPr>
        <p:txBody>
          <a:bodyPr>
            <a:spAutoFit/>
          </a:bodyPr>
          <a:lstStyle/>
          <a:p>
            <a:pPr eaLnBrk="0" hangingPunct="0">
              <a:spcBef>
                <a:spcPct val="50000"/>
              </a:spcBef>
            </a:pPr>
            <a:r>
              <a:rPr lang="en-US"/>
              <a:t>outside therapy, …</a:t>
            </a:r>
          </a:p>
        </p:txBody>
      </p:sp>
      <p:sp>
        <p:nvSpPr>
          <p:cNvPr id="56345" name="Text Box 32"/>
          <p:cNvSpPr txBox="1">
            <a:spLocks noChangeArrowheads="1"/>
          </p:cNvSpPr>
          <p:nvPr/>
        </p:nvSpPr>
        <p:spPr bwMode="auto">
          <a:xfrm>
            <a:off x="914400" y="2819400"/>
            <a:ext cx="3124200" cy="369888"/>
          </a:xfrm>
          <a:prstGeom prst="rect">
            <a:avLst/>
          </a:prstGeom>
          <a:noFill/>
          <a:ln w="9525">
            <a:noFill/>
            <a:miter lim="800000"/>
            <a:headEnd/>
            <a:tailEnd/>
          </a:ln>
        </p:spPr>
        <p:txBody>
          <a:bodyPr>
            <a:spAutoFit/>
          </a:bodyPr>
          <a:lstStyle/>
          <a:p>
            <a:pPr algn="ctr" eaLnBrk="0" hangingPunct="0">
              <a:spcBef>
                <a:spcPct val="50000"/>
              </a:spcBef>
            </a:pPr>
            <a:r>
              <a:rPr lang="en-US"/>
              <a:t>income, social support, … </a:t>
            </a:r>
          </a:p>
        </p:txBody>
      </p:sp>
      <p:sp>
        <p:nvSpPr>
          <p:cNvPr id="56346" name="Text Box 32"/>
          <p:cNvSpPr txBox="1">
            <a:spLocks noChangeArrowheads="1"/>
          </p:cNvSpPr>
          <p:nvPr/>
        </p:nvSpPr>
        <p:spPr bwMode="auto">
          <a:xfrm>
            <a:off x="0" y="762000"/>
            <a:ext cx="9144000" cy="954088"/>
          </a:xfrm>
          <a:prstGeom prst="rect">
            <a:avLst/>
          </a:prstGeom>
          <a:noFill/>
          <a:ln w="9525">
            <a:noFill/>
            <a:miter lim="800000"/>
            <a:headEnd/>
            <a:tailEnd/>
          </a:ln>
        </p:spPr>
        <p:txBody>
          <a:bodyPr>
            <a:spAutoFit/>
          </a:bodyPr>
          <a:lstStyle/>
          <a:p>
            <a:pPr eaLnBrk="0" hangingPunct="0">
              <a:spcBef>
                <a:spcPct val="50000"/>
              </a:spcBef>
            </a:pPr>
            <a:r>
              <a:rPr lang="en-US" sz="2800"/>
              <a:t>Given outside therapy, we will see that meeting with health specialist decreases end-of-study depression.</a:t>
            </a:r>
          </a:p>
        </p:txBody>
      </p:sp>
      <p:sp>
        <p:nvSpPr>
          <p:cNvPr id="56347" name="Text Box 25"/>
          <p:cNvSpPr txBox="1">
            <a:spLocks noChangeArrowheads="1"/>
          </p:cNvSpPr>
          <p:nvPr/>
        </p:nvSpPr>
        <p:spPr bwMode="auto">
          <a:xfrm>
            <a:off x="4191000" y="2667000"/>
            <a:ext cx="533400" cy="923925"/>
          </a:xfrm>
          <a:prstGeom prst="rect">
            <a:avLst/>
          </a:prstGeom>
          <a:noFill/>
          <a:ln w="9525">
            <a:noFill/>
            <a:miter lim="800000"/>
            <a:headEnd/>
            <a:tailEnd/>
          </a:ln>
        </p:spPr>
        <p:txBody>
          <a:bodyPr>
            <a:spAutoFit/>
          </a:bodyPr>
          <a:lstStyle/>
          <a:p>
            <a:pPr eaLnBrk="0" hangingPunct="0">
              <a:spcBef>
                <a:spcPct val="50000"/>
              </a:spcBef>
            </a:pPr>
            <a:r>
              <a:rPr lang="en-US" sz="5400"/>
              <a:t>+</a:t>
            </a:r>
          </a:p>
        </p:txBody>
      </p:sp>
      <p:sp>
        <p:nvSpPr>
          <p:cNvPr id="56348" name="Text Box 25"/>
          <p:cNvSpPr txBox="1">
            <a:spLocks noChangeArrowheads="1"/>
          </p:cNvSpPr>
          <p:nvPr/>
        </p:nvSpPr>
        <p:spPr bwMode="auto">
          <a:xfrm>
            <a:off x="6172200" y="1447800"/>
            <a:ext cx="533400" cy="923925"/>
          </a:xfrm>
          <a:prstGeom prst="rect">
            <a:avLst/>
          </a:prstGeom>
          <a:noFill/>
          <a:ln w="9525">
            <a:noFill/>
            <a:miter lim="800000"/>
            <a:headEnd/>
            <a:tailEnd/>
          </a:ln>
        </p:spPr>
        <p:txBody>
          <a:bodyPr>
            <a:spAutoFit/>
          </a:bodyPr>
          <a:lstStyle/>
          <a:p>
            <a:pPr eaLnBrk="0" hangingPunct="0">
              <a:spcBef>
                <a:spcPct val="50000"/>
              </a:spcBef>
            </a:pPr>
            <a:r>
              <a:rPr lang="en-US" sz="5400"/>
              <a:t>-</a:t>
            </a:r>
          </a:p>
        </p:txBody>
      </p:sp>
      <p:sp>
        <p:nvSpPr>
          <p:cNvPr id="56349" name="Text Box 25"/>
          <p:cNvSpPr txBox="1">
            <a:spLocks noChangeArrowheads="1"/>
          </p:cNvSpPr>
          <p:nvPr/>
        </p:nvSpPr>
        <p:spPr bwMode="auto">
          <a:xfrm>
            <a:off x="3352800" y="3800475"/>
            <a:ext cx="533400" cy="923925"/>
          </a:xfrm>
          <a:prstGeom prst="rect">
            <a:avLst/>
          </a:prstGeom>
          <a:noFill/>
          <a:ln w="9525">
            <a:noFill/>
            <a:miter lim="800000"/>
            <a:headEnd/>
            <a:tailEnd/>
          </a:ln>
        </p:spPr>
        <p:txBody>
          <a:bodyPr>
            <a:spAutoFit/>
          </a:bodyPr>
          <a:lstStyle/>
          <a:p>
            <a:pPr eaLnBrk="0" hangingPunct="0">
              <a:spcBef>
                <a:spcPct val="50000"/>
              </a:spcBef>
            </a:pPr>
            <a:r>
              <a:rPr lang="en-US" sz="5400"/>
              <a:t>-</a:t>
            </a:r>
          </a:p>
        </p:txBody>
      </p:sp>
      <p:sp>
        <p:nvSpPr>
          <p:cNvPr id="56350"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0" y="152400"/>
            <a:ext cx="9144000" cy="563563"/>
          </a:xfrm>
        </p:spPr>
        <p:txBody>
          <a:bodyPr/>
          <a:lstStyle/>
          <a:p>
            <a:pPr eaLnBrk="1" hangingPunct="1"/>
            <a:r>
              <a:rPr lang="en-US" sz="4000" b="1" smtClean="0"/>
              <a:t>Second Problem</a:t>
            </a:r>
            <a:endParaRPr lang="en-US" sz="3200" smtClean="0"/>
          </a:p>
        </p:txBody>
      </p:sp>
      <p:sp>
        <p:nvSpPr>
          <p:cNvPr id="57346" name="Oval 3"/>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57347" name="Text Box 4"/>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57348" name="Oval 5"/>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7349" name="Text Box 6"/>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57350" name="Oval 7"/>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7351" name="Text Box 8"/>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57352" name="Oval 9"/>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57353" name="Text Box 11"/>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57354" name="Text Box 12"/>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57355" name="Text Box 13"/>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57356" name="Line 14"/>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7357" name="Line 15"/>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7358" name="Line 16"/>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57359" name="AutoShape 17"/>
          <p:cNvCxnSpPr>
            <a:cxnSpLocks noChangeShapeType="1"/>
            <a:stCxn id="57346" idx="7"/>
            <a:endCxn id="57350" idx="3"/>
          </p:cNvCxnSpPr>
          <p:nvPr/>
        </p:nvCxnSpPr>
        <p:spPr bwMode="auto">
          <a:xfrm flipV="1">
            <a:off x="4992688" y="4165600"/>
            <a:ext cx="911225" cy="706438"/>
          </a:xfrm>
          <a:prstGeom prst="straightConnector1">
            <a:avLst/>
          </a:prstGeom>
          <a:noFill/>
          <a:ln w="12700">
            <a:solidFill>
              <a:schemeClr val="tx1"/>
            </a:solidFill>
            <a:round/>
            <a:headEnd/>
            <a:tailEnd type="triangle" w="lg" len="lg"/>
          </a:ln>
        </p:spPr>
      </p:cxnSp>
      <p:cxnSp>
        <p:nvCxnSpPr>
          <p:cNvPr id="57360" name="AutoShape 18"/>
          <p:cNvCxnSpPr>
            <a:cxnSpLocks noChangeShapeType="1"/>
            <a:stCxn id="57348" idx="5"/>
            <a:endCxn id="57346" idx="1"/>
          </p:cNvCxnSpPr>
          <p:nvPr/>
        </p:nvCxnSpPr>
        <p:spPr bwMode="auto">
          <a:xfrm>
            <a:off x="3087688" y="4165600"/>
            <a:ext cx="987425" cy="706438"/>
          </a:xfrm>
          <a:prstGeom prst="straightConnector1">
            <a:avLst/>
          </a:prstGeom>
          <a:noFill/>
          <a:ln w="15875">
            <a:solidFill>
              <a:srgbClr val="FF3300"/>
            </a:solidFill>
            <a:round/>
            <a:headEnd/>
            <a:tailEnd type="triangle" w="lg" len="lg"/>
          </a:ln>
        </p:spPr>
      </p:cxnSp>
      <p:sp>
        <p:nvSpPr>
          <p:cNvPr id="57361" name="Oval 20"/>
          <p:cNvSpPr>
            <a:spLocks noChangeArrowheads="1"/>
          </p:cNvSpPr>
          <p:nvPr/>
        </p:nvSpPr>
        <p:spPr bwMode="auto">
          <a:xfrm>
            <a:off x="1981200" y="1676400"/>
            <a:ext cx="1295400" cy="1219200"/>
          </a:xfrm>
          <a:prstGeom prst="ellipse">
            <a:avLst/>
          </a:prstGeom>
          <a:solidFill>
            <a:srgbClr val="FF9981"/>
          </a:solidFill>
          <a:ln w="9525">
            <a:solidFill>
              <a:schemeClr val="tx1"/>
            </a:solidFill>
            <a:round/>
            <a:headEnd/>
            <a:tailEnd/>
          </a:ln>
        </p:spPr>
        <p:txBody>
          <a:bodyPr wrap="none" anchor="ctr"/>
          <a:lstStyle/>
          <a:p>
            <a:pPr eaLnBrk="0" hangingPunct="0"/>
            <a:endParaRPr lang="en-US"/>
          </a:p>
        </p:txBody>
      </p:sp>
      <p:sp>
        <p:nvSpPr>
          <p:cNvPr id="57362" name="Text Box 21"/>
          <p:cNvSpPr txBox="1">
            <a:spLocks noChangeArrowheads="1"/>
          </p:cNvSpPr>
          <p:nvPr/>
        </p:nvSpPr>
        <p:spPr bwMode="auto">
          <a:xfrm>
            <a:off x="2362200" y="2011363"/>
            <a:ext cx="533400" cy="579437"/>
          </a:xfrm>
          <a:prstGeom prst="rect">
            <a:avLst/>
          </a:prstGeom>
          <a:noFill/>
          <a:ln w="9525">
            <a:noFill/>
            <a:miter lim="800000"/>
            <a:headEnd/>
            <a:tailEnd/>
          </a:ln>
        </p:spPr>
        <p:txBody>
          <a:bodyPr>
            <a:spAutoFit/>
          </a:bodyPr>
          <a:lstStyle/>
          <a:p>
            <a:pPr eaLnBrk="0" hangingPunct="0">
              <a:spcBef>
                <a:spcPct val="50000"/>
              </a:spcBef>
            </a:pPr>
            <a:r>
              <a:rPr lang="en-US" sz="3200"/>
              <a:t>U</a:t>
            </a:r>
          </a:p>
        </p:txBody>
      </p:sp>
      <p:cxnSp>
        <p:nvCxnSpPr>
          <p:cNvPr id="57363" name="AutoShape 22"/>
          <p:cNvCxnSpPr>
            <a:cxnSpLocks noChangeShapeType="1"/>
            <a:stCxn id="57361" idx="6"/>
            <a:endCxn id="57346" idx="0"/>
          </p:cNvCxnSpPr>
          <p:nvPr/>
        </p:nvCxnSpPr>
        <p:spPr bwMode="auto">
          <a:xfrm>
            <a:off x="3276600" y="2286000"/>
            <a:ext cx="1257300" cy="2408238"/>
          </a:xfrm>
          <a:prstGeom prst="curvedConnector2">
            <a:avLst/>
          </a:prstGeom>
          <a:noFill/>
          <a:ln w="15875">
            <a:solidFill>
              <a:srgbClr val="FF3300"/>
            </a:solidFill>
            <a:round/>
            <a:headEnd/>
            <a:tailEnd type="triangle" w="lg" len="lg"/>
          </a:ln>
        </p:spPr>
      </p:cxnSp>
      <p:cxnSp>
        <p:nvCxnSpPr>
          <p:cNvPr id="57364" name="AutoShape 23"/>
          <p:cNvCxnSpPr>
            <a:cxnSpLocks noChangeShapeType="1"/>
            <a:stCxn id="57361" idx="7"/>
            <a:endCxn id="57352" idx="2"/>
          </p:cNvCxnSpPr>
          <p:nvPr/>
        </p:nvCxnSpPr>
        <p:spPr bwMode="auto">
          <a:xfrm rot="5400000" flipV="1">
            <a:off x="5176044" y="-234156"/>
            <a:ext cx="355600" cy="4532312"/>
          </a:xfrm>
          <a:prstGeom prst="curvedConnector4">
            <a:avLst>
              <a:gd name="adj1" fmla="val -114287"/>
              <a:gd name="adj2" fmla="val 52083"/>
            </a:avLst>
          </a:prstGeom>
          <a:noFill/>
          <a:ln w="15875">
            <a:solidFill>
              <a:srgbClr val="FF3300"/>
            </a:solidFill>
            <a:round/>
            <a:headEnd/>
            <a:tailEnd type="triangle" w="lg" len="lg"/>
          </a:ln>
        </p:spPr>
      </p:cxnSp>
      <p:sp>
        <p:nvSpPr>
          <p:cNvPr id="57365" name="Text Box 24"/>
          <p:cNvSpPr txBox="1">
            <a:spLocks noChangeArrowheads="1"/>
          </p:cNvSpPr>
          <p:nvPr/>
        </p:nvSpPr>
        <p:spPr bwMode="auto">
          <a:xfrm rot="726985">
            <a:off x="3657600" y="1905000"/>
            <a:ext cx="3017838" cy="366713"/>
          </a:xfrm>
          <a:prstGeom prst="rect">
            <a:avLst/>
          </a:prstGeom>
          <a:noFill/>
          <a:ln w="9525">
            <a:noFill/>
            <a:miter lim="800000"/>
            <a:headEnd/>
            <a:tailEnd/>
          </a:ln>
        </p:spPr>
        <p:txBody>
          <a:bodyPr>
            <a:spAutoFit/>
          </a:bodyPr>
          <a:lstStyle/>
          <a:p>
            <a:pPr algn="ctr" eaLnBrk="0" hangingPunct="0">
              <a:spcBef>
                <a:spcPct val="50000"/>
              </a:spcBef>
            </a:pPr>
            <a:r>
              <a:rPr lang="en-US" b="1">
                <a:solidFill>
                  <a:srgbClr val="FF3300"/>
                </a:solidFill>
              </a:rPr>
              <a:t>spurious non-causal path</a:t>
            </a:r>
          </a:p>
        </p:txBody>
      </p:sp>
      <p:sp>
        <p:nvSpPr>
          <p:cNvPr id="57366"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57367"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57368" name="Text Box 25"/>
          <p:cNvSpPr txBox="1">
            <a:spLocks noChangeArrowheads="1"/>
          </p:cNvSpPr>
          <p:nvPr/>
        </p:nvSpPr>
        <p:spPr bwMode="auto">
          <a:xfrm>
            <a:off x="3581400" y="5907088"/>
            <a:ext cx="2895600" cy="369887"/>
          </a:xfrm>
          <a:prstGeom prst="rect">
            <a:avLst/>
          </a:prstGeom>
          <a:noFill/>
          <a:ln w="9525">
            <a:noFill/>
            <a:miter lim="800000"/>
            <a:headEnd/>
            <a:tailEnd/>
          </a:ln>
        </p:spPr>
        <p:txBody>
          <a:bodyPr>
            <a:spAutoFit/>
          </a:bodyPr>
          <a:lstStyle/>
          <a:p>
            <a:pPr eaLnBrk="0" hangingPunct="0">
              <a:spcBef>
                <a:spcPct val="50000"/>
              </a:spcBef>
            </a:pPr>
            <a:r>
              <a:rPr lang="en-US"/>
              <a:t>outside therapy, …</a:t>
            </a:r>
          </a:p>
        </p:txBody>
      </p:sp>
      <p:sp>
        <p:nvSpPr>
          <p:cNvPr id="57369" name="Text Box 32"/>
          <p:cNvSpPr txBox="1">
            <a:spLocks noChangeArrowheads="1"/>
          </p:cNvSpPr>
          <p:nvPr/>
        </p:nvSpPr>
        <p:spPr bwMode="auto">
          <a:xfrm>
            <a:off x="914400" y="2819400"/>
            <a:ext cx="3124200" cy="369888"/>
          </a:xfrm>
          <a:prstGeom prst="rect">
            <a:avLst/>
          </a:prstGeom>
          <a:noFill/>
          <a:ln w="9525">
            <a:noFill/>
            <a:miter lim="800000"/>
            <a:headEnd/>
            <a:tailEnd/>
          </a:ln>
        </p:spPr>
        <p:txBody>
          <a:bodyPr>
            <a:spAutoFit/>
          </a:bodyPr>
          <a:lstStyle/>
          <a:p>
            <a:pPr algn="ctr" eaLnBrk="0" hangingPunct="0">
              <a:spcBef>
                <a:spcPct val="50000"/>
              </a:spcBef>
            </a:pPr>
            <a:r>
              <a:rPr lang="en-US"/>
              <a:t>income, social support, … </a:t>
            </a:r>
          </a:p>
        </p:txBody>
      </p:sp>
      <p:sp>
        <p:nvSpPr>
          <p:cNvPr id="57370" name="Text Box 32"/>
          <p:cNvSpPr txBox="1">
            <a:spLocks noChangeArrowheads="1"/>
          </p:cNvSpPr>
          <p:nvPr/>
        </p:nvSpPr>
        <p:spPr bwMode="auto">
          <a:xfrm>
            <a:off x="0" y="762000"/>
            <a:ext cx="9144000" cy="523875"/>
          </a:xfrm>
          <a:prstGeom prst="rect">
            <a:avLst/>
          </a:prstGeom>
          <a:noFill/>
          <a:ln w="9525">
            <a:noFill/>
            <a:miter lim="800000"/>
            <a:headEnd/>
            <a:tailEnd/>
          </a:ln>
        </p:spPr>
        <p:txBody>
          <a:bodyPr>
            <a:spAutoFit/>
          </a:bodyPr>
          <a:lstStyle/>
          <a:p>
            <a:pPr eaLnBrk="0" hangingPunct="0">
              <a:spcBef>
                <a:spcPct val="50000"/>
              </a:spcBef>
            </a:pPr>
            <a:r>
              <a:rPr lang="en-US" sz="2800"/>
              <a:t>But …</a:t>
            </a:r>
          </a:p>
        </p:txBody>
      </p:sp>
      <p:sp>
        <p:nvSpPr>
          <p:cNvPr id="57371" name="Text Box 25"/>
          <p:cNvSpPr txBox="1">
            <a:spLocks noChangeArrowheads="1"/>
          </p:cNvSpPr>
          <p:nvPr/>
        </p:nvSpPr>
        <p:spPr bwMode="auto">
          <a:xfrm>
            <a:off x="4191000" y="2667000"/>
            <a:ext cx="533400" cy="923925"/>
          </a:xfrm>
          <a:prstGeom prst="rect">
            <a:avLst/>
          </a:prstGeom>
          <a:noFill/>
          <a:ln w="9525">
            <a:noFill/>
            <a:miter lim="800000"/>
            <a:headEnd/>
            <a:tailEnd/>
          </a:ln>
        </p:spPr>
        <p:txBody>
          <a:bodyPr>
            <a:spAutoFit/>
          </a:bodyPr>
          <a:lstStyle/>
          <a:p>
            <a:pPr eaLnBrk="0" hangingPunct="0">
              <a:spcBef>
                <a:spcPct val="50000"/>
              </a:spcBef>
            </a:pPr>
            <a:r>
              <a:rPr lang="en-US" sz="5400"/>
              <a:t>+</a:t>
            </a:r>
          </a:p>
        </p:txBody>
      </p:sp>
      <p:sp>
        <p:nvSpPr>
          <p:cNvPr id="57372" name="Text Box 25"/>
          <p:cNvSpPr txBox="1">
            <a:spLocks noChangeArrowheads="1"/>
          </p:cNvSpPr>
          <p:nvPr/>
        </p:nvSpPr>
        <p:spPr bwMode="auto">
          <a:xfrm>
            <a:off x="6172200" y="1447800"/>
            <a:ext cx="533400" cy="923925"/>
          </a:xfrm>
          <a:prstGeom prst="rect">
            <a:avLst/>
          </a:prstGeom>
          <a:noFill/>
          <a:ln w="9525">
            <a:noFill/>
            <a:miter lim="800000"/>
            <a:headEnd/>
            <a:tailEnd/>
          </a:ln>
        </p:spPr>
        <p:txBody>
          <a:bodyPr>
            <a:spAutoFit/>
          </a:bodyPr>
          <a:lstStyle/>
          <a:p>
            <a:pPr eaLnBrk="0" hangingPunct="0">
              <a:spcBef>
                <a:spcPct val="50000"/>
              </a:spcBef>
            </a:pPr>
            <a:r>
              <a:rPr lang="en-US" sz="5400"/>
              <a:t>-</a:t>
            </a:r>
          </a:p>
        </p:txBody>
      </p:sp>
      <p:sp>
        <p:nvSpPr>
          <p:cNvPr id="57373" name="Text Box 25"/>
          <p:cNvSpPr txBox="1">
            <a:spLocks noChangeArrowheads="1"/>
          </p:cNvSpPr>
          <p:nvPr/>
        </p:nvSpPr>
        <p:spPr bwMode="auto">
          <a:xfrm>
            <a:off x="3352800" y="3800475"/>
            <a:ext cx="533400" cy="923925"/>
          </a:xfrm>
          <a:prstGeom prst="rect">
            <a:avLst/>
          </a:prstGeom>
          <a:noFill/>
          <a:ln w="9525">
            <a:noFill/>
            <a:miter lim="800000"/>
            <a:headEnd/>
            <a:tailEnd/>
          </a:ln>
        </p:spPr>
        <p:txBody>
          <a:bodyPr>
            <a:spAutoFit/>
          </a:bodyPr>
          <a:lstStyle/>
          <a:p>
            <a:pPr eaLnBrk="0" hangingPunct="0">
              <a:spcBef>
                <a:spcPct val="50000"/>
              </a:spcBef>
            </a:pPr>
            <a:r>
              <a:rPr lang="en-US" sz="5400"/>
              <a:t>-</a:t>
            </a:r>
          </a:p>
        </p:txBody>
      </p:sp>
      <p:sp>
        <p:nvSpPr>
          <p:cNvPr id="57374"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457200" y="152400"/>
            <a:ext cx="8229600" cy="1143000"/>
          </a:xfrm>
        </p:spPr>
        <p:txBody>
          <a:bodyPr/>
          <a:lstStyle/>
          <a:p>
            <a:pPr eaLnBrk="1" hangingPunct="1"/>
            <a:r>
              <a:rPr lang="en-US" sz="4000" b="1" smtClean="0"/>
              <a:t>So what can we do to overcome?</a:t>
            </a:r>
            <a:br>
              <a:rPr lang="en-US" sz="4000" b="1" smtClean="0"/>
            </a:br>
            <a:r>
              <a:rPr lang="en-US" sz="3000" smtClean="0"/>
              <a:t>What is the alternative to “OLS adjustment” ?</a:t>
            </a:r>
          </a:p>
        </p:txBody>
      </p:sp>
      <p:sp>
        <p:nvSpPr>
          <p:cNvPr id="65539"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65540"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65541"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65542" name="Text Box 6"/>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59398"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9399"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59400"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59401"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59402"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59403" name="Text Box 13"/>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59404" name="Text Box 14"/>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59405" name="Text Box 15"/>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59406" name="Line 16"/>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9407" name="Line 17"/>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59408" name="Line 18"/>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65555" name="AutoShape 19"/>
          <p:cNvCxnSpPr>
            <a:cxnSpLocks noChangeShapeType="1"/>
            <a:stCxn id="65541" idx="7"/>
            <a:endCxn id="59400" idx="3"/>
          </p:cNvCxnSpPr>
          <p:nvPr/>
        </p:nvCxnSpPr>
        <p:spPr bwMode="auto">
          <a:xfrm flipV="1">
            <a:off x="4992688" y="4165600"/>
            <a:ext cx="911225" cy="706438"/>
          </a:xfrm>
          <a:prstGeom prst="straightConnector1">
            <a:avLst/>
          </a:prstGeom>
          <a:noFill/>
          <a:ln w="19050">
            <a:solidFill>
              <a:srgbClr val="FF3300"/>
            </a:solidFill>
            <a:round/>
            <a:headEnd/>
            <a:tailEnd type="triangle" w="lg" len="lg"/>
          </a:ln>
        </p:spPr>
      </p:cxnSp>
      <p:cxnSp>
        <p:nvCxnSpPr>
          <p:cNvPr id="65556" name="AutoShape 20"/>
          <p:cNvCxnSpPr>
            <a:cxnSpLocks noChangeShapeType="1"/>
            <a:stCxn id="65539" idx="7"/>
            <a:endCxn id="59398" idx="3"/>
          </p:cNvCxnSpPr>
          <p:nvPr/>
        </p:nvCxnSpPr>
        <p:spPr bwMode="auto">
          <a:xfrm flipV="1">
            <a:off x="1335088" y="4165600"/>
            <a:ext cx="835025" cy="736600"/>
          </a:xfrm>
          <a:prstGeom prst="straightConnector1">
            <a:avLst/>
          </a:prstGeom>
          <a:noFill/>
          <a:ln w="19050">
            <a:solidFill>
              <a:srgbClr val="FF3300"/>
            </a:solidFill>
            <a:round/>
            <a:headEnd/>
            <a:tailEnd type="triangle" w="lg" len="lg"/>
          </a:ln>
        </p:spPr>
      </p:cxnSp>
      <p:cxnSp>
        <p:nvCxnSpPr>
          <p:cNvPr id="65557" name="AutoShape 21"/>
          <p:cNvCxnSpPr>
            <a:cxnSpLocks noChangeShapeType="1"/>
            <a:stCxn id="65539" idx="6"/>
            <a:endCxn id="59400" idx="2"/>
          </p:cNvCxnSpPr>
          <p:nvPr/>
        </p:nvCxnSpPr>
        <p:spPr bwMode="auto">
          <a:xfrm flipV="1">
            <a:off x="1524000" y="3733800"/>
            <a:ext cx="4191000" cy="1600200"/>
          </a:xfrm>
          <a:prstGeom prst="straightConnector1">
            <a:avLst/>
          </a:prstGeom>
          <a:noFill/>
          <a:ln w="19050">
            <a:solidFill>
              <a:srgbClr val="FF3300"/>
            </a:solidFill>
            <a:round/>
            <a:headEnd/>
            <a:tailEnd type="triangle" w="lg" len="lg"/>
          </a:ln>
        </p:spPr>
      </p:cxnSp>
      <p:cxnSp>
        <p:nvCxnSpPr>
          <p:cNvPr id="59412" name="AutoShape 22"/>
          <p:cNvCxnSpPr>
            <a:cxnSpLocks noChangeShapeType="1"/>
            <a:stCxn id="65539" idx="5"/>
            <a:endCxn id="59402" idx="5"/>
          </p:cNvCxnSpPr>
          <p:nvPr/>
        </p:nvCxnSpPr>
        <p:spPr bwMode="auto">
          <a:xfrm rot="5400000" flipH="1" flipV="1">
            <a:off x="3468688" y="508000"/>
            <a:ext cx="3124200" cy="7391400"/>
          </a:xfrm>
          <a:prstGeom prst="curvedConnector3">
            <a:avLst>
              <a:gd name="adj1" fmla="val -13009"/>
            </a:avLst>
          </a:prstGeom>
          <a:noFill/>
          <a:ln w="12700">
            <a:solidFill>
              <a:schemeClr val="tx1"/>
            </a:solidFill>
            <a:round/>
            <a:headEnd/>
            <a:tailEnd type="triangle" w="lg" len="lg"/>
          </a:ln>
        </p:spPr>
      </p:cxnSp>
      <p:cxnSp>
        <p:nvCxnSpPr>
          <p:cNvPr id="59413" name="AutoShape 23"/>
          <p:cNvCxnSpPr>
            <a:cxnSpLocks noChangeShapeType="1"/>
            <a:stCxn id="65541" idx="6"/>
            <a:endCxn id="59402" idx="4"/>
          </p:cNvCxnSpPr>
          <p:nvPr/>
        </p:nvCxnSpPr>
        <p:spPr bwMode="auto">
          <a:xfrm flipV="1">
            <a:off x="5181600" y="2819400"/>
            <a:ext cx="3086100" cy="2484438"/>
          </a:xfrm>
          <a:prstGeom prst="curvedConnector2">
            <a:avLst/>
          </a:prstGeom>
          <a:noFill/>
          <a:ln w="12700">
            <a:solidFill>
              <a:schemeClr val="tx1"/>
            </a:solidFill>
            <a:round/>
            <a:headEnd/>
            <a:tailEnd type="triangle" w="lg" len="lg"/>
          </a:ln>
        </p:spPr>
      </p:cxnSp>
      <p:sp>
        <p:nvSpPr>
          <p:cNvPr id="65560" name="Text Box 24"/>
          <p:cNvSpPr txBox="1">
            <a:spLocks noChangeArrowheads="1"/>
          </p:cNvSpPr>
          <p:nvPr/>
        </p:nvSpPr>
        <p:spPr bwMode="auto">
          <a:xfrm rot="-1115238">
            <a:off x="5105400" y="4114800"/>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sp>
        <p:nvSpPr>
          <p:cNvPr id="65561" name="Text Box 25"/>
          <p:cNvSpPr txBox="1">
            <a:spLocks noChangeArrowheads="1"/>
          </p:cNvSpPr>
          <p:nvPr/>
        </p:nvSpPr>
        <p:spPr bwMode="auto">
          <a:xfrm rot="-1115238">
            <a:off x="1371600" y="4114800"/>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sp>
        <p:nvSpPr>
          <p:cNvPr id="65562" name="Text Box 26"/>
          <p:cNvSpPr txBox="1">
            <a:spLocks noChangeArrowheads="1"/>
          </p:cNvSpPr>
          <p:nvPr/>
        </p:nvSpPr>
        <p:spPr bwMode="auto">
          <a:xfrm>
            <a:off x="0" y="1828800"/>
            <a:ext cx="8001000" cy="473075"/>
          </a:xfrm>
          <a:prstGeom prst="rect">
            <a:avLst/>
          </a:prstGeom>
          <a:noFill/>
          <a:ln w="9525">
            <a:noFill/>
            <a:miter lim="800000"/>
            <a:headEnd/>
            <a:tailEnd/>
          </a:ln>
        </p:spPr>
        <p:txBody>
          <a:bodyPr>
            <a:spAutoFit/>
          </a:bodyPr>
          <a:lstStyle/>
          <a:p>
            <a:pPr eaLnBrk="0" hangingPunct="0">
              <a:spcBef>
                <a:spcPct val="50000"/>
              </a:spcBef>
            </a:pPr>
            <a:r>
              <a:rPr lang="en-US" sz="2500"/>
              <a:t>That eliminate/reduce confounding in the sample.</a:t>
            </a:r>
          </a:p>
        </p:txBody>
      </p:sp>
      <p:sp>
        <p:nvSpPr>
          <p:cNvPr id="65563" name="Text Box 27"/>
          <p:cNvSpPr txBox="1">
            <a:spLocks noChangeArrowheads="1"/>
          </p:cNvSpPr>
          <p:nvPr/>
        </p:nvSpPr>
        <p:spPr bwMode="auto">
          <a:xfrm>
            <a:off x="0" y="2270125"/>
            <a:ext cx="8001000" cy="473075"/>
          </a:xfrm>
          <a:prstGeom prst="rect">
            <a:avLst/>
          </a:prstGeom>
          <a:noFill/>
          <a:ln w="9525">
            <a:noFill/>
            <a:miter lim="800000"/>
            <a:headEnd/>
            <a:tailEnd/>
          </a:ln>
        </p:spPr>
        <p:txBody>
          <a:bodyPr>
            <a:spAutoFit/>
          </a:bodyPr>
          <a:lstStyle/>
          <a:p>
            <a:pPr eaLnBrk="0" hangingPunct="0">
              <a:spcBef>
                <a:spcPct val="50000"/>
              </a:spcBef>
            </a:pPr>
            <a:r>
              <a:rPr lang="en-US" sz="2500"/>
              <a:t>Requires that we have all confounders of A1 and A2.</a:t>
            </a:r>
          </a:p>
        </p:txBody>
      </p:sp>
      <p:sp>
        <p:nvSpPr>
          <p:cNvPr id="65564" name="Text Box 28"/>
          <p:cNvSpPr txBox="1">
            <a:spLocks noChangeArrowheads="1"/>
          </p:cNvSpPr>
          <p:nvPr/>
        </p:nvSpPr>
        <p:spPr bwMode="auto">
          <a:xfrm>
            <a:off x="0" y="1371600"/>
            <a:ext cx="8001000" cy="477838"/>
          </a:xfrm>
          <a:prstGeom prst="rect">
            <a:avLst/>
          </a:prstGeom>
          <a:noFill/>
          <a:ln w="9525">
            <a:noFill/>
            <a:miter lim="800000"/>
            <a:headEnd/>
            <a:tailEnd/>
          </a:ln>
        </p:spPr>
        <p:txBody>
          <a:bodyPr>
            <a:spAutoFit/>
          </a:bodyPr>
          <a:lstStyle/>
          <a:p>
            <a:pPr eaLnBrk="0" hangingPunct="0">
              <a:spcBef>
                <a:spcPct val="50000"/>
              </a:spcBef>
            </a:pPr>
            <a:r>
              <a:rPr lang="en-US" sz="2500"/>
              <a:t>Weights: function of Pr(A1| X1) and Pr(A2| X1, A1, X2).</a:t>
            </a:r>
          </a:p>
        </p:txBody>
      </p:sp>
      <p:sp>
        <p:nvSpPr>
          <p:cNvPr id="65565" name="Text Box 29"/>
          <p:cNvSpPr txBox="1">
            <a:spLocks noChangeArrowheads="1"/>
          </p:cNvSpPr>
          <p:nvPr/>
        </p:nvSpPr>
        <p:spPr bwMode="auto">
          <a:xfrm rot="-1115238">
            <a:off x="3124200" y="4114800"/>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sp>
        <p:nvSpPr>
          <p:cNvPr id="65566" name="Text Box 30"/>
          <p:cNvSpPr txBox="1">
            <a:spLocks noChangeArrowheads="1"/>
          </p:cNvSpPr>
          <p:nvPr/>
        </p:nvSpPr>
        <p:spPr bwMode="auto">
          <a:xfrm>
            <a:off x="0" y="2727325"/>
            <a:ext cx="8001000" cy="473075"/>
          </a:xfrm>
          <a:prstGeom prst="rect">
            <a:avLst/>
          </a:prstGeom>
          <a:noFill/>
          <a:ln w="9525">
            <a:noFill/>
            <a:miter lim="800000"/>
            <a:headEnd/>
            <a:tailEnd/>
          </a:ln>
        </p:spPr>
        <p:txBody>
          <a:bodyPr>
            <a:spAutoFit/>
          </a:bodyPr>
          <a:lstStyle/>
          <a:p>
            <a:pPr eaLnBrk="0" hangingPunct="0">
              <a:spcBef>
                <a:spcPct val="50000"/>
              </a:spcBef>
            </a:pPr>
            <a:r>
              <a:rPr lang="en-US" sz="2500"/>
              <a:t>Does not require knowledge about U.</a:t>
            </a:r>
          </a:p>
        </p:txBody>
      </p:sp>
      <p:sp>
        <p:nvSpPr>
          <p:cNvPr id="59421"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64"/>
                                        </p:tgtEl>
                                        <p:attrNameLst>
                                          <p:attrName>style.visibility</p:attrName>
                                        </p:attrNameLst>
                                      </p:cBhvr>
                                      <p:to>
                                        <p:strVal val="visible"/>
                                      </p:to>
                                    </p:set>
                                    <p:anim calcmode="lin" valueType="num">
                                      <p:cBhvr additive="base">
                                        <p:cTn id="7" dur="500" fill="hold"/>
                                        <p:tgtEl>
                                          <p:spTgt spid="65564"/>
                                        </p:tgtEl>
                                        <p:attrNameLst>
                                          <p:attrName>ppt_x</p:attrName>
                                        </p:attrNameLst>
                                      </p:cBhvr>
                                      <p:tavLst>
                                        <p:tav tm="0">
                                          <p:val>
                                            <p:strVal val="#ppt_x"/>
                                          </p:val>
                                        </p:tav>
                                        <p:tav tm="100000">
                                          <p:val>
                                            <p:strVal val="#ppt_x"/>
                                          </p:val>
                                        </p:tav>
                                      </p:tavLst>
                                    </p:anim>
                                    <p:anim calcmode="lin" valueType="num">
                                      <p:cBhvr additive="base">
                                        <p:cTn id="8" dur="500" fill="hold"/>
                                        <p:tgtEl>
                                          <p:spTgt spid="65564"/>
                                        </p:tgtEl>
                                        <p:attrNameLst>
                                          <p:attrName>ppt_y</p:attrName>
                                        </p:attrNameLst>
                                      </p:cBhvr>
                                      <p:tavLst>
                                        <p:tav tm="0">
                                          <p:val>
                                            <p:strVal val="1+#ppt_h/2"/>
                                          </p:val>
                                        </p:tav>
                                        <p:tav tm="100000">
                                          <p:val>
                                            <p:strVal val="#ppt_y"/>
                                          </p:val>
                                        </p:tav>
                                      </p:tavLst>
                                    </p:anim>
                                  </p:childTnLst>
                                </p:cTn>
                              </p:par>
                              <p:par>
                                <p:cTn id="9" presetID="35" presetClass="emph" presetSubtype="0" repeatCount="3000" fill="hold" nodeType="withEffect">
                                  <p:stCondLst>
                                    <p:cond delay="0"/>
                                  </p:stCondLst>
                                  <p:childTnLst>
                                    <p:anim calcmode="discrete" valueType="str">
                                      <p:cBhvr>
                                        <p:cTn id="10" dur="1000" fill="hold"/>
                                        <p:tgtEl>
                                          <p:spTgt spid="65555"/>
                                        </p:tgtEl>
                                        <p:attrNameLst>
                                          <p:attrName>style.visibility</p:attrName>
                                        </p:attrNameLst>
                                      </p:cBhvr>
                                      <p:tavLst>
                                        <p:tav tm="0">
                                          <p:val>
                                            <p:strVal val="hidden"/>
                                          </p:val>
                                        </p:tav>
                                        <p:tav tm="50000">
                                          <p:val>
                                            <p:strVal val="visible"/>
                                          </p:val>
                                        </p:tav>
                                      </p:tavLst>
                                    </p:anim>
                                  </p:childTnLst>
                                </p:cTn>
                              </p:par>
                              <p:par>
                                <p:cTn id="11" presetID="35" presetClass="emph" presetSubtype="0" repeatCount="3000" fill="hold" nodeType="withEffect">
                                  <p:stCondLst>
                                    <p:cond delay="0"/>
                                  </p:stCondLst>
                                  <p:childTnLst>
                                    <p:anim calcmode="discrete" valueType="str">
                                      <p:cBhvr>
                                        <p:cTn id="12" dur="1000" fill="hold"/>
                                        <p:tgtEl>
                                          <p:spTgt spid="65556"/>
                                        </p:tgtEl>
                                        <p:attrNameLst>
                                          <p:attrName>style.visibility</p:attrName>
                                        </p:attrNameLst>
                                      </p:cBhvr>
                                      <p:tavLst>
                                        <p:tav tm="0">
                                          <p:val>
                                            <p:strVal val="hidden"/>
                                          </p:val>
                                        </p:tav>
                                        <p:tav tm="50000">
                                          <p:val>
                                            <p:strVal val="visible"/>
                                          </p:val>
                                        </p:tav>
                                      </p:tavLst>
                                    </p:anim>
                                  </p:childTnLst>
                                </p:cTn>
                              </p:par>
                              <p:par>
                                <p:cTn id="13" presetID="35" presetClass="emph" presetSubtype="0" repeatCount="3000" fill="hold" nodeType="withEffect">
                                  <p:stCondLst>
                                    <p:cond delay="0"/>
                                  </p:stCondLst>
                                  <p:childTnLst>
                                    <p:anim calcmode="discrete" valueType="str">
                                      <p:cBhvr>
                                        <p:cTn id="14" dur="1000" fill="hold"/>
                                        <p:tgtEl>
                                          <p:spTgt spid="65557"/>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5562"/>
                                        </p:tgtEl>
                                        <p:attrNameLst>
                                          <p:attrName>style.visibility</p:attrName>
                                        </p:attrNameLst>
                                      </p:cBhvr>
                                      <p:to>
                                        <p:strVal val="visible"/>
                                      </p:to>
                                    </p:set>
                                    <p:anim calcmode="lin" valueType="num">
                                      <p:cBhvr additive="base">
                                        <p:cTn id="19" dur="500" fill="hold"/>
                                        <p:tgtEl>
                                          <p:spTgt spid="65562"/>
                                        </p:tgtEl>
                                        <p:attrNameLst>
                                          <p:attrName>ppt_x</p:attrName>
                                        </p:attrNameLst>
                                      </p:cBhvr>
                                      <p:tavLst>
                                        <p:tav tm="0">
                                          <p:val>
                                            <p:strVal val="#ppt_x"/>
                                          </p:val>
                                        </p:tav>
                                        <p:tav tm="100000">
                                          <p:val>
                                            <p:strVal val="#ppt_x"/>
                                          </p:val>
                                        </p:tav>
                                      </p:tavLst>
                                    </p:anim>
                                    <p:anim calcmode="lin" valueType="num">
                                      <p:cBhvr additive="base">
                                        <p:cTn id="20" dur="500" fill="hold"/>
                                        <p:tgtEl>
                                          <p:spTgt spid="6556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5561"/>
                                        </p:tgtEl>
                                        <p:attrNameLst>
                                          <p:attrName>style.visibility</p:attrName>
                                        </p:attrNameLst>
                                      </p:cBhvr>
                                      <p:to>
                                        <p:strVal val="visible"/>
                                      </p:to>
                                    </p:set>
                                    <p:anim calcmode="lin" valueType="num">
                                      <p:cBhvr additive="base">
                                        <p:cTn id="23" dur="500" fill="hold"/>
                                        <p:tgtEl>
                                          <p:spTgt spid="65561"/>
                                        </p:tgtEl>
                                        <p:attrNameLst>
                                          <p:attrName>ppt_x</p:attrName>
                                        </p:attrNameLst>
                                      </p:cBhvr>
                                      <p:tavLst>
                                        <p:tav tm="0">
                                          <p:val>
                                            <p:strVal val="#ppt_x"/>
                                          </p:val>
                                        </p:tav>
                                        <p:tav tm="100000">
                                          <p:val>
                                            <p:strVal val="#ppt_x"/>
                                          </p:val>
                                        </p:tav>
                                      </p:tavLst>
                                    </p:anim>
                                    <p:anim calcmode="lin" valueType="num">
                                      <p:cBhvr additive="base">
                                        <p:cTn id="24" dur="500" fill="hold"/>
                                        <p:tgtEl>
                                          <p:spTgt spid="6556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5560"/>
                                        </p:tgtEl>
                                        <p:attrNameLst>
                                          <p:attrName>style.visibility</p:attrName>
                                        </p:attrNameLst>
                                      </p:cBhvr>
                                      <p:to>
                                        <p:strVal val="visible"/>
                                      </p:to>
                                    </p:set>
                                    <p:anim calcmode="lin" valueType="num">
                                      <p:cBhvr additive="base">
                                        <p:cTn id="27" dur="500" fill="hold"/>
                                        <p:tgtEl>
                                          <p:spTgt spid="65560"/>
                                        </p:tgtEl>
                                        <p:attrNameLst>
                                          <p:attrName>ppt_x</p:attrName>
                                        </p:attrNameLst>
                                      </p:cBhvr>
                                      <p:tavLst>
                                        <p:tav tm="0">
                                          <p:val>
                                            <p:strVal val="#ppt_x"/>
                                          </p:val>
                                        </p:tav>
                                        <p:tav tm="100000">
                                          <p:val>
                                            <p:strVal val="#ppt_x"/>
                                          </p:val>
                                        </p:tav>
                                      </p:tavLst>
                                    </p:anim>
                                    <p:anim calcmode="lin" valueType="num">
                                      <p:cBhvr additive="base">
                                        <p:cTn id="28" dur="500" fill="hold"/>
                                        <p:tgtEl>
                                          <p:spTgt spid="6556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5565"/>
                                        </p:tgtEl>
                                        <p:attrNameLst>
                                          <p:attrName>style.visibility</p:attrName>
                                        </p:attrNameLst>
                                      </p:cBhvr>
                                      <p:to>
                                        <p:strVal val="visible"/>
                                      </p:to>
                                    </p:set>
                                    <p:anim calcmode="lin" valueType="num">
                                      <p:cBhvr additive="base">
                                        <p:cTn id="31" dur="500" fill="hold"/>
                                        <p:tgtEl>
                                          <p:spTgt spid="65565"/>
                                        </p:tgtEl>
                                        <p:attrNameLst>
                                          <p:attrName>ppt_x</p:attrName>
                                        </p:attrNameLst>
                                      </p:cBhvr>
                                      <p:tavLst>
                                        <p:tav tm="0">
                                          <p:val>
                                            <p:strVal val="#ppt_x"/>
                                          </p:val>
                                        </p:tav>
                                        <p:tav tm="100000">
                                          <p:val>
                                            <p:strVal val="#ppt_x"/>
                                          </p:val>
                                        </p:tav>
                                      </p:tavLst>
                                    </p:anim>
                                    <p:anim calcmode="lin" valueType="num">
                                      <p:cBhvr additive="base">
                                        <p:cTn id="32" dur="500" fill="hold"/>
                                        <p:tgtEl>
                                          <p:spTgt spid="6556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5563"/>
                                        </p:tgtEl>
                                        <p:attrNameLst>
                                          <p:attrName>style.visibility</p:attrName>
                                        </p:attrNameLst>
                                      </p:cBhvr>
                                      <p:to>
                                        <p:strVal val="visible"/>
                                      </p:to>
                                    </p:set>
                                    <p:anim calcmode="lin" valueType="num">
                                      <p:cBhvr additive="base">
                                        <p:cTn id="37" dur="500" fill="hold"/>
                                        <p:tgtEl>
                                          <p:spTgt spid="65563"/>
                                        </p:tgtEl>
                                        <p:attrNameLst>
                                          <p:attrName>ppt_x</p:attrName>
                                        </p:attrNameLst>
                                      </p:cBhvr>
                                      <p:tavLst>
                                        <p:tav tm="0">
                                          <p:val>
                                            <p:strVal val="#ppt_x"/>
                                          </p:val>
                                        </p:tav>
                                        <p:tav tm="100000">
                                          <p:val>
                                            <p:strVal val="#ppt_x"/>
                                          </p:val>
                                        </p:tav>
                                      </p:tavLst>
                                    </p:anim>
                                    <p:anim calcmode="lin" valueType="num">
                                      <p:cBhvr additive="base">
                                        <p:cTn id="38" dur="500" fill="hold"/>
                                        <p:tgtEl>
                                          <p:spTgt spid="65563"/>
                                        </p:tgtEl>
                                        <p:attrNameLst>
                                          <p:attrName>ppt_y</p:attrName>
                                        </p:attrNameLst>
                                      </p:cBhvr>
                                      <p:tavLst>
                                        <p:tav tm="0">
                                          <p:val>
                                            <p:strVal val="1+#ppt_h/2"/>
                                          </p:val>
                                        </p:tav>
                                        <p:tav tm="100000">
                                          <p:val>
                                            <p:strVal val="#ppt_y"/>
                                          </p:val>
                                        </p:tav>
                                      </p:tavLst>
                                    </p:anim>
                                  </p:childTnLst>
                                </p:cTn>
                              </p:par>
                              <p:par>
                                <p:cTn id="39" presetID="35" presetClass="emph" presetSubtype="0" repeatCount="3000" fill="hold" grpId="0" nodeType="withEffect">
                                  <p:stCondLst>
                                    <p:cond delay="0"/>
                                  </p:stCondLst>
                                  <p:childTnLst>
                                    <p:anim calcmode="discrete" valueType="str">
                                      <p:cBhvr>
                                        <p:cTn id="40" dur="1000" fill="hold"/>
                                        <p:tgtEl>
                                          <p:spTgt spid="65539"/>
                                        </p:tgtEl>
                                        <p:attrNameLst>
                                          <p:attrName>style.visibility</p:attrName>
                                        </p:attrNameLst>
                                      </p:cBhvr>
                                      <p:tavLst>
                                        <p:tav tm="0">
                                          <p:val>
                                            <p:strVal val="hidden"/>
                                          </p:val>
                                        </p:tav>
                                        <p:tav tm="50000">
                                          <p:val>
                                            <p:strVal val="visible"/>
                                          </p:val>
                                        </p:tav>
                                      </p:tavLst>
                                    </p:anim>
                                  </p:childTnLst>
                                </p:cTn>
                              </p:par>
                              <p:par>
                                <p:cTn id="41" presetID="35" presetClass="emph" presetSubtype="0" repeatCount="3000" fill="hold" grpId="0" nodeType="withEffect">
                                  <p:stCondLst>
                                    <p:cond delay="0"/>
                                  </p:stCondLst>
                                  <p:childTnLst>
                                    <p:anim calcmode="discrete" valueType="str">
                                      <p:cBhvr>
                                        <p:cTn id="42" dur="1000" fill="hold"/>
                                        <p:tgtEl>
                                          <p:spTgt spid="65540"/>
                                        </p:tgtEl>
                                        <p:attrNameLst>
                                          <p:attrName>style.visibility</p:attrName>
                                        </p:attrNameLst>
                                      </p:cBhvr>
                                      <p:tavLst>
                                        <p:tav tm="0">
                                          <p:val>
                                            <p:strVal val="hidden"/>
                                          </p:val>
                                        </p:tav>
                                        <p:tav tm="50000">
                                          <p:val>
                                            <p:strVal val="visible"/>
                                          </p:val>
                                        </p:tav>
                                      </p:tavLst>
                                    </p:anim>
                                  </p:childTnLst>
                                </p:cTn>
                              </p:par>
                              <p:par>
                                <p:cTn id="43" presetID="35" presetClass="emph" presetSubtype="0" repeatCount="3000" fill="hold" grpId="0" nodeType="withEffect">
                                  <p:stCondLst>
                                    <p:cond delay="0"/>
                                  </p:stCondLst>
                                  <p:childTnLst>
                                    <p:anim calcmode="discrete" valueType="str">
                                      <p:cBhvr>
                                        <p:cTn id="44" dur="1000" fill="hold"/>
                                        <p:tgtEl>
                                          <p:spTgt spid="65541"/>
                                        </p:tgtEl>
                                        <p:attrNameLst>
                                          <p:attrName>style.visibility</p:attrName>
                                        </p:attrNameLst>
                                      </p:cBhvr>
                                      <p:tavLst>
                                        <p:tav tm="0">
                                          <p:val>
                                            <p:strVal val="hidden"/>
                                          </p:val>
                                        </p:tav>
                                        <p:tav tm="50000">
                                          <p:val>
                                            <p:strVal val="visible"/>
                                          </p:val>
                                        </p:tav>
                                      </p:tavLst>
                                    </p:anim>
                                  </p:childTnLst>
                                </p:cTn>
                              </p:par>
                              <p:par>
                                <p:cTn id="45" presetID="35" presetClass="emph" presetSubtype="0" repeatCount="3000" fill="hold" grpId="0" nodeType="withEffect">
                                  <p:stCondLst>
                                    <p:cond delay="0"/>
                                  </p:stCondLst>
                                  <p:childTnLst>
                                    <p:anim calcmode="discrete" valueType="str">
                                      <p:cBhvr>
                                        <p:cTn id="46" dur="1000" fill="hold"/>
                                        <p:tgtEl>
                                          <p:spTgt spid="65542"/>
                                        </p:tgtEl>
                                        <p:attrNameLst>
                                          <p:attrName>style.visibility</p:attrName>
                                        </p:attrNameLst>
                                      </p:cBhvr>
                                      <p:tavLst>
                                        <p:tav tm="0">
                                          <p:val>
                                            <p:strVal val="hidden"/>
                                          </p:val>
                                        </p:tav>
                                        <p:tav tm="50000">
                                          <p:val>
                                            <p:strVal val="visible"/>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5566"/>
                                        </p:tgtEl>
                                        <p:attrNameLst>
                                          <p:attrName>style.visibility</p:attrName>
                                        </p:attrNameLst>
                                      </p:cBhvr>
                                      <p:to>
                                        <p:strVal val="visible"/>
                                      </p:to>
                                    </p:set>
                                    <p:anim calcmode="lin" valueType="num">
                                      <p:cBhvr additive="base">
                                        <p:cTn id="51" dur="500" fill="hold"/>
                                        <p:tgtEl>
                                          <p:spTgt spid="65566"/>
                                        </p:tgtEl>
                                        <p:attrNameLst>
                                          <p:attrName>ppt_x</p:attrName>
                                        </p:attrNameLst>
                                      </p:cBhvr>
                                      <p:tavLst>
                                        <p:tav tm="0">
                                          <p:val>
                                            <p:strVal val="#ppt_x"/>
                                          </p:val>
                                        </p:tav>
                                        <p:tav tm="100000">
                                          <p:val>
                                            <p:strVal val="#ppt_x"/>
                                          </p:val>
                                        </p:tav>
                                      </p:tavLst>
                                    </p:anim>
                                    <p:anim calcmode="lin" valueType="num">
                                      <p:cBhvr additive="base">
                                        <p:cTn id="52" dur="500" fill="hold"/>
                                        <p:tgtEl>
                                          <p:spTgt spid="655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nimBg="1"/>
      <p:bldP spid="65540" grpId="0"/>
      <p:bldP spid="65541" grpId="0" animBg="1"/>
      <p:bldP spid="65542" grpId="0"/>
      <p:bldP spid="65560" grpId="0"/>
      <p:bldP spid="65561" grpId="0"/>
      <p:bldP spid="65562" grpId="0"/>
      <p:bldP spid="65563" grpId="0"/>
      <p:bldP spid="65564" grpId="0"/>
      <p:bldP spid="65565" grpId="0"/>
      <p:bldP spid="6556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886200"/>
            <a:ext cx="7772400" cy="1905000"/>
          </a:xfrm>
        </p:spPr>
        <p:txBody>
          <a:bodyPr/>
          <a:lstStyle/>
          <a:p>
            <a:pPr eaLnBrk="1" hangingPunct="1">
              <a:defRPr/>
            </a:pPr>
            <a:r>
              <a:rPr lang="en-US" dirty="0" smtClean="0"/>
              <a:t>Estimating </a:t>
            </a:r>
            <a:r>
              <a:rPr lang="en-US" dirty="0" err="1" smtClean="0"/>
              <a:t>msm</a:t>
            </a:r>
            <a:r>
              <a:rPr lang="en-US" cap="none" dirty="0" err="1" smtClean="0"/>
              <a:t>s</a:t>
            </a:r>
            <a:r>
              <a:rPr lang="en-US" dirty="0" smtClean="0"/>
              <a:t> using Inverse-probability-of-treatment weighting</a:t>
            </a:r>
            <a:endParaRPr lang="en-US" dirty="0"/>
          </a:p>
        </p:txBody>
      </p:sp>
      <p:sp>
        <p:nvSpPr>
          <p:cNvPr id="60418" name="Text Placeholder 2"/>
          <p:cNvSpPr>
            <a:spLocks noGrp="1"/>
          </p:cNvSpPr>
          <p:nvPr>
            <p:ph type="body" idx="1"/>
          </p:nvPr>
        </p:nvSpPr>
        <p:spPr>
          <a:xfrm>
            <a:off x="722313" y="5791200"/>
            <a:ext cx="7772400" cy="444500"/>
          </a:xfrm>
        </p:spPr>
        <p:txBody>
          <a:bodyPr/>
          <a:lstStyle/>
          <a:p>
            <a:pPr eaLnBrk="1" hangingPunct="1"/>
            <a:r>
              <a:rPr lang="en-US" smtClean="0"/>
              <a:t>Now Entering … “doer of deeds” section of the workshop</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76200"/>
            <a:ext cx="8229600" cy="944563"/>
          </a:xfrm>
        </p:spPr>
        <p:txBody>
          <a:bodyPr/>
          <a:lstStyle/>
          <a:p>
            <a:pPr eaLnBrk="1" hangingPunct="1"/>
            <a:r>
              <a:rPr lang="en-US" sz="4000" b="1" smtClean="0"/>
              <a:t>Inverse-Probability Weighting?</a:t>
            </a:r>
          </a:p>
        </p:txBody>
      </p:sp>
      <p:sp>
        <p:nvSpPr>
          <p:cNvPr id="61442" name="Content Placeholder 2"/>
          <p:cNvSpPr>
            <a:spLocks noGrp="1"/>
          </p:cNvSpPr>
          <p:nvPr>
            <p:ph idx="1"/>
          </p:nvPr>
        </p:nvSpPr>
        <p:spPr>
          <a:xfrm>
            <a:off x="457200" y="1143000"/>
            <a:ext cx="8229600" cy="5410200"/>
          </a:xfrm>
        </p:spPr>
        <p:txBody>
          <a:bodyPr/>
          <a:lstStyle/>
          <a:p>
            <a:pPr eaLnBrk="1" hangingPunct="1"/>
            <a:r>
              <a:rPr lang="en-US" smtClean="0"/>
              <a:t>Sometimes known as “propensity score weighting” methodology</a:t>
            </a:r>
          </a:p>
          <a:p>
            <a:pPr eaLnBrk="1" hangingPunct="1"/>
            <a:r>
              <a:rPr lang="en-US" smtClean="0"/>
              <a:t>Related to the Horvitz-Thompson Estimator </a:t>
            </a:r>
          </a:p>
          <a:p>
            <a:pPr lvl="1" eaLnBrk="1" hangingPunct="1"/>
            <a:r>
              <a:rPr lang="en-US" smtClean="0"/>
              <a:t>see the Survey Sampling / Demography literature</a:t>
            </a:r>
          </a:p>
          <a:p>
            <a:pPr eaLnBrk="1" hangingPunct="1"/>
            <a:r>
              <a:rPr lang="en-US" smtClean="0"/>
              <a:t>To make ideas concrete, we first consider how to do it in the one-time point setting.</a:t>
            </a:r>
          </a:p>
          <a:p>
            <a:pPr eaLnBrk="1" hangingPunct="1"/>
            <a:r>
              <a:rPr lang="en-US" smtClean="0"/>
              <a:t>Then we see how these ideas can be extended to the time-varying setting.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pPr eaLnBrk="1" hangingPunct="1"/>
            <a:r>
              <a:rPr lang="en-US" sz="4000" b="1" smtClean="0"/>
              <a:t>IPT Weighting Tutorial</a:t>
            </a:r>
            <a:br>
              <a:rPr lang="en-US" sz="4000" b="1" smtClean="0"/>
            </a:br>
            <a:r>
              <a:rPr lang="en-US" sz="4000" smtClean="0"/>
              <a:t>(</a:t>
            </a:r>
            <a:r>
              <a:rPr lang="en-US" sz="3200" smtClean="0"/>
              <a:t>non-time-varying setting)</a:t>
            </a:r>
          </a:p>
        </p:txBody>
      </p:sp>
      <p:sp>
        <p:nvSpPr>
          <p:cNvPr id="62466" name="Content Placeholder 2"/>
          <p:cNvSpPr>
            <a:spLocks noGrp="1"/>
          </p:cNvSpPr>
          <p:nvPr>
            <p:ph idx="1"/>
          </p:nvPr>
        </p:nvSpPr>
        <p:spPr>
          <a:xfrm>
            <a:off x="0" y="1600200"/>
            <a:ext cx="9144000" cy="1295400"/>
          </a:xfrm>
        </p:spPr>
        <p:txBody>
          <a:bodyPr/>
          <a:lstStyle/>
          <a:p>
            <a:pPr eaLnBrk="1" hangingPunct="1"/>
            <a:r>
              <a:rPr lang="en-US" smtClean="0"/>
              <a:t>X is a confounder of the effect of the </a:t>
            </a:r>
          </a:p>
          <a:p>
            <a:pPr eaLnBrk="1" hangingPunct="1">
              <a:buFontTx/>
              <a:buNone/>
            </a:pPr>
            <a:r>
              <a:rPr lang="en-US" smtClean="0"/>
              <a:t>effect of A on Y.</a:t>
            </a:r>
          </a:p>
        </p:txBody>
      </p:sp>
      <p:sp>
        <p:nvSpPr>
          <p:cNvPr id="62467"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62468" name="Text Box 6"/>
          <p:cNvSpPr txBox="1">
            <a:spLocks noChangeArrowheads="1"/>
          </p:cNvSpPr>
          <p:nvPr/>
        </p:nvSpPr>
        <p:spPr bwMode="auto">
          <a:xfrm>
            <a:off x="42672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a:t>
            </a:r>
          </a:p>
        </p:txBody>
      </p:sp>
      <p:sp>
        <p:nvSpPr>
          <p:cNvPr id="62469"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62470" name="Text Box 10"/>
          <p:cNvSpPr txBox="1">
            <a:spLocks noChangeArrowheads="1"/>
          </p:cNvSpPr>
          <p:nvPr/>
        </p:nvSpPr>
        <p:spPr bwMode="auto">
          <a:xfrm>
            <a:off x="609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a:t>
            </a:r>
          </a:p>
        </p:txBody>
      </p:sp>
      <p:sp>
        <p:nvSpPr>
          <p:cNvPr id="62471"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62472" name="Text Box 12"/>
          <p:cNvSpPr txBox="1">
            <a:spLocks noChangeArrowheads="1"/>
          </p:cNvSpPr>
          <p:nvPr/>
        </p:nvSpPr>
        <p:spPr bwMode="auto">
          <a:xfrm>
            <a:off x="80010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62473" name="AutoShape 19"/>
          <p:cNvCxnSpPr>
            <a:cxnSpLocks noChangeShapeType="1"/>
            <a:stCxn id="62467" idx="7"/>
            <a:endCxn id="62469" idx="3"/>
          </p:cNvCxnSpPr>
          <p:nvPr/>
        </p:nvCxnSpPr>
        <p:spPr bwMode="auto">
          <a:xfrm rot="5400000" flipH="1" flipV="1">
            <a:off x="5095081" y="4061619"/>
            <a:ext cx="706438" cy="914400"/>
          </a:xfrm>
          <a:prstGeom prst="straightConnector1">
            <a:avLst/>
          </a:prstGeom>
          <a:noFill/>
          <a:ln w="19050">
            <a:solidFill>
              <a:srgbClr val="FF3300"/>
            </a:solidFill>
            <a:round/>
            <a:headEnd/>
            <a:tailEnd type="triangle" w="lg" len="lg"/>
          </a:ln>
        </p:spPr>
      </p:cxnSp>
      <p:cxnSp>
        <p:nvCxnSpPr>
          <p:cNvPr id="62474" name="AutoShape 23"/>
          <p:cNvCxnSpPr>
            <a:cxnSpLocks noChangeShapeType="1"/>
            <a:stCxn id="62467" idx="6"/>
            <a:endCxn id="62471" idx="4"/>
          </p:cNvCxnSpPr>
          <p:nvPr/>
        </p:nvCxnSpPr>
        <p:spPr bwMode="auto">
          <a:xfrm flipV="1">
            <a:off x="5181600" y="2819400"/>
            <a:ext cx="3086100" cy="2484438"/>
          </a:xfrm>
          <a:prstGeom prst="curvedConnector2">
            <a:avLst/>
          </a:prstGeom>
          <a:noFill/>
          <a:ln w="12700">
            <a:solidFill>
              <a:schemeClr val="tx1"/>
            </a:solidFill>
            <a:round/>
            <a:headEnd/>
            <a:tailEnd type="triangle" w="lg" len="lg"/>
          </a:ln>
        </p:spPr>
      </p:cxnSp>
      <p:sp>
        <p:nvSpPr>
          <p:cNvPr id="62475"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y/n</a:t>
            </a:r>
          </a:p>
        </p:txBody>
      </p:sp>
      <p:sp>
        <p:nvSpPr>
          <p:cNvPr id="62476"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a:t>
            </a:r>
          </a:p>
        </p:txBody>
      </p:sp>
      <p:sp>
        <p:nvSpPr>
          <p:cNvPr id="62477"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severe baseline depression = y/n</a:t>
            </a:r>
          </a:p>
        </p:txBody>
      </p:sp>
      <p:sp>
        <p:nvSpPr>
          <p:cNvPr id="15" name="Text Box 25"/>
          <p:cNvSpPr txBox="1">
            <a:spLocks noChangeArrowheads="1"/>
          </p:cNvSpPr>
          <p:nvPr/>
        </p:nvSpPr>
        <p:spPr bwMode="auto">
          <a:xfrm>
            <a:off x="4876800" y="3952875"/>
            <a:ext cx="533400" cy="923925"/>
          </a:xfrm>
          <a:prstGeom prst="rect">
            <a:avLst/>
          </a:prstGeom>
          <a:noFill/>
          <a:ln w="9525">
            <a:noFill/>
            <a:miter lim="800000"/>
            <a:headEnd/>
            <a:tailEnd/>
          </a:ln>
        </p:spPr>
        <p:txBody>
          <a:bodyPr>
            <a:spAutoFit/>
          </a:bodyPr>
          <a:lstStyle/>
          <a:p>
            <a:pPr eaLnBrk="0" hangingPunct="0">
              <a:spcBef>
                <a:spcPct val="50000"/>
              </a:spcBef>
            </a:pPr>
            <a:r>
              <a:rPr lang="en-US" sz="5400">
                <a:solidFill>
                  <a:srgbClr val="FF0000"/>
                </a:solidFill>
              </a:rPr>
              <a:t>+</a:t>
            </a:r>
          </a:p>
        </p:txBody>
      </p:sp>
      <p:sp>
        <p:nvSpPr>
          <p:cNvPr id="16" name="Text Box 25"/>
          <p:cNvSpPr txBox="1">
            <a:spLocks noChangeArrowheads="1"/>
          </p:cNvSpPr>
          <p:nvPr/>
        </p:nvSpPr>
        <p:spPr bwMode="auto">
          <a:xfrm>
            <a:off x="7543800" y="3952875"/>
            <a:ext cx="533400" cy="923925"/>
          </a:xfrm>
          <a:prstGeom prst="rect">
            <a:avLst/>
          </a:prstGeom>
          <a:noFill/>
          <a:ln w="9525">
            <a:noFill/>
            <a:miter lim="800000"/>
            <a:headEnd/>
            <a:tailEnd/>
          </a:ln>
        </p:spPr>
        <p:txBody>
          <a:bodyPr>
            <a:spAutoFit/>
          </a:bodyPr>
          <a:lstStyle/>
          <a:p>
            <a:pPr eaLnBrk="0" hangingPunct="0">
              <a:spcBef>
                <a:spcPct val="50000"/>
              </a:spcBef>
            </a:pPr>
            <a:r>
              <a:rPr lang="en-US" sz="5400">
                <a:solidFill>
                  <a:srgbClr val="FF0000"/>
                </a:solidFill>
              </a:rPr>
              <a:t>+</a:t>
            </a:r>
          </a:p>
        </p:txBody>
      </p:sp>
      <p:sp>
        <p:nvSpPr>
          <p:cNvPr id="17" name="Content Placeholder 2"/>
          <p:cNvSpPr txBox="1">
            <a:spLocks/>
          </p:cNvSpPr>
          <p:nvPr/>
        </p:nvSpPr>
        <p:spPr bwMode="auto">
          <a:xfrm>
            <a:off x="0" y="2743200"/>
            <a:ext cx="9144000" cy="1752600"/>
          </a:xfrm>
          <a:prstGeom prst="rect">
            <a:avLst/>
          </a:prstGeom>
          <a:noFill/>
          <a:ln w="9525">
            <a:noFill/>
            <a:miter lim="800000"/>
            <a:headEnd/>
            <a:tailEnd/>
          </a:ln>
          <a:effectLst/>
        </p:spPr>
        <p:txBody>
          <a:bodyPr/>
          <a:lstStyle/>
          <a:p>
            <a:pPr marL="342900" indent="-342900">
              <a:spcBef>
                <a:spcPct val="20000"/>
              </a:spcBef>
              <a:buFontTx/>
              <a:buChar char="•"/>
              <a:defRPr/>
            </a:pPr>
            <a:r>
              <a:rPr lang="en-US" sz="3200" b="1" u="sng" kern="0" dirty="0">
                <a:latin typeface="+mn-lt"/>
              </a:rPr>
              <a:t>Ex</a:t>
            </a:r>
            <a:r>
              <a:rPr lang="en-US" sz="3200" kern="0" dirty="0">
                <a:latin typeface="+mn-lt"/>
              </a:rPr>
              <a:t>: Patients more depressed at</a:t>
            </a:r>
          </a:p>
          <a:p>
            <a:pPr marL="342900" indent="-342900">
              <a:spcBef>
                <a:spcPct val="20000"/>
              </a:spcBef>
              <a:defRPr/>
            </a:pPr>
            <a:r>
              <a:rPr lang="en-US" sz="3200" kern="0" dirty="0">
                <a:latin typeface="+mn-lt"/>
              </a:rPr>
              <a:t>baseline may be more likely to </a:t>
            </a:r>
          </a:p>
          <a:p>
            <a:pPr marL="342900" indent="-342900">
              <a:spcBef>
                <a:spcPct val="20000"/>
              </a:spcBef>
              <a:defRPr/>
            </a:pPr>
            <a:r>
              <a:rPr lang="en-US" sz="3200" kern="0" dirty="0">
                <a:latin typeface="+mn-lt"/>
              </a:rPr>
              <a:t>meet with their HS.</a:t>
            </a:r>
          </a:p>
        </p:txBody>
      </p:sp>
      <p:sp>
        <p:nvSpPr>
          <p:cNvPr id="18" name="Content Placeholder 2"/>
          <p:cNvSpPr txBox="1">
            <a:spLocks/>
          </p:cNvSpPr>
          <p:nvPr/>
        </p:nvSpPr>
        <p:spPr bwMode="auto">
          <a:xfrm>
            <a:off x="0" y="4457700"/>
            <a:ext cx="9144000" cy="2095500"/>
          </a:xfrm>
          <a:prstGeom prst="rect">
            <a:avLst/>
          </a:prstGeom>
          <a:noFill/>
          <a:ln w="9525">
            <a:noFill/>
            <a:miter lim="800000"/>
            <a:headEnd/>
            <a:tailEnd/>
          </a:ln>
          <a:effectLst/>
        </p:spPr>
        <p:txBody>
          <a:bodyPr/>
          <a:lstStyle/>
          <a:p>
            <a:pPr marL="342900" indent="-342900">
              <a:spcBef>
                <a:spcPct val="20000"/>
              </a:spcBef>
              <a:buFontTx/>
              <a:buChar char="•"/>
              <a:defRPr/>
            </a:pPr>
            <a:r>
              <a:rPr lang="en-US" sz="3200" b="1" u="sng" kern="0" dirty="0">
                <a:latin typeface="+mn-lt"/>
              </a:rPr>
              <a:t>Ex</a:t>
            </a:r>
            <a:r>
              <a:rPr lang="en-US" sz="3200" kern="0" dirty="0">
                <a:latin typeface="+mn-lt"/>
              </a:rPr>
              <a:t>: They may also be</a:t>
            </a:r>
          </a:p>
          <a:p>
            <a:pPr marL="342900" indent="-342900">
              <a:spcBef>
                <a:spcPct val="20000"/>
              </a:spcBef>
              <a:defRPr/>
            </a:pPr>
            <a:r>
              <a:rPr lang="en-US" sz="3200" kern="0" dirty="0">
                <a:latin typeface="+mn-lt"/>
              </a:rPr>
              <a:t>more likely to be</a:t>
            </a:r>
          </a:p>
          <a:p>
            <a:pPr marL="342900" indent="-342900">
              <a:spcBef>
                <a:spcPct val="20000"/>
              </a:spcBef>
              <a:defRPr/>
            </a:pPr>
            <a:r>
              <a:rPr lang="en-US" sz="3200" kern="0" dirty="0">
                <a:latin typeface="+mn-lt"/>
              </a:rPr>
              <a:t>depressed later.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nvGraphicFramePr>
        <p:xfrm>
          <a:off x="76200" y="3962400"/>
          <a:ext cx="4114800" cy="2468563"/>
        </p:xfrm>
        <a:graphic>
          <a:graphicData uri="http://schemas.openxmlformats.org/drawingml/2006/table">
            <a:tbl>
              <a:tblPr firstRow="1" bandRow="1">
                <a:tableStyleId>{073A0DAA-6AF3-43AB-8588-CEC1D06C72B9}</a:tableStyleId>
              </a:tblPr>
              <a:tblGrid>
                <a:gridCol w="1371600"/>
                <a:gridCol w="1371600"/>
                <a:gridCol w="1371600"/>
              </a:tblGrid>
              <a:tr h="635000">
                <a:tc>
                  <a:txBody>
                    <a:bodyPr/>
                    <a:lstStyle/>
                    <a:p>
                      <a:r>
                        <a:rPr lang="en-US" dirty="0" smtClean="0"/>
                        <a:t>ORIGINAL</a:t>
                      </a:r>
                    </a:p>
                    <a:p>
                      <a:r>
                        <a:rPr lang="en-US" dirty="0" smtClean="0"/>
                        <a:t>DATA</a:t>
                      </a:r>
                      <a:endParaRPr lang="en-US" dirty="0"/>
                    </a:p>
                  </a:txBody>
                  <a:tcPr/>
                </a:tc>
                <a:tc>
                  <a:txBody>
                    <a:bodyPr/>
                    <a:lstStyle/>
                    <a:p>
                      <a:r>
                        <a:rPr lang="en-US" dirty="0" smtClean="0"/>
                        <a:t>Met with HS = YES</a:t>
                      </a:r>
                      <a:endParaRPr lang="en-US" dirty="0"/>
                    </a:p>
                  </a:txBody>
                  <a:tcPr/>
                </a:tc>
                <a:tc>
                  <a:txBody>
                    <a:bodyPr/>
                    <a:lstStyle/>
                    <a:p>
                      <a:r>
                        <a:rPr lang="en-US" dirty="0" smtClean="0"/>
                        <a:t>Met with</a:t>
                      </a:r>
                      <a:r>
                        <a:rPr lang="en-US" baseline="0" dirty="0" smtClean="0"/>
                        <a:t> HS = NO</a:t>
                      </a:r>
                      <a:endParaRPr lang="en-US" dirty="0"/>
                    </a:p>
                  </a:txBody>
                  <a:tcPr/>
                </a:tc>
              </a:tr>
              <a:tr h="635000">
                <a:tc>
                  <a:txBody>
                    <a:bodyPr/>
                    <a:lstStyle/>
                    <a:p>
                      <a:r>
                        <a:rPr lang="en-US" dirty="0" err="1" smtClean="0"/>
                        <a:t>Sev</a:t>
                      </a:r>
                      <a:r>
                        <a:rPr lang="en-US" dirty="0" smtClean="0"/>
                        <a:t>.</a:t>
                      </a:r>
                      <a:r>
                        <a:rPr lang="en-US" baseline="0" dirty="0" smtClean="0"/>
                        <a:t> Base. Depression = YES</a:t>
                      </a:r>
                      <a:endParaRPr lang="en-US" dirty="0"/>
                    </a:p>
                  </a:txBody>
                  <a:tcPr/>
                </a:tc>
                <a:tc>
                  <a:txBody>
                    <a:bodyPr/>
                    <a:lstStyle/>
                    <a:p>
                      <a:pPr algn="ctr"/>
                      <a:r>
                        <a:rPr lang="en-US" sz="4000" b="1" dirty="0" smtClean="0"/>
                        <a:t>60</a:t>
                      </a:r>
                      <a:endParaRPr lang="en-US" sz="4000" b="1" dirty="0"/>
                    </a:p>
                  </a:txBody>
                  <a:tcPr/>
                </a:tc>
                <a:tc>
                  <a:txBody>
                    <a:bodyPr/>
                    <a:lstStyle/>
                    <a:p>
                      <a:pPr algn="ctr"/>
                      <a:r>
                        <a:rPr lang="en-US" sz="4000" b="1" dirty="0" smtClean="0"/>
                        <a:t>30</a:t>
                      </a:r>
                      <a:endParaRPr lang="en-US" sz="4000" b="1" dirty="0"/>
                    </a:p>
                  </a:txBody>
                  <a:tcPr/>
                </a:tc>
              </a:tr>
              <a:tr h="635000">
                <a:tc>
                  <a:txBody>
                    <a:bodyPr/>
                    <a:lstStyle/>
                    <a:p>
                      <a:r>
                        <a:rPr lang="en-US" dirty="0" err="1" smtClean="0"/>
                        <a:t>Sev</a:t>
                      </a:r>
                      <a:r>
                        <a:rPr lang="en-US" dirty="0" smtClean="0"/>
                        <a:t>.</a:t>
                      </a:r>
                      <a:r>
                        <a:rPr lang="en-US" baseline="0" dirty="0" smtClean="0"/>
                        <a:t> Base. Depression = NO</a:t>
                      </a:r>
                      <a:endParaRPr lang="en-US" dirty="0"/>
                    </a:p>
                  </a:txBody>
                  <a:tcPr/>
                </a:tc>
                <a:tc>
                  <a:txBody>
                    <a:bodyPr/>
                    <a:lstStyle/>
                    <a:p>
                      <a:pPr algn="ctr"/>
                      <a:r>
                        <a:rPr lang="en-US" sz="4000" b="1" dirty="0" smtClean="0"/>
                        <a:t>20</a:t>
                      </a:r>
                      <a:endParaRPr lang="en-US" sz="4000" b="1" dirty="0"/>
                    </a:p>
                  </a:txBody>
                  <a:tcPr/>
                </a:tc>
                <a:tc>
                  <a:txBody>
                    <a:bodyPr/>
                    <a:lstStyle/>
                    <a:p>
                      <a:pPr algn="ctr"/>
                      <a:r>
                        <a:rPr lang="en-US" sz="4000" b="1" dirty="0" smtClean="0"/>
                        <a:t>40</a:t>
                      </a:r>
                      <a:endParaRPr lang="en-US" sz="4000" b="1" dirty="0"/>
                    </a:p>
                  </a:txBody>
                  <a:tcPr/>
                </a:tc>
              </a:tr>
            </a:tbl>
          </a:graphicData>
        </a:graphic>
      </p:graphicFrame>
      <p:sp>
        <p:nvSpPr>
          <p:cNvPr id="63507" name="Title 1"/>
          <p:cNvSpPr>
            <a:spLocks noGrp="1"/>
          </p:cNvSpPr>
          <p:nvPr>
            <p:ph type="title"/>
          </p:nvPr>
        </p:nvSpPr>
        <p:spPr/>
        <p:txBody>
          <a:bodyPr/>
          <a:lstStyle/>
          <a:p>
            <a:pPr eaLnBrk="1" hangingPunct="1"/>
            <a:r>
              <a:rPr lang="en-US" sz="4000" b="1" smtClean="0"/>
              <a:t>IPT Weighting Tutorial</a:t>
            </a:r>
            <a:br>
              <a:rPr lang="en-US" sz="4000" b="1" smtClean="0"/>
            </a:br>
            <a:r>
              <a:rPr lang="en-US" sz="4000" smtClean="0"/>
              <a:t>(</a:t>
            </a:r>
            <a:r>
              <a:rPr lang="en-US" sz="3200" smtClean="0"/>
              <a:t>non-time-varying setting)</a:t>
            </a:r>
          </a:p>
        </p:txBody>
      </p:sp>
      <p:sp>
        <p:nvSpPr>
          <p:cNvPr id="63508" name="Content Placeholder 2"/>
          <p:cNvSpPr>
            <a:spLocks noGrp="1"/>
          </p:cNvSpPr>
          <p:nvPr>
            <p:ph idx="1"/>
          </p:nvPr>
        </p:nvSpPr>
        <p:spPr>
          <a:xfrm>
            <a:off x="0" y="1447800"/>
            <a:ext cx="9144000" cy="2209800"/>
          </a:xfrm>
        </p:spPr>
        <p:txBody>
          <a:bodyPr/>
          <a:lstStyle/>
          <a:p>
            <a:pPr eaLnBrk="1" hangingPunct="1"/>
            <a:r>
              <a:rPr lang="en-US" smtClean="0"/>
              <a:t>X is a confounder of the effect of the </a:t>
            </a:r>
          </a:p>
          <a:p>
            <a:pPr eaLnBrk="1" hangingPunct="1">
              <a:buFontTx/>
              <a:buNone/>
            </a:pPr>
            <a:r>
              <a:rPr lang="en-US" smtClean="0"/>
              <a:t>effect of A on Y.</a:t>
            </a:r>
          </a:p>
          <a:p>
            <a:pPr eaLnBrk="1" hangingPunct="1"/>
            <a:r>
              <a:rPr lang="en-US" b="1" smtClean="0"/>
              <a:t>Suppose we have a data set</a:t>
            </a:r>
          </a:p>
          <a:p>
            <a:pPr eaLnBrk="1" hangingPunct="1">
              <a:buFontTx/>
              <a:buNone/>
            </a:pPr>
            <a:r>
              <a:rPr lang="en-US" b="1" smtClean="0"/>
              <a:t>with N = 150 subjects</a:t>
            </a:r>
          </a:p>
        </p:txBody>
      </p:sp>
      <p:sp>
        <p:nvSpPr>
          <p:cNvPr id="63509"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63510" name="Text Box 6"/>
          <p:cNvSpPr txBox="1">
            <a:spLocks noChangeArrowheads="1"/>
          </p:cNvSpPr>
          <p:nvPr/>
        </p:nvSpPr>
        <p:spPr bwMode="auto">
          <a:xfrm>
            <a:off x="42672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a:t>
            </a:r>
          </a:p>
        </p:txBody>
      </p:sp>
      <p:sp>
        <p:nvSpPr>
          <p:cNvPr id="63511"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63512" name="Text Box 10"/>
          <p:cNvSpPr txBox="1">
            <a:spLocks noChangeArrowheads="1"/>
          </p:cNvSpPr>
          <p:nvPr/>
        </p:nvSpPr>
        <p:spPr bwMode="auto">
          <a:xfrm>
            <a:off x="609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a:t>
            </a:r>
          </a:p>
        </p:txBody>
      </p:sp>
      <p:sp>
        <p:nvSpPr>
          <p:cNvPr id="63513"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63514" name="Text Box 12"/>
          <p:cNvSpPr txBox="1">
            <a:spLocks noChangeArrowheads="1"/>
          </p:cNvSpPr>
          <p:nvPr/>
        </p:nvSpPr>
        <p:spPr bwMode="auto">
          <a:xfrm>
            <a:off x="80010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63515" name="AutoShape 19"/>
          <p:cNvCxnSpPr>
            <a:cxnSpLocks noChangeShapeType="1"/>
            <a:stCxn id="63509" idx="7"/>
            <a:endCxn id="63511" idx="3"/>
          </p:cNvCxnSpPr>
          <p:nvPr/>
        </p:nvCxnSpPr>
        <p:spPr bwMode="auto">
          <a:xfrm rot="5400000" flipH="1" flipV="1">
            <a:off x="5095081" y="4061619"/>
            <a:ext cx="706438" cy="914400"/>
          </a:xfrm>
          <a:prstGeom prst="straightConnector1">
            <a:avLst/>
          </a:prstGeom>
          <a:noFill/>
          <a:ln w="19050">
            <a:solidFill>
              <a:srgbClr val="FF3300"/>
            </a:solidFill>
            <a:round/>
            <a:headEnd/>
            <a:tailEnd type="triangle" w="lg" len="lg"/>
          </a:ln>
        </p:spPr>
      </p:cxnSp>
      <p:sp>
        <p:nvSpPr>
          <p:cNvPr id="63516"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y/n</a:t>
            </a:r>
          </a:p>
        </p:txBody>
      </p:sp>
      <p:sp>
        <p:nvSpPr>
          <p:cNvPr id="63517"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a:t>
            </a:r>
          </a:p>
        </p:txBody>
      </p:sp>
      <p:sp>
        <p:nvSpPr>
          <p:cNvPr id="63518"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severe baseline depression = y/n</a:t>
            </a:r>
          </a:p>
        </p:txBody>
      </p:sp>
      <p:sp>
        <p:nvSpPr>
          <p:cNvPr id="63519" name="Text Box 25"/>
          <p:cNvSpPr txBox="1">
            <a:spLocks noChangeArrowheads="1"/>
          </p:cNvSpPr>
          <p:nvPr/>
        </p:nvSpPr>
        <p:spPr bwMode="auto">
          <a:xfrm>
            <a:off x="4876800" y="3952875"/>
            <a:ext cx="533400" cy="923925"/>
          </a:xfrm>
          <a:prstGeom prst="rect">
            <a:avLst/>
          </a:prstGeom>
          <a:noFill/>
          <a:ln w="9525">
            <a:noFill/>
            <a:miter lim="800000"/>
            <a:headEnd/>
            <a:tailEnd/>
          </a:ln>
        </p:spPr>
        <p:txBody>
          <a:bodyPr>
            <a:spAutoFit/>
          </a:bodyPr>
          <a:lstStyle/>
          <a:p>
            <a:pPr eaLnBrk="0" hangingPunct="0">
              <a:spcBef>
                <a:spcPct val="50000"/>
              </a:spcBef>
            </a:pPr>
            <a:r>
              <a:rPr lang="en-US" sz="5400">
                <a:solidFill>
                  <a:srgbClr val="FF0000"/>
                </a:solidFill>
              </a:rPr>
              <a:t>+</a:t>
            </a:r>
          </a:p>
        </p:txBody>
      </p:sp>
      <p:sp>
        <p:nvSpPr>
          <p:cNvPr id="17" name="Content Placeholder 2"/>
          <p:cNvSpPr txBox="1">
            <a:spLocks/>
          </p:cNvSpPr>
          <p:nvPr/>
        </p:nvSpPr>
        <p:spPr bwMode="auto">
          <a:xfrm>
            <a:off x="0" y="2743200"/>
            <a:ext cx="9144000" cy="17526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kern="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0"/>
            <a:ext cx="8229600" cy="914400"/>
          </a:xfrm>
        </p:spPr>
        <p:txBody>
          <a:bodyPr/>
          <a:lstStyle/>
          <a:p>
            <a:pPr eaLnBrk="1" hangingPunct="1"/>
            <a:r>
              <a:rPr lang="en-US" b="1" smtClean="0"/>
              <a:t>Goals of this Workshop</a:t>
            </a:r>
          </a:p>
        </p:txBody>
      </p:sp>
      <p:sp>
        <p:nvSpPr>
          <p:cNvPr id="18434" name="Content Placeholder 2"/>
          <p:cNvSpPr>
            <a:spLocks noGrp="1"/>
          </p:cNvSpPr>
          <p:nvPr>
            <p:ph idx="1"/>
          </p:nvPr>
        </p:nvSpPr>
        <p:spPr>
          <a:xfrm>
            <a:off x="457200" y="990600"/>
            <a:ext cx="8229600" cy="5715000"/>
          </a:xfrm>
        </p:spPr>
        <p:txBody>
          <a:bodyPr/>
          <a:lstStyle/>
          <a:p>
            <a:pPr eaLnBrk="1" hangingPunct="1"/>
            <a:r>
              <a:rPr lang="en-US" smtClean="0"/>
              <a:t>Minimum Case Scenario (awareness)</a:t>
            </a:r>
          </a:p>
          <a:p>
            <a:pPr lvl="1" eaLnBrk="1" hangingPunct="1"/>
            <a:r>
              <a:rPr lang="en-US" smtClean="0"/>
              <a:t>Spur interest in these new methods</a:t>
            </a:r>
          </a:p>
          <a:p>
            <a:pPr lvl="1" eaLnBrk="1" hangingPunct="1"/>
            <a:r>
              <a:rPr lang="en-US" smtClean="0"/>
              <a:t>Direct you to further reading on the subjects</a:t>
            </a:r>
          </a:p>
          <a:p>
            <a:pPr lvl="1" eaLnBrk="1" hangingPunct="1"/>
            <a:r>
              <a:rPr lang="en-US" smtClean="0"/>
              <a:t>Understand your data’s potential</a:t>
            </a:r>
          </a:p>
          <a:p>
            <a:pPr eaLnBrk="1" hangingPunct="1"/>
            <a:r>
              <a:rPr lang="en-US" smtClean="0"/>
              <a:t>Hopeful Case Scenario (+ conceptual)</a:t>
            </a:r>
          </a:p>
          <a:p>
            <a:pPr lvl="1" eaLnBrk="1" hangingPunct="1"/>
            <a:r>
              <a:rPr lang="en-US" smtClean="0"/>
              <a:t>Understand conceptual issues &amp; assumptions</a:t>
            </a:r>
          </a:p>
          <a:p>
            <a:pPr lvl="1" eaLnBrk="1" hangingPunct="1"/>
            <a:r>
              <a:rPr lang="en-US" smtClean="0"/>
              <a:t>How do these methods compare with traditional methods</a:t>
            </a:r>
          </a:p>
          <a:p>
            <a:pPr eaLnBrk="1" hangingPunct="1"/>
            <a:r>
              <a:rPr lang="en-US" smtClean="0"/>
              <a:t>Best Case Scenario (+ technical)</a:t>
            </a:r>
          </a:p>
          <a:p>
            <a:pPr lvl="1" eaLnBrk="1" hangingPunct="1"/>
            <a:r>
              <a:rPr lang="en-US" smtClean="0"/>
              <a:t>Understand the estimation techniques</a:t>
            </a:r>
          </a:p>
          <a:p>
            <a:pPr lvl="1" eaLnBrk="1" hangingPunct="1"/>
            <a:r>
              <a:rPr lang="en-US" smtClean="0"/>
              <a:t>Carry out estimation yourself with your data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nvGraphicFramePr>
        <p:xfrm>
          <a:off x="76200" y="3962400"/>
          <a:ext cx="4114800" cy="2468563"/>
        </p:xfrm>
        <a:graphic>
          <a:graphicData uri="http://schemas.openxmlformats.org/drawingml/2006/table">
            <a:tbl>
              <a:tblPr firstRow="1" bandRow="1">
                <a:tableStyleId>{073A0DAA-6AF3-43AB-8588-CEC1D06C72B9}</a:tableStyleId>
              </a:tblPr>
              <a:tblGrid>
                <a:gridCol w="1371600"/>
                <a:gridCol w="1371600"/>
                <a:gridCol w="1371600"/>
              </a:tblGrid>
              <a:tr h="635000">
                <a:tc>
                  <a:txBody>
                    <a:bodyPr/>
                    <a:lstStyle/>
                    <a:p>
                      <a:r>
                        <a:rPr lang="en-US" dirty="0" smtClean="0"/>
                        <a:t>ORIGINAL</a:t>
                      </a:r>
                    </a:p>
                    <a:p>
                      <a:r>
                        <a:rPr lang="en-US" dirty="0" smtClean="0"/>
                        <a:t>DATA</a:t>
                      </a:r>
                      <a:endParaRPr lang="en-US" dirty="0"/>
                    </a:p>
                  </a:txBody>
                  <a:tcPr/>
                </a:tc>
                <a:tc>
                  <a:txBody>
                    <a:bodyPr/>
                    <a:lstStyle/>
                    <a:p>
                      <a:r>
                        <a:rPr lang="en-US" dirty="0" smtClean="0"/>
                        <a:t>Met with HS = YES</a:t>
                      </a:r>
                      <a:endParaRPr lang="en-US" dirty="0"/>
                    </a:p>
                  </a:txBody>
                  <a:tcPr/>
                </a:tc>
                <a:tc>
                  <a:txBody>
                    <a:bodyPr/>
                    <a:lstStyle/>
                    <a:p>
                      <a:r>
                        <a:rPr lang="en-US" dirty="0" smtClean="0"/>
                        <a:t>Met with</a:t>
                      </a:r>
                      <a:r>
                        <a:rPr lang="en-US" baseline="0" dirty="0" smtClean="0"/>
                        <a:t> HS = NO</a:t>
                      </a:r>
                      <a:endParaRPr lang="en-US" dirty="0"/>
                    </a:p>
                  </a:txBody>
                  <a:tcPr/>
                </a:tc>
              </a:tr>
              <a:tr h="635000">
                <a:tc>
                  <a:txBody>
                    <a:bodyPr/>
                    <a:lstStyle/>
                    <a:p>
                      <a:r>
                        <a:rPr lang="en-US" dirty="0" err="1" smtClean="0"/>
                        <a:t>Sev</a:t>
                      </a:r>
                      <a:r>
                        <a:rPr lang="en-US" dirty="0" smtClean="0"/>
                        <a:t>.</a:t>
                      </a:r>
                      <a:r>
                        <a:rPr lang="en-US" baseline="0" dirty="0" smtClean="0"/>
                        <a:t> Base. Depression = YES</a:t>
                      </a:r>
                      <a:endParaRPr lang="en-US" dirty="0"/>
                    </a:p>
                  </a:txBody>
                  <a:tcPr/>
                </a:tc>
                <a:tc>
                  <a:txBody>
                    <a:bodyPr/>
                    <a:lstStyle/>
                    <a:p>
                      <a:pPr algn="ctr"/>
                      <a:r>
                        <a:rPr lang="en-US" sz="4000" b="1" dirty="0" smtClean="0"/>
                        <a:t>60</a:t>
                      </a:r>
                      <a:endParaRPr lang="en-US" sz="4000" b="1" dirty="0"/>
                    </a:p>
                  </a:txBody>
                  <a:tcPr/>
                </a:tc>
                <a:tc>
                  <a:txBody>
                    <a:bodyPr/>
                    <a:lstStyle/>
                    <a:p>
                      <a:pPr algn="ctr"/>
                      <a:r>
                        <a:rPr lang="en-US" sz="4000" b="1" dirty="0" smtClean="0"/>
                        <a:t>30</a:t>
                      </a:r>
                      <a:endParaRPr lang="en-US" sz="4000" b="1" dirty="0"/>
                    </a:p>
                  </a:txBody>
                  <a:tcPr/>
                </a:tc>
              </a:tr>
              <a:tr h="635000">
                <a:tc>
                  <a:txBody>
                    <a:bodyPr/>
                    <a:lstStyle/>
                    <a:p>
                      <a:r>
                        <a:rPr lang="en-US" dirty="0" err="1" smtClean="0"/>
                        <a:t>Sev</a:t>
                      </a:r>
                      <a:r>
                        <a:rPr lang="en-US" dirty="0" smtClean="0"/>
                        <a:t>.</a:t>
                      </a:r>
                      <a:r>
                        <a:rPr lang="en-US" baseline="0" dirty="0" smtClean="0"/>
                        <a:t> Base. Depression = NO</a:t>
                      </a:r>
                      <a:endParaRPr lang="en-US" dirty="0"/>
                    </a:p>
                  </a:txBody>
                  <a:tcPr/>
                </a:tc>
                <a:tc>
                  <a:txBody>
                    <a:bodyPr/>
                    <a:lstStyle/>
                    <a:p>
                      <a:pPr algn="ctr"/>
                      <a:r>
                        <a:rPr lang="en-US" sz="4000" b="1" dirty="0" smtClean="0"/>
                        <a:t>20</a:t>
                      </a:r>
                      <a:endParaRPr lang="en-US" sz="4000" b="1" dirty="0"/>
                    </a:p>
                  </a:txBody>
                  <a:tcPr/>
                </a:tc>
                <a:tc>
                  <a:txBody>
                    <a:bodyPr/>
                    <a:lstStyle/>
                    <a:p>
                      <a:pPr algn="ctr"/>
                      <a:r>
                        <a:rPr lang="en-US" sz="4000" b="1" dirty="0" smtClean="0"/>
                        <a:t>40</a:t>
                      </a:r>
                      <a:endParaRPr lang="en-US" sz="4000" b="1" dirty="0"/>
                    </a:p>
                  </a:txBody>
                  <a:tcPr/>
                </a:tc>
              </a:tr>
            </a:tbl>
          </a:graphicData>
        </a:graphic>
      </p:graphicFrame>
      <p:sp>
        <p:nvSpPr>
          <p:cNvPr id="64531" name="Title 1"/>
          <p:cNvSpPr>
            <a:spLocks noGrp="1"/>
          </p:cNvSpPr>
          <p:nvPr>
            <p:ph type="title"/>
          </p:nvPr>
        </p:nvSpPr>
        <p:spPr>
          <a:xfrm>
            <a:off x="457200" y="76200"/>
            <a:ext cx="8229600" cy="762000"/>
          </a:xfrm>
        </p:spPr>
        <p:txBody>
          <a:bodyPr/>
          <a:lstStyle/>
          <a:p>
            <a:pPr eaLnBrk="1" hangingPunct="1"/>
            <a:r>
              <a:rPr lang="en-US" sz="4000" b="1" smtClean="0"/>
              <a:t>IPT Weighting Tutorial</a:t>
            </a:r>
            <a:endParaRPr lang="en-US" sz="3200" smtClean="0"/>
          </a:p>
        </p:txBody>
      </p:sp>
      <p:sp>
        <p:nvSpPr>
          <p:cNvPr id="64532" name="Content Placeholder 2"/>
          <p:cNvSpPr>
            <a:spLocks noGrp="1"/>
          </p:cNvSpPr>
          <p:nvPr>
            <p:ph idx="1"/>
          </p:nvPr>
        </p:nvSpPr>
        <p:spPr>
          <a:xfrm>
            <a:off x="0" y="914400"/>
            <a:ext cx="9144000" cy="2895600"/>
          </a:xfrm>
        </p:spPr>
        <p:txBody>
          <a:bodyPr/>
          <a:lstStyle/>
          <a:p>
            <a:pPr eaLnBrk="1" hangingPunct="1">
              <a:buFontTx/>
              <a:buNone/>
            </a:pPr>
            <a:r>
              <a:rPr lang="en-US" smtClean="0"/>
              <a:t>Pr(A=yes | X=yes) = 60/90 = 2/3</a:t>
            </a:r>
          </a:p>
          <a:p>
            <a:pPr eaLnBrk="1" hangingPunct="1">
              <a:buFontTx/>
              <a:buNone/>
            </a:pPr>
            <a:r>
              <a:rPr lang="en-US" smtClean="0"/>
              <a:t>Pr(A=yes | X=no) = 20/60 = 1/3</a:t>
            </a:r>
          </a:p>
          <a:p>
            <a:pPr eaLnBrk="1" hangingPunct="1"/>
            <a:r>
              <a:rPr lang="en-US" smtClean="0"/>
              <a:t>Odds Ratio = 4.0 &gt; 1.0</a:t>
            </a:r>
          </a:p>
          <a:p>
            <a:pPr eaLnBrk="1" hangingPunct="1"/>
            <a:r>
              <a:rPr lang="en-US" smtClean="0"/>
              <a:t>Risk Ratio = 2.0 &gt; 1.0</a:t>
            </a:r>
          </a:p>
          <a:p>
            <a:pPr eaLnBrk="1" hangingPunct="1"/>
            <a:r>
              <a:rPr lang="en-US" smtClean="0"/>
              <a:t>Risk Difference = 1/3 &gt; 0.0</a:t>
            </a:r>
          </a:p>
        </p:txBody>
      </p:sp>
      <p:sp>
        <p:nvSpPr>
          <p:cNvPr id="64533"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64534" name="Text Box 6"/>
          <p:cNvSpPr txBox="1">
            <a:spLocks noChangeArrowheads="1"/>
          </p:cNvSpPr>
          <p:nvPr/>
        </p:nvSpPr>
        <p:spPr bwMode="auto">
          <a:xfrm>
            <a:off x="42672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a:t>
            </a:r>
          </a:p>
        </p:txBody>
      </p:sp>
      <p:sp>
        <p:nvSpPr>
          <p:cNvPr id="64535"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64536" name="Text Box 10"/>
          <p:cNvSpPr txBox="1">
            <a:spLocks noChangeArrowheads="1"/>
          </p:cNvSpPr>
          <p:nvPr/>
        </p:nvSpPr>
        <p:spPr bwMode="auto">
          <a:xfrm>
            <a:off x="609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a:t>
            </a:r>
          </a:p>
        </p:txBody>
      </p:sp>
      <p:sp>
        <p:nvSpPr>
          <p:cNvPr id="64537"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64538" name="Text Box 12"/>
          <p:cNvSpPr txBox="1">
            <a:spLocks noChangeArrowheads="1"/>
          </p:cNvSpPr>
          <p:nvPr/>
        </p:nvSpPr>
        <p:spPr bwMode="auto">
          <a:xfrm>
            <a:off x="80010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64539" name="AutoShape 19"/>
          <p:cNvCxnSpPr>
            <a:cxnSpLocks noChangeShapeType="1"/>
            <a:stCxn id="64533" idx="7"/>
            <a:endCxn id="64535" idx="3"/>
          </p:cNvCxnSpPr>
          <p:nvPr/>
        </p:nvCxnSpPr>
        <p:spPr bwMode="auto">
          <a:xfrm rot="5400000" flipH="1" flipV="1">
            <a:off x="5095081" y="4061619"/>
            <a:ext cx="706438" cy="914400"/>
          </a:xfrm>
          <a:prstGeom prst="straightConnector1">
            <a:avLst/>
          </a:prstGeom>
          <a:noFill/>
          <a:ln w="19050">
            <a:solidFill>
              <a:srgbClr val="FF3300"/>
            </a:solidFill>
            <a:round/>
            <a:headEnd/>
            <a:tailEnd type="triangle" w="lg" len="lg"/>
          </a:ln>
        </p:spPr>
      </p:cxnSp>
      <p:sp>
        <p:nvSpPr>
          <p:cNvPr id="64540"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y/n</a:t>
            </a:r>
          </a:p>
        </p:txBody>
      </p:sp>
      <p:sp>
        <p:nvSpPr>
          <p:cNvPr id="64541"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a:t>
            </a:r>
          </a:p>
        </p:txBody>
      </p:sp>
      <p:sp>
        <p:nvSpPr>
          <p:cNvPr id="64542"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severe baseline depression = y/n</a:t>
            </a:r>
          </a:p>
        </p:txBody>
      </p:sp>
      <p:sp>
        <p:nvSpPr>
          <p:cNvPr id="64543" name="Text Box 25"/>
          <p:cNvSpPr txBox="1">
            <a:spLocks noChangeArrowheads="1"/>
          </p:cNvSpPr>
          <p:nvPr/>
        </p:nvSpPr>
        <p:spPr bwMode="auto">
          <a:xfrm>
            <a:off x="4876800" y="3952875"/>
            <a:ext cx="533400" cy="923925"/>
          </a:xfrm>
          <a:prstGeom prst="rect">
            <a:avLst/>
          </a:prstGeom>
          <a:noFill/>
          <a:ln w="9525">
            <a:noFill/>
            <a:miter lim="800000"/>
            <a:headEnd/>
            <a:tailEnd/>
          </a:ln>
        </p:spPr>
        <p:txBody>
          <a:bodyPr>
            <a:spAutoFit/>
          </a:bodyPr>
          <a:lstStyle/>
          <a:p>
            <a:pPr eaLnBrk="0" hangingPunct="0">
              <a:spcBef>
                <a:spcPct val="50000"/>
              </a:spcBef>
            </a:pPr>
            <a:r>
              <a:rPr lang="en-US" sz="5400">
                <a:solidFill>
                  <a:srgbClr val="FF0000"/>
                </a:solidFill>
              </a:rPr>
              <a:t>+</a:t>
            </a:r>
          </a:p>
        </p:txBody>
      </p:sp>
      <p:sp>
        <p:nvSpPr>
          <p:cNvPr id="17" name="Content Placeholder 2"/>
          <p:cNvSpPr txBox="1">
            <a:spLocks/>
          </p:cNvSpPr>
          <p:nvPr/>
        </p:nvSpPr>
        <p:spPr bwMode="auto">
          <a:xfrm>
            <a:off x="0" y="2743200"/>
            <a:ext cx="9144000" cy="17526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kern="0" dirty="0">
              <a:latin typeface="+mn-lt"/>
            </a:endParaRPr>
          </a:p>
        </p:txBody>
      </p:sp>
      <p:sp>
        <p:nvSpPr>
          <p:cNvPr id="18" name="Text Box 45"/>
          <p:cNvSpPr txBox="1">
            <a:spLocks noChangeArrowheads="1"/>
          </p:cNvSpPr>
          <p:nvPr/>
        </p:nvSpPr>
        <p:spPr bwMode="auto">
          <a:xfrm>
            <a:off x="6019800" y="762000"/>
            <a:ext cx="2209800" cy="1384300"/>
          </a:xfrm>
          <a:prstGeom prst="rect">
            <a:avLst/>
          </a:prstGeom>
          <a:noFill/>
          <a:ln w="9525">
            <a:noFill/>
            <a:miter lim="800000"/>
            <a:headEnd/>
            <a:tailEnd/>
          </a:ln>
        </p:spPr>
        <p:txBody>
          <a:bodyPr>
            <a:spAutoFit/>
          </a:bodyPr>
          <a:lstStyle/>
          <a:p>
            <a:pPr algn="ctr" eaLnBrk="0" hangingPunct="0">
              <a:spcBef>
                <a:spcPct val="50000"/>
              </a:spcBef>
            </a:pPr>
            <a:r>
              <a:rPr lang="en-US" sz="2800"/>
              <a:t>the “propensity score”</a:t>
            </a:r>
          </a:p>
        </p:txBody>
      </p:sp>
      <p:sp>
        <p:nvSpPr>
          <p:cNvPr id="19" name="Right Brace 18"/>
          <p:cNvSpPr>
            <a:spLocks/>
          </p:cNvSpPr>
          <p:nvPr/>
        </p:nvSpPr>
        <p:spPr bwMode="auto">
          <a:xfrm>
            <a:off x="5943600" y="990600"/>
            <a:ext cx="228600" cy="1066800"/>
          </a:xfrm>
          <a:prstGeom prst="rightBrace">
            <a:avLst>
              <a:gd name="adj1" fmla="val 8340"/>
              <a:gd name="adj2" fmla="val 50000"/>
            </a:avLst>
          </a:prstGeom>
          <a:noFill/>
          <a:ln w="25400" algn="ctr">
            <a:solidFill>
              <a:srgbClr val="FF0000"/>
            </a:solidFill>
            <a:round/>
            <a:headEnd/>
            <a:tailEnd/>
          </a:ln>
        </p:spPr>
        <p:txBody>
          <a:bodyPr/>
          <a:lstStyle/>
          <a:p>
            <a:pPr eaLnBrk="0" hangingPunct="0"/>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nvGraphicFramePr>
        <p:xfrm>
          <a:off x="76200" y="3962400"/>
          <a:ext cx="4114800" cy="2468563"/>
        </p:xfrm>
        <a:graphic>
          <a:graphicData uri="http://schemas.openxmlformats.org/drawingml/2006/table">
            <a:tbl>
              <a:tblPr firstRow="1" bandRow="1">
                <a:tableStyleId>{073A0DAA-6AF3-43AB-8588-CEC1D06C72B9}</a:tableStyleId>
              </a:tblPr>
              <a:tblGrid>
                <a:gridCol w="1371600"/>
                <a:gridCol w="1371600"/>
                <a:gridCol w="1371600"/>
              </a:tblGrid>
              <a:tr h="635000">
                <a:tc>
                  <a:txBody>
                    <a:bodyPr/>
                    <a:lstStyle/>
                    <a:p>
                      <a:r>
                        <a:rPr lang="en-US" dirty="0" smtClean="0"/>
                        <a:t>ORIGINAL</a:t>
                      </a:r>
                    </a:p>
                    <a:p>
                      <a:r>
                        <a:rPr lang="en-US" dirty="0" smtClean="0"/>
                        <a:t>DATA</a:t>
                      </a:r>
                      <a:endParaRPr lang="en-US" dirty="0"/>
                    </a:p>
                  </a:txBody>
                  <a:tcPr/>
                </a:tc>
                <a:tc>
                  <a:txBody>
                    <a:bodyPr/>
                    <a:lstStyle/>
                    <a:p>
                      <a:r>
                        <a:rPr lang="en-US" dirty="0" smtClean="0"/>
                        <a:t>Met with HS = YES</a:t>
                      </a:r>
                      <a:endParaRPr lang="en-US" dirty="0"/>
                    </a:p>
                  </a:txBody>
                  <a:tcPr/>
                </a:tc>
                <a:tc>
                  <a:txBody>
                    <a:bodyPr/>
                    <a:lstStyle/>
                    <a:p>
                      <a:r>
                        <a:rPr lang="en-US" dirty="0" smtClean="0"/>
                        <a:t>Met with</a:t>
                      </a:r>
                      <a:r>
                        <a:rPr lang="en-US" baseline="0" dirty="0" smtClean="0"/>
                        <a:t> HS = NO</a:t>
                      </a:r>
                      <a:endParaRPr lang="en-US" dirty="0"/>
                    </a:p>
                  </a:txBody>
                  <a:tcPr/>
                </a:tc>
              </a:tr>
              <a:tr h="635000">
                <a:tc>
                  <a:txBody>
                    <a:bodyPr/>
                    <a:lstStyle/>
                    <a:p>
                      <a:r>
                        <a:rPr lang="en-US" dirty="0" err="1" smtClean="0"/>
                        <a:t>Sev</a:t>
                      </a:r>
                      <a:r>
                        <a:rPr lang="en-US" dirty="0" smtClean="0"/>
                        <a:t>.</a:t>
                      </a:r>
                      <a:r>
                        <a:rPr lang="en-US" baseline="0" dirty="0" smtClean="0"/>
                        <a:t> Base. Depression = YES</a:t>
                      </a:r>
                      <a:endParaRPr lang="en-US" dirty="0"/>
                    </a:p>
                  </a:txBody>
                  <a:tcPr/>
                </a:tc>
                <a:tc>
                  <a:txBody>
                    <a:bodyPr/>
                    <a:lstStyle/>
                    <a:p>
                      <a:pPr algn="ctr"/>
                      <a:r>
                        <a:rPr lang="en-US" sz="4000" b="1" dirty="0" smtClean="0"/>
                        <a:t>60</a:t>
                      </a:r>
                      <a:endParaRPr lang="en-US" sz="4000" b="1" dirty="0"/>
                    </a:p>
                  </a:txBody>
                  <a:tcPr/>
                </a:tc>
                <a:tc>
                  <a:txBody>
                    <a:bodyPr/>
                    <a:lstStyle/>
                    <a:p>
                      <a:pPr algn="ctr"/>
                      <a:r>
                        <a:rPr lang="en-US" sz="4000" b="1" dirty="0" smtClean="0"/>
                        <a:t>30</a:t>
                      </a:r>
                      <a:endParaRPr lang="en-US" sz="4000" b="1" dirty="0"/>
                    </a:p>
                  </a:txBody>
                  <a:tcPr/>
                </a:tc>
              </a:tr>
              <a:tr h="635000">
                <a:tc>
                  <a:txBody>
                    <a:bodyPr/>
                    <a:lstStyle/>
                    <a:p>
                      <a:r>
                        <a:rPr lang="en-US" dirty="0" err="1" smtClean="0"/>
                        <a:t>Sev</a:t>
                      </a:r>
                      <a:r>
                        <a:rPr lang="en-US" dirty="0" smtClean="0"/>
                        <a:t>.</a:t>
                      </a:r>
                      <a:r>
                        <a:rPr lang="en-US" baseline="0" dirty="0" smtClean="0"/>
                        <a:t> Base. Depression = NO</a:t>
                      </a:r>
                      <a:endParaRPr lang="en-US" dirty="0"/>
                    </a:p>
                  </a:txBody>
                  <a:tcPr/>
                </a:tc>
                <a:tc>
                  <a:txBody>
                    <a:bodyPr/>
                    <a:lstStyle/>
                    <a:p>
                      <a:pPr algn="ctr"/>
                      <a:r>
                        <a:rPr lang="en-US" sz="4000" b="1" dirty="0" smtClean="0"/>
                        <a:t>20</a:t>
                      </a:r>
                      <a:endParaRPr lang="en-US" sz="4000" b="1" dirty="0"/>
                    </a:p>
                  </a:txBody>
                  <a:tcPr/>
                </a:tc>
                <a:tc>
                  <a:txBody>
                    <a:bodyPr/>
                    <a:lstStyle/>
                    <a:p>
                      <a:pPr algn="ctr"/>
                      <a:r>
                        <a:rPr lang="en-US" sz="4000" b="1" dirty="0" smtClean="0"/>
                        <a:t>40</a:t>
                      </a:r>
                      <a:endParaRPr lang="en-US" sz="4000" b="1" dirty="0"/>
                    </a:p>
                  </a:txBody>
                  <a:tcPr/>
                </a:tc>
              </a:tr>
            </a:tbl>
          </a:graphicData>
        </a:graphic>
      </p:graphicFrame>
      <p:sp>
        <p:nvSpPr>
          <p:cNvPr id="65555" name="Title 1"/>
          <p:cNvSpPr>
            <a:spLocks noGrp="1"/>
          </p:cNvSpPr>
          <p:nvPr>
            <p:ph type="title"/>
          </p:nvPr>
        </p:nvSpPr>
        <p:spPr>
          <a:xfrm>
            <a:off x="457200" y="76200"/>
            <a:ext cx="8229600" cy="762000"/>
          </a:xfrm>
        </p:spPr>
        <p:txBody>
          <a:bodyPr/>
          <a:lstStyle/>
          <a:p>
            <a:pPr eaLnBrk="1" hangingPunct="1"/>
            <a:r>
              <a:rPr lang="en-US" sz="4000" b="1" smtClean="0"/>
              <a:t>IPT Weighting Tutorial</a:t>
            </a:r>
            <a:endParaRPr lang="en-US" sz="3200" smtClean="0"/>
          </a:p>
        </p:txBody>
      </p:sp>
      <p:sp>
        <p:nvSpPr>
          <p:cNvPr id="65556" name="Content Placeholder 2"/>
          <p:cNvSpPr>
            <a:spLocks noGrp="1"/>
          </p:cNvSpPr>
          <p:nvPr>
            <p:ph idx="1"/>
          </p:nvPr>
        </p:nvSpPr>
        <p:spPr>
          <a:xfrm>
            <a:off x="0" y="762000"/>
            <a:ext cx="7543800" cy="3124200"/>
          </a:xfrm>
        </p:spPr>
        <p:txBody>
          <a:bodyPr/>
          <a:lstStyle/>
          <a:p>
            <a:pPr eaLnBrk="1" hangingPunct="1"/>
            <a:r>
              <a:rPr lang="en-US" smtClean="0"/>
              <a:t>The basic idea behind IPT weighting is to </a:t>
            </a:r>
            <a:r>
              <a:rPr lang="en-US" u="sng" smtClean="0"/>
              <a:t>use the</a:t>
            </a:r>
            <a:r>
              <a:rPr lang="en-US" smtClean="0"/>
              <a:t> information in the </a:t>
            </a:r>
            <a:r>
              <a:rPr lang="en-US" u="sng" smtClean="0"/>
              <a:t>propensity score</a:t>
            </a:r>
            <a:r>
              <a:rPr lang="en-US" smtClean="0"/>
              <a:t> to </a:t>
            </a:r>
            <a:r>
              <a:rPr lang="en-US" u="sng" smtClean="0"/>
              <a:t>undo the association between the confounder(s) X and the primary “treatment” variable A</a:t>
            </a:r>
          </a:p>
          <a:p>
            <a:pPr eaLnBrk="1" hangingPunct="1"/>
            <a:r>
              <a:rPr lang="en-US" smtClean="0"/>
              <a:t>How?</a:t>
            </a:r>
          </a:p>
        </p:txBody>
      </p:sp>
      <p:sp>
        <p:nvSpPr>
          <p:cNvPr id="65557"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65558" name="Text Box 6"/>
          <p:cNvSpPr txBox="1">
            <a:spLocks noChangeArrowheads="1"/>
          </p:cNvSpPr>
          <p:nvPr/>
        </p:nvSpPr>
        <p:spPr bwMode="auto">
          <a:xfrm>
            <a:off x="42672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a:t>
            </a:r>
          </a:p>
        </p:txBody>
      </p:sp>
      <p:sp>
        <p:nvSpPr>
          <p:cNvPr id="65559"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65560" name="Text Box 10"/>
          <p:cNvSpPr txBox="1">
            <a:spLocks noChangeArrowheads="1"/>
          </p:cNvSpPr>
          <p:nvPr/>
        </p:nvSpPr>
        <p:spPr bwMode="auto">
          <a:xfrm>
            <a:off x="609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a:t>
            </a:r>
          </a:p>
        </p:txBody>
      </p:sp>
      <p:sp>
        <p:nvSpPr>
          <p:cNvPr id="65561"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65562" name="Text Box 12"/>
          <p:cNvSpPr txBox="1">
            <a:spLocks noChangeArrowheads="1"/>
          </p:cNvSpPr>
          <p:nvPr/>
        </p:nvSpPr>
        <p:spPr bwMode="auto">
          <a:xfrm>
            <a:off x="80010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65563" name="AutoShape 19"/>
          <p:cNvCxnSpPr>
            <a:cxnSpLocks noChangeShapeType="1"/>
            <a:stCxn id="65557" idx="7"/>
            <a:endCxn id="65559" idx="3"/>
          </p:cNvCxnSpPr>
          <p:nvPr/>
        </p:nvCxnSpPr>
        <p:spPr bwMode="auto">
          <a:xfrm rot="5400000" flipH="1" flipV="1">
            <a:off x="5095081" y="4061619"/>
            <a:ext cx="706438" cy="914400"/>
          </a:xfrm>
          <a:prstGeom prst="straightConnector1">
            <a:avLst/>
          </a:prstGeom>
          <a:noFill/>
          <a:ln w="19050">
            <a:solidFill>
              <a:srgbClr val="FF3300"/>
            </a:solidFill>
            <a:round/>
            <a:headEnd/>
            <a:tailEnd type="triangle" w="lg" len="lg"/>
          </a:ln>
        </p:spPr>
      </p:cxnSp>
      <p:sp>
        <p:nvSpPr>
          <p:cNvPr id="65564"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y/n</a:t>
            </a:r>
          </a:p>
        </p:txBody>
      </p:sp>
      <p:sp>
        <p:nvSpPr>
          <p:cNvPr id="65565"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a:t>
            </a:r>
          </a:p>
        </p:txBody>
      </p:sp>
      <p:sp>
        <p:nvSpPr>
          <p:cNvPr id="65566"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severe baseline depression = y/n</a:t>
            </a:r>
          </a:p>
        </p:txBody>
      </p:sp>
      <p:sp>
        <p:nvSpPr>
          <p:cNvPr id="65567" name="Text Box 25"/>
          <p:cNvSpPr txBox="1">
            <a:spLocks noChangeArrowheads="1"/>
          </p:cNvSpPr>
          <p:nvPr/>
        </p:nvSpPr>
        <p:spPr bwMode="auto">
          <a:xfrm>
            <a:off x="4876800" y="3952875"/>
            <a:ext cx="533400" cy="923925"/>
          </a:xfrm>
          <a:prstGeom prst="rect">
            <a:avLst/>
          </a:prstGeom>
          <a:noFill/>
          <a:ln w="9525">
            <a:noFill/>
            <a:miter lim="800000"/>
            <a:headEnd/>
            <a:tailEnd/>
          </a:ln>
        </p:spPr>
        <p:txBody>
          <a:bodyPr>
            <a:spAutoFit/>
          </a:bodyPr>
          <a:lstStyle/>
          <a:p>
            <a:pPr eaLnBrk="0" hangingPunct="0">
              <a:spcBef>
                <a:spcPct val="50000"/>
              </a:spcBef>
            </a:pPr>
            <a:r>
              <a:rPr lang="en-US" sz="5400">
                <a:solidFill>
                  <a:srgbClr val="FF0000"/>
                </a:solidFill>
              </a:rPr>
              <a:t>+</a:t>
            </a:r>
          </a:p>
        </p:txBody>
      </p:sp>
      <p:sp>
        <p:nvSpPr>
          <p:cNvPr id="17" name="Content Placeholder 2"/>
          <p:cNvSpPr txBox="1">
            <a:spLocks/>
          </p:cNvSpPr>
          <p:nvPr/>
        </p:nvSpPr>
        <p:spPr bwMode="auto">
          <a:xfrm>
            <a:off x="0" y="2743200"/>
            <a:ext cx="9144000" cy="17526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kern="0" dirty="0">
              <a:latin typeface="+mn-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nvGraphicFramePr>
        <p:xfrm>
          <a:off x="76200" y="3962400"/>
          <a:ext cx="4114800" cy="2468563"/>
        </p:xfrm>
        <a:graphic>
          <a:graphicData uri="http://schemas.openxmlformats.org/drawingml/2006/table">
            <a:tbl>
              <a:tblPr firstRow="1" bandRow="1">
                <a:tableStyleId>{073A0DAA-6AF3-43AB-8588-CEC1D06C72B9}</a:tableStyleId>
              </a:tblPr>
              <a:tblGrid>
                <a:gridCol w="1447800"/>
                <a:gridCol w="1295400"/>
                <a:gridCol w="1371600"/>
              </a:tblGrid>
              <a:tr h="635000">
                <a:tc>
                  <a:txBody>
                    <a:bodyPr/>
                    <a:lstStyle/>
                    <a:p>
                      <a:r>
                        <a:rPr lang="en-US" dirty="0" smtClean="0"/>
                        <a:t>WEIGHTED</a:t>
                      </a:r>
                      <a:r>
                        <a:rPr lang="en-US" baseline="0" dirty="0" smtClean="0"/>
                        <a:t> DATA</a:t>
                      </a:r>
                      <a:endParaRPr lang="en-US" dirty="0" smtClean="0"/>
                    </a:p>
                  </a:txBody>
                  <a:tcPr/>
                </a:tc>
                <a:tc>
                  <a:txBody>
                    <a:bodyPr/>
                    <a:lstStyle/>
                    <a:p>
                      <a:r>
                        <a:rPr lang="en-US" dirty="0" smtClean="0"/>
                        <a:t>Met with HS = YES</a:t>
                      </a:r>
                      <a:endParaRPr lang="en-US" dirty="0"/>
                    </a:p>
                  </a:txBody>
                  <a:tcPr/>
                </a:tc>
                <a:tc>
                  <a:txBody>
                    <a:bodyPr/>
                    <a:lstStyle/>
                    <a:p>
                      <a:r>
                        <a:rPr lang="en-US" dirty="0" smtClean="0"/>
                        <a:t>Met with</a:t>
                      </a:r>
                      <a:r>
                        <a:rPr lang="en-US" baseline="0" dirty="0" smtClean="0"/>
                        <a:t> HS = NO</a:t>
                      </a:r>
                      <a:endParaRPr lang="en-US" dirty="0"/>
                    </a:p>
                  </a:txBody>
                  <a:tcPr/>
                </a:tc>
              </a:tr>
              <a:tr h="635000">
                <a:tc>
                  <a:txBody>
                    <a:bodyPr/>
                    <a:lstStyle/>
                    <a:p>
                      <a:r>
                        <a:rPr lang="en-US" dirty="0" err="1" smtClean="0"/>
                        <a:t>Sev</a:t>
                      </a:r>
                      <a:r>
                        <a:rPr lang="en-US" dirty="0" smtClean="0"/>
                        <a:t>.</a:t>
                      </a:r>
                      <a:r>
                        <a:rPr lang="en-US" baseline="0" dirty="0" smtClean="0"/>
                        <a:t> Base. Depression = YES</a:t>
                      </a:r>
                      <a:endParaRPr lang="en-US" dirty="0"/>
                    </a:p>
                  </a:txBody>
                  <a:tcPr/>
                </a:tc>
                <a:tc>
                  <a:txBody>
                    <a:bodyPr/>
                    <a:lstStyle/>
                    <a:p>
                      <a:pPr algn="ctr"/>
                      <a:r>
                        <a:rPr lang="en-US" sz="4000" b="1" dirty="0" smtClean="0"/>
                        <a:t>60</a:t>
                      </a:r>
                      <a:endParaRPr lang="en-US" sz="4000" b="1" dirty="0"/>
                    </a:p>
                  </a:txBody>
                  <a:tcPr/>
                </a:tc>
                <a:tc>
                  <a:txBody>
                    <a:bodyPr/>
                    <a:lstStyle/>
                    <a:p>
                      <a:pPr algn="ctr"/>
                      <a:r>
                        <a:rPr lang="en-US" sz="4000" b="1" dirty="0" smtClean="0"/>
                        <a:t>30</a:t>
                      </a:r>
                      <a:endParaRPr lang="en-US" sz="4000" b="1" dirty="0"/>
                    </a:p>
                  </a:txBody>
                  <a:tcPr/>
                </a:tc>
              </a:tr>
              <a:tr h="635000">
                <a:tc>
                  <a:txBody>
                    <a:bodyPr/>
                    <a:lstStyle/>
                    <a:p>
                      <a:r>
                        <a:rPr lang="en-US" dirty="0" err="1" smtClean="0"/>
                        <a:t>Sev</a:t>
                      </a:r>
                      <a:r>
                        <a:rPr lang="en-US" dirty="0" smtClean="0"/>
                        <a:t>.</a:t>
                      </a:r>
                      <a:r>
                        <a:rPr lang="en-US" baseline="0" dirty="0" smtClean="0"/>
                        <a:t> Base. Depression = NO</a:t>
                      </a:r>
                      <a:endParaRPr lang="en-US" dirty="0"/>
                    </a:p>
                  </a:txBody>
                  <a:tcPr/>
                </a:tc>
                <a:tc>
                  <a:txBody>
                    <a:bodyPr/>
                    <a:lstStyle/>
                    <a:p>
                      <a:pPr algn="ctr"/>
                      <a:r>
                        <a:rPr lang="en-US" sz="4000" b="1" dirty="0" smtClean="0"/>
                        <a:t>20</a:t>
                      </a:r>
                      <a:endParaRPr lang="en-US" sz="4000" b="1" dirty="0"/>
                    </a:p>
                  </a:txBody>
                  <a:tcPr/>
                </a:tc>
                <a:tc>
                  <a:txBody>
                    <a:bodyPr/>
                    <a:lstStyle/>
                    <a:p>
                      <a:pPr algn="ctr"/>
                      <a:r>
                        <a:rPr lang="en-US" sz="4000" b="1" dirty="0" smtClean="0"/>
                        <a:t>40</a:t>
                      </a:r>
                      <a:endParaRPr lang="en-US" sz="4000" b="1" dirty="0"/>
                    </a:p>
                  </a:txBody>
                  <a:tcPr/>
                </a:tc>
              </a:tr>
            </a:tbl>
          </a:graphicData>
        </a:graphic>
      </p:graphicFrame>
      <p:sp>
        <p:nvSpPr>
          <p:cNvPr id="66579" name="Title 1"/>
          <p:cNvSpPr>
            <a:spLocks noGrp="1"/>
          </p:cNvSpPr>
          <p:nvPr>
            <p:ph type="title"/>
          </p:nvPr>
        </p:nvSpPr>
        <p:spPr>
          <a:xfrm>
            <a:off x="457200" y="76200"/>
            <a:ext cx="8229600" cy="762000"/>
          </a:xfrm>
        </p:spPr>
        <p:txBody>
          <a:bodyPr/>
          <a:lstStyle/>
          <a:p>
            <a:pPr eaLnBrk="1" hangingPunct="1"/>
            <a:r>
              <a:rPr lang="en-US" sz="4000" b="1" smtClean="0"/>
              <a:t>IPT Weighting Tutorial</a:t>
            </a:r>
            <a:endParaRPr lang="en-US" sz="3200" smtClean="0"/>
          </a:p>
        </p:txBody>
      </p:sp>
      <p:sp>
        <p:nvSpPr>
          <p:cNvPr id="66580" name="Content Placeholder 2"/>
          <p:cNvSpPr>
            <a:spLocks noGrp="1"/>
          </p:cNvSpPr>
          <p:nvPr>
            <p:ph idx="1"/>
          </p:nvPr>
        </p:nvSpPr>
        <p:spPr>
          <a:xfrm>
            <a:off x="0" y="914400"/>
            <a:ext cx="9144000" cy="2895600"/>
          </a:xfrm>
        </p:spPr>
        <p:txBody>
          <a:bodyPr/>
          <a:lstStyle/>
          <a:p>
            <a:pPr eaLnBrk="1" hangingPunct="1">
              <a:buFontTx/>
              <a:buNone/>
            </a:pPr>
            <a:r>
              <a:rPr lang="en-US" smtClean="0"/>
              <a:t>Pr(A=yes | X=yes) = 60/90 = 2/3</a:t>
            </a:r>
          </a:p>
          <a:p>
            <a:pPr eaLnBrk="1" hangingPunct="1">
              <a:buFontTx/>
              <a:buNone/>
            </a:pPr>
            <a:r>
              <a:rPr lang="en-US" smtClean="0"/>
              <a:t>Pr(A=yes | X=no) = 20/60 = 1/3</a:t>
            </a:r>
          </a:p>
          <a:p>
            <a:pPr eaLnBrk="1" hangingPunct="1">
              <a:buFontTx/>
              <a:buNone/>
            </a:pPr>
            <a:r>
              <a:rPr lang="en-US" smtClean="0"/>
              <a:t>P</a:t>
            </a:r>
            <a:r>
              <a:rPr lang="en-US" baseline="-25000" smtClean="0"/>
              <a:t>i</a:t>
            </a:r>
            <a:r>
              <a:rPr lang="en-US" smtClean="0"/>
              <a:t> = 2/3 X</a:t>
            </a:r>
            <a:r>
              <a:rPr lang="en-US" baseline="-25000" smtClean="0"/>
              <a:t>i</a:t>
            </a:r>
            <a:r>
              <a:rPr lang="en-US" smtClean="0"/>
              <a:t> + 1/3 (1-X</a:t>
            </a:r>
            <a:r>
              <a:rPr lang="en-US" baseline="-25000" smtClean="0"/>
              <a:t>i</a:t>
            </a:r>
            <a:r>
              <a:rPr lang="en-US" smtClean="0"/>
              <a:t>) = propensity score</a:t>
            </a:r>
          </a:p>
          <a:p>
            <a:pPr eaLnBrk="1" hangingPunct="1">
              <a:buFontTx/>
              <a:buNone/>
            </a:pPr>
            <a:r>
              <a:rPr lang="en-US" smtClean="0"/>
              <a:t>Assign the following weights</a:t>
            </a:r>
          </a:p>
          <a:p>
            <a:pPr eaLnBrk="1" hangingPunct="1">
              <a:buFontTx/>
              <a:buNone/>
            </a:pPr>
            <a:r>
              <a:rPr lang="en-US" smtClean="0"/>
              <a:t>	W</a:t>
            </a:r>
            <a:r>
              <a:rPr lang="en-US" baseline="-25000" smtClean="0"/>
              <a:t>i</a:t>
            </a:r>
            <a:r>
              <a:rPr lang="en-US" smtClean="0"/>
              <a:t> = A</a:t>
            </a:r>
            <a:r>
              <a:rPr lang="en-US" baseline="-25000" smtClean="0"/>
              <a:t>i</a:t>
            </a:r>
            <a:r>
              <a:rPr lang="en-US" smtClean="0"/>
              <a:t> / P</a:t>
            </a:r>
            <a:r>
              <a:rPr lang="en-US" baseline="-25000" smtClean="0"/>
              <a:t>i</a:t>
            </a:r>
            <a:r>
              <a:rPr lang="en-US" smtClean="0"/>
              <a:t> + (1-A</a:t>
            </a:r>
            <a:r>
              <a:rPr lang="en-US" baseline="-25000" smtClean="0"/>
              <a:t>i</a:t>
            </a:r>
            <a:r>
              <a:rPr lang="en-US" smtClean="0"/>
              <a:t>) / (1-P</a:t>
            </a:r>
            <a:r>
              <a:rPr lang="en-US" baseline="-25000" smtClean="0"/>
              <a:t>i</a:t>
            </a:r>
            <a:r>
              <a:rPr lang="en-US" smtClean="0"/>
              <a:t>)</a:t>
            </a:r>
          </a:p>
        </p:txBody>
      </p:sp>
      <p:sp>
        <p:nvSpPr>
          <p:cNvPr id="66581"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66582" name="Text Box 6"/>
          <p:cNvSpPr txBox="1">
            <a:spLocks noChangeArrowheads="1"/>
          </p:cNvSpPr>
          <p:nvPr/>
        </p:nvSpPr>
        <p:spPr bwMode="auto">
          <a:xfrm>
            <a:off x="42672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a:t>
            </a:r>
          </a:p>
        </p:txBody>
      </p:sp>
      <p:sp>
        <p:nvSpPr>
          <p:cNvPr id="66583"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66584" name="Text Box 10"/>
          <p:cNvSpPr txBox="1">
            <a:spLocks noChangeArrowheads="1"/>
          </p:cNvSpPr>
          <p:nvPr/>
        </p:nvSpPr>
        <p:spPr bwMode="auto">
          <a:xfrm>
            <a:off x="609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a:t>
            </a:r>
          </a:p>
        </p:txBody>
      </p:sp>
      <p:sp>
        <p:nvSpPr>
          <p:cNvPr id="66585"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66586" name="Text Box 12"/>
          <p:cNvSpPr txBox="1">
            <a:spLocks noChangeArrowheads="1"/>
          </p:cNvSpPr>
          <p:nvPr/>
        </p:nvSpPr>
        <p:spPr bwMode="auto">
          <a:xfrm>
            <a:off x="80010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66587" name="AutoShape 19"/>
          <p:cNvCxnSpPr>
            <a:cxnSpLocks noChangeShapeType="1"/>
            <a:stCxn id="66581" idx="7"/>
            <a:endCxn id="66583" idx="3"/>
          </p:cNvCxnSpPr>
          <p:nvPr/>
        </p:nvCxnSpPr>
        <p:spPr bwMode="auto">
          <a:xfrm rot="5400000" flipH="1" flipV="1">
            <a:off x="5095081" y="4061619"/>
            <a:ext cx="706438" cy="914400"/>
          </a:xfrm>
          <a:prstGeom prst="straightConnector1">
            <a:avLst/>
          </a:prstGeom>
          <a:noFill/>
          <a:ln w="19050">
            <a:solidFill>
              <a:srgbClr val="FF3300"/>
            </a:solidFill>
            <a:round/>
            <a:headEnd/>
            <a:tailEnd type="triangle" w="lg" len="lg"/>
          </a:ln>
        </p:spPr>
      </p:cxnSp>
      <p:sp>
        <p:nvSpPr>
          <p:cNvPr id="66588"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y/n</a:t>
            </a:r>
          </a:p>
        </p:txBody>
      </p:sp>
      <p:sp>
        <p:nvSpPr>
          <p:cNvPr id="66589"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a:t>
            </a:r>
          </a:p>
        </p:txBody>
      </p:sp>
      <p:sp>
        <p:nvSpPr>
          <p:cNvPr id="66590"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severe baseline depression = y/n</a:t>
            </a:r>
          </a:p>
        </p:txBody>
      </p:sp>
      <p:sp>
        <p:nvSpPr>
          <p:cNvPr id="66591" name="Text Box 25"/>
          <p:cNvSpPr txBox="1">
            <a:spLocks noChangeArrowheads="1"/>
          </p:cNvSpPr>
          <p:nvPr/>
        </p:nvSpPr>
        <p:spPr bwMode="auto">
          <a:xfrm>
            <a:off x="4876800" y="3952875"/>
            <a:ext cx="533400" cy="923925"/>
          </a:xfrm>
          <a:prstGeom prst="rect">
            <a:avLst/>
          </a:prstGeom>
          <a:noFill/>
          <a:ln w="9525">
            <a:noFill/>
            <a:miter lim="800000"/>
            <a:headEnd/>
            <a:tailEnd/>
          </a:ln>
        </p:spPr>
        <p:txBody>
          <a:bodyPr>
            <a:spAutoFit/>
          </a:bodyPr>
          <a:lstStyle/>
          <a:p>
            <a:pPr eaLnBrk="0" hangingPunct="0">
              <a:spcBef>
                <a:spcPct val="50000"/>
              </a:spcBef>
            </a:pPr>
            <a:r>
              <a:rPr lang="en-US" sz="5400">
                <a:solidFill>
                  <a:srgbClr val="FF0000"/>
                </a:solidFill>
              </a:rPr>
              <a:t>+</a:t>
            </a:r>
          </a:p>
        </p:txBody>
      </p:sp>
      <p:sp>
        <p:nvSpPr>
          <p:cNvPr id="17" name="Content Placeholder 2"/>
          <p:cNvSpPr txBox="1">
            <a:spLocks/>
          </p:cNvSpPr>
          <p:nvPr/>
        </p:nvSpPr>
        <p:spPr bwMode="auto">
          <a:xfrm>
            <a:off x="0" y="2743200"/>
            <a:ext cx="9144000" cy="17526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kern="0" dirty="0">
              <a:latin typeface="+mn-lt"/>
            </a:endParaRPr>
          </a:p>
        </p:txBody>
      </p:sp>
      <p:sp>
        <p:nvSpPr>
          <p:cNvPr id="18" name="Text Box 45"/>
          <p:cNvSpPr txBox="1">
            <a:spLocks noChangeArrowheads="1"/>
          </p:cNvSpPr>
          <p:nvPr/>
        </p:nvSpPr>
        <p:spPr bwMode="auto">
          <a:xfrm>
            <a:off x="6019800" y="762000"/>
            <a:ext cx="2209800" cy="1384300"/>
          </a:xfrm>
          <a:prstGeom prst="rect">
            <a:avLst/>
          </a:prstGeom>
          <a:noFill/>
          <a:ln w="9525">
            <a:noFill/>
            <a:miter lim="800000"/>
            <a:headEnd/>
            <a:tailEnd/>
          </a:ln>
        </p:spPr>
        <p:txBody>
          <a:bodyPr>
            <a:spAutoFit/>
          </a:bodyPr>
          <a:lstStyle/>
          <a:p>
            <a:pPr algn="ctr" eaLnBrk="0" hangingPunct="0">
              <a:spcBef>
                <a:spcPct val="50000"/>
              </a:spcBef>
            </a:pPr>
            <a:r>
              <a:rPr lang="en-US" sz="2800"/>
              <a:t>the “propensity score”</a:t>
            </a:r>
            <a:endParaRPr lang="en-US" sz="2800" baseline="-25000"/>
          </a:p>
        </p:txBody>
      </p:sp>
      <p:sp>
        <p:nvSpPr>
          <p:cNvPr id="19" name="Right Brace 18"/>
          <p:cNvSpPr>
            <a:spLocks/>
          </p:cNvSpPr>
          <p:nvPr/>
        </p:nvSpPr>
        <p:spPr bwMode="auto">
          <a:xfrm>
            <a:off x="5943600" y="990600"/>
            <a:ext cx="228600" cy="1066800"/>
          </a:xfrm>
          <a:prstGeom prst="rightBrace">
            <a:avLst>
              <a:gd name="adj1" fmla="val 8340"/>
              <a:gd name="adj2" fmla="val 50000"/>
            </a:avLst>
          </a:prstGeom>
          <a:noFill/>
          <a:ln w="25400" algn="ctr">
            <a:solidFill>
              <a:srgbClr val="FF0000"/>
            </a:solidFill>
            <a:round/>
            <a:headEnd/>
            <a:tailEnd/>
          </a:ln>
        </p:spPr>
        <p:txBody>
          <a:bodyPr/>
          <a:lstStyle/>
          <a:p>
            <a:pPr eaLnBrk="0" hangingPunct="0"/>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457200" y="76200"/>
            <a:ext cx="8229600" cy="762000"/>
          </a:xfrm>
        </p:spPr>
        <p:txBody>
          <a:bodyPr/>
          <a:lstStyle/>
          <a:p>
            <a:pPr eaLnBrk="1" hangingPunct="1"/>
            <a:r>
              <a:rPr lang="en-US" sz="4000" b="1" smtClean="0"/>
              <a:t>IPT Weighting Tutorial</a:t>
            </a:r>
            <a:endParaRPr lang="en-US" sz="3200" smtClean="0"/>
          </a:p>
        </p:txBody>
      </p:sp>
      <p:sp>
        <p:nvSpPr>
          <p:cNvPr id="67586" name="Content Placeholder 2"/>
          <p:cNvSpPr>
            <a:spLocks noGrp="1"/>
          </p:cNvSpPr>
          <p:nvPr>
            <p:ph idx="1"/>
          </p:nvPr>
        </p:nvSpPr>
        <p:spPr>
          <a:xfrm>
            <a:off x="0" y="914400"/>
            <a:ext cx="9144000" cy="2895600"/>
          </a:xfrm>
        </p:spPr>
        <p:txBody>
          <a:bodyPr/>
          <a:lstStyle/>
          <a:p>
            <a:pPr eaLnBrk="1" hangingPunct="1">
              <a:buFontTx/>
              <a:buNone/>
            </a:pPr>
            <a:r>
              <a:rPr lang="en-US" smtClean="0"/>
              <a:t>P</a:t>
            </a:r>
            <a:r>
              <a:rPr lang="en-US" baseline="-25000" smtClean="0"/>
              <a:t>i</a:t>
            </a:r>
            <a:r>
              <a:rPr lang="en-US" smtClean="0"/>
              <a:t> = 2/3 X</a:t>
            </a:r>
            <a:r>
              <a:rPr lang="en-US" baseline="-25000" smtClean="0"/>
              <a:t>i</a:t>
            </a:r>
            <a:r>
              <a:rPr lang="en-US" smtClean="0"/>
              <a:t> + 1/3 (1-X</a:t>
            </a:r>
            <a:r>
              <a:rPr lang="en-US" baseline="-25000" smtClean="0"/>
              <a:t>i</a:t>
            </a:r>
            <a:r>
              <a:rPr lang="en-US" smtClean="0"/>
              <a:t>) = propensity score</a:t>
            </a:r>
          </a:p>
          <a:p>
            <a:pPr eaLnBrk="1" hangingPunct="1">
              <a:buFontTx/>
              <a:buNone/>
            </a:pPr>
            <a:r>
              <a:rPr lang="en-US" smtClean="0"/>
              <a:t>Assign the weights</a:t>
            </a:r>
          </a:p>
          <a:p>
            <a:pPr eaLnBrk="1" hangingPunct="1">
              <a:buFontTx/>
              <a:buNone/>
            </a:pPr>
            <a:r>
              <a:rPr lang="en-US" smtClean="0"/>
              <a:t>	 W</a:t>
            </a:r>
            <a:r>
              <a:rPr lang="en-US" baseline="-25000" smtClean="0"/>
              <a:t>i</a:t>
            </a:r>
            <a:r>
              <a:rPr lang="en-US" smtClean="0"/>
              <a:t> = A</a:t>
            </a:r>
            <a:r>
              <a:rPr lang="en-US" baseline="-25000" smtClean="0"/>
              <a:t>i</a:t>
            </a:r>
            <a:r>
              <a:rPr lang="en-US" smtClean="0"/>
              <a:t> / P</a:t>
            </a:r>
            <a:r>
              <a:rPr lang="en-US" baseline="-25000" smtClean="0"/>
              <a:t>i</a:t>
            </a:r>
            <a:r>
              <a:rPr lang="en-US" smtClean="0"/>
              <a:t> + (1-A</a:t>
            </a:r>
            <a:r>
              <a:rPr lang="en-US" baseline="-25000" smtClean="0"/>
              <a:t>i</a:t>
            </a:r>
            <a:r>
              <a:rPr lang="en-US" smtClean="0"/>
              <a:t>) / (1-P</a:t>
            </a:r>
            <a:r>
              <a:rPr lang="en-US" baseline="-25000" smtClean="0"/>
              <a:t>i</a:t>
            </a:r>
            <a:r>
              <a:rPr lang="en-US" smtClean="0"/>
              <a:t>)</a:t>
            </a:r>
          </a:p>
          <a:p>
            <a:pPr eaLnBrk="1" hangingPunct="1">
              <a:buFontTx/>
              <a:buNone/>
            </a:pPr>
            <a:r>
              <a:rPr lang="en-US" b="1" smtClean="0"/>
              <a:t>Does this really work? </a:t>
            </a:r>
            <a:r>
              <a:rPr lang="en-US" smtClean="0"/>
              <a:t>Yes. Take a </a:t>
            </a:r>
          </a:p>
          <a:p>
            <a:pPr eaLnBrk="1" hangingPunct="1">
              <a:buFontTx/>
              <a:buNone/>
            </a:pPr>
            <a:r>
              <a:rPr lang="en-US" smtClean="0"/>
              <a:t>look at the “weighted table”:</a:t>
            </a:r>
          </a:p>
        </p:txBody>
      </p:sp>
      <p:sp>
        <p:nvSpPr>
          <p:cNvPr id="67587"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67588" name="Text Box 6"/>
          <p:cNvSpPr txBox="1">
            <a:spLocks noChangeArrowheads="1"/>
          </p:cNvSpPr>
          <p:nvPr/>
        </p:nvSpPr>
        <p:spPr bwMode="auto">
          <a:xfrm>
            <a:off x="42672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a:t>
            </a:r>
          </a:p>
        </p:txBody>
      </p:sp>
      <p:sp>
        <p:nvSpPr>
          <p:cNvPr id="67589"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67590" name="Text Box 10"/>
          <p:cNvSpPr txBox="1">
            <a:spLocks noChangeArrowheads="1"/>
          </p:cNvSpPr>
          <p:nvPr/>
        </p:nvSpPr>
        <p:spPr bwMode="auto">
          <a:xfrm>
            <a:off x="609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a:t>
            </a:r>
          </a:p>
        </p:txBody>
      </p:sp>
      <p:sp>
        <p:nvSpPr>
          <p:cNvPr id="67591"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67592" name="Text Box 12"/>
          <p:cNvSpPr txBox="1">
            <a:spLocks noChangeArrowheads="1"/>
          </p:cNvSpPr>
          <p:nvPr/>
        </p:nvSpPr>
        <p:spPr bwMode="auto">
          <a:xfrm>
            <a:off x="80010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67593" name="AutoShape 19"/>
          <p:cNvCxnSpPr>
            <a:cxnSpLocks noChangeShapeType="1"/>
            <a:stCxn id="67587" idx="7"/>
            <a:endCxn id="67589" idx="3"/>
          </p:cNvCxnSpPr>
          <p:nvPr/>
        </p:nvCxnSpPr>
        <p:spPr bwMode="auto">
          <a:xfrm rot="5400000" flipH="1" flipV="1">
            <a:off x="5095081" y="4061619"/>
            <a:ext cx="706438" cy="914400"/>
          </a:xfrm>
          <a:prstGeom prst="straightConnector1">
            <a:avLst/>
          </a:prstGeom>
          <a:noFill/>
          <a:ln w="19050">
            <a:solidFill>
              <a:srgbClr val="FF3300"/>
            </a:solidFill>
            <a:round/>
            <a:headEnd/>
            <a:tailEnd type="triangle" w="lg" len="lg"/>
          </a:ln>
        </p:spPr>
      </p:cxnSp>
      <p:sp>
        <p:nvSpPr>
          <p:cNvPr id="67594"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y/n</a:t>
            </a:r>
          </a:p>
        </p:txBody>
      </p:sp>
      <p:sp>
        <p:nvSpPr>
          <p:cNvPr id="67595"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a:t>
            </a:r>
          </a:p>
        </p:txBody>
      </p:sp>
      <p:sp>
        <p:nvSpPr>
          <p:cNvPr id="67596"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severe baseline depression = y/n</a:t>
            </a:r>
          </a:p>
        </p:txBody>
      </p:sp>
      <p:sp>
        <p:nvSpPr>
          <p:cNvPr id="17" name="Content Placeholder 2"/>
          <p:cNvSpPr txBox="1">
            <a:spLocks/>
          </p:cNvSpPr>
          <p:nvPr/>
        </p:nvSpPr>
        <p:spPr bwMode="auto">
          <a:xfrm>
            <a:off x="0" y="2743200"/>
            <a:ext cx="9144000" cy="17526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kern="0" dirty="0">
              <a:latin typeface="+mn-lt"/>
            </a:endParaRPr>
          </a:p>
        </p:txBody>
      </p:sp>
      <p:graphicFrame>
        <p:nvGraphicFramePr>
          <p:cNvPr id="22" name="Table 21"/>
          <p:cNvGraphicFramePr>
            <a:graphicFrameLocks noGrp="1"/>
          </p:cNvGraphicFramePr>
          <p:nvPr/>
        </p:nvGraphicFramePr>
        <p:xfrm>
          <a:off x="76200" y="3962400"/>
          <a:ext cx="4419600" cy="2803525"/>
        </p:xfrm>
        <a:graphic>
          <a:graphicData uri="http://schemas.openxmlformats.org/drawingml/2006/table">
            <a:tbl>
              <a:tblPr firstRow="1" bandRow="1">
                <a:tableStyleId>{073A0DAA-6AF3-43AB-8588-CEC1D06C72B9}</a:tableStyleId>
              </a:tblPr>
              <a:tblGrid>
                <a:gridCol w="1555044"/>
                <a:gridCol w="1391356"/>
                <a:gridCol w="1473200"/>
              </a:tblGrid>
              <a:tr h="651244">
                <a:tc>
                  <a:txBody>
                    <a:bodyPr/>
                    <a:lstStyle/>
                    <a:p>
                      <a:r>
                        <a:rPr lang="en-US" dirty="0" smtClean="0"/>
                        <a:t>WEIGHTED</a:t>
                      </a:r>
                      <a:r>
                        <a:rPr lang="en-US" baseline="0" dirty="0" smtClean="0"/>
                        <a:t> DATA</a:t>
                      </a:r>
                      <a:endParaRPr lang="en-US" dirty="0" smtClean="0"/>
                    </a:p>
                  </a:txBody>
                  <a:tcPr/>
                </a:tc>
                <a:tc>
                  <a:txBody>
                    <a:bodyPr/>
                    <a:lstStyle/>
                    <a:p>
                      <a:r>
                        <a:rPr lang="en-US" dirty="0" smtClean="0"/>
                        <a:t>Met with HS = YES</a:t>
                      </a:r>
                      <a:endParaRPr lang="en-US" dirty="0"/>
                    </a:p>
                  </a:txBody>
                  <a:tcPr/>
                </a:tc>
                <a:tc>
                  <a:txBody>
                    <a:bodyPr/>
                    <a:lstStyle/>
                    <a:p>
                      <a:r>
                        <a:rPr lang="en-US" dirty="0" smtClean="0"/>
                        <a:t>Met with</a:t>
                      </a:r>
                      <a:r>
                        <a:rPr lang="en-US" baseline="0" dirty="0" smtClean="0"/>
                        <a:t> HS = NO</a:t>
                      </a:r>
                      <a:endParaRPr lang="en-US" dirty="0"/>
                    </a:p>
                  </a:txBody>
                  <a:tcPr/>
                </a:tc>
              </a:tr>
              <a:tr h="1085407">
                <a:tc>
                  <a:txBody>
                    <a:bodyPr/>
                    <a:lstStyle/>
                    <a:p>
                      <a:r>
                        <a:rPr lang="en-US" dirty="0" err="1" smtClean="0"/>
                        <a:t>Sev</a:t>
                      </a:r>
                      <a:r>
                        <a:rPr lang="en-US" dirty="0" smtClean="0"/>
                        <a:t>.</a:t>
                      </a:r>
                      <a:r>
                        <a:rPr lang="en-US" baseline="0" dirty="0" smtClean="0"/>
                        <a:t> Base. Depression = YES</a:t>
                      </a:r>
                      <a:endParaRPr lang="en-US" dirty="0"/>
                    </a:p>
                  </a:txBody>
                  <a:tcPr/>
                </a:tc>
                <a:tc>
                  <a:txBody>
                    <a:bodyPr/>
                    <a:lstStyle/>
                    <a:p>
                      <a:pPr algn="ctr"/>
                      <a:r>
                        <a:rPr lang="en-US" sz="3200" dirty="0" smtClean="0"/>
                        <a:t>60*3/2</a:t>
                      </a:r>
                    </a:p>
                    <a:p>
                      <a:pPr algn="ctr"/>
                      <a:r>
                        <a:rPr lang="en-US" sz="3200" dirty="0" smtClean="0"/>
                        <a:t>=</a:t>
                      </a:r>
                      <a:r>
                        <a:rPr lang="en-US" sz="3200" b="1" dirty="0" smtClean="0"/>
                        <a:t> 90</a:t>
                      </a:r>
                      <a:endParaRPr lang="en-US" sz="3200" b="1" dirty="0"/>
                    </a:p>
                  </a:txBody>
                  <a:tcPr/>
                </a:tc>
                <a:tc>
                  <a:txBody>
                    <a:bodyPr/>
                    <a:lstStyle/>
                    <a:p>
                      <a:pPr algn="ctr"/>
                      <a:r>
                        <a:rPr lang="en-US" sz="3200" dirty="0" smtClean="0"/>
                        <a:t>30*3</a:t>
                      </a:r>
                    </a:p>
                    <a:p>
                      <a:pPr algn="ctr"/>
                      <a:r>
                        <a:rPr lang="en-US" sz="3200" dirty="0" smtClean="0"/>
                        <a:t>= </a:t>
                      </a:r>
                      <a:r>
                        <a:rPr lang="en-US" sz="3200" b="1" dirty="0" smtClean="0"/>
                        <a:t>90</a:t>
                      </a:r>
                      <a:endParaRPr lang="en-US" sz="3200" b="1" dirty="0"/>
                    </a:p>
                  </a:txBody>
                  <a:tcPr/>
                </a:tc>
              </a:tr>
              <a:tr h="930349">
                <a:tc>
                  <a:txBody>
                    <a:bodyPr/>
                    <a:lstStyle/>
                    <a:p>
                      <a:r>
                        <a:rPr lang="en-US" dirty="0" err="1" smtClean="0"/>
                        <a:t>Sev</a:t>
                      </a:r>
                      <a:r>
                        <a:rPr lang="en-US" dirty="0" smtClean="0"/>
                        <a:t>.</a:t>
                      </a:r>
                      <a:r>
                        <a:rPr lang="en-US" baseline="0" dirty="0" smtClean="0"/>
                        <a:t> Base. Depression = NO</a:t>
                      </a:r>
                      <a:endParaRPr lang="en-US" dirty="0"/>
                    </a:p>
                  </a:txBody>
                  <a:tcPr/>
                </a:tc>
                <a:tc>
                  <a:txBody>
                    <a:bodyPr/>
                    <a:lstStyle/>
                    <a:p>
                      <a:pPr algn="ctr"/>
                      <a:r>
                        <a:rPr lang="en-US" sz="3200" dirty="0" smtClean="0"/>
                        <a:t>20*3</a:t>
                      </a:r>
                    </a:p>
                    <a:p>
                      <a:pPr algn="ctr"/>
                      <a:r>
                        <a:rPr lang="en-US" sz="3200" dirty="0" smtClean="0"/>
                        <a:t>=</a:t>
                      </a:r>
                      <a:r>
                        <a:rPr lang="en-US" sz="3200" b="1" dirty="0" smtClean="0"/>
                        <a:t> 60</a:t>
                      </a:r>
                      <a:endParaRPr lang="en-US" sz="3200" b="1" dirty="0"/>
                    </a:p>
                  </a:txBody>
                  <a:tcPr/>
                </a:tc>
                <a:tc>
                  <a:txBody>
                    <a:bodyPr/>
                    <a:lstStyle/>
                    <a:p>
                      <a:pPr algn="ctr"/>
                      <a:r>
                        <a:rPr lang="en-US" sz="3200" dirty="0" smtClean="0"/>
                        <a:t>40*3/2</a:t>
                      </a:r>
                    </a:p>
                    <a:p>
                      <a:pPr algn="ctr"/>
                      <a:r>
                        <a:rPr lang="en-US" sz="3200" dirty="0" smtClean="0"/>
                        <a:t>= </a:t>
                      </a:r>
                      <a:r>
                        <a:rPr lang="en-US" sz="3200" b="1" dirty="0" smtClean="0"/>
                        <a:t>60</a:t>
                      </a:r>
                      <a:endParaRPr lang="en-US" sz="3200" b="1" dirty="0"/>
                    </a:p>
                  </a:txBody>
                  <a:tcPr/>
                </a:tc>
              </a:tr>
            </a:tbl>
          </a:graphicData>
        </a:graphic>
      </p:graphicFrame>
      <p:sp>
        <p:nvSpPr>
          <p:cNvPr id="21" name="Text Box 24"/>
          <p:cNvSpPr txBox="1">
            <a:spLocks noChangeArrowheads="1"/>
          </p:cNvSpPr>
          <p:nvPr/>
        </p:nvSpPr>
        <p:spPr bwMode="auto">
          <a:xfrm rot="-1115238">
            <a:off x="5105400" y="4114800"/>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57200" y="76200"/>
            <a:ext cx="8229600" cy="762000"/>
          </a:xfrm>
        </p:spPr>
        <p:txBody>
          <a:bodyPr/>
          <a:lstStyle/>
          <a:p>
            <a:pPr eaLnBrk="1" hangingPunct="1"/>
            <a:r>
              <a:rPr lang="en-US" sz="4000" b="1" smtClean="0"/>
              <a:t>IPT Weighting Tutorial</a:t>
            </a:r>
            <a:endParaRPr lang="en-US" sz="3200" smtClean="0"/>
          </a:p>
        </p:txBody>
      </p:sp>
      <p:sp>
        <p:nvSpPr>
          <p:cNvPr id="68610" name="Content Placeholder 2"/>
          <p:cNvSpPr>
            <a:spLocks noGrp="1"/>
          </p:cNvSpPr>
          <p:nvPr>
            <p:ph idx="1"/>
          </p:nvPr>
        </p:nvSpPr>
        <p:spPr>
          <a:xfrm>
            <a:off x="0" y="914400"/>
            <a:ext cx="9144000" cy="2895600"/>
          </a:xfrm>
        </p:spPr>
        <p:txBody>
          <a:bodyPr/>
          <a:lstStyle/>
          <a:p>
            <a:pPr eaLnBrk="1" hangingPunct="1">
              <a:buFontTx/>
              <a:buNone/>
            </a:pPr>
            <a:r>
              <a:rPr lang="en-US" smtClean="0"/>
              <a:t>P</a:t>
            </a:r>
            <a:r>
              <a:rPr lang="en-US" baseline="-25000" smtClean="0"/>
              <a:t>i</a:t>
            </a:r>
            <a:r>
              <a:rPr lang="en-US" smtClean="0"/>
              <a:t> = 2/3 X</a:t>
            </a:r>
            <a:r>
              <a:rPr lang="en-US" baseline="-25000" smtClean="0"/>
              <a:t>i</a:t>
            </a:r>
            <a:r>
              <a:rPr lang="en-US" smtClean="0"/>
              <a:t> + 1/3 (1-X</a:t>
            </a:r>
            <a:r>
              <a:rPr lang="en-US" baseline="-25000" smtClean="0"/>
              <a:t>i</a:t>
            </a:r>
            <a:r>
              <a:rPr lang="en-US" smtClean="0"/>
              <a:t>) = propensity score</a:t>
            </a:r>
          </a:p>
          <a:p>
            <a:pPr eaLnBrk="1" hangingPunct="1">
              <a:buFontTx/>
              <a:buNone/>
            </a:pPr>
            <a:r>
              <a:rPr lang="en-US" smtClean="0"/>
              <a:t>W</a:t>
            </a:r>
            <a:r>
              <a:rPr lang="en-US" baseline="-25000" smtClean="0"/>
              <a:t>i</a:t>
            </a:r>
            <a:r>
              <a:rPr lang="en-US" smtClean="0"/>
              <a:t> = A</a:t>
            </a:r>
            <a:r>
              <a:rPr lang="en-US" baseline="-25000" smtClean="0"/>
              <a:t>i</a:t>
            </a:r>
            <a:r>
              <a:rPr lang="en-US" smtClean="0"/>
              <a:t> / P</a:t>
            </a:r>
            <a:r>
              <a:rPr lang="en-US" baseline="-25000" smtClean="0"/>
              <a:t>i</a:t>
            </a:r>
            <a:r>
              <a:rPr lang="en-US" smtClean="0"/>
              <a:t> + (1-A</a:t>
            </a:r>
            <a:r>
              <a:rPr lang="en-US" baseline="-25000" smtClean="0"/>
              <a:t>i</a:t>
            </a:r>
            <a:r>
              <a:rPr lang="en-US" smtClean="0"/>
              <a:t>) / (1-P</a:t>
            </a:r>
            <a:r>
              <a:rPr lang="en-US" baseline="-25000" smtClean="0"/>
              <a:t>i</a:t>
            </a:r>
            <a:r>
              <a:rPr lang="en-US" smtClean="0"/>
              <a:t>) = weights       </a:t>
            </a:r>
          </a:p>
          <a:p>
            <a:pPr eaLnBrk="1" hangingPunct="1"/>
            <a:r>
              <a:rPr lang="en-US" smtClean="0"/>
              <a:t>“Weighted” Odds Ratio = 1.0</a:t>
            </a:r>
          </a:p>
          <a:p>
            <a:pPr eaLnBrk="1" hangingPunct="1"/>
            <a:r>
              <a:rPr lang="en-US" smtClean="0"/>
              <a:t>“Weighted” Risk Ratio = 1.0</a:t>
            </a:r>
          </a:p>
          <a:p>
            <a:pPr eaLnBrk="1" hangingPunct="1"/>
            <a:r>
              <a:rPr lang="en-US" smtClean="0"/>
              <a:t>“Weighted” Risk Diff = 0.0</a:t>
            </a:r>
          </a:p>
        </p:txBody>
      </p:sp>
      <p:sp>
        <p:nvSpPr>
          <p:cNvPr id="68611"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68612" name="Text Box 6"/>
          <p:cNvSpPr txBox="1">
            <a:spLocks noChangeArrowheads="1"/>
          </p:cNvSpPr>
          <p:nvPr/>
        </p:nvSpPr>
        <p:spPr bwMode="auto">
          <a:xfrm>
            <a:off x="42672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a:t>
            </a:r>
          </a:p>
        </p:txBody>
      </p:sp>
      <p:sp>
        <p:nvSpPr>
          <p:cNvPr id="68613"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68614" name="Text Box 10"/>
          <p:cNvSpPr txBox="1">
            <a:spLocks noChangeArrowheads="1"/>
          </p:cNvSpPr>
          <p:nvPr/>
        </p:nvSpPr>
        <p:spPr bwMode="auto">
          <a:xfrm>
            <a:off x="609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a:t>
            </a:r>
          </a:p>
        </p:txBody>
      </p:sp>
      <p:sp>
        <p:nvSpPr>
          <p:cNvPr id="68615"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68616" name="Text Box 12"/>
          <p:cNvSpPr txBox="1">
            <a:spLocks noChangeArrowheads="1"/>
          </p:cNvSpPr>
          <p:nvPr/>
        </p:nvSpPr>
        <p:spPr bwMode="auto">
          <a:xfrm>
            <a:off x="80010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68617" name="AutoShape 19"/>
          <p:cNvCxnSpPr>
            <a:cxnSpLocks noChangeShapeType="1"/>
            <a:stCxn id="68611" idx="7"/>
            <a:endCxn id="68613" idx="3"/>
          </p:cNvCxnSpPr>
          <p:nvPr/>
        </p:nvCxnSpPr>
        <p:spPr bwMode="auto">
          <a:xfrm rot="5400000" flipH="1" flipV="1">
            <a:off x="5095081" y="4061619"/>
            <a:ext cx="706438" cy="914400"/>
          </a:xfrm>
          <a:prstGeom prst="straightConnector1">
            <a:avLst/>
          </a:prstGeom>
          <a:noFill/>
          <a:ln w="19050">
            <a:solidFill>
              <a:srgbClr val="FF3300"/>
            </a:solidFill>
            <a:round/>
            <a:headEnd/>
            <a:tailEnd type="triangle" w="lg" len="lg"/>
          </a:ln>
        </p:spPr>
      </p:cxnSp>
      <p:sp>
        <p:nvSpPr>
          <p:cNvPr id="68618"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y/n</a:t>
            </a:r>
          </a:p>
        </p:txBody>
      </p:sp>
      <p:sp>
        <p:nvSpPr>
          <p:cNvPr id="68619"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a:t>
            </a:r>
          </a:p>
        </p:txBody>
      </p:sp>
      <p:sp>
        <p:nvSpPr>
          <p:cNvPr id="68620"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severe baseline depression = y/n</a:t>
            </a:r>
          </a:p>
        </p:txBody>
      </p:sp>
      <p:sp>
        <p:nvSpPr>
          <p:cNvPr id="17" name="Content Placeholder 2"/>
          <p:cNvSpPr txBox="1">
            <a:spLocks/>
          </p:cNvSpPr>
          <p:nvPr/>
        </p:nvSpPr>
        <p:spPr bwMode="auto">
          <a:xfrm>
            <a:off x="0" y="2743200"/>
            <a:ext cx="9144000" cy="17526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kern="0" dirty="0">
              <a:latin typeface="+mn-lt"/>
            </a:endParaRPr>
          </a:p>
        </p:txBody>
      </p:sp>
      <p:graphicFrame>
        <p:nvGraphicFramePr>
          <p:cNvPr id="18" name="Table 17"/>
          <p:cNvGraphicFramePr>
            <a:graphicFrameLocks noGrp="1"/>
          </p:cNvGraphicFramePr>
          <p:nvPr/>
        </p:nvGraphicFramePr>
        <p:xfrm>
          <a:off x="76200" y="3962400"/>
          <a:ext cx="4114800" cy="2468563"/>
        </p:xfrm>
        <a:graphic>
          <a:graphicData uri="http://schemas.openxmlformats.org/drawingml/2006/table">
            <a:tbl>
              <a:tblPr firstRow="1" bandRow="1">
                <a:tableStyleId>{073A0DAA-6AF3-43AB-8588-CEC1D06C72B9}</a:tableStyleId>
              </a:tblPr>
              <a:tblGrid>
                <a:gridCol w="1447800"/>
                <a:gridCol w="1295400"/>
                <a:gridCol w="1371600"/>
              </a:tblGrid>
              <a:tr h="635000">
                <a:tc>
                  <a:txBody>
                    <a:bodyPr/>
                    <a:lstStyle/>
                    <a:p>
                      <a:r>
                        <a:rPr lang="en-US" dirty="0" smtClean="0"/>
                        <a:t>WEIGHTED</a:t>
                      </a:r>
                    </a:p>
                    <a:p>
                      <a:r>
                        <a:rPr lang="en-US" dirty="0" smtClean="0"/>
                        <a:t>DATA</a:t>
                      </a:r>
                      <a:endParaRPr lang="en-US" dirty="0"/>
                    </a:p>
                  </a:txBody>
                  <a:tcPr/>
                </a:tc>
                <a:tc>
                  <a:txBody>
                    <a:bodyPr/>
                    <a:lstStyle/>
                    <a:p>
                      <a:r>
                        <a:rPr lang="en-US" dirty="0" smtClean="0"/>
                        <a:t>Met with HS = YES</a:t>
                      </a:r>
                      <a:endParaRPr lang="en-US" dirty="0"/>
                    </a:p>
                  </a:txBody>
                  <a:tcPr/>
                </a:tc>
                <a:tc>
                  <a:txBody>
                    <a:bodyPr/>
                    <a:lstStyle/>
                    <a:p>
                      <a:r>
                        <a:rPr lang="en-US" dirty="0" smtClean="0"/>
                        <a:t>Met with</a:t>
                      </a:r>
                      <a:r>
                        <a:rPr lang="en-US" baseline="0" dirty="0" smtClean="0"/>
                        <a:t> HS = NO</a:t>
                      </a:r>
                      <a:endParaRPr lang="en-US" dirty="0"/>
                    </a:p>
                  </a:txBody>
                  <a:tcPr/>
                </a:tc>
              </a:tr>
              <a:tr h="635000">
                <a:tc>
                  <a:txBody>
                    <a:bodyPr/>
                    <a:lstStyle/>
                    <a:p>
                      <a:r>
                        <a:rPr lang="en-US" dirty="0" err="1" smtClean="0"/>
                        <a:t>Sev</a:t>
                      </a:r>
                      <a:r>
                        <a:rPr lang="en-US" dirty="0" smtClean="0"/>
                        <a:t>.</a:t>
                      </a:r>
                      <a:r>
                        <a:rPr lang="en-US" baseline="0" dirty="0" smtClean="0"/>
                        <a:t> Base. Depression = YES</a:t>
                      </a:r>
                      <a:endParaRPr lang="en-US" dirty="0"/>
                    </a:p>
                  </a:txBody>
                  <a:tcPr/>
                </a:tc>
                <a:tc>
                  <a:txBody>
                    <a:bodyPr/>
                    <a:lstStyle/>
                    <a:p>
                      <a:pPr algn="ctr"/>
                      <a:r>
                        <a:rPr lang="en-US" sz="4000" b="1" dirty="0" smtClean="0"/>
                        <a:t>90</a:t>
                      </a:r>
                      <a:endParaRPr lang="en-US" sz="4000" b="1" dirty="0"/>
                    </a:p>
                  </a:txBody>
                  <a:tcPr/>
                </a:tc>
                <a:tc>
                  <a:txBody>
                    <a:bodyPr/>
                    <a:lstStyle/>
                    <a:p>
                      <a:pPr algn="ctr"/>
                      <a:r>
                        <a:rPr lang="en-US" sz="4000" b="1" dirty="0" smtClean="0"/>
                        <a:t>90</a:t>
                      </a:r>
                      <a:endParaRPr lang="en-US" sz="4000" b="1" dirty="0"/>
                    </a:p>
                  </a:txBody>
                  <a:tcPr/>
                </a:tc>
              </a:tr>
              <a:tr h="635000">
                <a:tc>
                  <a:txBody>
                    <a:bodyPr/>
                    <a:lstStyle/>
                    <a:p>
                      <a:r>
                        <a:rPr lang="en-US" dirty="0" err="1" smtClean="0"/>
                        <a:t>Sev</a:t>
                      </a:r>
                      <a:r>
                        <a:rPr lang="en-US" dirty="0" smtClean="0"/>
                        <a:t>.</a:t>
                      </a:r>
                      <a:r>
                        <a:rPr lang="en-US" baseline="0" dirty="0" smtClean="0"/>
                        <a:t> Base. Depression = NO</a:t>
                      </a:r>
                      <a:endParaRPr lang="en-US" dirty="0"/>
                    </a:p>
                  </a:txBody>
                  <a:tcPr/>
                </a:tc>
                <a:tc>
                  <a:txBody>
                    <a:bodyPr/>
                    <a:lstStyle/>
                    <a:p>
                      <a:pPr algn="ctr"/>
                      <a:r>
                        <a:rPr lang="en-US" sz="4000" b="1" dirty="0" smtClean="0"/>
                        <a:t>60</a:t>
                      </a:r>
                      <a:endParaRPr lang="en-US" sz="4000" b="1" dirty="0"/>
                    </a:p>
                  </a:txBody>
                  <a:tcPr/>
                </a:tc>
                <a:tc>
                  <a:txBody>
                    <a:bodyPr/>
                    <a:lstStyle/>
                    <a:p>
                      <a:pPr algn="ctr"/>
                      <a:r>
                        <a:rPr lang="en-US" sz="4000" b="1" dirty="0" smtClean="0"/>
                        <a:t>60</a:t>
                      </a:r>
                      <a:endParaRPr lang="en-US" sz="4000" b="1" dirty="0"/>
                    </a:p>
                  </a:txBody>
                  <a:tcPr/>
                </a:tc>
              </a:tr>
            </a:tbl>
          </a:graphicData>
        </a:graphic>
      </p:graphicFrame>
      <p:sp>
        <p:nvSpPr>
          <p:cNvPr id="19" name="Text Box 24"/>
          <p:cNvSpPr txBox="1">
            <a:spLocks noChangeArrowheads="1"/>
          </p:cNvSpPr>
          <p:nvPr/>
        </p:nvSpPr>
        <p:spPr bwMode="auto">
          <a:xfrm rot="-1115238">
            <a:off x="5105400" y="4114800"/>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457200" y="76200"/>
            <a:ext cx="8229600" cy="762000"/>
          </a:xfrm>
        </p:spPr>
        <p:txBody>
          <a:bodyPr/>
          <a:lstStyle/>
          <a:p>
            <a:pPr eaLnBrk="1" hangingPunct="1"/>
            <a:r>
              <a:rPr lang="en-US" sz="4000" b="1" smtClean="0"/>
              <a:t>IPT Weighting Tutorial</a:t>
            </a:r>
            <a:endParaRPr lang="en-US" sz="3200" smtClean="0"/>
          </a:p>
        </p:txBody>
      </p:sp>
      <p:sp>
        <p:nvSpPr>
          <p:cNvPr id="69634" name="Content Placeholder 2"/>
          <p:cNvSpPr>
            <a:spLocks noGrp="1"/>
          </p:cNvSpPr>
          <p:nvPr>
            <p:ph idx="1"/>
          </p:nvPr>
        </p:nvSpPr>
        <p:spPr>
          <a:xfrm>
            <a:off x="0" y="914400"/>
            <a:ext cx="9144000" cy="5791200"/>
          </a:xfrm>
        </p:spPr>
        <p:txBody>
          <a:bodyPr/>
          <a:lstStyle/>
          <a:p>
            <a:pPr eaLnBrk="1" hangingPunct="1"/>
            <a:r>
              <a:rPr lang="en-US" smtClean="0"/>
              <a:t>The final step is to model the effect of A on Y </a:t>
            </a:r>
          </a:p>
          <a:p>
            <a:pPr eaLnBrk="1" hangingPunct="1">
              <a:buFontTx/>
              <a:buNone/>
            </a:pPr>
            <a:r>
              <a:rPr lang="en-US" smtClean="0"/>
              <a:t>just as you would (e.g., linear regression),</a:t>
            </a:r>
          </a:p>
          <a:p>
            <a:pPr eaLnBrk="1" hangingPunct="1">
              <a:buFontTx/>
              <a:buNone/>
            </a:pPr>
            <a:r>
              <a:rPr lang="en-US" smtClean="0"/>
              <a:t>but using the weighted sample.</a:t>
            </a:r>
          </a:p>
          <a:p>
            <a:pPr eaLnBrk="1" hangingPunct="1"/>
            <a:r>
              <a:rPr lang="en-US" smtClean="0"/>
              <a:t>One way to do this is weighted </a:t>
            </a:r>
          </a:p>
          <a:p>
            <a:pPr eaLnBrk="1" hangingPunct="1">
              <a:buFontTx/>
              <a:buNone/>
            </a:pPr>
            <a:r>
              <a:rPr lang="en-US" smtClean="0"/>
              <a:t>ordinary least squares.</a:t>
            </a:r>
          </a:p>
          <a:p>
            <a:pPr eaLnBrk="1" hangingPunct="1"/>
            <a:r>
              <a:rPr lang="en-US" b="1" u="sng" smtClean="0"/>
              <a:t>Ex</a:t>
            </a:r>
            <a:r>
              <a:rPr lang="en-US" smtClean="0"/>
              <a:t>: E(Y | A) =</a:t>
            </a:r>
            <a:r>
              <a:rPr lang="en-US" baseline="30000" smtClean="0"/>
              <a:t>W</a:t>
            </a:r>
            <a:r>
              <a:rPr lang="en-US" smtClean="0"/>
              <a:t>= </a:t>
            </a:r>
            <a:r>
              <a:rPr lang="el-GR" smtClean="0"/>
              <a:t>β</a:t>
            </a:r>
            <a:r>
              <a:rPr lang="en-US" smtClean="0"/>
              <a:t>0* + </a:t>
            </a:r>
            <a:r>
              <a:rPr lang="el-GR" smtClean="0"/>
              <a:t>β</a:t>
            </a:r>
            <a:r>
              <a:rPr lang="en-US" smtClean="0"/>
              <a:t>1*</a:t>
            </a:r>
            <a:r>
              <a:rPr lang="el-GR" smtClean="0"/>
              <a:t> </a:t>
            </a:r>
            <a:r>
              <a:rPr lang="en-US" smtClean="0"/>
              <a:t>A</a:t>
            </a:r>
          </a:p>
          <a:p>
            <a:pPr eaLnBrk="1" hangingPunct="1"/>
            <a:r>
              <a:rPr lang="en-US" smtClean="0"/>
              <a:t>No need to adjust</a:t>
            </a:r>
          </a:p>
          <a:p>
            <a:pPr eaLnBrk="1" hangingPunct="1">
              <a:buFontTx/>
              <a:buNone/>
            </a:pPr>
            <a:r>
              <a:rPr lang="en-US" smtClean="0"/>
              <a:t>for X in the actual</a:t>
            </a:r>
          </a:p>
          <a:p>
            <a:pPr eaLnBrk="1" hangingPunct="1">
              <a:buFontTx/>
              <a:buNone/>
            </a:pPr>
            <a:r>
              <a:rPr lang="en-US" smtClean="0"/>
              <a:t>regression model</a:t>
            </a:r>
          </a:p>
        </p:txBody>
      </p:sp>
      <p:sp>
        <p:nvSpPr>
          <p:cNvPr id="69635"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69636" name="Text Box 6"/>
          <p:cNvSpPr txBox="1">
            <a:spLocks noChangeArrowheads="1"/>
          </p:cNvSpPr>
          <p:nvPr/>
        </p:nvSpPr>
        <p:spPr bwMode="auto">
          <a:xfrm>
            <a:off x="42672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a:t>
            </a:r>
          </a:p>
        </p:txBody>
      </p:sp>
      <p:sp>
        <p:nvSpPr>
          <p:cNvPr id="69637"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69638" name="Text Box 10"/>
          <p:cNvSpPr txBox="1">
            <a:spLocks noChangeArrowheads="1"/>
          </p:cNvSpPr>
          <p:nvPr/>
        </p:nvSpPr>
        <p:spPr bwMode="auto">
          <a:xfrm>
            <a:off x="609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a:t>
            </a:r>
          </a:p>
        </p:txBody>
      </p:sp>
      <p:sp>
        <p:nvSpPr>
          <p:cNvPr id="69639"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69640" name="Text Box 12"/>
          <p:cNvSpPr txBox="1">
            <a:spLocks noChangeArrowheads="1"/>
          </p:cNvSpPr>
          <p:nvPr/>
        </p:nvSpPr>
        <p:spPr bwMode="auto">
          <a:xfrm>
            <a:off x="80010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69641" name="AutoShape 19"/>
          <p:cNvCxnSpPr>
            <a:cxnSpLocks noChangeShapeType="1"/>
            <a:stCxn id="69635" idx="7"/>
            <a:endCxn id="69637" idx="3"/>
          </p:cNvCxnSpPr>
          <p:nvPr/>
        </p:nvCxnSpPr>
        <p:spPr bwMode="auto">
          <a:xfrm rot="5400000" flipH="1" flipV="1">
            <a:off x="5095081" y="4061619"/>
            <a:ext cx="706438" cy="914400"/>
          </a:xfrm>
          <a:prstGeom prst="straightConnector1">
            <a:avLst/>
          </a:prstGeom>
          <a:noFill/>
          <a:ln w="19050">
            <a:solidFill>
              <a:srgbClr val="FF3300"/>
            </a:solidFill>
            <a:round/>
            <a:headEnd/>
            <a:tailEnd type="triangle" w="lg" len="lg"/>
          </a:ln>
        </p:spPr>
      </p:cxnSp>
      <p:sp>
        <p:nvSpPr>
          <p:cNvPr id="69642"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y/n</a:t>
            </a:r>
          </a:p>
        </p:txBody>
      </p:sp>
      <p:sp>
        <p:nvSpPr>
          <p:cNvPr id="69643"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a:t>
            </a:r>
          </a:p>
        </p:txBody>
      </p:sp>
      <p:sp>
        <p:nvSpPr>
          <p:cNvPr id="69644"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severe baseline depression = y/n</a:t>
            </a:r>
          </a:p>
        </p:txBody>
      </p:sp>
      <p:sp>
        <p:nvSpPr>
          <p:cNvPr id="17" name="Content Placeholder 2"/>
          <p:cNvSpPr txBox="1">
            <a:spLocks/>
          </p:cNvSpPr>
          <p:nvPr/>
        </p:nvSpPr>
        <p:spPr bwMode="auto">
          <a:xfrm>
            <a:off x="0" y="2743200"/>
            <a:ext cx="9144000" cy="17526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kern="0" dirty="0">
              <a:latin typeface="+mn-lt"/>
            </a:endParaRPr>
          </a:p>
        </p:txBody>
      </p:sp>
      <p:sp>
        <p:nvSpPr>
          <p:cNvPr id="19" name="Text Box 24"/>
          <p:cNvSpPr txBox="1">
            <a:spLocks noChangeArrowheads="1"/>
          </p:cNvSpPr>
          <p:nvPr/>
        </p:nvSpPr>
        <p:spPr bwMode="auto">
          <a:xfrm rot="-1115238">
            <a:off x="5105400" y="4114800"/>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cxnSp>
        <p:nvCxnSpPr>
          <p:cNvPr id="69647" name="AutoShape 25"/>
          <p:cNvCxnSpPr>
            <a:cxnSpLocks noChangeShapeType="1"/>
          </p:cNvCxnSpPr>
          <p:nvPr/>
        </p:nvCxnSpPr>
        <p:spPr bwMode="auto">
          <a:xfrm flipV="1">
            <a:off x="6821488" y="2641600"/>
            <a:ext cx="987425" cy="660400"/>
          </a:xfrm>
          <a:prstGeom prst="straightConnector1">
            <a:avLst/>
          </a:prstGeom>
          <a:noFill/>
          <a:ln w="25400">
            <a:solidFill>
              <a:schemeClr val="tx1"/>
            </a:solidFill>
            <a:round/>
            <a:headEnd/>
            <a:tailEnd type="triangle" w="lg" len="lg"/>
          </a:ln>
        </p:spPr>
      </p:cxnSp>
      <p:sp>
        <p:nvSpPr>
          <p:cNvPr id="69648" name="Text Box 45"/>
          <p:cNvSpPr txBox="1">
            <a:spLocks noChangeArrowheads="1"/>
          </p:cNvSpPr>
          <p:nvPr/>
        </p:nvSpPr>
        <p:spPr bwMode="auto">
          <a:xfrm>
            <a:off x="5943600" y="2438400"/>
            <a:ext cx="2209800" cy="646113"/>
          </a:xfrm>
          <a:prstGeom prst="rect">
            <a:avLst/>
          </a:prstGeom>
          <a:noFill/>
          <a:ln w="9525">
            <a:noFill/>
            <a:miter lim="800000"/>
            <a:headEnd/>
            <a:tailEnd/>
          </a:ln>
        </p:spPr>
        <p:txBody>
          <a:bodyPr>
            <a:spAutoFit/>
          </a:bodyPr>
          <a:lstStyle/>
          <a:p>
            <a:pPr algn="ctr" eaLnBrk="0" hangingPunct="0">
              <a:spcBef>
                <a:spcPct val="50000"/>
              </a:spcBef>
            </a:pPr>
            <a:r>
              <a:rPr lang="el-GR" sz="3600"/>
              <a:t>β</a:t>
            </a:r>
            <a:r>
              <a:rPr lang="en-US" sz="3600"/>
              <a:t>1</a:t>
            </a:r>
          </a:p>
        </p:txBody>
      </p:sp>
      <p:cxnSp>
        <p:nvCxnSpPr>
          <p:cNvPr id="69649" name="AutoShape 23"/>
          <p:cNvCxnSpPr>
            <a:cxnSpLocks noChangeShapeType="1"/>
          </p:cNvCxnSpPr>
          <p:nvPr/>
        </p:nvCxnSpPr>
        <p:spPr bwMode="auto">
          <a:xfrm flipV="1">
            <a:off x="5181600" y="2819400"/>
            <a:ext cx="3086100" cy="2484438"/>
          </a:xfrm>
          <a:prstGeom prst="curvedConnector2">
            <a:avLst/>
          </a:prstGeom>
          <a:noFill/>
          <a:ln w="12700">
            <a:solidFill>
              <a:schemeClr val="tx1"/>
            </a:solidFill>
            <a:round/>
            <a:headEnd/>
            <a:tailEnd type="triangle" w="lg" len="lg"/>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pPr eaLnBrk="1" hangingPunct="1"/>
            <a:r>
              <a:rPr lang="en-US" sz="4000" b="1" smtClean="0"/>
              <a:t>IPT Weighting Tutorial</a:t>
            </a:r>
            <a:br>
              <a:rPr lang="en-US" sz="4000" b="1" smtClean="0"/>
            </a:br>
            <a:r>
              <a:rPr lang="en-US" sz="4000" smtClean="0"/>
              <a:t>(</a:t>
            </a:r>
            <a:r>
              <a:rPr lang="en-US" sz="3200" smtClean="0"/>
              <a:t>non-time-varying setting)</a:t>
            </a:r>
          </a:p>
        </p:txBody>
      </p:sp>
      <p:sp>
        <p:nvSpPr>
          <p:cNvPr id="70658" name="Content Placeholder 2"/>
          <p:cNvSpPr>
            <a:spLocks noGrp="1"/>
          </p:cNvSpPr>
          <p:nvPr>
            <p:ph idx="1"/>
          </p:nvPr>
        </p:nvSpPr>
        <p:spPr>
          <a:xfrm>
            <a:off x="0" y="1752600"/>
            <a:ext cx="9144000" cy="4876800"/>
          </a:xfrm>
        </p:spPr>
        <p:txBody>
          <a:bodyPr/>
          <a:lstStyle/>
          <a:p>
            <a:pPr eaLnBrk="1" hangingPunct="1"/>
            <a:r>
              <a:rPr lang="en-US" smtClean="0"/>
              <a:t>Basic steps:</a:t>
            </a:r>
          </a:p>
          <a:p>
            <a:pPr lvl="1" eaLnBrk="1" hangingPunct="1"/>
            <a:r>
              <a:rPr lang="en-US" smtClean="0"/>
              <a:t>Calculate P</a:t>
            </a:r>
            <a:r>
              <a:rPr lang="en-US" baseline="-25000" smtClean="0"/>
              <a:t>i</a:t>
            </a:r>
            <a:r>
              <a:rPr lang="en-US" smtClean="0"/>
              <a:t> = Pr(A=1|X</a:t>
            </a:r>
            <a:r>
              <a:rPr lang="en-US" baseline="-25000" smtClean="0"/>
              <a:t>i</a:t>
            </a:r>
            <a:r>
              <a:rPr lang="en-US" smtClean="0"/>
              <a:t>)</a:t>
            </a:r>
          </a:p>
          <a:p>
            <a:pPr lvl="1" eaLnBrk="1" hangingPunct="1"/>
            <a:r>
              <a:rPr lang="en-US" smtClean="0"/>
              <a:t>Assign Weights W</a:t>
            </a:r>
            <a:r>
              <a:rPr lang="en-US" baseline="-25000" smtClean="0"/>
              <a:t>i</a:t>
            </a:r>
            <a:r>
              <a:rPr lang="en-US" smtClean="0"/>
              <a:t> = A</a:t>
            </a:r>
            <a:r>
              <a:rPr lang="en-US" baseline="-25000" smtClean="0"/>
              <a:t>i</a:t>
            </a:r>
            <a:r>
              <a:rPr lang="en-US" smtClean="0"/>
              <a:t> / P</a:t>
            </a:r>
            <a:r>
              <a:rPr lang="en-US" baseline="-25000" smtClean="0"/>
              <a:t>i</a:t>
            </a:r>
            <a:r>
              <a:rPr lang="en-US" smtClean="0"/>
              <a:t> + (1-A</a:t>
            </a:r>
            <a:r>
              <a:rPr lang="en-US" baseline="-25000" smtClean="0"/>
              <a:t>i</a:t>
            </a:r>
            <a:r>
              <a:rPr lang="en-US" smtClean="0"/>
              <a:t>) / (1-P</a:t>
            </a:r>
            <a:r>
              <a:rPr lang="en-US" baseline="-25000" smtClean="0"/>
              <a:t>i</a:t>
            </a:r>
            <a:r>
              <a:rPr lang="en-US" smtClean="0"/>
              <a:t>) </a:t>
            </a:r>
          </a:p>
          <a:p>
            <a:pPr lvl="1" eaLnBrk="1" hangingPunct="1"/>
            <a:r>
              <a:rPr lang="en-US" smtClean="0"/>
              <a:t>Run a weighted regression E(Y | A) =</a:t>
            </a:r>
            <a:r>
              <a:rPr lang="en-US" baseline="30000" smtClean="0"/>
              <a:t>W</a:t>
            </a:r>
            <a:r>
              <a:rPr lang="en-US" smtClean="0"/>
              <a:t> </a:t>
            </a:r>
            <a:r>
              <a:rPr lang="el-GR" smtClean="0"/>
              <a:t>β</a:t>
            </a:r>
            <a:r>
              <a:rPr lang="en-US" smtClean="0"/>
              <a:t>0* + </a:t>
            </a:r>
            <a:r>
              <a:rPr lang="el-GR" smtClean="0"/>
              <a:t>β</a:t>
            </a:r>
            <a:r>
              <a:rPr lang="en-US" smtClean="0"/>
              <a:t>1*</a:t>
            </a:r>
            <a:r>
              <a:rPr lang="el-GR" smtClean="0"/>
              <a:t> </a:t>
            </a:r>
            <a:r>
              <a:rPr lang="en-US" smtClean="0"/>
              <a:t>A</a:t>
            </a:r>
          </a:p>
          <a:p>
            <a:pPr eaLnBrk="1" hangingPunct="1"/>
            <a:r>
              <a:rPr lang="en-US" smtClean="0"/>
              <a:t>Have more than one confounder X?</a:t>
            </a:r>
          </a:p>
          <a:p>
            <a:pPr lvl="1" eaLnBrk="1" hangingPunct="1"/>
            <a:r>
              <a:rPr lang="en-US" smtClean="0"/>
              <a:t>No problem.  Just model Pr(A=1|X) using your favorite model for binary outcomes: </a:t>
            </a:r>
          </a:p>
          <a:p>
            <a:pPr lvl="1" eaLnBrk="1" hangingPunct="1"/>
            <a:r>
              <a:rPr lang="en-US" smtClean="0"/>
              <a:t>Logistic regression model, probit models, or generalized boosting models (GBM)</a:t>
            </a:r>
          </a:p>
          <a:p>
            <a:pPr lvl="2" eaLnBrk="1" hangingPunct="1"/>
            <a:r>
              <a:rPr lang="en-US" smtClean="0"/>
              <a:t>GBM: see McCaffrey et al 2004, Psych Methods</a:t>
            </a:r>
          </a:p>
        </p:txBody>
      </p:sp>
      <p:sp>
        <p:nvSpPr>
          <p:cNvPr id="17" name="Content Placeholder 2"/>
          <p:cNvSpPr txBox="1">
            <a:spLocks/>
          </p:cNvSpPr>
          <p:nvPr/>
        </p:nvSpPr>
        <p:spPr bwMode="auto">
          <a:xfrm>
            <a:off x="0" y="2743200"/>
            <a:ext cx="9144000" cy="17526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kern="0" dirty="0">
              <a:latin typeface="+mn-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457200" y="152400"/>
            <a:ext cx="8229600" cy="1143000"/>
          </a:xfrm>
        </p:spPr>
        <p:txBody>
          <a:bodyPr/>
          <a:lstStyle/>
          <a:p>
            <a:pPr eaLnBrk="1" hangingPunct="1"/>
            <a:r>
              <a:rPr lang="en-US" sz="4000" b="1" smtClean="0"/>
              <a:t>IPT Weighting Tutorial</a:t>
            </a:r>
            <a:br>
              <a:rPr lang="en-US" sz="4000" b="1" smtClean="0"/>
            </a:br>
            <a:r>
              <a:rPr lang="en-US" sz="4000" smtClean="0"/>
              <a:t>(</a:t>
            </a:r>
            <a:r>
              <a:rPr lang="en-US" sz="3200" smtClean="0"/>
              <a:t>non-time-varying setting)</a:t>
            </a:r>
          </a:p>
        </p:txBody>
      </p:sp>
      <p:sp>
        <p:nvSpPr>
          <p:cNvPr id="3" name="Content Placeholder 2"/>
          <p:cNvSpPr>
            <a:spLocks noGrp="1"/>
          </p:cNvSpPr>
          <p:nvPr>
            <p:ph idx="1"/>
          </p:nvPr>
        </p:nvSpPr>
        <p:spPr>
          <a:xfrm>
            <a:off x="0" y="1524000"/>
            <a:ext cx="9144000" cy="5257800"/>
          </a:xfrm>
        </p:spPr>
        <p:txBody>
          <a:bodyPr/>
          <a:lstStyle/>
          <a:p>
            <a:pPr eaLnBrk="1" hangingPunct="1"/>
            <a:r>
              <a:rPr lang="en-US" smtClean="0"/>
              <a:t>Under what </a:t>
            </a:r>
            <a:r>
              <a:rPr lang="en-US" b="1" u="sng" smtClean="0"/>
              <a:t>assumptions</a:t>
            </a:r>
            <a:r>
              <a:rPr lang="en-US" smtClean="0"/>
              <a:t> does the estimate of </a:t>
            </a:r>
            <a:r>
              <a:rPr lang="el-GR" smtClean="0"/>
              <a:t>β</a:t>
            </a:r>
            <a:r>
              <a:rPr lang="en-US" smtClean="0"/>
              <a:t>1* in the weighted least squares regression</a:t>
            </a:r>
          </a:p>
          <a:p>
            <a:pPr eaLnBrk="1" hangingPunct="1">
              <a:buFontTx/>
              <a:buNone/>
            </a:pPr>
            <a:r>
              <a:rPr lang="en-US" smtClean="0"/>
              <a:t>				E(Y | A) =</a:t>
            </a:r>
            <a:r>
              <a:rPr lang="en-US" baseline="30000" smtClean="0"/>
              <a:t>W</a:t>
            </a:r>
            <a:r>
              <a:rPr lang="en-US" smtClean="0"/>
              <a:t>= </a:t>
            </a:r>
            <a:r>
              <a:rPr lang="el-GR" smtClean="0"/>
              <a:t>β</a:t>
            </a:r>
            <a:r>
              <a:rPr lang="en-US" smtClean="0"/>
              <a:t>0* + </a:t>
            </a:r>
            <a:r>
              <a:rPr lang="el-GR" smtClean="0"/>
              <a:t>β</a:t>
            </a:r>
            <a:r>
              <a:rPr lang="en-US" smtClean="0"/>
              <a:t>1*</a:t>
            </a:r>
            <a:r>
              <a:rPr lang="el-GR" smtClean="0"/>
              <a:t> </a:t>
            </a:r>
            <a:r>
              <a:rPr lang="en-US" smtClean="0"/>
              <a:t>A</a:t>
            </a:r>
          </a:p>
          <a:p>
            <a:pPr eaLnBrk="1" hangingPunct="1">
              <a:buFontTx/>
              <a:buNone/>
            </a:pPr>
            <a:r>
              <a:rPr lang="en-US" smtClean="0"/>
              <a:t>	identify the </a:t>
            </a:r>
            <a:r>
              <a:rPr lang="en-US" i="1" smtClean="0"/>
              <a:t>causal effect </a:t>
            </a:r>
            <a:r>
              <a:rPr lang="el-GR" smtClean="0"/>
              <a:t>β</a:t>
            </a:r>
            <a:r>
              <a:rPr lang="en-US" smtClean="0"/>
              <a:t>1 from the MSM</a:t>
            </a:r>
          </a:p>
          <a:p>
            <a:pPr eaLnBrk="1" hangingPunct="1">
              <a:buFontTx/>
              <a:buNone/>
            </a:pPr>
            <a:r>
              <a:rPr lang="en-US" smtClean="0"/>
              <a:t>				E(Y(A)) = </a:t>
            </a:r>
            <a:r>
              <a:rPr lang="el-GR" smtClean="0"/>
              <a:t>β</a:t>
            </a:r>
            <a:r>
              <a:rPr lang="en-US" smtClean="0"/>
              <a:t>0 + </a:t>
            </a:r>
            <a:r>
              <a:rPr lang="el-GR" smtClean="0"/>
              <a:t>β</a:t>
            </a:r>
            <a:r>
              <a:rPr lang="en-US" smtClean="0"/>
              <a:t>1</a:t>
            </a:r>
            <a:r>
              <a:rPr lang="el-GR" smtClean="0"/>
              <a:t> </a:t>
            </a:r>
            <a:r>
              <a:rPr lang="en-US" smtClean="0"/>
              <a:t>A</a:t>
            </a:r>
          </a:p>
          <a:p>
            <a:pPr eaLnBrk="1" hangingPunct="1"/>
            <a:endParaRPr lang="en-US" smtClean="0"/>
          </a:p>
          <a:p>
            <a:pPr eaLnBrk="1" hangingPunct="1">
              <a:buFontTx/>
              <a:buAutoNum type="arabicPeriod"/>
            </a:pPr>
            <a:r>
              <a:rPr lang="en-US" smtClean="0"/>
              <a:t>SUTVA (Consistency): Y = Y(1)*A + Y(0)*(1-A)</a:t>
            </a:r>
          </a:p>
          <a:p>
            <a:pPr eaLnBrk="1" hangingPunct="1">
              <a:buFontTx/>
              <a:buAutoNum type="arabicPeriod"/>
            </a:pPr>
            <a:r>
              <a:rPr lang="en-US" smtClean="0">
                <a:solidFill>
                  <a:srgbClr val="FF0000"/>
                </a:solidFill>
              </a:rPr>
              <a:t>P</a:t>
            </a:r>
            <a:r>
              <a:rPr lang="en-US" baseline="-25000" smtClean="0">
                <a:solidFill>
                  <a:srgbClr val="FF0000"/>
                </a:solidFill>
              </a:rPr>
              <a:t>i</a:t>
            </a:r>
            <a:r>
              <a:rPr lang="en-US" smtClean="0">
                <a:solidFill>
                  <a:srgbClr val="FF0000"/>
                </a:solidFill>
              </a:rPr>
              <a:t> bounded away from 0 and 1</a:t>
            </a:r>
          </a:p>
          <a:p>
            <a:pPr eaLnBrk="1" hangingPunct="1">
              <a:buFontTx/>
              <a:buAutoNum type="arabicPeriod"/>
            </a:pPr>
            <a:r>
              <a:rPr lang="en-US" smtClean="0">
                <a:solidFill>
                  <a:srgbClr val="FF0000"/>
                </a:solidFill>
              </a:rPr>
              <a:t>Ignorability Assumption</a:t>
            </a:r>
          </a:p>
        </p:txBody>
      </p:sp>
      <p:sp>
        <p:nvSpPr>
          <p:cNvPr id="17" name="Content Placeholder 2"/>
          <p:cNvSpPr txBox="1">
            <a:spLocks/>
          </p:cNvSpPr>
          <p:nvPr/>
        </p:nvSpPr>
        <p:spPr bwMode="auto">
          <a:xfrm>
            <a:off x="0" y="2743200"/>
            <a:ext cx="9144000" cy="17526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kern="0" dirty="0">
              <a:latin typeface="+mn-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a:xfrm>
            <a:off x="457200" y="152400"/>
            <a:ext cx="8229600" cy="1143000"/>
          </a:xfrm>
        </p:spPr>
        <p:txBody>
          <a:bodyPr/>
          <a:lstStyle/>
          <a:p>
            <a:pPr eaLnBrk="1" hangingPunct="1"/>
            <a:r>
              <a:rPr lang="en-US" sz="4000" b="1" smtClean="0"/>
              <a:t>IPT Weighting Tutorial</a:t>
            </a:r>
            <a:br>
              <a:rPr lang="en-US" sz="4000" b="1" smtClean="0"/>
            </a:br>
            <a:r>
              <a:rPr lang="en-US" sz="4000" smtClean="0"/>
              <a:t>(</a:t>
            </a:r>
            <a:r>
              <a:rPr lang="en-US" sz="3200" smtClean="0"/>
              <a:t>non-time-varying setting)</a:t>
            </a:r>
          </a:p>
        </p:txBody>
      </p:sp>
      <p:sp>
        <p:nvSpPr>
          <p:cNvPr id="72706" name="Content Placeholder 2"/>
          <p:cNvSpPr>
            <a:spLocks noGrp="1"/>
          </p:cNvSpPr>
          <p:nvPr>
            <p:ph idx="1"/>
          </p:nvPr>
        </p:nvSpPr>
        <p:spPr>
          <a:xfrm>
            <a:off x="0" y="1524000"/>
            <a:ext cx="9144000" cy="5257800"/>
          </a:xfrm>
        </p:spPr>
        <p:txBody>
          <a:bodyPr/>
          <a:lstStyle/>
          <a:p>
            <a:pPr eaLnBrk="1" hangingPunct="1">
              <a:buFontTx/>
              <a:buNone/>
            </a:pPr>
            <a:r>
              <a:rPr lang="en-US" b="1" u="sng" smtClean="0"/>
              <a:t>Ignorability Assumption</a:t>
            </a:r>
          </a:p>
          <a:p>
            <a:pPr eaLnBrk="1" hangingPunct="1"/>
            <a:r>
              <a:rPr lang="en-US" smtClean="0"/>
              <a:t>Also known as the </a:t>
            </a:r>
            <a:r>
              <a:rPr lang="en-US" u="sng" smtClean="0"/>
              <a:t>No Unmeasured Confounders Assumption</a:t>
            </a:r>
          </a:p>
          <a:p>
            <a:pPr eaLnBrk="1" hangingPunct="1"/>
            <a:r>
              <a:rPr lang="en-US" smtClean="0"/>
              <a:t>Or, more precisely, </a:t>
            </a:r>
            <a:r>
              <a:rPr lang="en-US" u="sng" smtClean="0"/>
              <a:t>No Unmeasured Direct Confounders Assumption</a:t>
            </a:r>
            <a:r>
              <a:rPr lang="en-US" smtClean="0"/>
              <a:t>.</a:t>
            </a:r>
          </a:p>
          <a:p>
            <a:pPr eaLnBrk="1" hangingPunct="1"/>
            <a:endParaRPr lang="en-US" smtClean="0"/>
          </a:p>
          <a:p>
            <a:pPr eaLnBrk="1" hangingPunct="1"/>
            <a:r>
              <a:rPr lang="en-US" smtClean="0"/>
              <a:t>Informally, this assumptions says that all confounders (measured or unmeasured, known or unknown) have been included in X (that is, accounted, or adjusted, for).</a:t>
            </a:r>
          </a:p>
        </p:txBody>
      </p:sp>
      <p:sp>
        <p:nvSpPr>
          <p:cNvPr id="17" name="Content Placeholder 2"/>
          <p:cNvSpPr txBox="1">
            <a:spLocks/>
          </p:cNvSpPr>
          <p:nvPr/>
        </p:nvSpPr>
        <p:spPr bwMode="auto">
          <a:xfrm>
            <a:off x="0" y="2743200"/>
            <a:ext cx="9144000" cy="17526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kern="0" dirty="0">
              <a:latin typeface="+mn-l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0" y="274638"/>
            <a:ext cx="9144000" cy="868362"/>
          </a:xfrm>
        </p:spPr>
        <p:txBody>
          <a:bodyPr/>
          <a:lstStyle/>
          <a:p>
            <a:pPr eaLnBrk="1" hangingPunct="1"/>
            <a:r>
              <a:rPr lang="en-US" sz="4000" b="1" smtClean="0"/>
              <a:t>IPTW in the Time-varying Setting</a:t>
            </a:r>
          </a:p>
        </p:txBody>
      </p:sp>
      <p:sp>
        <p:nvSpPr>
          <p:cNvPr id="73730" name="Content Placeholder 2"/>
          <p:cNvSpPr>
            <a:spLocks noGrp="1"/>
          </p:cNvSpPr>
          <p:nvPr>
            <p:ph idx="1"/>
          </p:nvPr>
        </p:nvSpPr>
        <p:spPr>
          <a:xfrm>
            <a:off x="381000" y="1066800"/>
            <a:ext cx="8534400" cy="5059363"/>
          </a:xfrm>
        </p:spPr>
        <p:txBody>
          <a:bodyPr/>
          <a:lstStyle/>
          <a:p>
            <a:pPr eaLnBrk="1" hangingPunct="1"/>
            <a:r>
              <a:rPr lang="en-US" u="sng" smtClean="0"/>
              <a:t>Remember our Goal</a:t>
            </a:r>
            <a:r>
              <a:rPr lang="en-US" smtClean="0"/>
              <a:t>: </a:t>
            </a:r>
            <a:r>
              <a:rPr lang="en-US" b="1" smtClean="0"/>
              <a:t>Estimate the MSM</a:t>
            </a:r>
          </a:p>
          <a:p>
            <a:pPr eaLnBrk="1" hangingPunct="1">
              <a:buFontTx/>
              <a:buNone/>
            </a:pPr>
            <a:r>
              <a:rPr lang="en-US" smtClean="0"/>
              <a:t>		E(Y(A1,A2)) = </a:t>
            </a:r>
            <a:r>
              <a:rPr lang="el-GR" smtClean="0"/>
              <a:t>β</a:t>
            </a:r>
            <a:r>
              <a:rPr lang="en-US" smtClean="0"/>
              <a:t>0 + </a:t>
            </a:r>
            <a:r>
              <a:rPr lang="el-GR" smtClean="0"/>
              <a:t>β</a:t>
            </a:r>
            <a:r>
              <a:rPr lang="en-US" smtClean="0"/>
              <a:t>1</a:t>
            </a:r>
            <a:r>
              <a:rPr lang="el-GR" smtClean="0"/>
              <a:t> </a:t>
            </a:r>
            <a:r>
              <a:rPr lang="en-US" smtClean="0"/>
              <a:t>A1 + </a:t>
            </a:r>
            <a:r>
              <a:rPr lang="el-GR" smtClean="0"/>
              <a:t>β</a:t>
            </a:r>
            <a:r>
              <a:rPr lang="en-US" smtClean="0"/>
              <a:t>2</a:t>
            </a:r>
            <a:r>
              <a:rPr lang="el-GR" smtClean="0"/>
              <a:t> </a:t>
            </a:r>
            <a:r>
              <a:rPr lang="en-US" smtClean="0"/>
              <a:t>A2</a:t>
            </a:r>
          </a:p>
          <a:p>
            <a:pPr eaLnBrk="1" hangingPunct="1">
              <a:buFontTx/>
              <a:buNone/>
            </a:pPr>
            <a:r>
              <a:rPr lang="en-US" smtClean="0"/>
              <a:t>But…</a:t>
            </a:r>
          </a:p>
        </p:txBody>
      </p:sp>
      <p:sp>
        <p:nvSpPr>
          <p:cNvPr id="73731"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73732"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73733"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73734" name="Text Box 6"/>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73735"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73736"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73737"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73738"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73739"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73740" name="Text Box 13"/>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73741" name="Text Box 14"/>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73742" name="Text Box 15"/>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73743" name="Line 16"/>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73744" name="Line 17"/>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73745" name="Line 18"/>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73746" name="AutoShape 19"/>
          <p:cNvCxnSpPr>
            <a:cxnSpLocks noChangeShapeType="1"/>
            <a:stCxn id="73733" idx="7"/>
            <a:endCxn id="73737" idx="3"/>
          </p:cNvCxnSpPr>
          <p:nvPr/>
        </p:nvCxnSpPr>
        <p:spPr bwMode="auto">
          <a:xfrm flipV="1">
            <a:off x="4992688" y="4165600"/>
            <a:ext cx="911225" cy="706438"/>
          </a:xfrm>
          <a:prstGeom prst="straightConnector1">
            <a:avLst/>
          </a:prstGeom>
          <a:noFill/>
          <a:ln w="12700">
            <a:solidFill>
              <a:schemeClr val="tx1"/>
            </a:solidFill>
            <a:round/>
            <a:headEnd/>
            <a:tailEnd type="triangle" w="lg" len="lg"/>
          </a:ln>
        </p:spPr>
      </p:cxnSp>
      <p:cxnSp>
        <p:nvCxnSpPr>
          <p:cNvPr id="73747" name="AutoShape 20"/>
          <p:cNvCxnSpPr>
            <a:cxnSpLocks noChangeShapeType="1"/>
            <a:stCxn id="73731" idx="7"/>
            <a:endCxn id="73735" idx="3"/>
          </p:cNvCxnSpPr>
          <p:nvPr/>
        </p:nvCxnSpPr>
        <p:spPr bwMode="auto">
          <a:xfrm flipV="1">
            <a:off x="1335088" y="4165600"/>
            <a:ext cx="835025" cy="736600"/>
          </a:xfrm>
          <a:prstGeom prst="straightConnector1">
            <a:avLst/>
          </a:prstGeom>
          <a:noFill/>
          <a:ln w="12700">
            <a:solidFill>
              <a:schemeClr val="tx1"/>
            </a:solidFill>
            <a:round/>
            <a:headEnd/>
            <a:tailEnd type="triangle" w="lg" len="lg"/>
          </a:ln>
        </p:spPr>
      </p:cxnSp>
      <p:cxnSp>
        <p:nvCxnSpPr>
          <p:cNvPr id="73748" name="AutoShape 21"/>
          <p:cNvCxnSpPr>
            <a:cxnSpLocks noChangeShapeType="1"/>
            <a:stCxn id="73731" idx="6"/>
            <a:endCxn id="73737" idx="2"/>
          </p:cNvCxnSpPr>
          <p:nvPr/>
        </p:nvCxnSpPr>
        <p:spPr bwMode="auto">
          <a:xfrm flipV="1">
            <a:off x="1524000" y="3733800"/>
            <a:ext cx="4191000" cy="1600200"/>
          </a:xfrm>
          <a:prstGeom prst="straightConnector1">
            <a:avLst/>
          </a:prstGeom>
          <a:noFill/>
          <a:ln w="12700">
            <a:solidFill>
              <a:schemeClr val="tx1"/>
            </a:solidFill>
            <a:round/>
            <a:headEnd/>
            <a:tailEnd type="triangle" w="lg" len="lg"/>
          </a:ln>
        </p:spPr>
      </p:cxnSp>
      <p:cxnSp>
        <p:nvCxnSpPr>
          <p:cNvPr id="73749" name="AutoShape 22"/>
          <p:cNvCxnSpPr>
            <a:cxnSpLocks noChangeShapeType="1"/>
            <a:stCxn id="73731" idx="5"/>
            <a:endCxn id="73739" idx="5"/>
          </p:cNvCxnSpPr>
          <p:nvPr/>
        </p:nvCxnSpPr>
        <p:spPr bwMode="auto">
          <a:xfrm rot="5400000" flipH="1" flipV="1">
            <a:off x="3468688" y="508000"/>
            <a:ext cx="3124200" cy="7391400"/>
          </a:xfrm>
          <a:prstGeom prst="curvedConnector3">
            <a:avLst>
              <a:gd name="adj1" fmla="val -13009"/>
            </a:avLst>
          </a:prstGeom>
          <a:noFill/>
          <a:ln w="12700">
            <a:solidFill>
              <a:schemeClr val="tx1"/>
            </a:solidFill>
            <a:round/>
            <a:headEnd/>
            <a:tailEnd type="triangle" w="lg" len="lg"/>
          </a:ln>
        </p:spPr>
      </p:cxnSp>
      <p:cxnSp>
        <p:nvCxnSpPr>
          <p:cNvPr id="73750" name="AutoShape 23"/>
          <p:cNvCxnSpPr>
            <a:cxnSpLocks noChangeShapeType="1"/>
            <a:stCxn id="73733" idx="6"/>
            <a:endCxn id="73739" idx="4"/>
          </p:cNvCxnSpPr>
          <p:nvPr/>
        </p:nvCxnSpPr>
        <p:spPr bwMode="auto">
          <a:xfrm flipV="1">
            <a:off x="5181600" y="2819400"/>
            <a:ext cx="3086100" cy="2484438"/>
          </a:xfrm>
          <a:prstGeom prst="curvedConnector2">
            <a:avLst/>
          </a:prstGeom>
          <a:noFill/>
          <a:ln w="12700">
            <a:solidFill>
              <a:schemeClr val="tx1"/>
            </a:solidFill>
            <a:round/>
            <a:headEnd/>
            <a:tailEnd type="triangle" w="lg" len="lg"/>
          </a:ln>
        </p:spPr>
      </p:cxnSp>
      <p:sp>
        <p:nvSpPr>
          <p:cNvPr id="73751"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28" name="AutoShape 24"/>
          <p:cNvCxnSpPr>
            <a:cxnSpLocks noChangeShapeType="1"/>
          </p:cNvCxnSpPr>
          <p:nvPr/>
        </p:nvCxnSpPr>
        <p:spPr bwMode="auto">
          <a:xfrm flipV="1">
            <a:off x="3087688" y="2209800"/>
            <a:ext cx="4532312" cy="1092200"/>
          </a:xfrm>
          <a:prstGeom prst="straightConnector1">
            <a:avLst/>
          </a:prstGeom>
          <a:noFill/>
          <a:ln w="25400">
            <a:solidFill>
              <a:srgbClr val="FF3300"/>
            </a:solidFill>
            <a:round/>
            <a:headEnd/>
            <a:tailEnd type="triangle" w="lg" len="lg"/>
          </a:ln>
        </p:spPr>
      </p:cxnSp>
      <p:cxnSp>
        <p:nvCxnSpPr>
          <p:cNvPr id="29" name="AutoShape 25"/>
          <p:cNvCxnSpPr>
            <a:cxnSpLocks noChangeShapeType="1"/>
          </p:cNvCxnSpPr>
          <p:nvPr/>
        </p:nvCxnSpPr>
        <p:spPr bwMode="auto">
          <a:xfrm flipV="1">
            <a:off x="6821488" y="2641600"/>
            <a:ext cx="987425" cy="660400"/>
          </a:xfrm>
          <a:prstGeom prst="straightConnector1">
            <a:avLst/>
          </a:prstGeom>
          <a:noFill/>
          <a:ln w="25400">
            <a:solidFill>
              <a:srgbClr val="FF3300"/>
            </a:solidFill>
            <a:round/>
            <a:headEnd/>
            <a:tailEnd type="triangle" w="lg" len="lg"/>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nodeType="withEffect">
                                  <p:stCondLst>
                                    <p:cond delay="0"/>
                                  </p:stCondLst>
                                  <p:childTnLst>
                                    <p:anim calcmode="discrete" valueType="str">
                                      <p:cBhvr>
                                        <p:cTn id="6" dur="1000" fill="hold"/>
                                        <p:tgtEl>
                                          <p:spTgt spid="28"/>
                                        </p:tgtEl>
                                        <p:attrNameLst>
                                          <p:attrName>style.visibility</p:attrName>
                                        </p:attrNameLst>
                                      </p:cBhvr>
                                      <p:tavLst>
                                        <p:tav tm="0">
                                          <p:val>
                                            <p:strVal val="hidden"/>
                                          </p:val>
                                        </p:tav>
                                        <p:tav tm="50000">
                                          <p:val>
                                            <p:strVal val="visible"/>
                                          </p:val>
                                        </p:tav>
                                      </p:tavLst>
                                    </p:anim>
                                  </p:childTnLst>
                                </p:cTn>
                              </p:par>
                              <p:par>
                                <p:cTn id="7" presetID="35" presetClass="emph" presetSubtype="0" fill="hold" nodeType="withEffect">
                                  <p:stCondLst>
                                    <p:cond delay="0"/>
                                  </p:stCondLst>
                                  <p:childTnLst>
                                    <p:anim calcmode="discrete" valueType="str">
                                      <p:cBhvr>
                                        <p:cTn id="8" dur="1000" fill="hold"/>
                                        <p:tgtEl>
                                          <p:spTgt spid="2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What is the context?</a:t>
            </a:r>
            <a:endParaRPr lang="en-US" dirty="0"/>
          </a:p>
        </p:txBody>
      </p:sp>
      <p:sp>
        <p:nvSpPr>
          <p:cNvPr id="19458" name="Text Placeholder 2"/>
          <p:cNvSpPr>
            <a:spLocks noGrp="1"/>
          </p:cNvSpPr>
          <p:nvPr>
            <p:ph type="body"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a:xfrm>
            <a:off x="0" y="274638"/>
            <a:ext cx="9144000" cy="868362"/>
          </a:xfrm>
        </p:spPr>
        <p:txBody>
          <a:bodyPr/>
          <a:lstStyle/>
          <a:p>
            <a:pPr eaLnBrk="1" hangingPunct="1"/>
            <a:r>
              <a:rPr lang="en-US" sz="4000" b="1" smtClean="0"/>
              <a:t>IPTW in the Time-varying Setting</a:t>
            </a:r>
          </a:p>
        </p:txBody>
      </p:sp>
      <p:sp>
        <p:nvSpPr>
          <p:cNvPr id="74754" name="Content Placeholder 2"/>
          <p:cNvSpPr>
            <a:spLocks noGrp="1"/>
          </p:cNvSpPr>
          <p:nvPr>
            <p:ph idx="1"/>
          </p:nvPr>
        </p:nvSpPr>
        <p:spPr>
          <a:xfrm>
            <a:off x="228600" y="1066800"/>
            <a:ext cx="8763000" cy="5059363"/>
          </a:xfrm>
        </p:spPr>
        <p:txBody>
          <a:bodyPr/>
          <a:lstStyle/>
          <a:p>
            <a:pPr eaLnBrk="1" hangingPunct="1">
              <a:buFontTx/>
              <a:buNone/>
            </a:pPr>
            <a:r>
              <a:rPr lang="en-US" b="1" u="sng" smtClean="0"/>
              <a:t>Goal</a:t>
            </a:r>
            <a:r>
              <a:rPr lang="en-US" smtClean="0"/>
              <a:t>: E(Y(A1,A2)) = </a:t>
            </a:r>
            <a:r>
              <a:rPr lang="el-GR" smtClean="0"/>
              <a:t>β</a:t>
            </a:r>
            <a:r>
              <a:rPr lang="en-US" smtClean="0"/>
              <a:t>0 + </a:t>
            </a:r>
            <a:r>
              <a:rPr lang="el-GR" smtClean="0"/>
              <a:t>β</a:t>
            </a:r>
            <a:r>
              <a:rPr lang="en-US" smtClean="0"/>
              <a:t>1</a:t>
            </a:r>
            <a:r>
              <a:rPr lang="el-GR" smtClean="0"/>
              <a:t> </a:t>
            </a:r>
            <a:r>
              <a:rPr lang="en-US" smtClean="0"/>
              <a:t>A1 + </a:t>
            </a:r>
            <a:r>
              <a:rPr lang="el-GR" smtClean="0"/>
              <a:t>β</a:t>
            </a:r>
            <a:r>
              <a:rPr lang="en-US" smtClean="0"/>
              <a:t>2</a:t>
            </a:r>
            <a:r>
              <a:rPr lang="el-GR" smtClean="0"/>
              <a:t> </a:t>
            </a:r>
            <a:r>
              <a:rPr lang="en-US" smtClean="0"/>
              <a:t>A2</a:t>
            </a:r>
          </a:p>
          <a:p>
            <a:pPr eaLnBrk="1" hangingPunct="1"/>
            <a:r>
              <a:rPr lang="en-US" smtClean="0"/>
              <a:t>But … how do we eliminate the red </a:t>
            </a:r>
          </a:p>
          <a:p>
            <a:pPr eaLnBrk="1" hangingPunct="1">
              <a:buFontTx/>
              <a:buNone/>
            </a:pPr>
            <a:r>
              <a:rPr lang="en-US" smtClean="0"/>
              <a:t>arrows?  Using a IP weighting scheme.</a:t>
            </a:r>
          </a:p>
        </p:txBody>
      </p:sp>
      <p:sp>
        <p:nvSpPr>
          <p:cNvPr id="4"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5"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6"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7" name="Text Box 6"/>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74759"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74760"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74761"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74762"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74763"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74764" name="Text Box 13"/>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74765" name="Text Box 14"/>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74766" name="Text Box 15"/>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74767" name="Line 16"/>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74768" name="Line 17"/>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74769" name="Line 18"/>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19" name="AutoShape 19"/>
          <p:cNvCxnSpPr>
            <a:cxnSpLocks noChangeShapeType="1"/>
            <a:stCxn id="6" idx="7"/>
            <a:endCxn id="74761" idx="3"/>
          </p:cNvCxnSpPr>
          <p:nvPr/>
        </p:nvCxnSpPr>
        <p:spPr bwMode="auto">
          <a:xfrm flipV="1">
            <a:off x="4992688" y="4165600"/>
            <a:ext cx="911225" cy="706438"/>
          </a:xfrm>
          <a:prstGeom prst="straightConnector1">
            <a:avLst/>
          </a:prstGeom>
          <a:noFill/>
          <a:ln w="19050">
            <a:solidFill>
              <a:srgbClr val="FF3300"/>
            </a:solidFill>
            <a:round/>
            <a:headEnd/>
            <a:tailEnd type="triangle" w="lg" len="lg"/>
          </a:ln>
        </p:spPr>
      </p:cxnSp>
      <p:cxnSp>
        <p:nvCxnSpPr>
          <p:cNvPr id="20" name="AutoShape 20"/>
          <p:cNvCxnSpPr>
            <a:cxnSpLocks noChangeShapeType="1"/>
            <a:stCxn id="4" idx="7"/>
            <a:endCxn id="74759" idx="3"/>
          </p:cNvCxnSpPr>
          <p:nvPr/>
        </p:nvCxnSpPr>
        <p:spPr bwMode="auto">
          <a:xfrm flipV="1">
            <a:off x="1335088" y="4165600"/>
            <a:ext cx="835025" cy="736600"/>
          </a:xfrm>
          <a:prstGeom prst="straightConnector1">
            <a:avLst/>
          </a:prstGeom>
          <a:noFill/>
          <a:ln w="19050">
            <a:solidFill>
              <a:srgbClr val="FF3300"/>
            </a:solidFill>
            <a:round/>
            <a:headEnd/>
            <a:tailEnd type="triangle" w="lg" len="lg"/>
          </a:ln>
        </p:spPr>
      </p:cxnSp>
      <p:cxnSp>
        <p:nvCxnSpPr>
          <p:cNvPr id="21" name="AutoShape 21"/>
          <p:cNvCxnSpPr>
            <a:cxnSpLocks noChangeShapeType="1"/>
            <a:stCxn id="4" idx="6"/>
            <a:endCxn id="74761" idx="2"/>
          </p:cNvCxnSpPr>
          <p:nvPr/>
        </p:nvCxnSpPr>
        <p:spPr bwMode="auto">
          <a:xfrm flipV="1">
            <a:off x="1524000" y="3733800"/>
            <a:ext cx="4191000" cy="1600200"/>
          </a:xfrm>
          <a:prstGeom prst="straightConnector1">
            <a:avLst/>
          </a:prstGeom>
          <a:noFill/>
          <a:ln w="19050">
            <a:solidFill>
              <a:srgbClr val="FF3300"/>
            </a:solidFill>
            <a:round/>
            <a:headEnd/>
            <a:tailEnd type="triangle" w="lg" len="lg"/>
          </a:ln>
        </p:spPr>
      </p:cxnSp>
      <p:cxnSp>
        <p:nvCxnSpPr>
          <p:cNvPr id="74773" name="AutoShape 22"/>
          <p:cNvCxnSpPr>
            <a:cxnSpLocks noChangeShapeType="1"/>
            <a:stCxn id="4" idx="5"/>
            <a:endCxn id="74763" idx="5"/>
          </p:cNvCxnSpPr>
          <p:nvPr/>
        </p:nvCxnSpPr>
        <p:spPr bwMode="auto">
          <a:xfrm rot="5400000" flipH="1" flipV="1">
            <a:off x="3468688" y="508000"/>
            <a:ext cx="3124200" cy="7391400"/>
          </a:xfrm>
          <a:prstGeom prst="curvedConnector3">
            <a:avLst>
              <a:gd name="adj1" fmla="val -13009"/>
            </a:avLst>
          </a:prstGeom>
          <a:noFill/>
          <a:ln w="12700">
            <a:solidFill>
              <a:schemeClr val="tx1"/>
            </a:solidFill>
            <a:round/>
            <a:headEnd/>
            <a:tailEnd type="triangle" w="lg" len="lg"/>
          </a:ln>
        </p:spPr>
      </p:cxnSp>
      <p:cxnSp>
        <p:nvCxnSpPr>
          <p:cNvPr id="74774" name="AutoShape 23"/>
          <p:cNvCxnSpPr>
            <a:cxnSpLocks noChangeShapeType="1"/>
            <a:stCxn id="6" idx="6"/>
            <a:endCxn id="74763" idx="4"/>
          </p:cNvCxnSpPr>
          <p:nvPr/>
        </p:nvCxnSpPr>
        <p:spPr bwMode="auto">
          <a:xfrm flipV="1">
            <a:off x="5181600" y="2819400"/>
            <a:ext cx="3086100" cy="2484438"/>
          </a:xfrm>
          <a:prstGeom prst="curvedConnector2">
            <a:avLst/>
          </a:prstGeom>
          <a:noFill/>
          <a:ln w="12700">
            <a:solidFill>
              <a:schemeClr val="tx1"/>
            </a:solidFill>
            <a:round/>
            <a:headEnd/>
            <a:tailEnd type="triangle" w="lg" len="lg"/>
          </a:ln>
        </p:spPr>
      </p:cxnSp>
      <p:sp>
        <p:nvSpPr>
          <p:cNvPr id="24" name="Text Box 24"/>
          <p:cNvSpPr txBox="1">
            <a:spLocks noChangeArrowheads="1"/>
          </p:cNvSpPr>
          <p:nvPr/>
        </p:nvSpPr>
        <p:spPr bwMode="auto">
          <a:xfrm rot="-1115238">
            <a:off x="5105400" y="4114800"/>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sp>
        <p:nvSpPr>
          <p:cNvPr id="25" name="Text Box 25"/>
          <p:cNvSpPr txBox="1">
            <a:spLocks noChangeArrowheads="1"/>
          </p:cNvSpPr>
          <p:nvPr/>
        </p:nvSpPr>
        <p:spPr bwMode="auto">
          <a:xfrm rot="-1115238">
            <a:off x="1371600" y="4114800"/>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sp>
        <p:nvSpPr>
          <p:cNvPr id="26" name="Text Box 29"/>
          <p:cNvSpPr txBox="1">
            <a:spLocks noChangeArrowheads="1"/>
          </p:cNvSpPr>
          <p:nvPr/>
        </p:nvSpPr>
        <p:spPr bwMode="auto">
          <a:xfrm rot="-1115238">
            <a:off x="3124200" y="4114800"/>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sp>
        <p:nvSpPr>
          <p:cNvPr id="74778"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3000" fill="hold" nodeType="clickEffect">
                                  <p:stCondLst>
                                    <p:cond delay="0"/>
                                  </p:stCondLst>
                                  <p:childTnLst>
                                    <p:anim calcmode="discrete" valueType="str">
                                      <p:cBhvr>
                                        <p:cTn id="6" dur="1000" fill="hold"/>
                                        <p:tgtEl>
                                          <p:spTgt spid="19"/>
                                        </p:tgtEl>
                                        <p:attrNameLst>
                                          <p:attrName>style.visibility</p:attrName>
                                        </p:attrNameLst>
                                      </p:cBhvr>
                                      <p:tavLst>
                                        <p:tav tm="0">
                                          <p:val>
                                            <p:strVal val="hidden"/>
                                          </p:val>
                                        </p:tav>
                                        <p:tav tm="50000">
                                          <p:val>
                                            <p:strVal val="visible"/>
                                          </p:val>
                                        </p:tav>
                                      </p:tavLst>
                                    </p:anim>
                                  </p:childTnLst>
                                </p:cTn>
                              </p:par>
                              <p:par>
                                <p:cTn id="7" presetID="35" presetClass="emph" presetSubtype="0" repeatCount="3000" fill="hold" nodeType="withEffect">
                                  <p:stCondLst>
                                    <p:cond delay="0"/>
                                  </p:stCondLst>
                                  <p:childTnLst>
                                    <p:anim calcmode="discrete" valueType="str">
                                      <p:cBhvr>
                                        <p:cTn id="8" dur="1000" fill="hold"/>
                                        <p:tgtEl>
                                          <p:spTgt spid="20"/>
                                        </p:tgtEl>
                                        <p:attrNameLst>
                                          <p:attrName>style.visibility</p:attrName>
                                        </p:attrNameLst>
                                      </p:cBhvr>
                                      <p:tavLst>
                                        <p:tav tm="0">
                                          <p:val>
                                            <p:strVal val="hidden"/>
                                          </p:val>
                                        </p:tav>
                                        <p:tav tm="50000">
                                          <p:val>
                                            <p:strVal val="visible"/>
                                          </p:val>
                                        </p:tav>
                                      </p:tavLst>
                                    </p:anim>
                                  </p:childTnLst>
                                </p:cTn>
                              </p:par>
                              <p:par>
                                <p:cTn id="9" presetID="35" presetClass="emph" presetSubtype="0" repeatCount="3000" fill="hold" nodeType="withEffect">
                                  <p:stCondLst>
                                    <p:cond delay="0"/>
                                  </p:stCondLst>
                                  <p:childTnLst>
                                    <p:anim calcmode="discrete" valueType="str">
                                      <p:cBhvr>
                                        <p:cTn id="10" dur="1000" fill="hold"/>
                                        <p:tgtEl>
                                          <p:spTgt spid="21"/>
                                        </p:tgtEl>
                                        <p:attrNameLst>
                                          <p:attrName>style.visibility</p:attrName>
                                        </p:attrNameLst>
                                      </p:cBhvr>
                                      <p:tavLst>
                                        <p:tav tm="0">
                                          <p:val>
                                            <p:strVal val="hidden"/>
                                          </p:val>
                                        </p:tav>
                                        <p:tav tm="50000">
                                          <p:val>
                                            <p:strVal val="visible"/>
                                          </p:val>
                                        </p:tav>
                                      </p:tavLst>
                                    </p:anim>
                                  </p:childTnLst>
                                </p:cTn>
                              </p:par>
                              <p:par>
                                <p:cTn id="11" presetID="2" presetClass="entr" presetSubtype="4"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additive="base">
                                        <p:cTn id="21" dur="500" fill="hold"/>
                                        <p:tgtEl>
                                          <p:spTgt spid="26"/>
                                        </p:tgtEl>
                                        <p:attrNameLst>
                                          <p:attrName>ppt_x</p:attrName>
                                        </p:attrNameLst>
                                      </p:cBhvr>
                                      <p:tavLst>
                                        <p:tav tm="0">
                                          <p:val>
                                            <p:strVal val="#ppt_x"/>
                                          </p:val>
                                        </p:tav>
                                        <p:tav tm="100000">
                                          <p:val>
                                            <p:strVal val="#ppt_x"/>
                                          </p:val>
                                        </p:tav>
                                      </p:tavLst>
                                    </p:anim>
                                    <p:anim calcmode="lin" valueType="num">
                                      <p:cBhvr additive="base">
                                        <p:cTn id="22" dur="500" fill="hold"/>
                                        <p:tgtEl>
                                          <p:spTgt spid="26"/>
                                        </p:tgtEl>
                                        <p:attrNameLst>
                                          <p:attrName>ppt_y</p:attrName>
                                        </p:attrNameLst>
                                      </p:cBhvr>
                                      <p:tavLst>
                                        <p:tav tm="0">
                                          <p:val>
                                            <p:strVal val="1+#ppt_h/2"/>
                                          </p:val>
                                        </p:tav>
                                        <p:tav tm="100000">
                                          <p:val>
                                            <p:strVal val="#ppt_y"/>
                                          </p:val>
                                        </p:tav>
                                      </p:tavLst>
                                    </p:anim>
                                  </p:childTnLst>
                                </p:cTn>
                              </p:par>
                              <p:par>
                                <p:cTn id="23" presetID="35" presetClass="emph" presetSubtype="0" repeatCount="3000" fill="hold" grpId="0" nodeType="withEffect">
                                  <p:stCondLst>
                                    <p:cond delay="0"/>
                                  </p:stCondLst>
                                  <p:childTnLst>
                                    <p:anim calcmode="discrete" valueType="str">
                                      <p:cBhvr>
                                        <p:cTn id="24" dur="1000" fill="hold"/>
                                        <p:tgtEl>
                                          <p:spTgt spid="4"/>
                                        </p:tgtEl>
                                        <p:attrNameLst>
                                          <p:attrName>style.visibility</p:attrName>
                                        </p:attrNameLst>
                                      </p:cBhvr>
                                      <p:tavLst>
                                        <p:tav tm="0">
                                          <p:val>
                                            <p:strVal val="hidden"/>
                                          </p:val>
                                        </p:tav>
                                        <p:tav tm="50000">
                                          <p:val>
                                            <p:strVal val="visible"/>
                                          </p:val>
                                        </p:tav>
                                      </p:tavLst>
                                    </p:anim>
                                  </p:childTnLst>
                                </p:cTn>
                              </p:par>
                              <p:par>
                                <p:cTn id="25" presetID="35" presetClass="emph" presetSubtype="0" repeatCount="3000" fill="hold" grpId="0" nodeType="withEffect">
                                  <p:stCondLst>
                                    <p:cond delay="0"/>
                                  </p:stCondLst>
                                  <p:childTnLst>
                                    <p:anim calcmode="discrete" valueType="str">
                                      <p:cBhvr>
                                        <p:cTn id="26" dur="1000" fill="hold"/>
                                        <p:tgtEl>
                                          <p:spTgt spid="5"/>
                                        </p:tgtEl>
                                        <p:attrNameLst>
                                          <p:attrName>style.visibility</p:attrName>
                                        </p:attrNameLst>
                                      </p:cBhvr>
                                      <p:tavLst>
                                        <p:tav tm="0">
                                          <p:val>
                                            <p:strVal val="hidden"/>
                                          </p:val>
                                        </p:tav>
                                        <p:tav tm="50000">
                                          <p:val>
                                            <p:strVal val="visible"/>
                                          </p:val>
                                        </p:tav>
                                      </p:tavLst>
                                    </p:anim>
                                  </p:childTnLst>
                                </p:cTn>
                              </p:par>
                              <p:par>
                                <p:cTn id="27" presetID="35" presetClass="emph" presetSubtype="0" repeatCount="3000" fill="hold" grpId="0" nodeType="withEffect">
                                  <p:stCondLst>
                                    <p:cond delay="0"/>
                                  </p:stCondLst>
                                  <p:childTnLst>
                                    <p:anim calcmode="discrete" valueType="str">
                                      <p:cBhvr>
                                        <p:cTn id="28" dur="1000" fill="hold"/>
                                        <p:tgtEl>
                                          <p:spTgt spid="6"/>
                                        </p:tgtEl>
                                        <p:attrNameLst>
                                          <p:attrName>style.visibility</p:attrName>
                                        </p:attrNameLst>
                                      </p:cBhvr>
                                      <p:tavLst>
                                        <p:tav tm="0">
                                          <p:val>
                                            <p:strVal val="hidden"/>
                                          </p:val>
                                        </p:tav>
                                        <p:tav tm="50000">
                                          <p:val>
                                            <p:strVal val="visible"/>
                                          </p:val>
                                        </p:tav>
                                      </p:tavLst>
                                    </p:anim>
                                  </p:childTnLst>
                                </p:cTn>
                              </p:par>
                              <p:par>
                                <p:cTn id="29" presetID="35" presetClass="emph" presetSubtype="0" repeatCount="3000" fill="hold" grpId="0" nodeType="withEffect">
                                  <p:stCondLst>
                                    <p:cond delay="0"/>
                                  </p:stCondLst>
                                  <p:childTnLst>
                                    <p:anim calcmode="discrete" valueType="str">
                                      <p:cBhvr>
                                        <p:cTn id="30"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24" grpId="0"/>
      <p:bldP spid="25" grpId="0"/>
      <p:bldP spid="2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0" y="76200"/>
            <a:ext cx="9144000" cy="868363"/>
          </a:xfrm>
        </p:spPr>
        <p:txBody>
          <a:bodyPr/>
          <a:lstStyle/>
          <a:p>
            <a:pPr eaLnBrk="1" hangingPunct="1"/>
            <a:r>
              <a:rPr lang="en-US" sz="4000" b="1" smtClean="0"/>
              <a:t>IPTW in the Time-varying Setting</a:t>
            </a:r>
          </a:p>
        </p:txBody>
      </p:sp>
      <p:sp>
        <p:nvSpPr>
          <p:cNvPr id="75778" name="Content Placeholder 2"/>
          <p:cNvSpPr>
            <a:spLocks noGrp="1"/>
          </p:cNvSpPr>
          <p:nvPr>
            <p:ph idx="1"/>
          </p:nvPr>
        </p:nvSpPr>
        <p:spPr>
          <a:xfrm>
            <a:off x="457200" y="990600"/>
            <a:ext cx="8229600" cy="5715000"/>
          </a:xfrm>
        </p:spPr>
        <p:txBody>
          <a:bodyPr/>
          <a:lstStyle/>
          <a:p>
            <a:pPr eaLnBrk="1" hangingPunct="1">
              <a:buFontTx/>
              <a:buNone/>
            </a:pPr>
            <a:r>
              <a:rPr lang="en-US" smtClean="0"/>
              <a:t>Multiple Propensity Score Models (@ each t)</a:t>
            </a:r>
          </a:p>
          <a:p>
            <a:pPr eaLnBrk="1" hangingPunct="1"/>
            <a:r>
              <a:rPr lang="en-US" smtClean="0"/>
              <a:t>Model P1 = Pr(A1=1|X1) and</a:t>
            </a:r>
          </a:p>
          <a:p>
            <a:pPr eaLnBrk="1" hangingPunct="1"/>
            <a:r>
              <a:rPr lang="en-US" smtClean="0"/>
              <a:t>Model P2 = Pr(A2=1|X1,A1,X2)</a:t>
            </a:r>
          </a:p>
          <a:p>
            <a:pPr eaLnBrk="1" hangingPunct="1">
              <a:buFontTx/>
              <a:buNone/>
            </a:pPr>
            <a:r>
              <a:rPr lang="en-US" smtClean="0"/>
              <a:t>Assign Inverse Prob. Weights (@ each t)</a:t>
            </a:r>
          </a:p>
          <a:p>
            <a:pPr eaLnBrk="1" hangingPunct="1"/>
            <a:r>
              <a:rPr lang="en-US" smtClean="0"/>
              <a:t>Assign W1 = A1/P1 + (1-A1) / (1-P1)</a:t>
            </a:r>
          </a:p>
          <a:p>
            <a:pPr eaLnBrk="1" hangingPunct="1"/>
            <a:r>
              <a:rPr lang="en-US" smtClean="0"/>
              <a:t>Assign W2 = A2/P2 + (1-A2) / (1-P2)</a:t>
            </a:r>
          </a:p>
          <a:p>
            <a:pPr eaLnBrk="1" hangingPunct="1">
              <a:buFontTx/>
              <a:buNone/>
            </a:pPr>
            <a:r>
              <a:rPr lang="en-US" smtClean="0"/>
              <a:t>Assign Overall Weights</a:t>
            </a:r>
          </a:p>
          <a:p>
            <a:pPr eaLnBrk="1" hangingPunct="1"/>
            <a:r>
              <a:rPr lang="en-US" smtClean="0"/>
              <a:t>W = W1 * W2 (each person has 1 weight)</a:t>
            </a:r>
          </a:p>
          <a:p>
            <a:pPr eaLnBrk="1" hangingPunct="1">
              <a:buFontTx/>
              <a:buNone/>
            </a:pPr>
            <a:r>
              <a:rPr lang="en-US" smtClean="0"/>
              <a:t>Run a weighted least squares regression:</a:t>
            </a:r>
          </a:p>
          <a:p>
            <a:pPr eaLnBrk="1" hangingPunct="1"/>
            <a:r>
              <a:rPr lang="en-US" smtClean="0"/>
              <a:t>E(Y | A1,A2) =</a:t>
            </a:r>
            <a:r>
              <a:rPr lang="en-US" baseline="30000" smtClean="0"/>
              <a:t>W</a:t>
            </a:r>
            <a:r>
              <a:rPr lang="en-US" smtClean="0"/>
              <a:t>= </a:t>
            </a:r>
            <a:r>
              <a:rPr lang="el-GR" smtClean="0"/>
              <a:t>β</a:t>
            </a:r>
            <a:r>
              <a:rPr lang="en-US" smtClean="0"/>
              <a:t>0* + </a:t>
            </a:r>
            <a:r>
              <a:rPr lang="el-GR" smtClean="0"/>
              <a:t>β</a:t>
            </a:r>
            <a:r>
              <a:rPr lang="en-US" smtClean="0"/>
              <a:t>1*</a:t>
            </a:r>
            <a:r>
              <a:rPr lang="el-GR" smtClean="0"/>
              <a:t> </a:t>
            </a:r>
            <a:r>
              <a:rPr lang="en-US" smtClean="0"/>
              <a:t>A1 + </a:t>
            </a:r>
            <a:r>
              <a:rPr lang="el-GR" smtClean="0"/>
              <a:t>β</a:t>
            </a:r>
            <a:r>
              <a:rPr lang="en-US" smtClean="0"/>
              <a:t>2*</a:t>
            </a:r>
            <a:r>
              <a:rPr lang="el-GR" smtClean="0"/>
              <a:t> </a:t>
            </a:r>
            <a:r>
              <a:rPr lang="en-US" smtClean="0"/>
              <a:t>A2</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0" y="76200"/>
            <a:ext cx="9144000" cy="868363"/>
          </a:xfrm>
        </p:spPr>
        <p:txBody>
          <a:bodyPr/>
          <a:lstStyle/>
          <a:p>
            <a:pPr eaLnBrk="1" hangingPunct="1"/>
            <a:r>
              <a:rPr lang="en-US" sz="4000" b="1" smtClean="0"/>
              <a:t>IPTW in the Time-varying Setting</a:t>
            </a:r>
          </a:p>
        </p:txBody>
      </p:sp>
      <p:sp>
        <p:nvSpPr>
          <p:cNvPr id="76802" name="Content Placeholder 2"/>
          <p:cNvSpPr>
            <a:spLocks noGrp="1"/>
          </p:cNvSpPr>
          <p:nvPr>
            <p:ph idx="1"/>
          </p:nvPr>
        </p:nvSpPr>
        <p:spPr>
          <a:xfrm>
            <a:off x="0" y="990600"/>
            <a:ext cx="9144000" cy="5715000"/>
          </a:xfrm>
        </p:spPr>
        <p:txBody>
          <a:bodyPr/>
          <a:lstStyle/>
          <a:p>
            <a:pPr eaLnBrk="1" hangingPunct="1">
              <a:buFontTx/>
              <a:buNone/>
            </a:pPr>
            <a:r>
              <a:rPr lang="en-US" b="1" u="sng" smtClean="0"/>
              <a:t>Key Assumption</a:t>
            </a:r>
            <a:r>
              <a:rPr lang="en-US" smtClean="0"/>
              <a:t>: </a:t>
            </a:r>
            <a:r>
              <a:rPr lang="en-US" b="1" smtClean="0"/>
              <a:t>Sequential Ignorability</a:t>
            </a:r>
          </a:p>
        </p:txBody>
      </p:sp>
      <p:sp>
        <p:nvSpPr>
          <p:cNvPr id="76803" name="Oval 3"/>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76804" name="Text Box 4"/>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76805" name="Oval 5"/>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76806" name="Text Box 6"/>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76807" name="Oval 7"/>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76808" name="Text Box 8"/>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76809" name="Oval 9"/>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76810" name="Text Box 11"/>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76811" name="Text Box 12"/>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76812" name="Text Box 13"/>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76813" name="Line 14"/>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76814" name="Line 15"/>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76815" name="Line 16"/>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sp>
        <p:nvSpPr>
          <p:cNvPr id="76816" name="Oval 20"/>
          <p:cNvSpPr>
            <a:spLocks noChangeArrowheads="1"/>
          </p:cNvSpPr>
          <p:nvPr/>
        </p:nvSpPr>
        <p:spPr bwMode="auto">
          <a:xfrm>
            <a:off x="685800" y="1676400"/>
            <a:ext cx="1295400" cy="1219200"/>
          </a:xfrm>
          <a:prstGeom prst="ellipse">
            <a:avLst/>
          </a:prstGeom>
          <a:solidFill>
            <a:srgbClr val="FFFF00"/>
          </a:solidFill>
          <a:ln w="9525">
            <a:solidFill>
              <a:schemeClr val="tx1"/>
            </a:solidFill>
            <a:round/>
            <a:headEnd/>
            <a:tailEnd/>
          </a:ln>
        </p:spPr>
        <p:txBody>
          <a:bodyPr wrap="none" anchor="ctr"/>
          <a:lstStyle/>
          <a:p>
            <a:pPr eaLnBrk="0" hangingPunct="0"/>
            <a:endParaRPr lang="en-US"/>
          </a:p>
        </p:txBody>
      </p:sp>
      <p:sp>
        <p:nvSpPr>
          <p:cNvPr id="76817" name="Text Box 21"/>
          <p:cNvSpPr txBox="1">
            <a:spLocks noChangeArrowheads="1"/>
          </p:cNvSpPr>
          <p:nvPr/>
        </p:nvSpPr>
        <p:spPr bwMode="auto">
          <a:xfrm>
            <a:off x="762000" y="2011363"/>
            <a:ext cx="1143000" cy="584200"/>
          </a:xfrm>
          <a:prstGeom prst="rect">
            <a:avLst/>
          </a:prstGeom>
          <a:noFill/>
          <a:ln w="9525">
            <a:noFill/>
            <a:miter lim="800000"/>
            <a:headEnd/>
            <a:tailEnd/>
          </a:ln>
        </p:spPr>
        <p:txBody>
          <a:bodyPr>
            <a:spAutoFit/>
          </a:bodyPr>
          <a:lstStyle/>
          <a:p>
            <a:pPr eaLnBrk="0" hangingPunct="0">
              <a:spcBef>
                <a:spcPct val="50000"/>
              </a:spcBef>
            </a:pPr>
            <a:r>
              <a:rPr lang="en-US" sz="3200"/>
              <a:t>   C</a:t>
            </a:r>
          </a:p>
        </p:txBody>
      </p:sp>
      <p:cxnSp>
        <p:nvCxnSpPr>
          <p:cNvPr id="76818" name="AutoShape 22"/>
          <p:cNvCxnSpPr>
            <a:cxnSpLocks noChangeShapeType="1"/>
            <a:stCxn id="76816" idx="6"/>
          </p:cNvCxnSpPr>
          <p:nvPr/>
        </p:nvCxnSpPr>
        <p:spPr bwMode="auto">
          <a:xfrm>
            <a:off x="1981200" y="2286000"/>
            <a:ext cx="685800" cy="914400"/>
          </a:xfrm>
          <a:prstGeom prst="curvedConnector2">
            <a:avLst/>
          </a:prstGeom>
          <a:noFill/>
          <a:ln w="25400">
            <a:solidFill>
              <a:srgbClr val="FF3300"/>
            </a:solidFill>
            <a:round/>
            <a:headEnd/>
            <a:tailEnd type="triangle" w="lg" len="lg"/>
          </a:ln>
        </p:spPr>
      </p:cxnSp>
      <p:sp>
        <p:nvSpPr>
          <p:cNvPr id="76819"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76820"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76821"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intermediate depression, suicidal id, …</a:t>
            </a:r>
          </a:p>
        </p:txBody>
      </p:sp>
      <p:sp>
        <p:nvSpPr>
          <p:cNvPr id="76822" name="Text Box 32"/>
          <p:cNvSpPr txBox="1">
            <a:spLocks noChangeArrowheads="1"/>
          </p:cNvSpPr>
          <p:nvPr/>
        </p:nvSpPr>
        <p:spPr bwMode="auto">
          <a:xfrm>
            <a:off x="-76200" y="2859088"/>
            <a:ext cx="2819400" cy="646112"/>
          </a:xfrm>
          <a:prstGeom prst="rect">
            <a:avLst/>
          </a:prstGeom>
          <a:noFill/>
          <a:ln w="9525">
            <a:noFill/>
            <a:miter lim="800000"/>
            <a:headEnd/>
            <a:tailEnd/>
          </a:ln>
        </p:spPr>
        <p:txBody>
          <a:bodyPr>
            <a:spAutoFit/>
          </a:bodyPr>
          <a:lstStyle/>
          <a:p>
            <a:pPr algn="ctr" eaLnBrk="0" hangingPunct="0">
              <a:spcBef>
                <a:spcPct val="50000"/>
              </a:spcBef>
            </a:pPr>
            <a:r>
              <a:rPr lang="en-US"/>
              <a:t>unknown or unmeasured confounder</a:t>
            </a:r>
          </a:p>
        </p:txBody>
      </p:sp>
      <p:sp>
        <p:nvSpPr>
          <p:cNvPr id="76823"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76824" name="AutoShape 22"/>
          <p:cNvCxnSpPr>
            <a:cxnSpLocks noChangeShapeType="1"/>
            <a:stCxn id="76816" idx="7"/>
            <a:endCxn id="76809" idx="2"/>
          </p:cNvCxnSpPr>
          <p:nvPr/>
        </p:nvCxnSpPr>
        <p:spPr bwMode="auto">
          <a:xfrm rot="16200000" flipH="1">
            <a:off x="4527550" y="-882650"/>
            <a:ext cx="355600" cy="5829300"/>
          </a:xfrm>
          <a:prstGeom prst="curvedConnector4">
            <a:avLst>
              <a:gd name="adj1" fmla="val -64421"/>
              <a:gd name="adj2" fmla="val 51625"/>
            </a:avLst>
          </a:prstGeom>
          <a:noFill/>
          <a:ln w="25400">
            <a:solidFill>
              <a:srgbClr val="FF3300"/>
            </a:solidFill>
            <a:round/>
            <a:headEnd/>
            <a:tailEnd type="triangle" w="lg" len="lg"/>
          </a:ln>
        </p:spPr>
      </p:cxnSp>
      <p:cxnSp>
        <p:nvCxnSpPr>
          <p:cNvPr id="76825" name="AutoShape 22"/>
          <p:cNvCxnSpPr>
            <a:cxnSpLocks noChangeShapeType="1"/>
          </p:cNvCxnSpPr>
          <p:nvPr/>
        </p:nvCxnSpPr>
        <p:spPr bwMode="auto">
          <a:xfrm>
            <a:off x="1943100" y="2006600"/>
            <a:ext cx="3771900" cy="1422400"/>
          </a:xfrm>
          <a:prstGeom prst="curvedConnector3">
            <a:avLst>
              <a:gd name="adj1" fmla="val 50000"/>
            </a:avLst>
          </a:prstGeom>
          <a:noFill/>
          <a:ln w="25400">
            <a:solidFill>
              <a:srgbClr val="FF3300"/>
            </a:solidFill>
            <a:round/>
            <a:headEnd/>
            <a:tailEnd type="triangle" w="lg" len="lg"/>
          </a:ln>
        </p:spPr>
      </p:cxnSp>
      <p:sp>
        <p:nvSpPr>
          <p:cNvPr id="76826" name="Oval 35"/>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76827"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76828" name="Text Box 25"/>
          <p:cNvSpPr txBox="1">
            <a:spLocks noChangeArrowheads="1"/>
          </p:cNvSpPr>
          <p:nvPr/>
        </p:nvSpPr>
        <p:spPr bwMode="auto">
          <a:xfrm>
            <a:off x="0" y="5867400"/>
            <a:ext cx="2667000" cy="646113"/>
          </a:xfrm>
          <a:prstGeom prst="rect">
            <a:avLst/>
          </a:prstGeom>
          <a:noFill/>
          <a:ln w="9525">
            <a:noFill/>
            <a:miter lim="800000"/>
            <a:headEnd/>
            <a:tailEnd/>
          </a:ln>
        </p:spPr>
        <p:txBody>
          <a:bodyPr>
            <a:spAutoFit/>
          </a:bodyPr>
          <a:lstStyle/>
          <a:p>
            <a:pPr eaLnBrk="0" hangingPunct="0">
              <a:spcBef>
                <a:spcPct val="50000"/>
              </a:spcBef>
            </a:pPr>
            <a:r>
              <a:rPr lang="en-US"/>
              <a:t>baseline depression, age, race, suicidal id,…</a:t>
            </a:r>
          </a:p>
        </p:txBody>
      </p:sp>
      <p:cxnSp>
        <p:nvCxnSpPr>
          <p:cNvPr id="76829" name="AutoShape 20"/>
          <p:cNvCxnSpPr>
            <a:cxnSpLocks noChangeShapeType="1"/>
          </p:cNvCxnSpPr>
          <p:nvPr/>
        </p:nvCxnSpPr>
        <p:spPr bwMode="auto">
          <a:xfrm flipV="1">
            <a:off x="1335088" y="4165600"/>
            <a:ext cx="835025" cy="736600"/>
          </a:xfrm>
          <a:prstGeom prst="straightConnector1">
            <a:avLst/>
          </a:prstGeom>
          <a:noFill/>
          <a:ln w="19050">
            <a:solidFill>
              <a:srgbClr val="FF3300"/>
            </a:solidFill>
            <a:round/>
            <a:headEnd/>
            <a:tailEnd type="triangle" w="lg" len="lg"/>
          </a:ln>
        </p:spPr>
      </p:cxnSp>
      <p:cxnSp>
        <p:nvCxnSpPr>
          <p:cNvPr id="76830" name="AutoShape 21"/>
          <p:cNvCxnSpPr>
            <a:cxnSpLocks noChangeShapeType="1"/>
          </p:cNvCxnSpPr>
          <p:nvPr/>
        </p:nvCxnSpPr>
        <p:spPr bwMode="auto">
          <a:xfrm flipV="1">
            <a:off x="1524000" y="3733800"/>
            <a:ext cx="4191000" cy="1600200"/>
          </a:xfrm>
          <a:prstGeom prst="straightConnector1">
            <a:avLst/>
          </a:prstGeom>
          <a:noFill/>
          <a:ln w="19050">
            <a:solidFill>
              <a:srgbClr val="FF3300"/>
            </a:solidFill>
            <a:round/>
            <a:headEnd/>
            <a:tailEnd type="triangle" w="lg" len="lg"/>
          </a:ln>
        </p:spPr>
      </p:cxnSp>
      <p:cxnSp>
        <p:nvCxnSpPr>
          <p:cNvPr id="76831" name="AutoShape 19"/>
          <p:cNvCxnSpPr>
            <a:cxnSpLocks noChangeShapeType="1"/>
          </p:cNvCxnSpPr>
          <p:nvPr/>
        </p:nvCxnSpPr>
        <p:spPr bwMode="auto">
          <a:xfrm flipV="1">
            <a:off x="4992688" y="4165600"/>
            <a:ext cx="911225" cy="706438"/>
          </a:xfrm>
          <a:prstGeom prst="straightConnector1">
            <a:avLst/>
          </a:prstGeom>
          <a:noFill/>
          <a:ln w="19050">
            <a:solidFill>
              <a:srgbClr val="FF3300"/>
            </a:solidFill>
            <a:round/>
            <a:headEnd/>
            <a:tailEnd type="triangle" w="lg" len="lg"/>
          </a:ln>
        </p:spPr>
      </p:cxnSp>
      <p:sp>
        <p:nvSpPr>
          <p:cNvPr id="76832"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y/n</a:t>
            </a:r>
          </a:p>
        </p:txBody>
      </p:sp>
      <p:sp>
        <p:nvSpPr>
          <p:cNvPr id="35" name="Text Box 29"/>
          <p:cNvSpPr txBox="1">
            <a:spLocks noChangeArrowheads="1"/>
          </p:cNvSpPr>
          <p:nvPr/>
        </p:nvSpPr>
        <p:spPr bwMode="auto">
          <a:xfrm rot="-1115238">
            <a:off x="2109788" y="2124075"/>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sp>
        <p:nvSpPr>
          <p:cNvPr id="43" name="Text Box 29"/>
          <p:cNvSpPr txBox="1">
            <a:spLocks noChangeArrowheads="1"/>
          </p:cNvSpPr>
          <p:nvPr/>
        </p:nvSpPr>
        <p:spPr bwMode="auto">
          <a:xfrm rot="-1115238">
            <a:off x="4443413" y="2886075"/>
            <a:ext cx="685800" cy="914400"/>
          </a:xfrm>
          <a:prstGeom prst="rect">
            <a:avLst/>
          </a:prstGeom>
          <a:noFill/>
          <a:ln w="9525">
            <a:noFill/>
            <a:miter lim="800000"/>
            <a:headEnd/>
            <a:tailEnd/>
          </a:ln>
        </p:spPr>
        <p:txBody>
          <a:bodyPr>
            <a:spAutoFit/>
          </a:bodyPr>
          <a:lstStyle/>
          <a:p>
            <a:pPr eaLnBrk="0" hangingPunct="0">
              <a:spcBef>
                <a:spcPct val="50000"/>
              </a:spcBef>
            </a:pPr>
            <a:r>
              <a:rPr lang="en-US" sz="5400">
                <a:solidFill>
                  <a:srgbClr val="FF3300"/>
                </a:solidFill>
              </a:rPr>
              <a:t>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ppt_x"/>
                                          </p:val>
                                        </p:tav>
                                        <p:tav tm="100000">
                                          <p:val>
                                            <p:strVal val="#ppt_x"/>
                                          </p:val>
                                        </p:tav>
                                      </p:tavLst>
                                    </p:anim>
                                    <p:anim calcmode="lin" valueType="num">
                                      <p:cBhvr additive="base">
                                        <p:cTn id="1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4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a:xfrm>
            <a:off x="0" y="76200"/>
            <a:ext cx="9144000" cy="868363"/>
          </a:xfrm>
        </p:spPr>
        <p:txBody>
          <a:bodyPr/>
          <a:lstStyle/>
          <a:p>
            <a:pPr eaLnBrk="1" hangingPunct="1"/>
            <a:r>
              <a:rPr lang="en-US" sz="4000" b="1" smtClean="0"/>
              <a:t>IPTW in the Time-varying Setting</a:t>
            </a:r>
          </a:p>
        </p:txBody>
      </p:sp>
      <p:sp>
        <p:nvSpPr>
          <p:cNvPr id="77826" name="Content Placeholder 2"/>
          <p:cNvSpPr>
            <a:spLocks noGrp="1"/>
          </p:cNvSpPr>
          <p:nvPr>
            <p:ph idx="1"/>
          </p:nvPr>
        </p:nvSpPr>
        <p:spPr>
          <a:xfrm>
            <a:off x="0" y="990600"/>
            <a:ext cx="9144000" cy="5715000"/>
          </a:xfrm>
        </p:spPr>
        <p:txBody>
          <a:bodyPr/>
          <a:lstStyle/>
          <a:p>
            <a:pPr eaLnBrk="1" hangingPunct="1">
              <a:buFontTx/>
              <a:buNone/>
            </a:pPr>
            <a:r>
              <a:rPr lang="en-US" b="1" u="sng" smtClean="0"/>
              <a:t>Key Assumption</a:t>
            </a:r>
            <a:r>
              <a:rPr lang="en-US" smtClean="0"/>
              <a:t>: </a:t>
            </a:r>
            <a:r>
              <a:rPr lang="en-US" b="1" smtClean="0"/>
              <a:t>C (baseline or time-varying) 				          does not exist.</a:t>
            </a:r>
            <a:endParaRPr lang="en-US" smtClean="0"/>
          </a:p>
          <a:p>
            <a:pPr eaLnBrk="1" hangingPunct="1">
              <a:buFontTx/>
              <a:buNone/>
            </a:pPr>
            <a:r>
              <a:rPr lang="en-US" smtClean="0"/>
              <a:t>			</a:t>
            </a:r>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r>
              <a:rPr lang="en-US" smtClean="0"/>
              <a:t>						</a:t>
            </a:r>
          </a:p>
        </p:txBody>
      </p:sp>
      <p:sp>
        <p:nvSpPr>
          <p:cNvPr id="77827" name="Oval 3"/>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77828" name="Text Box 4"/>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77829" name="Oval 5"/>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77830" name="Text Box 6"/>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77831" name="Oval 7"/>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77832" name="Text Box 8"/>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77833" name="Oval 9"/>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77834" name="Text Box 11"/>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77835" name="Text Box 12"/>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77836" name="Text Box 13"/>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77837" name="Line 14"/>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77838" name="Line 15"/>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77839" name="Line 16"/>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sp>
        <p:nvSpPr>
          <p:cNvPr id="77840" name="Oval 20"/>
          <p:cNvSpPr>
            <a:spLocks noChangeArrowheads="1"/>
          </p:cNvSpPr>
          <p:nvPr/>
        </p:nvSpPr>
        <p:spPr bwMode="auto">
          <a:xfrm>
            <a:off x="685800" y="1676400"/>
            <a:ext cx="1295400" cy="1219200"/>
          </a:xfrm>
          <a:prstGeom prst="ellipse">
            <a:avLst/>
          </a:prstGeom>
          <a:solidFill>
            <a:srgbClr val="FFFF00"/>
          </a:solidFill>
          <a:ln w="9525">
            <a:solidFill>
              <a:schemeClr val="tx1"/>
            </a:solidFill>
            <a:round/>
            <a:headEnd/>
            <a:tailEnd/>
          </a:ln>
        </p:spPr>
        <p:txBody>
          <a:bodyPr wrap="none" anchor="ctr"/>
          <a:lstStyle/>
          <a:p>
            <a:pPr eaLnBrk="0" hangingPunct="0"/>
            <a:endParaRPr lang="en-US"/>
          </a:p>
        </p:txBody>
      </p:sp>
      <p:sp>
        <p:nvSpPr>
          <p:cNvPr id="77841" name="Text Box 21"/>
          <p:cNvSpPr txBox="1">
            <a:spLocks noChangeArrowheads="1"/>
          </p:cNvSpPr>
          <p:nvPr/>
        </p:nvSpPr>
        <p:spPr bwMode="auto">
          <a:xfrm>
            <a:off x="762000" y="2011363"/>
            <a:ext cx="1143000" cy="584200"/>
          </a:xfrm>
          <a:prstGeom prst="rect">
            <a:avLst/>
          </a:prstGeom>
          <a:noFill/>
          <a:ln w="9525">
            <a:noFill/>
            <a:miter lim="800000"/>
            <a:headEnd/>
            <a:tailEnd/>
          </a:ln>
        </p:spPr>
        <p:txBody>
          <a:bodyPr>
            <a:spAutoFit/>
          </a:bodyPr>
          <a:lstStyle/>
          <a:p>
            <a:pPr eaLnBrk="0" hangingPunct="0">
              <a:spcBef>
                <a:spcPct val="50000"/>
              </a:spcBef>
            </a:pPr>
            <a:r>
              <a:rPr lang="en-US" sz="3200"/>
              <a:t>   C</a:t>
            </a:r>
          </a:p>
        </p:txBody>
      </p:sp>
      <p:cxnSp>
        <p:nvCxnSpPr>
          <p:cNvPr id="77842" name="AutoShape 22"/>
          <p:cNvCxnSpPr>
            <a:cxnSpLocks noChangeShapeType="1"/>
            <a:stCxn id="77840" idx="6"/>
          </p:cNvCxnSpPr>
          <p:nvPr/>
        </p:nvCxnSpPr>
        <p:spPr bwMode="auto">
          <a:xfrm>
            <a:off x="1981200" y="2286000"/>
            <a:ext cx="685800" cy="914400"/>
          </a:xfrm>
          <a:prstGeom prst="curvedConnector2">
            <a:avLst/>
          </a:prstGeom>
          <a:noFill/>
          <a:ln w="25400">
            <a:solidFill>
              <a:srgbClr val="FF3300"/>
            </a:solidFill>
            <a:round/>
            <a:headEnd/>
            <a:tailEnd type="triangle" w="lg" len="lg"/>
          </a:ln>
        </p:spPr>
      </p:cxnSp>
      <p:sp>
        <p:nvSpPr>
          <p:cNvPr id="77843"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77844"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77845"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intermediate depression, suicidal id, …</a:t>
            </a:r>
          </a:p>
        </p:txBody>
      </p:sp>
      <p:sp>
        <p:nvSpPr>
          <p:cNvPr id="77846" name="Text Box 32"/>
          <p:cNvSpPr txBox="1">
            <a:spLocks noChangeArrowheads="1"/>
          </p:cNvSpPr>
          <p:nvPr/>
        </p:nvSpPr>
        <p:spPr bwMode="auto">
          <a:xfrm>
            <a:off x="-228600" y="2859088"/>
            <a:ext cx="3124200" cy="646112"/>
          </a:xfrm>
          <a:prstGeom prst="rect">
            <a:avLst/>
          </a:prstGeom>
          <a:noFill/>
          <a:ln w="9525">
            <a:noFill/>
            <a:miter lim="800000"/>
            <a:headEnd/>
            <a:tailEnd/>
          </a:ln>
        </p:spPr>
        <p:txBody>
          <a:bodyPr>
            <a:spAutoFit/>
          </a:bodyPr>
          <a:lstStyle/>
          <a:p>
            <a:pPr algn="ctr" eaLnBrk="0" hangingPunct="0">
              <a:spcBef>
                <a:spcPct val="50000"/>
              </a:spcBef>
            </a:pPr>
            <a:r>
              <a:rPr lang="en-US"/>
              <a:t>unknown or unmeasured confounder</a:t>
            </a:r>
          </a:p>
        </p:txBody>
      </p:sp>
      <p:sp>
        <p:nvSpPr>
          <p:cNvPr id="77847"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cxnSp>
        <p:nvCxnSpPr>
          <p:cNvPr id="77848" name="AutoShape 22"/>
          <p:cNvCxnSpPr>
            <a:cxnSpLocks noChangeShapeType="1"/>
            <a:stCxn id="77840" idx="7"/>
            <a:endCxn id="77833" idx="2"/>
          </p:cNvCxnSpPr>
          <p:nvPr/>
        </p:nvCxnSpPr>
        <p:spPr bwMode="auto">
          <a:xfrm rot="16200000" flipH="1">
            <a:off x="4527550" y="-882650"/>
            <a:ext cx="355600" cy="5829300"/>
          </a:xfrm>
          <a:prstGeom prst="curvedConnector4">
            <a:avLst>
              <a:gd name="adj1" fmla="val -64421"/>
              <a:gd name="adj2" fmla="val 51625"/>
            </a:avLst>
          </a:prstGeom>
          <a:noFill/>
          <a:ln w="25400">
            <a:solidFill>
              <a:srgbClr val="FF3300"/>
            </a:solidFill>
            <a:round/>
            <a:headEnd/>
            <a:tailEnd type="triangle" w="lg" len="lg"/>
          </a:ln>
        </p:spPr>
      </p:cxnSp>
      <p:cxnSp>
        <p:nvCxnSpPr>
          <p:cNvPr id="77849" name="AutoShape 22"/>
          <p:cNvCxnSpPr>
            <a:cxnSpLocks noChangeShapeType="1"/>
          </p:cNvCxnSpPr>
          <p:nvPr/>
        </p:nvCxnSpPr>
        <p:spPr bwMode="auto">
          <a:xfrm>
            <a:off x="1943100" y="2006600"/>
            <a:ext cx="3771900" cy="1422400"/>
          </a:xfrm>
          <a:prstGeom prst="curvedConnector3">
            <a:avLst>
              <a:gd name="adj1" fmla="val 50000"/>
            </a:avLst>
          </a:prstGeom>
          <a:noFill/>
          <a:ln w="25400">
            <a:solidFill>
              <a:srgbClr val="FF3300"/>
            </a:solidFill>
            <a:round/>
            <a:headEnd/>
            <a:tailEnd type="triangle" w="lg" len="lg"/>
          </a:ln>
        </p:spPr>
      </p:cxnSp>
      <p:sp>
        <p:nvSpPr>
          <p:cNvPr id="77850" name="Oval 35"/>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77851"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77852" name="Text Box 25"/>
          <p:cNvSpPr txBox="1">
            <a:spLocks noChangeArrowheads="1"/>
          </p:cNvSpPr>
          <p:nvPr/>
        </p:nvSpPr>
        <p:spPr bwMode="auto">
          <a:xfrm>
            <a:off x="0" y="5867400"/>
            <a:ext cx="2667000" cy="646113"/>
          </a:xfrm>
          <a:prstGeom prst="rect">
            <a:avLst/>
          </a:prstGeom>
          <a:noFill/>
          <a:ln w="9525">
            <a:noFill/>
            <a:miter lim="800000"/>
            <a:headEnd/>
            <a:tailEnd/>
          </a:ln>
        </p:spPr>
        <p:txBody>
          <a:bodyPr>
            <a:spAutoFit/>
          </a:bodyPr>
          <a:lstStyle/>
          <a:p>
            <a:pPr eaLnBrk="0" hangingPunct="0">
              <a:spcBef>
                <a:spcPct val="50000"/>
              </a:spcBef>
            </a:pPr>
            <a:r>
              <a:rPr lang="en-US"/>
              <a:t>baseline depression, age, race, suicidal id,…</a:t>
            </a:r>
          </a:p>
        </p:txBody>
      </p:sp>
      <p:cxnSp>
        <p:nvCxnSpPr>
          <p:cNvPr id="77853" name="AutoShape 20"/>
          <p:cNvCxnSpPr>
            <a:cxnSpLocks noChangeShapeType="1"/>
          </p:cNvCxnSpPr>
          <p:nvPr/>
        </p:nvCxnSpPr>
        <p:spPr bwMode="auto">
          <a:xfrm flipV="1">
            <a:off x="1335088" y="4165600"/>
            <a:ext cx="835025" cy="736600"/>
          </a:xfrm>
          <a:prstGeom prst="straightConnector1">
            <a:avLst/>
          </a:prstGeom>
          <a:noFill/>
          <a:ln w="19050">
            <a:solidFill>
              <a:srgbClr val="FF3300"/>
            </a:solidFill>
            <a:round/>
            <a:headEnd/>
            <a:tailEnd type="triangle" w="lg" len="lg"/>
          </a:ln>
        </p:spPr>
      </p:cxnSp>
      <p:cxnSp>
        <p:nvCxnSpPr>
          <p:cNvPr id="77854" name="AutoShape 21"/>
          <p:cNvCxnSpPr>
            <a:cxnSpLocks noChangeShapeType="1"/>
          </p:cNvCxnSpPr>
          <p:nvPr/>
        </p:nvCxnSpPr>
        <p:spPr bwMode="auto">
          <a:xfrm flipV="1">
            <a:off x="1524000" y="3733800"/>
            <a:ext cx="4191000" cy="1600200"/>
          </a:xfrm>
          <a:prstGeom prst="straightConnector1">
            <a:avLst/>
          </a:prstGeom>
          <a:noFill/>
          <a:ln w="19050">
            <a:solidFill>
              <a:srgbClr val="FF3300"/>
            </a:solidFill>
            <a:round/>
            <a:headEnd/>
            <a:tailEnd type="triangle" w="lg" len="lg"/>
          </a:ln>
        </p:spPr>
      </p:cxnSp>
      <p:cxnSp>
        <p:nvCxnSpPr>
          <p:cNvPr id="77855" name="AutoShape 19"/>
          <p:cNvCxnSpPr>
            <a:cxnSpLocks noChangeShapeType="1"/>
          </p:cNvCxnSpPr>
          <p:nvPr/>
        </p:nvCxnSpPr>
        <p:spPr bwMode="auto">
          <a:xfrm flipV="1">
            <a:off x="4992688" y="4165600"/>
            <a:ext cx="911225" cy="706438"/>
          </a:xfrm>
          <a:prstGeom prst="straightConnector1">
            <a:avLst/>
          </a:prstGeom>
          <a:noFill/>
          <a:ln w="19050">
            <a:solidFill>
              <a:srgbClr val="FF3300"/>
            </a:solidFill>
            <a:round/>
            <a:headEnd/>
            <a:tailEnd type="triangle" w="lg" len="lg"/>
          </a:ln>
        </p:spPr>
      </p:cxnSp>
      <p:sp>
        <p:nvSpPr>
          <p:cNvPr id="77856"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y/n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IPT Weighting in practice</a:t>
            </a:r>
            <a:endParaRPr lang="en-US" dirty="0"/>
          </a:p>
        </p:txBody>
      </p:sp>
      <p:sp>
        <p:nvSpPr>
          <p:cNvPr id="78850" name="Text Placeholder 2"/>
          <p:cNvSpPr>
            <a:spLocks noGrp="1"/>
          </p:cNvSpPr>
          <p:nvPr>
            <p:ph type="body"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a:xfrm>
            <a:off x="0" y="274638"/>
            <a:ext cx="9144000" cy="1143000"/>
          </a:xfrm>
        </p:spPr>
        <p:txBody>
          <a:bodyPr/>
          <a:lstStyle/>
          <a:p>
            <a:pPr eaLnBrk="1" hangingPunct="1"/>
            <a:r>
              <a:rPr lang="en-US" sz="4000" b="1" smtClean="0"/>
              <a:t>Actual Steps: IPT Weighting in the Time-Varying Setting</a:t>
            </a:r>
          </a:p>
        </p:txBody>
      </p:sp>
      <p:sp>
        <p:nvSpPr>
          <p:cNvPr id="79874" name="Content Placeholder 2"/>
          <p:cNvSpPr>
            <a:spLocks noGrp="1"/>
          </p:cNvSpPr>
          <p:nvPr>
            <p:ph idx="1"/>
          </p:nvPr>
        </p:nvSpPr>
        <p:spPr>
          <a:xfrm>
            <a:off x="0" y="1600200"/>
            <a:ext cx="9144000" cy="5257800"/>
          </a:xfrm>
        </p:spPr>
        <p:txBody>
          <a:bodyPr/>
          <a:lstStyle/>
          <a:p>
            <a:pPr marL="514350" indent="-514350" eaLnBrk="1" hangingPunct="1">
              <a:buFontTx/>
              <a:buAutoNum type="arabicPeriod"/>
            </a:pPr>
            <a:r>
              <a:rPr lang="en-US" sz="2400" smtClean="0"/>
              <a:t>Specify the scientific question using the MSM</a:t>
            </a:r>
          </a:p>
          <a:p>
            <a:pPr marL="514350" indent="-514350" eaLnBrk="1" hangingPunct="1">
              <a:buFontTx/>
              <a:buAutoNum type="arabicPeriod"/>
            </a:pPr>
            <a:r>
              <a:rPr lang="en-US" sz="2400" smtClean="0"/>
              <a:t>Run Unadjusted Ordinary Least Squares Analysis</a:t>
            </a:r>
          </a:p>
          <a:p>
            <a:pPr marL="514350" indent="-514350" eaLnBrk="1" hangingPunct="1">
              <a:buFontTx/>
              <a:buNone/>
            </a:pPr>
            <a:r>
              <a:rPr lang="en-US" sz="2400" smtClean="0"/>
              <a:t>		At each time point </a:t>
            </a:r>
            <a:r>
              <a:rPr lang="en-US" sz="2400" i="1" smtClean="0"/>
              <a:t>t :</a:t>
            </a:r>
          </a:p>
          <a:p>
            <a:pPr marL="514350" indent="-514350" eaLnBrk="1" hangingPunct="1">
              <a:buFontTx/>
              <a:buAutoNum type="arabicPeriod" startAt="3"/>
            </a:pPr>
            <a:r>
              <a:rPr lang="en-US" sz="2400" smtClean="0"/>
              <a:t>Examine Initial (Im)balance (Assess Measured Confounding)</a:t>
            </a:r>
          </a:p>
          <a:p>
            <a:pPr marL="514350" indent="-514350" eaLnBrk="1" hangingPunct="1">
              <a:buFontTx/>
              <a:buAutoNum type="arabicPeriod" startAt="4"/>
            </a:pPr>
            <a:r>
              <a:rPr lang="en-US" sz="2400" smtClean="0"/>
              <a:t>Build Propensity Score P</a:t>
            </a:r>
            <a:r>
              <a:rPr lang="en-US" sz="2400" baseline="-25000" smtClean="0"/>
              <a:t>t</a:t>
            </a:r>
            <a:endParaRPr lang="en-US" sz="2400" smtClean="0"/>
          </a:p>
          <a:p>
            <a:pPr marL="514350" indent="-514350" eaLnBrk="1" hangingPunct="1">
              <a:buFontTx/>
              <a:buAutoNum type="arabicPeriod" startAt="4"/>
            </a:pPr>
            <a:r>
              <a:rPr lang="en-US" sz="2400" smtClean="0"/>
              <a:t>Calculate Weights W</a:t>
            </a:r>
            <a:r>
              <a:rPr lang="en-US" sz="2400" baseline="-25000" smtClean="0"/>
              <a:t>t</a:t>
            </a:r>
            <a:r>
              <a:rPr lang="en-US" sz="2400" smtClean="0"/>
              <a:t> and Examine Its Distribution</a:t>
            </a:r>
          </a:p>
          <a:p>
            <a:pPr marL="514350" indent="-514350" eaLnBrk="1" hangingPunct="1">
              <a:buFontTx/>
              <a:buAutoNum type="arabicPeriod" startAt="4"/>
            </a:pPr>
            <a:r>
              <a:rPr lang="en-US" sz="2400" smtClean="0"/>
              <a:t>Re-Examine Balance at </a:t>
            </a:r>
            <a:r>
              <a:rPr lang="en-US" sz="2400" i="1" smtClean="0"/>
              <a:t>t</a:t>
            </a:r>
            <a:r>
              <a:rPr lang="en-US" sz="2400" smtClean="0"/>
              <a:t> Using the W</a:t>
            </a:r>
            <a:r>
              <a:rPr lang="en-US" sz="2400" baseline="-25000" smtClean="0"/>
              <a:t>t</a:t>
            </a:r>
            <a:r>
              <a:rPr lang="en-US" sz="2400" smtClean="0"/>
              <a:t> Weighted Sample</a:t>
            </a:r>
          </a:p>
          <a:p>
            <a:pPr marL="514350" indent="-514350" eaLnBrk="1" hangingPunct="1">
              <a:buFontTx/>
              <a:buAutoNum type="arabicPeriod" startAt="4"/>
            </a:pPr>
            <a:r>
              <a:rPr lang="en-US" sz="2400" smtClean="0"/>
              <a:t>Repeat Steps 4-6 Until Achieve Desired Balance</a:t>
            </a:r>
          </a:p>
          <a:p>
            <a:pPr marL="514350" indent="-514350" eaLnBrk="1" hangingPunct="1">
              <a:buFontTx/>
              <a:buNone/>
            </a:pPr>
            <a:r>
              <a:rPr lang="en-US" sz="2400" smtClean="0"/>
              <a:t>		End loop over </a:t>
            </a:r>
            <a:r>
              <a:rPr lang="en-US" sz="2400" i="1" smtClean="0"/>
              <a:t>t .</a:t>
            </a:r>
            <a:endParaRPr lang="en-US" sz="2400" baseline="-25000" smtClean="0"/>
          </a:p>
          <a:p>
            <a:pPr marL="514350" indent="-514350" eaLnBrk="1" hangingPunct="1">
              <a:buFontTx/>
              <a:buAutoNum type="arabicPeriod" startAt="8"/>
            </a:pPr>
            <a:r>
              <a:rPr lang="en-US" sz="2400" smtClean="0"/>
              <a:t>Calculate Final Weights W = </a:t>
            </a:r>
            <a:r>
              <a:rPr lang="en-US" sz="2400" smtClean="0">
                <a:sym typeface="Symbol" pitchFamily="18" charset="2"/>
              </a:rPr>
              <a:t></a:t>
            </a:r>
            <a:r>
              <a:rPr lang="en-US" sz="2400" i="1" baseline="-25000" smtClean="0">
                <a:sym typeface="Symbol" pitchFamily="18" charset="2"/>
              </a:rPr>
              <a:t>t</a:t>
            </a:r>
            <a:r>
              <a:rPr lang="en-US" sz="2400" smtClean="0"/>
              <a:t> W</a:t>
            </a:r>
            <a:r>
              <a:rPr lang="en-US" sz="2400" baseline="-25000" smtClean="0"/>
              <a:t>t</a:t>
            </a:r>
            <a:r>
              <a:rPr lang="en-US" sz="2400" smtClean="0"/>
              <a:t> </a:t>
            </a:r>
          </a:p>
          <a:p>
            <a:pPr marL="514350" indent="-514350" eaLnBrk="1" hangingPunct="1">
              <a:buFontTx/>
              <a:buAutoNum type="arabicPeriod" startAt="8"/>
            </a:pPr>
            <a:r>
              <a:rPr lang="en-US" sz="2400" smtClean="0"/>
              <a:t>Run Weighted Least Squares Analysis (Use Robust SEs)</a:t>
            </a:r>
          </a:p>
          <a:p>
            <a:pPr marL="514350" indent="-514350" eaLnBrk="1" hangingPunct="1">
              <a:buFontTx/>
              <a:buAutoNum type="arabicPeriod" startAt="8"/>
            </a:pPr>
            <a:r>
              <a:rPr lang="en-US" sz="2400" smtClean="0"/>
              <a:t>Compare Results in 9 with Results in 2 and Comment/Discuss</a:t>
            </a:r>
          </a:p>
          <a:p>
            <a:pPr marL="514350" indent="-514350" eaLnBrk="1" hangingPunct="1">
              <a:buFontTx/>
              <a:buAutoNum type="arabicPeriod" startAt="6"/>
            </a:pPr>
            <a:endParaRPr lang="en-US" sz="24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7600"/>
            <a:ext cx="9144000" cy="2111375"/>
          </a:xfrm>
        </p:spPr>
        <p:txBody>
          <a:bodyPr/>
          <a:lstStyle/>
          <a:p>
            <a:pPr eaLnBrk="1" hangingPunct="1">
              <a:defRPr/>
            </a:pPr>
            <a:r>
              <a:rPr lang="en-US" dirty="0" smtClean="0"/>
              <a:t>A worked example using simulated (computer generated) data</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a:xfrm>
            <a:off x="0" y="152400"/>
            <a:ext cx="9144000" cy="868363"/>
          </a:xfrm>
        </p:spPr>
        <p:txBody>
          <a:bodyPr/>
          <a:lstStyle/>
          <a:p>
            <a:pPr eaLnBrk="1" hangingPunct="1"/>
            <a:r>
              <a:rPr lang="en-US" b="1" smtClean="0"/>
              <a:t>Setting up the Question (MSM)</a:t>
            </a:r>
          </a:p>
        </p:txBody>
      </p:sp>
      <p:sp>
        <p:nvSpPr>
          <p:cNvPr id="81922" name="Content Placeholder 2"/>
          <p:cNvSpPr>
            <a:spLocks noGrp="1"/>
          </p:cNvSpPr>
          <p:nvPr>
            <p:ph idx="1"/>
          </p:nvPr>
        </p:nvSpPr>
        <p:spPr>
          <a:xfrm>
            <a:off x="0" y="1066800"/>
            <a:ext cx="9144000" cy="5791200"/>
          </a:xfrm>
        </p:spPr>
        <p:txBody>
          <a:bodyPr/>
          <a:lstStyle/>
          <a:p>
            <a:pPr eaLnBrk="1" hangingPunct="1">
              <a:buFontTx/>
              <a:buNone/>
            </a:pPr>
            <a:r>
              <a:rPr lang="en-US" smtClean="0"/>
              <a:t>Consider the following hypothetical study:</a:t>
            </a:r>
          </a:p>
          <a:p>
            <a:pPr eaLnBrk="1" hangingPunct="1"/>
            <a:r>
              <a:rPr lang="en-US" smtClean="0"/>
              <a:t>Patients meet with their clinician for CBT at baseline, 4 weeks and 8 weeks post-baseline</a:t>
            </a:r>
          </a:p>
          <a:p>
            <a:pPr eaLnBrk="1" hangingPunct="1"/>
            <a:r>
              <a:rPr lang="en-US" smtClean="0"/>
              <a:t>In between visits to the clinic, patients are assigned various CBT “homework assignments”</a:t>
            </a:r>
          </a:p>
          <a:p>
            <a:pPr eaLnBrk="1" hangingPunct="1"/>
            <a:r>
              <a:rPr lang="en-US" smtClean="0"/>
              <a:t>Suppose depression severity (BDI) is measured at the three clinic visits (base, 4wk, 8wk)</a:t>
            </a:r>
          </a:p>
          <a:p>
            <a:pPr eaLnBrk="1" hangingPunct="1"/>
            <a:r>
              <a:rPr lang="en-US" smtClean="0"/>
              <a:t>Suppose we have measured whether or not patients completed their homework in the two intervals between clinic visits (0-4wk, 4-8wk).</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0" y="152400"/>
            <a:ext cx="9144000" cy="868363"/>
          </a:xfrm>
        </p:spPr>
        <p:txBody>
          <a:bodyPr/>
          <a:lstStyle/>
          <a:p>
            <a:pPr eaLnBrk="1" hangingPunct="1"/>
            <a:r>
              <a:rPr lang="en-US" b="1" smtClean="0"/>
              <a:t>Setting up the Question (MSM)</a:t>
            </a:r>
          </a:p>
        </p:txBody>
      </p:sp>
      <p:sp>
        <p:nvSpPr>
          <p:cNvPr id="82946" name="Content Placeholder 2"/>
          <p:cNvSpPr>
            <a:spLocks noGrp="1"/>
          </p:cNvSpPr>
          <p:nvPr>
            <p:ph idx="1"/>
          </p:nvPr>
        </p:nvSpPr>
        <p:spPr>
          <a:xfrm>
            <a:off x="0" y="1066800"/>
            <a:ext cx="9144000" cy="5791200"/>
          </a:xfrm>
        </p:spPr>
        <p:txBody>
          <a:bodyPr/>
          <a:lstStyle/>
          <a:p>
            <a:pPr eaLnBrk="1" hangingPunct="1"/>
            <a:r>
              <a:rPr lang="en-US" smtClean="0"/>
              <a:t>Let Y = BDI8</a:t>
            </a:r>
          </a:p>
          <a:p>
            <a:pPr eaLnBrk="1" hangingPunct="1"/>
            <a:r>
              <a:rPr lang="en-US" smtClean="0"/>
              <a:t>Let A1 and A2 denote the binary variables indicating whether HW was completed (0/1=n/y)</a:t>
            </a:r>
          </a:p>
          <a:p>
            <a:pPr eaLnBrk="1" hangingPunct="1"/>
            <a:r>
              <a:rPr lang="en-US" smtClean="0"/>
              <a:t>Our goal is to understand the impact of patterns of CBT homework completion (over the two intervening intervals) on depression severity outcomes at 8 weeks.</a:t>
            </a:r>
          </a:p>
          <a:p>
            <a:pPr eaLnBrk="1" hangingPunct="1"/>
            <a:r>
              <a:rPr lang="en-US" smtClean="0"/>
              <a:t>Our MSM is a simple one:</a:t>
            </a:r>
          </a:p>
          <a:p>
            <a:pPr eaLnBrk="1" hangingPunct="1">
              <a:buFontTx/>
              <a:buNone/>
            </a:pPr>
            <a:r>
              <a:rPr lang="en-US" smtClean="0"/>
              <a:t>	E(Y(A1,A2)) = </a:t>
            </a:r>
            <a:r>
              <a:rPr lang="el-GR" smtClean="0"/>
              <a:t>β</a:t>
            </a:r>
            <a:r>
              <a:rPr lang="en-US" smtClean="0"/>
              <a:t>0 + </a:t>
            </a:r>
            <a:r>
              <a:rPr lang="el-GR" smtClean="0"/>
              <a:t>β</a:t>
            </a:r>
            <a:r>
              <a:rPr lang="en-US" smtClean="0"/>
              <a:t>1</a:t>
            </a:r>
            <a:r>
              <a:rPr lang="el-GR" smtClean="0"/>
              <a:t> </a:t>
            </a:r>
            <a:r>
              <a:rPr lang="en-US" smtClean="0"/>
              <a:t>A1 + </a:t>
            </a:r>
            <a:r>
              <a:rPr lang="el-GR" smtClean="0"/>
              <a:t>β</a:t>
            </a:r>
            <a:r>
              <a:rPr lang="en-US" smtClean="0"/>
              <a:t>2</a:t>
            </a:r>
            <a:r>
              <a:rPr lang="el-GR" smtClean="0"/>
              <a:t> </a:t>
            </a:r>
            <a:r>
              <a:rPr lang="en-US" smtClean="0"/>
              <a:t>A2 + </a:t>
            </a:r>
            <a:r>
              <a:rPr lang="el-GR" smtClean="0"/>
              <a:t>β</a:t>
            </a:r>
            <a:r>
              <a:rPr lang="en-US" smtClean="0"/>
              <a:t>3</a:t>
            </a:r>
            <a:r>
              <a:rPr lang="el-GR" smtClean="0"/>
              <a:t> </a:t>
            </a:r>
            <a:r>
              <a:rPr lang="en-US" smtClean="0"/>
              <a:t>A1 A2</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a:xfrm>
            <a:off x="0" y="152400"/>
            <a:ext cx="9144000" cy="868363"/>
          </a:xfrm>
        </p:spPr>
        <p:txBody>
          <a:bodyPr/>
          <a:lstStyle/>
          <a:p>
            <a:pPr eaLnBrk="1" hangingPunct="1"/>
            <a:r>
              <a:rPr lang="en-US" b="1" smtClean="0"/>
              <a:t>Setting up the Question (MSM)</a:t>
            </a:r>
          </a:p>
        </p:txBody>
      </p:sp>
      <p:sp>
        <p:nvSpPr>
          <p:cNvPr id="83970" name="Content Placeholder 2"/>
          <p:cNvSpPr>
            <a:spLocks noGrp="1"/>
          </p:cNvSpPr>
          <p:nvPr>
            <p:ph idx="1"/>
          </p:nvPr>
        </p:nvSpPr>
        <p:spPr>
          <a:xfrm>
            <a:off x="0" y="1066800"/>
            <a:ext cx="9144000" cy="5791200"/>
          </a:xfrm>
        </p:spPr>
        <p:txBody>
          <a:bodyPr/>
          <a:lstStyle/>
          <a:p>
            <a:pPr eaLnBrk="1" hangingPunct="1"/>
            <a:r>
              <a:rPr lang="en-US" smtClean="0"/>
              <a:t>Our MSM is a simple one:</a:t>
            </a:r>
          </a:p>
          <a:p>
            <a:pPr eaLnBrk="1" hangingPunct="1">
              <a:buFontTx/>
              <a:buNone/>
            </a:pPr>
            <a:r>
              <a:rPr lang="en-US" smtClean="0"/>
              <a:t>	E(Y(A1,A2)) = </a:t>
            </a:r>
            <a:r>
              <a:rPr lang="el-GR" smtClean="0"/>
              <a:t>β</a:t>
            </a:r>
            <a:r>
              <a:rPr lang="en-US" smtClean="0"/>
              <a:t>0 + </a:t>
            </a:r>
            <a:r>
              <a:rPr lang="el-GR" smtClean="0"/>
              <a:t>β</a:t>
            </a:r>
            <a:r>
              <a:rPr lang="en-US" smtClean="0"/>
              <a:t>1</a:t>
            </a:r>
            <a:r>
              <a:rPr lang="el-GR" smtClean="0"/>
              <a:t> </a:t>
            </a:r>
            <a:r>
              <a:rPr lang="en-US" smtClean="0"/>
              <a:t>A1 + </a:t>
            </a:r>
            <a:r>
              <a:rPr lang="el-GR" smtClean="0"/>
              <a:t>β</a:t>
            </a:r>
            <a:r>
              <a:rPr lang="en-US" smtClean="0"/>
              <a:t>2</a:t>
            </a:r>
            <a:r>
              <a:rPr lang="el-GR" smtClean="0"/>
              <a:t> </a:t>
            </a:r>
            <a:r>
              <a:rPr lang="en-US" smtClean="0"/>
              <a:t>A2 + </a:t>
            </a:r>
            <a:r>
              <a:rPr lang="el-GR" smtClean="0"/>
              <a:t>β</a:t>
            </a:r>
            <a:r>
              <a:rPr lang="en-US" smtClean="0"/>
              <a:t>3</a:t>
            </a:r>
            <a:r>
              <a:rPr lang="el-GR" smtClean="0"/>
              <a:t> </a:t>
            </a:r>
            <a:r>
              <a:rPr lang="en-US" smtClean="0"/>
              <a:t>A1 A2</a:t>
            </a:r>
          </a:p>
          <a:p>
            <a:pPr eaLnBrk="1" hangingPunct="1"/>
            <a:r>
              <a:rPr lang="el-GR" smtClean="0"/>
              <a:t>β</a:t>
            </a:r>
            <a:r>
              <a:rPr lang="en-US" smtClean="0"/>
              <a:t>0 = E [Y(0,0)]</a:t>
            </a:r>
          </a:p>
          <a:p>
            <a:pPr eaLnBrk="1" hangingPunct="1"/>
            <a:r>
              <a:rPr lang="el-GR" smtClean="0"/>
              <a:t>β</a:t>
            </a:r>
            <a:r>
              <a:rPr lang="en-US" smtClean="0"/>
              <a:t>1 = E [Y(1,0) - Y(0,0)]</a:t>
            </a:r>
          </a:p>
          <a:p>
            <a:pPr eaLnBrk="1" hangingPunct="1"/>
            <a:r>
              <a:rPr lang="el-GR" smtClean="0"/>
              <a:t>β</a:t>
            </a:r>
            <a:r>
              <a:rPr lang="en-US" smtClean="0"/>
              <a:t>2 = E [Y(0,1) - Y(0,0)]</a:t>
            </a:r>
          </a:p>
          <a:p>
            <a:pPr eaLnBrk="1" hangingPunct="1"/>
            <a:r>
              <a:rPr lang="el-GR" smtClean="0"/>
              <a:t>β</a:t>
            </a:r>
            <a:r>
              <a:rPr lang="en-US" smtClean="0"/>
              <a:t>1 + </a:t>
            </a:r>
            <a:r>
              <a:rPr lang="el-GR" smtClean="0"/>
              <a:t>β</a:t>
            </a:r>
            <a:r>
              <a:rPr lang="en-US" smtClean="0"/>
              <a:t>2 + </a:t>
            </a:r>
            <a:r>
              <a:rPr lang="el-GR" smtClean="0"/>
              <a:t>β</a:t>
            </a:r>
            <a:r>
              <a:rPr lang="en-US" smtClean="0"/>
              <a:t>3 = E [Y(1,1) - Y(0,0)]</a:t>
            </a:r>
          </a:p>
          <a:p>
            <a:pPr eaLnBrk="1" hangingPunct="1"/>
            <a:r>
              <a:rPr lang="el-GR" smtClean="0"/>
              <a:t>β</a:t>
            </a:r>
            <a:r>
              <a:rPr lang="en-US" smtClean="0"/>
              <a:t>3 = </a:t>
            </a:r>
            <a:r>
              <a:rPr lang="es-ES" smtClean="0"/>
              <a:t>E [Y(1,1) - Y(1,0)] - E [Y(0,1) - Y(0,0)]</a:t>
            </a:r>
          </a:p>
          <a:p>
            <a:pPr eaLnBrk="1" hangingPunct="1">
              <a:buFontTx/>
              <a:buNone/>
            </a:pPr>
            <a:endParaRPr lang="en-US" smtClean="0"/>
          </a:p>
          <a:p>
            <a:pPr eaLnBrk="1" hangingPunct="1">
              <a:buFontTx/>
              <a:buNone/>
            </a:pPr>
            <a:r>
              <a:rPr lang="en-US" smtClean="0"/>
              <a:t>The most important confounder is previous levels of depression; that is, previous BDI scores.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0" y="152400"/>
            <a:ext cx="9144000" cy="838200"/>
          </a:xfrm>
        </p:spPr>
        <p:txBody>
          <a:bodyPr/>
          <a:lstStyle/>
          <a:p>
            <a:pPr eaLnBrk="1" hangingPunct="1"/>
            <a:r>
              <a:rPr lang="en-US" b="1" smtClean="0"/>
              <a:t>Context: Data Source?</a:t>
            </a:r>
          </a:p>
        </p:txBody>
      </p:sp>
      <p:sp>
        <p:nvSpPr>
          <p:cNvPr id="20482" name="Content Placeholder 2"/>
          <p:cNvSpPr>
            <a:spLocks noGrp="1"/>
          </p:cNvSpPr>
          <p:nvPr>
            <p:ph idx="1"/>
          </p:nvPr>
        </p:nvSpPr>
        <p:spPr>
          <a:xfrm>
            <a:off x="457200" y="1295400"/>
            <a:ext cx="8229600" cy="5334000"/>
          </a:xfrm>
        </p:spPr>
        <p:txBody>
          <a:bodyPr/>
          <a:lstStyle/>
          <a:p>
            <a:pPr eaLnBrk="1" hangingPunct="1"/>
            <a:r>
              <a:rPr lang="en-US" smtClean="0"/>
              <a:t>The context is any observational study.</a:t>
            </a:r>
          </a:p>
          <a:p>
            <a:pPr eaLnBrk="1" hangingPunct="1"/>
            <a:r>
              <a:rPr lang="en-US" smtClean="0"/>
              <a:t>This includes data from an RCT where initial treatment assignments are made, but patients fall into different (measured) “sequences” of treatments over time</a:t>
            </a:r>
          </a:p>
          <a:p>
            <a:pPr lvl="1" eaLnBrk="1" hangingPunct="1"/>
            <a:r>
              <a:rPr lang="en-US" smtClean="0"/>
              <a:t>We discuss secondary data analysis methods</a:t>
            </a:r>
          </a:p>
          <a:p>
            <a:pPr eaLnBrk="1" hangingPunct="1"/>
            <a:r>
              <a:rPr lang="en-US" smtClean="0"/>
              <a:t>Or a classic observational study (e.g., database or retrospective study) where patients happen to be observed switching in and out of treatment(s) over time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3" name="Picture 1" descr="simdat_descriptives1.eps"/>
          <p:cNvPicPr>
            <a:picLocks noChangeAspect="1"/>
          </p:cNvPicPr>
          <p:nvPr/>
        </p:nvPicPr>
        <p:blipFill>
          <a:blip r:embed="rId2" cstate="print"/>
          <a:srcRect/>
          <a:stretch>
            <a:fillRect/>
          </a:stretch>
        </p:blipFill>
        <p:spPr bwMode="auto">
          <a:xfrm rot="5400000">
            <a:off x="1061244" y="-954881"/>
            <a:ext cx="6751637" cy="887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7" name="Picture 1" descr="simdat_descriptives2.eps"/>
          <p:cNvPicPr>
            <a:picLocks noChangeAspect="1"/>
          </p:cNvPicPr>
          <p:nvPr/>
        </p:nvPicPr>
        <p:blipFill>
          <a:blip r:embed="rId2" cstate="print"/>
          <a:srcRect/>
          <a:stretch>
            <a:fillRect/>
          </a:stretch>
        </p:blipFill>
        <p:spPr bwMode="auto">
          <a:xfrm rot="5400000">
            <a:off x="1092200" y="-1143000"/>
            <a:ext cx="6959600" cy="914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1" name="Picture 1" descr="simdat_descriptives3.eps"/>
          <p:cNvPicPr>
            <a:picLocks noChangeAspect="1"/>
          </p:cNvPicPr>
          <p:nvPr/>
        </p:nvPicPr>
        <p:blipFill>
          <a:blip r:embed="rId2" cstate="print"/>
          <a:srcRect/>
          <a:stretch>
            <a:fillRect/>
          </a:stretch>
        </p:blipFill>
        <p:spPr bwMode="auto">
          <a:xfrm rot="5400000">
            <a:off x="1092200" y="-1143000"/>
            <a:ext cx="6959600" cy="914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Final remarks</a:t>
            </a:r>
            <a:endParaRPr lang="en-US" dirty="0"/>
          </a:p>
        </p:txBody>
      </p:sp>
      <p:sp>
        <p:nvSpPr>
          <p:cNvPr id="89090" name="Text Placeholder 2"/>
          <p:cNvSpPr>
            <a:spLocks noGrp="1"/>
          </p:cNvSpPr>
          <p:nvPr>
            <p:ph type="body"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a:xfrm>
            <a:off x="457200" y="76200"/>
            <a:ext cx="8229600" cy="1143000"/>
          </a:xfrm>
        </p:spPr>
        <p:txBody>
          <a:bodyPr/>
          <a:lstStyle/>
          <a:p>
            <a:pPr eaLnBrk="1" hangingPunct="1"/>
            <a:r>
              <a:rPr lang="en-US" b="1" smtClean="0"/>
              <a:t>Separability?</a:t>
            </a:r>
          </a:p>
        </p:txBody>
      </p:sp>
      <p:sp>
        <p:nvSpPr>
          <p:cNvPr id="90114" name="Content Placeholder 2"/>
          <p:cNvSpPr>
            <a:spLocks noGrp="1"/>
          </p:cNvSpPr>
          <p:nvPr>
            <p:ph idx="1"/>
          </p:nvPr>
        </p:nvSpPr>
        <p:spPr>
          <a:xfrm>
            <a:off x="0" y="1219200"/>
            <a:ext cx="9144000" cy="5638800"/>
          </a:xfrm>
        </p:spPr>
        <p:txBody>
          <a:bodyPr/>
          <a:lstStyle/>
          <a:p>
            <a:pPr eaLnBrk="1" hangingPunct="1"/>
            <a:r>
              <a:rPr lang="en-US" smtClean="0"/>
              <a:t>What if for particular levels of a covariate (or combination of covariates) all patients receive the same treatment?</a:t>
            </a:r>
          </a:p>
          <a:p>
            <a:pPr lvl="1" eaLnBrk="1" hangingPunct="1"/>
            <a:r>
              <a:rPr lang="en-US" smtClean="0"/>
              <a:t>Think “regression discontinuity design” for intuition</a:t>
            </a:r>
          </a:p>
          <a:p>
            <a:pPr eaLnBrk="1" hangingPunct="1"/>
            <a:r>
              <a:rPr lang="en-US" smtClean="0"/>
              <a:t>In this case, inverse-probability of treatment weighting does not work.</a:t>
            </a:r>
          </a:p>
          <a:p>
            <a:pPr lvl="1" eaLnBrk="1" hangingPunct="1"/>
            <a:r>
              <a:rPr lang="en-US" smtClean="0"/>
              <a:t>E.g., Cannot create the propensity score models.</a:t>
            </a:r>
          </a:p>
          <a:p>
            <a:pPr eaLnBrk="1" hangingPunct="1"/>
            <a:r>
              <a:rPr lang="en-US" smtClean="0"/>
              <a:t>In this case, we must rely on models for the outcome for covariate “adjustment” and propensity score methods are less useful.</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457200" y="0"/>
            <a:ext cx="8229600" cy="609600"/>
          </a:xfrm>
        </p:spPr>
        <p:txBody>
          <a:bodyPr/>
          <a:lstStyle/>
          <a:p>
            <a:pPr eaLnBrk="1" hangingPunct="1"/>
            <a:r>
              <a:rPr lang="en-US" sz="4000" b="1" smtClean="0"/>
              <a:t>Design Recommendations</a:t>
            </a:r>
          </a:p>
        </p:txBody>
      </p:sp>
      <p:sp>
        <p:nvSpPr>
          <p:cNvPr id="91138" name="Rectangle 3"/>
          <p:cNvSpPr>
            <a:spLocks noGrp="1" noChangeArrowheads="1"/>
          </p:cNvSpPr>
          <p:nvPr>
            <p:ph type="body" idx="1"/>
          </p:nvPr>
        </p:nvSpPr>
        <p:spPr>
          <a:xfrm>
            <a:off x="0" y="762000"/>
            <a:ext cx="9144000" cy="6096000"/>
          </a:xfrm>
        </p:spPr>
        <p:txBody>
          <a:bodyPr/>
          <a:lstStyle/>
          <a:p>
            <a:pPr algn="ctr" eaLnBrk="1" hangingPunct="1">
              <a:buFontTx/>
              <a:buNone/>
            </a:pPr>
            <a:r>
              <a:rPr lang="en-US" sz="2800" b="1" smtClean="0"/>
              <a:t>What if you are planning a study like this?</a:t>
            </a:r>
          </a:p>
          <a:p>
            <a:pPr eaLnBrk="1" hangingPunct="1">
              <a:buFontTx/>
              <a:buNone/>
            </a:pPr>
            <a:r>
              <a:rPr lang="en-US" sz="2800" b="1" u="sng" smtClean="0"/>
              <a:t>Key Step 1</a:t>
            </a:r>
            <a:r>
              <a:rPr lang="en-US" sz="2800" b="1" smtClean="0"/>
              <a:t>: Clear Sense of Scientific Question, MSM</a:t>
            </a:r>
            <a:endParaRPr lang="en-US" sz="2800" smtClean="0"/>
          </a:p>
          <a:p>
            <a:pPr eaLnBrk="1" hangingPunct="1"/>
            <a:r>
              <a:rPr lang="en-US" sz="2800" smtClean="0"/>
              <a:t>Clear definition of time-varying treatment</a:t>
            </a:r>
          </a:p>
          <a:p>
            <a:pPr eaLnBrk="1" hangingPunct="1"/>
            <a:r>
              <a:rPr lang="en-US" sz="2800" smtClean="0"/>
              <a:t>How time is defined becomes important</a:t>
            </a:r>
          </a:p>
          <a:p>
            <a:pPr eaLnBrk="1" hangingPunct="1"/>
            <a:r>
              <a:rPr lang="en-US" sz="2800" smtClean="0"/>
              <a:t>Alignment of time, time-varying treatments, and Y</a:t>
            </a:r>
          </a:p>
          <a:p>
            <a:pPr eaLnBrk="1" hangingPunct="1">
              <a:buFontTx/>
              <a:buNone/>
            </a:pPr>
            <a:r>
              <a:rPr lang="en-US" sz="2800" b="1" u="sng" smtClean="0"/>
              <a:t>Key Step 2</a:t>
            </a:r>
            <a:r>
              <a:rPr lang="en-US" sz="2800" b="1" smtClean="0"/>
              <a:t>: Make Sequential Ignorability Plausible</a:t>
            </a:r>
          </a:p>
          <a:p>
            <a:pPr eaLnBrk="1" hangingPunct="1"/>
            <a:r>
              <a:rPr lang="en-US" sz="2800" smtClean="0"/>
              <a:t>Brainstorm and measure most important factors affecting your time-varying predictor or treatment</a:t>
            </a:r>
          </a:p>
          <a:p>
            <a:pPr lvl="1" eaLnBrk="1" hangingPunct="1"/>
            <a:r>
              <a:rPr lang="en-US" sz="2400" smtClean="0"/>
              <a:t>What are all baseline and time-varying variables that determine whether patient will meet with Health Specialist?</a:t>
            </a:r>
          </a:p>
          <a:p>
            <a:pPr eaLnBrk="1" hangingPunct="1">
              <a:buFontTx/>
              <a:buNone/>
            </a:pPr>
            <a:r>
              <a:rPr lang="en-US" sz="2800" b="1" smtClean="0"/>
              <a:t>Both of these informed heavily by a well-developed conceptual model or theoretical framework</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a:xfrm>
            <a:off x="0" y="76200"/>
            <a:ext cx="9144000" cy="914400"/>
          </a:xfrm>
        </p:spPr>
        <p:txBody>
          <a:bodyPr/>
          <a:lstStyle/>
          <a:p>
            <a:pPr eaLnBrk="1" hangingPunct="1"/>
            <a:r>
              <a:rPr lang="en-US" b="1" smtClean="0"/>
              <a:t>Baseline Conditional MSMs</a:t>
            </a:r>
          </a:p>
        </p:txBody>
      </p:sp>
      <p:sp>
        <p:nvSpPr>
          <p:cNvPr id="92162" name="Content Placeholder 2"/>
          <p:cNvSpPr>
            <a:spLocks noGrp="1"/>
          </p:cNvSpPr>
          <p:nvPr>
            <p:ph idx="1"/>
          </p:nvPr>
        </p:nvSpPr>
        <p:spPr>
          <a:xfrm>
            <a:off x="457200" y="990600"/>
            <a:ext cx="8229600" cy="5638800"/>
          </a:xfrm>
        </p:spPr>
        <p:txBody>
          <a:bodyPr/>
          <a:lstStyle/>
          <a:p>
            <a:pPr eaLnBrk="1" hangingPunct="1">
              <a:buFontTx/>
              <a:buNone/>
            </a:pPr>
            <a:r>
              <a:rPr lang="en-US" smtClean="0"/>
              <a:t>Can we condition on X1 (and/or other baseline variables) in the MSM?</a:t>
            </a:r>
          </a:p>
          <a:p>
            <a:pPr eaLnBrk="1" hangingPunct="1"/>
            <a:r>
              <a:rPr lang="en-US" smtClean="0"/>
              <a:t>Yes.  For example, the following MSM:</a:t>
            </a:r>
          </a:p>
          <a:p>
            <a:pPr eaLnBrk="1" hangingPunct="1">
              <a:buFontTx/>
              <a:buNone/>
            </a:pPr>
            <a:endParaRPr lang="en-US" smtClean="0"/>
          </a:p>
          <a:p>
            <a:pPr eaLnBrk="1" hangingPunct="1">
              <a:buFontTx/>
              <a:buNone/>
            </a:pPr>
            <a:r>
              <a:rPr lang="en-US" smtClean="0"/>
              <a:t>E(Y(A1,A2) | V) </a:t>
            </a:r>
          </a:p>
          <a:p>
            <a:pPr eaLnBrk="1" hangingPunct="1">
              <a:buFontTx/>
              <a:buNone/>
            </a:pPr>
            <a:r>
              <a:rPr lang="en-US" smtClean="0"/>
              <a:t>= </a:t>
            </a:r>
            <a:r>
              <a:rPr lang="el-GR" smtClean="0"/>
              <a:t>β</a:t>
            </a:r>
            <a:r>
              <a:rPr lang="en-US" smtClean="0"/>
              <a:t>0 + </a:t>
            </a:r>
            <a:r>
              <a:rPr lang="el-GR" smtClean="0"/>
              <a:t>β</a:t>
            </a:r>
            <a:r>
              <a:rPr lang="en-US" smtClean="0"/>
              <a:t>1</a:t>
            </a:r>
            <a:r>
              <a:rPr lang="el-GR" smtClean="0"/>
              <a:t> </a:t>
            </a:r>
            <a:r>
              <a:rPr lang="en-US" smtClean="0"/>
              <a:t>A1 + </a:t>
            </a:r>
            <a:r>
              <a:rPr lang="el-GR" smtClean="0"/>
              <a:t>β</a:t>
            </a:r>
            <a:r>
              <a:rPr lang="en-US" smtClean="0"/>
              <a:t>2</a:t>
            </a:r>
            <a:r>
              <a:rPr lang="el-GR" smtClean="0"/>
              <a:t> </a:t>
            </a:r>
            <a:r>
              <a:rPr lang="en-US" smtClean="0"/>
              <a:t>A2 + </a:t>
            </a:r>
            <a:r>
              <a:rPr lang="el-GR" smtClean="0"/>
              <a:t>β</a:t>
            </a:r>
            <a:r>
              <a:rPr lang="en-US" smtClean="0"/>
              <a:t>3</a:t>
            </a:r>
            <a:r>
              <a:rPr lang="el-GR" smtClean="0"/>
              <a:t> </a:t>
            </a:r>
            <a:r>
              <a:rPr lang="en-US" smtClean="0"/>
              <a:t>A1 A2 + </a:t>
            </a:r>
            <a:r>
              <a:rPr lang="en-US" smtClean="0">
                <a:sym typeface="Symbol" pitchFamily="18" charset="2"/>
              </a:rPr>
              <a:t> V</a:t>
            </a:r>
          </a:p>
          <a:p>
            <a:pPr eaLnBrk="1" hangingPunct="1"/>
            <a:endParaRPr lang="en-US" smtClean="0"/>
          </a:p>
          <a:p>
            <a:pPr eaLnBrk="1" hangingPunct="1"/>
            <a:r>
              <a:rPr lang="en-US" smtClean="0"/>
              <a:t>For example: V = Age, race, gender, BDI0</a:t>
            </a:r>
          </a:p>
          <a:p>
            <a:pPr eaLnBrk="1" hangingPunct="1"/>
            <a:r>
              <a:rPr lang="en-US" smtClean="0"/>
              <a:t>Suppose V is a subset of X1</a:t>
            </a:r>
          </a:p>
          <a:p>
            <a:pPr eaLnBrk="1" hangingPunct="1"/>
            <a:r>
              <a:rPr lang="en-US" smtClean="0"/>
              <a:t>This is still a MSM.</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a:xfrm>
            <a:off x="0" y="76200"/>
            <a:ext cx="9144000" cy="914400"/>
          </a:xfrm>
        </p:spPr>
        <p:txBody>
          <a:bodyPr/>
          <a:lstStyle/>
          <a:p>
            <a:pPr eaLnBrk="1" hangingPunct="1"/>
            <a:r>
              <a:rPr lang="en-US" b="1" smtClean="0"/>
              <a:t>Baseline Conditional MSMs</a:t>
            </a:r>
          </a:p>
        </p:txBody>
      </p:sp>
      <p:sp>
        <p:nvSpPr>
          <p:cNvPr id="93186" name="Content Placeholder 2"/>
          <p:cNvSpPr>
            <a:spLocks noGrp="1"/>
          </p:cNvSpPr>
          <p:nvPr>
            <p:ph idx="1"/>
          </p:nvPr>
        </p:nvSpPr>
        <p:spPr>
          <a:xfrm>
            <a:off x="0" y="990600"/>
            <a:ext cx="9144000" cy="5867400"/>
          </a:xfrm>
        </p:spPr>
        <p:txBody>
          <a:bodyPr/>
          <a:lstStyle/>
          <a:p>
            <a:pPr eaLnBrk="1" hangingPunct="1">
              <a:buFontTx/>
              <a:buNone/>
            </a:pPr>
            <a:r>
              <a:rPr lang="en-US" smtClean="0"/>
              <a:t>E(Y(A1,A2) | V) </a:t>
            </a:r>
          </a:p>
          <a:p>
            <a:pPr eaLnBrk="1" hangingPunct="1">
              <a:buFontTx/>
              <a:buNone/>
            </a:pPr>
            <a:r>
              <a:rPr lang="en-US" smtClean="0"/>
              <a:t>= </a:t>
            </a:r>
            <a:r>
              <a:rPr lang="el-GR" smtClean="0"/>
              <a:t>β</a:t>
            </a:r>
            <a:r>
              <a:rPr lang="en-US" smtClean="0"/>
              <a:t>0 + </a:t>
            </a:r>
            <a:r>
              <a:rPr lang="el-GR" smtClean="0"/>
              <a:t>β</a:t>
            </a:r>
            <a:r>
              <a:rPr lang="en-US" smtClean="0"/>
              <a:t>1</a:t>
            </a:r>
            <a:r>
              <a:rPr lang="el-GR" smtClean="0"/>
              <a:t> </a:t>
            </a:r>
            <a:r>
              <a:rPr lang="en-US" smtClean="0"/>
              <a:t>A1 + </a:t>
            </a:r>
            <a:r>
              <a:rPr lang="el-GR" smtClean="0"/>
              <a:t>β</a:t>
            </a:r>
            <a:r>
              <a:rPr lang="en-US" smtClean="0"/>
              <a:t>2</a:t>
            </a:r>
            <a:r>
              <a:rPr lang="el-GR" smtClean="0"/>
              <a:t> </a:t>
            </a:r>
            <a:r>
              <a:rPr lang="en-US" smtClean="0"/>
              <a:t>A2 + </a:t>
            </a:r>
            <a:r>
              <a:rPr lang="el-GR" smtClean="0"/>
              <a:t>β</a:t>
            </a:r>
            <a:r>
              <a:rPr lang="en-US" smtClean="0"/>
              <a:t>3</a:t>
            </a:r>
            <a:r>
              <a:rPr lang="el-GR" smtClean="0"/>
              <a:t> </a:t>
            </a:r>
            <a:r>
              <a:rPr lang="en-US" smtClean="0"/>
              <a:t>A1 A2 + </a:t>
            </a:r>
            <a:r>
              <a:rPr lang="en-US" smtClean="0">
                <a:sym typeface="Symbol" pitchFamily="18" charset="2"/>
              </a:rPr>
              <a:t> </a:t>
            </a:r>
            <a:r>
              <a:rPr lang="en-US" smtClean="0"/>
              <a:t>V</a:t>
            </a:r>
          </a:p>
          <a:p>
            <a:pPr eaLnBrk="1" hangingPunct="1"/>
            <a:r>
              <a:rPr lang="en-US" smtClean="0"/>
              <a:t>Model specification (model fit) is important</a:t>
            </a:r>
          </a:p>
          <a:p>
            <a:pPr eaLnBrk="1" hangingPunct="1"/>
            <a:r>
              <a:rPr lang="en-US" smtClean="0"/>
              <a:t>Adjusting for baseline covariates may increase precision = smaller standard errors</a:t>
            </a:r>
          </a:p>
          <a:p>
            <a:pPr eaLnBrk="1" hangingPunct="1"/>
            <a:r>
              <a:rPr lang="en-US" smtClean="0"/>
              <a:t>Use “stabilized weights” with a numerator that reflects adjustment for baseline covariates</a:t>
            </a:r>
          </a:p>
          <a:p>
            <a:pPr lvl="1" eaLnBrk="1" hangingPunct="1"/>
            <a:r>
              <a:rPr lang="en-US" smtClean="0"/>
              <a:t>Stabilized Weights (recall V is a subset of X1)</a:t>
            </a:r>
          </a:p>
          <a:p>
            <a:pPr lvl="1" eaLnBrk="1" hangingPunct="1">
              <a:buFontTx/>
              <a:buNone/>
            </a:pPr>
            <a:r>
              <a:rPr lang="en-US" smtClean="0"/>
              <a:t>		W1 = P(A1 | V) / P(A1| X1)</a:t>
            </a:r>
            <a:br>
              <a:rPr lang="en-US" smtClean="0"/>
            </a:br>
            <a:r>
              <a:rPr lang="en-US" smtClean="0"/>
              <a:t>	W2 = P(A2 | V,A1) / P(A2| X1,A1,X2)</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p:nvPr>
        </p:nvSpPr>
        <p:spPr>
          <a:xfrm>
            <a:off x="0" y="0"/>
            <a:ext cx="9144000" cy="1143000"/>
          </a:xfrm>
        </p:spPr>
        <p:txBody>
          <a:bodyPr/>
          <a:lstStyle/>
          <a:p>
            <a:pPr eaLnBrk="1" hangingPunct="1"/>
            <a:r>
              <a:rPr lang="en-US" b="1" smtClean="0"/>
              <a:t>Structural Nested Mean Model</a:t>
            </a:r>
          </a:p>
        </p:txBody>
      </p:sp>
      <p:sp>
        <p:nvSpPr>
          <p:cNvPr id="94210" name="Content Placeholder 2"/>
          <p:cNvSpPr>
            <a:spLocks noGrp="1"/>
          </p:cNvSpPr>
          <p:nvPr>
            <p:ph idx="1"/>
          </p:nvPr>
        </p:nvSpPr>
        <p:spPr>
          <a:xfrm>
            <a:off x="0" y="990600"/>
            <a:ext cx="9144000" cy="5867400"/>
          </a:xfrm>
        </p:spPr>
        <p:txBody>
          <a:bodyPr/>
          <a:lstStyle/>
          <a:p>
            <a:pPr eaLnBrk="1" hangingPunct="1">
              <a:buFontTx/>
              <a:buNone/>
            </a:pPr>
            <a:r>
              <a:rPr lang="en-US" smtClean="0"/>
              <a:t>For examining</a:t>
            </a:r>
          </a:p>
          <a:p>
            <a:pPr eaLnBrk="1" hangingPunct="1">
              <a:buFontTx/>
              <a:buNone/>
            </a:pPr>
            <a:r>
              <a:rPr lang="en-US" b="1" u="sng" smtClean="0"/>
              <a:t>Time-varying Causal Effect Moderation</a:t>
            </a:r>
          </a:p>
        </p:txBody>
      </p:sp>
      <p:sp>
        <p:nvSpPr>
          <p:cNvPr id="94211"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94212"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94213"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94214" name="Text Box 6"/>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94215"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94216"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94217"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94218"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94219"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94220"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
        <p:nvSpPr>
          <p:cNvPr id="94221" name="Text Box 18"/>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94222" name="Text Box 19"/>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94223" name="Text Box 20"/>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94224" name="Line 21"/>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94225" name="Line 22"/>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94226" name="Line 23"/>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94227" name="AutoShape 26"/>
          <p:cNvCxnSpPr>
            <a:cxnSpLocks noChangeShapeType="1"/>
            <a:stCxn id="94211" idx="6"/>
          </p:cNvCxnSpPr>
          <p:nvPr/>
        </p:nvCxnSpPr>
        <p:spPr bwMode="auto">
          <a:xfrm flipV="1">
            <a:off x="1524000" y="2971800"/>
            <a:ext cx="3581400" cy="2362200"/>
          </a:xfrm>
          <a:prstGeom prst="straightConnector1">
            <a:avLst/>
          </a:prstGeom>
          <a:noFill/>
          <a:ln w="25400">
            <a:solidFill>
              <a:srgbClr val="FF0000"/>
            </a:solidFill>
            <a:round/>
            <a:headEnd/>
            <a:tailEnd type="triangle" w="lg" len="lg"/>
          </a:ln>
        </p:spPr>
      </p:cxnSp>
      <p:sp>
        <p:nvSpPr>
          <p:cNvPr id="94228"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94229"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94230"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94231" name="Text Box 25"/>
          <p:cNvSpPr txBox="1">
            <a:spLocks noChangeArrowheads="1"/>
          </p:cNvSpPr>
          <p:nvPr/>
        </p:nvSpPr>
        <p:spPr bwMode="auto">
          <a:xfrm>
            <a:off x="0" y="5867400"/>
            <a:ext cx="2667000" cy="646113"/>
          </a:xfrm>
          <a:prstGeom prst="rect">
            <a:avLst/>
          </a:prstGeom>
          <a:noFill/>
          <a:ln w="9525">
            <a:noFill/>
            <a:miter lim="800000"/>
            <a:headEnd/>
            <a:tailEnd/>
          </a:ln>
        </p:spPr>
        <p:txBody>
          <a:bodyPr>
            <a:spAutoFit/>
          </a:bodyPr>
          <a:lstStyle/>
          <a:p>
            <a:pPr eaLnBrk="0" hangingPunct="0">
              <a:spcBef>
                <a:spcPct val="50000"/>
              </a:spcBef>
            </a:pPr>
            <a:r>
              <a:rPr lang="en-US"/>
              <a:t>baseline suicidal ideation, depression,…</a:t>
            </a:r>
          </a:p>
        </p:txBody>
      </p:sp>
      <p:sp>
        <p:nvSpPr>
          <p:cNvPr id="94232"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intermediate depression, suicidal id, …</a:t>
            </a:r>
          </a:p>
        </p:txBody>
      </p:sp>
      <p:cxnSp>
        <p:nvCxnSpPr>
          <p:cNvPr id="30" name="AutoShape 24"/>
          <p:cNvCxnSpPr>
            <a:cxnSpLocks noChangeShapeType="1"/>
          </p:cNvCxnSpPr>
          <p:nvPr/>
        </p:nvCxnSpPr>
        <p:spPr bwMode="auto">
          <a:xfrm flipV="1">
            <a:off x="3087688" y="2209800"/>
            <a:ext cx="4532312" cy="1092200"/>
          </a:xfrm>
          <a:prstGeom prst="straightConnector1">
            <a:avLst/>
          </a:prstGeom>
          <a:noFill/>
          <a:ln w="25400">
            <a:solidFill>
              <a:srgbClr val="FF3300"/>
            </a:solidFill>
            <a:round/>
            <a:headEnd/>
            <a:tailEnd type="triangle" w="lg" len="lg"/>
          </a:ln>
        </p:spPr>
      </p:cxnSp>
      <p:cxnSp>
        <p:nvCxnSpPr>
          <p:cNvPr id="31" name="AutoShape 25"/>
          <p:cNvCxnSpPr>
            <a:cxnSpLocks noChangeShapeType="1"/>
          </p:cNvCxnSpPr>
          <p:nvPr/>
        </p:nvCxnSpPr>
        <p:spPr bwMode="auto">
          <a:xfrm flipV="1">
            <a:off x="6821488" y="2641600"/>
            <a:ext cx="987425" cy="660400"/>
          </a:xfrm>
          <a:prstGeom prst="straightConnector1">
            <a:avLst/>
          </a:prstGeom>
          <a:noFill/>
          <a:ln w="25400">
            <a:solidFill>
              <a:srgbClr val="FF3300"/>
            </a:solidFill>
            <a:round/>
            <a:headEnd/>
            <a:tailEnd type="triangle" w="lg" len="lg"/>
          </a:ln>
        </p:spPr>
      </p:cxnSp>
      <p:cxnSp>
        <p:nvCxnSpPr>
          <p:cNvPr id="94235" name="AutoShape 22"/>
          <p:cNvCxnSpPr>
            <a:cxnSpLocks noChangeShapeType="1"/>
            <a:stCxn id="94213" idx="6"/>
          </p:cNvCxnSpPr>
          <p:nvPr/>
        </p:nvCxnSpPr>
        <p:spPr bwMode="auto">
          <a:xfrm flipV="1">
            <a:off x="5181600" y="3048000"/>
            <a:ext cx="2133600" cy="2255838"/>
          </a:xfrm>
          <a:prstGeom prst="curvedConnector2">
            <a:avLst/>
          </a:prstGeom>
          <a:noFill/>
          <a:ln w="25400">
            <a:solidFill>
              <a:srgbClr val="FF3300"/>
            </a:solidFill>
            <a:round/>
            <a:headEnd/>
            <a:tailEnd type="triangle" w="lg" len="lg"/>
          </a:ln>
        </p:spPr>
      </p:cxnSp>
      <p:cxnSp>
        <p:nvCxnSpPr>
          <p:cNvPr id="94236" name="AutoShape 22"/>
          <p:cNvCxnSpPr>
            <a:cxnSpLocks noChangeShapeType="1"/>
            <a:stCxn id="94211" idx="6"/>
          </p:cNvCxnSpPr>
          <p:nvPr/>
        </p:nvCxnSpPr>
        <p:spPr bwMode="auto">
          <a:xfrm flipV="1">
            <a:off x="1524000" y="2971800"/>
            <a:ext cx="5638800" cy="2362200"/>
          </a:xfrm>
          <a:prstGeom prst="curvedConnector3">
            <a:avLst>
              <a:gd name="adj1" fmla="val 50000"/>
            </a:avLst>
          </a:prstGeom>
          <a:noFill/>
          <a:ln w="25400">
            <a:solidFill>
              <a:srgbClr val="FF3300"/>
            </a:solidFill>
            <a:round/>
            <a:headEnd/>
            <a:tailEnd type="triangle" w="lg" len="lg"/>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a:xfrm>
            <a:off x="0" y="0"/>
            <a:ext cx="9144000" cy="1143000"/>
          </a:xfrm>
        </p:spPr>
        <p:txBody>
          <a:bodyPr/>
          <a:lstStyle/>
          <a:p>
            <a:pPr eaLnBrk="1" hangingPunct="1"/>
            <a:r>
              <a:rPr lang="en-US" b="1" smtClean="0"/>
              <a:t>Structural Nested Mean Model</a:t>
            </a:r>
          </a:p>
        </p:txBody>
      </p:sp>
      <p:sp>
        <p:nvSpPr>
          <p:cNvPr id="95234" name="Content Placeholder 2"/>
          <p:cNvSpPr>
            <a:spLocks noGrp="1"/>
          </p:cNvSpPr>
          <p:nvPr>
            <p:ph idx="1"/>
          </p:nvPr>
        </p:nvSpPr>
        <p:spPr>
          <a:xfrm>
            <a:off x="0" y="990600"/>
            <a:ext cx="9144000" cy="5867400"/>
          </a:xfrm>
        </p:spPr>
        <p:txBody>
          <a:bodyPr/>
          <a:lstStyle/>
          <a:p>
            <a:pPr eaLnBrk="1" hangingPunct="1">
              <a:buFontTx/>
              <a:buNone/>
            </a:pPr>
            <a:r>
              <a:rPr lang="en-US" smtClean="0"/>
              <a:t>We will do this next time we meet…</a:t>
            </a:r>
            <a:endParaRPr lang="en-US" b="1" u="sng" smtClean="0"/>
          </a:p>
        </p:txBody>
      </p:sp>
      <p:sp>
        <p:nvSpPr>
          <p:cNvPr id="95235" name="Oval 3"/>
          <p:cNvSpPr>
            <a:spLocks noChangeArrowheads="1"/>
          </p:cNvSpPr>
          <p:nvPr/>
        </p:nvSpPr>
        <p:spPr bwMode="auto">
          <a:xfrm>
            <a:off x="228600" y="4724400"/>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95236" name="Text Box 4"/>
          <p:cNvSpPr txBox="1">
            <a:spLocks noChangeArrowheads="1"/>
          </p:cNvSpPr>
          <p:nvPr/>
        </p:nvSpPr>
        <p:spPr bwMode="auto">
          <a:xfrm>
            <a:off x="533400" y="5059363"/>
            <a:ext cx="838200" cy="579437"/>
          </a:xfrm>
          <a:prstGeom prst="rect">
            <a:avLst/>
          </a:prstGeom>
          <a:noFill/>
          <a:ln w="9525">
            <a:noFill/>
            <a:miter lim="800000"/>
            <a:headEnd/>
            <a:tailEnd/>
          </a:ln>
        </p:spPr>
        <p:txBody>
          <a:bodyPr>
            <a:spAutoFit/>
          </a:bodyPr>
          <a:lstStyle/>
          <a:p>
            <a:pPr eaLnBrk="0" hangingPunct="0">
              <a:spcBef>
                <a:spcPct val="50000"/>
              </a:spcBef>
            </a:pPr>
            <a:r>
              <a:rPr lang="en-US" sz="3200"/>
              <a:t>X1</a:t>
            </a:r>
          </a:p>
        </p:txBody>
      </p:sp>
      <p:sp>
        <p:nvSpPr>
          <p:cNvPr id="95237" name="Oval 5"/>
          <p:cNvSpPr>
            <a:spLocks noChangeArrowheads="1"/>
          </p:cNvSpPr>
          <p:nvPr/>
        </p:nvSpPr>
        <p:spPr bwMode="auto">
          <a:xfrm>
            <a:off x="3886200" y="4694238"/>
            <a:ext cx="1295400" cy="1219200"/>
          </a:xfrm>
          <a:prstGeom prst="ellipse">
            <a:avLst/>
          </a:prstGeom>
          <a:solidFill>
            <a:schemeClr val="accent1"/>
          </a:solidFill>
          <a:ln w="9525">
            <a:solidFill>
              <a:schemeClr val="tx1"/>
            </a:solidFill>
            <a:round/>
            <a:headEnd/>
            <a:tailEnd/>
          </a:ln>
        </p:spPr>
        <p:txBody>
          <a:bodyPr wrap="none" anchor="ctr"/>
          <a:lstStyle/>
          <a:p>
            <a:pPr eaLnBrk="0" hangingPunct="0"/>
            <a:endParaRPr lang="en-US"/>
          </a:p>
        </p:txBody>
      </p:sp>
      <p:sp>
        <p:nvSpPr>
          <p:cNvPr id="95238" name="Text Box 6"/>
          <p:cNvSpPr txBox="1">
            <a:spLocks noChangeArrowheads="1"/>
          </p:cNvSpPr>
          <p:nvPr/>
        </p:nvSpPr>
        <p:spPr bwMode="auto">
          <a:xfrm>
            <a:off x="4191000" y="5029200"/>
            <a:ext cx="838200" cy="579438"/>
          </a:xfrm>
          <a:prstGeom prst="rect">
            <a:avLst/>
          </a:prstGeom>
          <a:noFill/>
          <a:ln w="9525">
            <a:noFill/>
            <a:miter lim="800000"/>
            <a:headEnd/>
            <a:tailEnd/>
          </a:ln>
        </p:spPr>
        <p:txBody>
          <a:bodyPr>
            <a:spAutoFit/>
          </a:bodyPr>
          <a:lstStyle/>
          <a:p>
            <a:pPr eaLnBrk="0" hangingPunct="0">
              <a:spcBef>
                <a:spcPct val="50000"/>
              </a:spcBef>
            </a:pPr>
            <a:r>
              <a:rPr lang="en-US" sz="3200"/>
              <a:t>X2</a:t>
            </a:r>
          </a:p>
        </p:txBody>
      </p:sp>
      <p:sp>
        <p:nvSpPr>
          <p:cNvPr id="95239" name="Oval 7"/>
          <p:cNvSpPr>
            <a:spLocks noChangeArrowheads="1"/>
          </p:cNvSpPr>
          <p:nvPr/>
        </p:nvSpPr>
        <p:spPr bwMode="auto">
          <a:xfrm>
            <a:off x="19812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95240" name="Text Box 8"/>
          <p:cNvSpPr txBox="1">
            <a:spLocks noChangeArrowheads="1"/>
          </p:cNvSpPr>
          <p:nvPr/>
        </p:nvSpPr>
        <p:spPr bwMode="auto">
          <a:xfrm>
            <a:off x="22860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A1</a:t>
            </a:r>
          </a:p>
        </p:txBody>
      </p:sp>
      <p:sp>
        <p:nvSpPr>
          <p:cNvPr id="95241" name="Oval 9"/>
          <p:cNvSpPr>
            <a:spLocks noChangeArrowheads="1"/>
          </p:cNvSpPr>
          <p:nvPr/>
        </p:nvSpPr>
        <p:spPr bwMode="auto">
          <a:xfrm>
            <a:off x="5715000" y="3124200"/>
            <a:ext cx="1295400" cy="1219200"/>
          </a:xfrm>
          <a:prstGeom prst="ellipse">
            <a:avLst/>
          </a:prstGeom>
          <a:solidFill>
            <a:srgbClr val="FFFF99"/>
          </a:solidFill>
          <a:ln w="9525">
            <a:solidFill>
              <a:schemeClr val="tx1"/>
            </a:solidFill>
            <a:round/>
            <a:headEnd/>
            <a:tailEnd/>
          </a:ln>
        </p:spPr>
        <p:txBody>
          <a:bodyPr wrap="none" anchor="ctr"/>
          <a:lstStyle/>
          <a:p>
            <a:pPr eaLnBrk="0" hangingPunct="0"/>
            <a:endParaRPr lang="en-US"/>
          </a:p>
        </p:txBody>
      </p:sp>
      <p:sp>
        <p:nvSpPr>
          <p:cNvPr id="95242" name="Text Box 10"/>
          <p:cNvSpPr txBox="1">
            <a:spLocks noChangeArrowheads="1"/>
          </p:cNvSpPr>
          <p:nvPr/>
        </p:nvSpPr>
        <p:spPr bwMode="auto">
          <a:xfrm>
            <a:off x="6019800" y="3459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A2</a:t>
            </a:r>
          </a:p>
        </p:txBody>
      </p:sp>
      <p:sp>
        <p:nvSpPr>
          <p:cNvPr id="95243" name="Oval 11"/>
          <p:cNvSpPr>
            <a:spLocks noChangeArrowheads="1"/>
          </p:cNvSpPr>
          <p:nvPr/>
        </p:nvSpPr>
        <p:spPr bwMode="auto">
          <a:xfrm>
            <a:off x="7620000" y="1600200"/>
            <a:ext cx="1295400" cy="1219200"/>
          </a:xfrm>
          <a:prstGeom prst="ellipse">
            <a:avLst/>
          </a:prstGeom>
          <a:solidFill>
            <a:schemeClr val="folHlink"/>
          </a:solidFill>
          <a:ln w="9525">
            <a:solidFill>
              <a:schemeClr val="tx1"/>
            </a:solidFill>
            <a:round/>
            <a:headEnd/>
            <a:tailEnd/>
          </a:ln>
        </p:spPr>
        <p:txBody>
          <a:bodyPr wrap="none" anchor="ctr"/>
          <a:lstStyle/>
          <a:p>
            <a:pPr eaLnBrk="0" hangingPunct="0"/>
            <a:endParaRPr lang="en-US"/>
          </a:p>
        </p:txBody>
      </p:sp>
      <p:sp>
        <p:nvSpPr>
          <p:cNvPr id="95244" name="Text Box 12"/>
          <p:cNvSpPr txBox="1">
            <a:spLocks noChangeArrowheads="1"/>
          </p:cNvSpPr>
          <p:nvPr/>
        </p:nvSpPr>
        <p:spPr bwMode="auto">
          <a:xfrm>
            <a:off x="8077200" y="1935163"/>
            <a:ext cx="838200" cy="579437"/>
          </a:xfrm>
          <a:prstGeom prst="rect">
            <a:avLst/>
          </a:prstGeom>
          <a:noFill/>
          <a:ln w="9525">
            <a:noFill/>
            <a:miter lim="800000"/>
            <a:headEnd/>
            <a:tailEnd/>
          </a:ln>
        </p:spPr>
        <p:txBody>
          <a:bodyPr>
            <a:spAutoFit/>
          </a:bodyPr>
          <a:lstStyle/>
          <a:p>
            <a:pPr eaLnBrk="0" hangingPunct="0">
              <a:spcBef>
                <a:spcPct val="50000"/>
              </a:spcBef>
            </a:pPr>
            <a:r>
              <a:rPr lang="en-US" sz="3200"/>
              <a:t>Y</a:t>
            </a:r>
          </a:p>
        </p:txBody>
      </p:sp>
      <p:sp>
        <p:nvSpPr>
          <p:cNvPr id="95245" name="Text Box 18"/>
          <p:cNvSpPr txBox="1">
            <a:spLocks noChangeArrowheads="1"/>
          </p:cNvSpPr>
          <p:nvPr/>
        </p:nvSpPr>
        <p:spPr bwMode="auto">
          <a:xfrm>
            <a:off x="8382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1</a:t>
            </a:r>
          </a:p>
        </p:txBody>
      </p:sp>
      <p:sp>
        <p:nvSpPr>
          <p:cNvPr id="95246" name="Text Box 19"/>
          <p:cNvSpPr txBox="1">
            <a:spLocks noChangeArrowheads="1"/>
          </p:cNvSpPr>
          <p:nvPr/>
        </p:nvSpPr>
        <p:spPr bwMode="auto">
          <a:xfrm>
            <a:off x="4572000" y="6400800"/>
            <a:ext cx="1752600" cy="366713"/>
          </a:xfrm>
          <a:prstGeom prst="rect">
            <a:avLst/>
          </a:prstGeom>
          <a:noFill/>
          <a:ln w="9525">
            <a:noFill/>
            <a:miter lim="800000"/>
            <a:headEnd/>
            <a:tailEnd/>
          </a:ln>
        </p:spPr>
        <p:txBody>
          <a:bodyPr>
            <a:spAutoFit/>
          </a:bodyPr>
          <a:lstStyle/>
          <a:p>
            <a:pPr eaLnBrk="0" hangingPunct="0">
              <a:spcBef>
                <a:spcPct val="50000"/>
              </a:spcBef>
            </a:pPr>
            <a:r>
              <a:rPr lang="en-US"/>
              <a:t>Time Interval 2</a:t>
            </a:r>
          </a:p>
        </p:txBody>
      </p:sp>
      <p:sp>
        <p:nvSpPr>
          <p:cNvPr id="95247" name="Text Box 20"/>
          <p:cNvSpPr txBox="1">
            <a:spLocks noChangeArrowheads="1"/>
          </p:cNvSpPr>
          <p:nvPr/>
        </p:nvSpPr>
        <p:spPr bwMode="auto">
          <a:xfrm>
            <a:off x="7620000" y="6400800"/>
            <a:ext cx="1524000" cy="366713"/>
          </a:xfrm>
          <a:prstGeom prst="rect">
            <a:avLst/>
          </a:prstGeom>
          <a:noFill/>
          <a:ln w="9525">
            <a:noFill/>
            <a:miter lim="800000"/>
            <a:headEnd/>
            <a:tailEnd/>
          </a:ln>
        </p:spPr>
        <p:txBody>
          <a:bodyPr>
            <a:spAutoFit/>
          </a:bodyPr>
          <a:lstStyle/>
          <a:p>
            <a:pPr eaLnBrk="0" hangingPunct="0">
              <a:spcBef>
                <a:spcPct val="50000"/>
              </a:spcBef>
            </a:pPr>
            <a:r>
              <a:rPr lang="en-US"/>
              <a:t>End of Study</a:t>
            </a:r>
          </a:p>
        </p:txBody>
      </p:sp>
      <p:sp>
        <p:nvSpPr>
          <p:cNvPr id="95248" name="Line 21"/>
          <p:cNvSpPr>
            <a:spLocks noChangeShapeType="1"/>
          </p:cNvSpPr>
          <p:nvPr/>
        </p:nvSpPr>
        <p:spPr bwMode="auto">
          <a:xfrm flipH="1">
            <a:off x="3048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95249" name="Line 22"/>
          <p:cNvSpPr>
            <a:spLocks noChangeShapeType="1"/>
          </p:cNvSpPr>
          <p:nvPr/>
        </p:nvSpPr>
        <p:spPr bwMode="auto">
          <a:xfrm flipH="1">
            <a:off x="4038600" y="6400800"/>
            <a:ext cx="2895600" cy="0"/>
          </a:xfrm>
          <a:prstGeom prst="line">
            <a:avLst/>
          </a:prstGeom>
          <a:noFill/>
          <a:ln w="9525">
            <a:solidFill>
              <a:schemeClr val="tx1"/>
            </a:solidFill>
            <a:round/>
            <a:headEnd type="oval" w="med" len="med"/>
            <a:tailEnd type="oval" w="med" len="med"/>
          </a:ln>
        </p:spPr>
        <p:txBody>
          <a:bodyPr/>
          <a:lstStyle/>
          <a:p>
            <a:endParaRPr lang="en-US"/>
          </a:p>
        </p:txBody>
      </p:sp>
      <p:sp>
        <p:nvSpPr>
          <p:cNvPr id="95250" name="Line 23"/>
          <p:cNvSpPr>
            <a:spLocks noChangeShapeType="1"/>
          </p:cNvSpPr>
          <p:nvPr/>
        </p:nvSpPr>
        <p:spPr bwMode="auto">
          <a:xfrm flipH="1">
            <a:off x="7696200" y="6400800"/>
            <a:ext cx="1295400" cy="0"/>
          </a:xfrm>
          <a:prstGeom prst="line">
            <a:avLst/>
          </a:prstGeom>
          <a:noFill/>
          <a:ln w="9525">
            <a:solidFill>
              <a:schemeClr val="tx1"/>
            </a:solidFill>
            <a:round/>
            <a:headEnd type="oval" w="med" len="med"/>
            <a:tailEnd type="oval" w="med" len="med"/>
          </a:ln>
        </p:spPr>
        <p:txBody>
          <a:bodyPr/>
          <a:lstStyle/>
          <a:p>
            <a:endParaRPr lang="en-US"/>
          </a:p>
        </p:txBody>
      </p:sp>
      <p:cxnSp>
        <p:nvCxnSpPr>
          <p:cNvPr id="95251" name="AutoShape 26"/>
          <p:cNvCxnSpPr>
            <a:cxnSpLocks noChangeShapeType="1"/>
            <a:stCxn id="95235" idx="6"/>
          </p:cNvCxnSpPr>
          <p:nvPr/>
        </p:nvCxnSpPr>
        <p:spPr bwMode="auto">
          <a:xfrm flipV="1">
            <a:off x="1524000" y="2971800"/>
            <a:ext cx="3581400" cy="2362200"/>
          </a:xfrm>
          <a:prstGeom prst="straightConnector1">
            <a:avLst/>
          </a:prstGeom>
          <a:noFill/>
          <a:ln w="25400">
            <a:solidFill>
              <a:srgbClr val="FF0000"/>
            </a:solidFill>
            <a:round/>
            <a:headEnd/>
            <a:tailEnd type="triangle" w="lg" len="lg"/>
          </a:ln>
        </p:spPr>
      </p:cxnSp>
      <p:sp>
        <p:nvSpPr>
          <p:cNvPr id="95252" name="Text Box 45"/>
          <p:cNvSpPr txBox="1">
            <a:spLocks noChangeArrowheads="1"/>
          </p:cNvSpPr>
          <p:nvPr/>
        </p:nvSpPr>
        <p:spPr bwMode="auto">
          <a:xfrm>
            <a:off x="1524000" y="45720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95253" name="Text Box 45"/>
          <p:cNvSpPr txBox="1">
            <a:spLocks noChangeArrowheads="1"/>
          </p:cNvSpPr>
          <p:nvPr/>
        </p:nvSpPr>
        <p:spPr bwMode="auto">
          <a:xfrm>
            <a:off x="5257800" y="4495800"/>
            <a:ext cx="2209800" cy="923925"/>
          </a:xfrm>
          <a:prstGeom prst="rect">
            <a:avLst/>
          </a:prstGeom>
          <a:noFill/>
          <a:ln w="9525">
            <a:noFill/>
            <a:miter lim="800000"/>
            <a:headEnd/>
            <a:tailEnd/>
          </a:ln>
        </p:spPr>
        <p:txBody>
          <a:bodyPr>
            <a:spAutoFit/>
          </a:bodyPr>
          <a:lstStyle/>
          <a:p>
            <a:pPr algn="ctr" eaLnBrk="0" hangingPunct="0">
              <a:spcBef>
                <a:spcPct val="50000"/>
              </a:spcBef>
            </a:pPr>
            <a:r>
              <a:rPr lang="en-US"/>
              <a:t>met with health specialist or not = 1/0</a:t>
            </a:r>
          </a:p>
        </p:txBody>
      </p:sp>
      <p:sp>
        <p:nvSpPr>
          <p:cNvPr id="95254" name="Text Box 45"/>
          <p:cNvSpPr txBox="1">
            <a:spLocks noChangeArrowheads="1"/>
          </p:cNvSpPr>
          <p:nvPr/>
        </p:nvSpPr>
        <p:spPr bwMode="auto">
          <a:xfrm>
            <a:off x="7086600" y="2895600"/>
            <a:ext cx="2209800" cy="784225"/>
          </a:xfrm>
          <a:prstGeom prst="rect">
            <a:avLst/>
          </a:prstGeom>
          <a:noFill/>
          <a:ln w="9525">
            <a:noFill/>
            <a:miter lim="800000"/>
            <a:headEnd/>
            <a:tailEnd/>
          </a:ln>
        </p:spPr>
        <p:txBody>
          <a:bodyPr>
            <a:spAutoFit/>
          </a:bodyPr>
          <a:lstStyle/>
          <a:p>
            <a:pPr algn="ctr" eaLnBrk="0" hangingPunct="0">
              <a:spcBef>
                <a:spcPct val="50000"/>
              </a:spcBef>
            </a:pPr>
            <a:r>
              <a:rPr lang="en-US"/>
              <a:t>end of study</a:t>
            </a:r>
          </a:p>
          <a:p>
            <a:pPr algn="ctr" eaLnBrk="0" hangingPunct="0">
              <a:spcBef>
                <a:spcPct val="50000"/>
              </a:spcBef>
            </a:pPr>
            <a:r>
              <a:rPr lang="en-US"/>
              <a:t>depression rating</a:t>
            </a:r>
          </a:p>
        </p:txBody>
      </p:sp>
      <p:sp>
        <p:nvSpPr>
          <p:cNvPr id="95255" name="Text Box 25"/>
          <p:cNvSpPr txBox="1">
            <a:spLocks noChangeArrowheads="1"/>
          </p:cNvSpPr>
          <p:nvPr/>
        </p:nvSpPr>
        <p:spPr bwMode="auto">
          <a:xfrm>
            <a:off x="0" y="5867400"/>
            <a:ext cx="2667000" cy="646113"/>
          </a:xfrm>
          <a:prstGeom prst="rect">
            <a:avLst/>
          </a:prstGeom>
          <a:noFill/>
          <a:ln w="9525">
            <a:noFill/>
            <a:miter lim="800000"/>
            <a:headEnd/>
            <a:tailEnd/>
          </a:ln>
        </p:spPr>
        <p:txBody>
          <a:bodyPr>
            <a:spAutoFit/>
          </a:bodyPr>
          <a:lstStyle/>
          <a:p>
            <a:pPr eaLnBrk="0" hangingPunct="0">
              <a:spcBef>
                <a:spcPct val="50000"/>
              </a:spcBef>
            </a:pPr>
            <a:r>
              <a:rPr lang="en-US"/>
              <a:t>baseline suicidal ideation, depression,…</a:t>
            </a:r>
          </a:p>
        </p:txBody>
      </p:sp>
      <p:sp>
        <p:nvSpPr>
          <p:cNvPr id="95256" name="Text Box 25"/>
          <p:cNvSpPr txBox="1">
            <a:spLocks noChangeArrowheads="1"/>
          </p:cNvSpPr>
          <p:nvPr/>
        </p:nvSpPr>
        <p:spPr bwMode="auto">
          <a:xfrm>
            <a:off x="3581400" y="5907088"/>
            <a:ext cx="2895600" cy="646112"/>
          </a:xfrm>
          <a:prstGeom prst="rect">
            <a:avLst/>
          </a:prstGeom>
          <a:noFill/>
          <a:ln w="9525">
            <a:noFill/>
            <a:miter lim="800000"/>
            <a:headEnd/>
            <a:tailEnd/>
          </a:ln>
        </p:spPr>
        <p:txBody>
          <a:bodyPr>
            <a:spAutoFit/>
          </a:bodyPr>
          <a:lstStyle/>
          <a:p>
            <a:pPr eaLnBrk="0" hangingPunct="0">
              <a:spcBef>
                <a:spcPct val="50000"/>
              </a:spcBef>
            </a:pPr>
            <a:r>
              <a:rPr lang="en-US"/>
              <a:t>intermediate depression, suicidal id, …</a:t>
            </a:r>
          </a:p>
        </p:txBody>
      </p:sp>
      <p:cxnSp>
        <p:nvCxnSpPr>
          <p:cNvPr id="30" name="AutoShape 24"/>
          <p:cNvCxnSpPr>
            <a:cxnSpLocks noChangeShapeType="1"/>
          </p:cNvCxnSpPr>
          <p:nvPr/>
        </p:nvCxnSpPr>
        <p:spPr bwMode="auto">
          <a:xfrm flipV="1">
            <a:off x="3087688" y="2209800"/>
            <a:ext cx="4532312" cy="1092200"/>
          </a:xfrm>
          <a:prstGeom prst="straightConnector1">
            <a:avLst/>
          </a:prstGeom>
          <a:noFill/>
          <a:ln w="25400">
            <a:solidFill>
              <a:srgbClr val="FF3300"/>
            </a:solidFill>
            <a:round/>
            <a:headEnd/>
            <a:tailEnd type="triangle" w="lg" len="lg"/>
          </a:ln>
        </p:spPr>
      </p:cxnSp>
      <p:cxnSp>
        <p:nvCxnSpPr>
          <p:cNvPr id="31" name="AutoShape 25"/>
          <p:cNvCxnSpPr>
            <a:cxnSpLocks noChangeShapeType="1"/>
          </p:cNvCxnSpPr>
          <p:nvPr/>
        </p:nvCxnSpPr>
        <p:spPr bwMode="auto">
          <a:xfrm flipV="1">
            <a:off x="6821488" y="2641600"/>
            <a:ext cx="987425" cy="660400"/>
          </a:xfrm>
          <a:prstGeom prst="straightConnector1">
            <a:avLst/>
          </a:prstGeom>
          <a:noFill/>
          <a:ln w="25400">
            <a:solidFill>
              <a:srgbClr val="FF3300"/>
            </a:solidFill>
            <a:round/>
            <a:headEnd/>
            <a:tailEnd type="triangle" w="lg" len="lg"/>
          </a:ln>
        </p:spPr>
      </p:cxnSp>
      <p:cxnSp>
        <p:nvCxnSpPr>
          <p:cNvPr id="95259" name="AutoShape 22"/>
          <p:cNvCxnSpPr>
            <a:cxnSpLocks noChangeShapeType="1"/>
            <a:stCxn id="95237" idx="6"/>
          </p:cNvCxnSpPr>
          <p:nvPr/>
        </p:nvCxnSpPr>
        <p:spPr bwMode="auto">
          <a:xfrm flipV="1">
            <a:off x="5181600" y="3048000"/>
            <a:ext cx="2133600" cy="2255838"/>
          </a:xfrm>
          <a:prstGeom prst="curvedConnector2">
            <a:avLst/>
          </a:prstGeom>
          <a:noFill/>
          <a:ln w="25400">
            <a:solidFill>
              <a:srgbClr val="FF3300"/>
            </a:solidFill>
            <a:round/>
            <a:headEnd/>
            <a:tailEnd type="triangle" w="lg" len="lg"/>
          </a:ln>
        </p:spPr>
      </p:cxnSp>
      <p:cxnSp>
        <p:nvCxnSpPr>
          <p:cNvPr id="95260" name="AutoShape 22"/>
          <p:cNvCxnSpPr>
            <a:cxnSpLocks noChangeShapeType="1"/>
            <a:stCxn id="95235" idx="6"/>
          </p:cNvCxnSpPr>
          <p:nvPr/>
        </p:nvCxnSpPr>
        <p:spPr bwMode="auto">
          <a:xfrm flipV="1">
            <a:off x="1524000" y="2971800"/>
            <a:ext cx="5638800" cy="2362200"/>
          </a:xfrm>
          <a:prstGeom prst="curvedConnector3">
            <a:avLst>
              <a:gd name="adj1" fmla="val 50000"/>
            </a:avLst>
          </a:prstGeom>
          <a:noFill/>
          <a:ln w="25400">
            <a:solidFill>
              <a:srgbClr val="FF3300"/>
            </a:solidFill>
            <a:round/>
            <a:headEnd/>
            <a:tailEnd type="triangle" w="lg" len="lg"/>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76200"/>
            <a:ext cx="9144000" cy="1371600"/>
          </a:xfrm>
        </p:spPr>
        <p:txBody>
          <a:bodyPr/>
          <a:lstStyle/>
          <a:p>
            <a:pPr eaLnBrk="1" hangingPunct="1"/>
            <a:r>
              <a:rPr lang="en-US" sz="4000" b="1" smtClean="0"/>
              <a:t>Time-varying Treatments?</a:t>
            </a:r>
          </a:p>
        </p:txBody>
      </p:sp>
      <p:sp>
        <p:nvSpPr>
          <p:cNvPr id="21506" name="Content Placeholder 2"/>
          <p:cNvSpPr>
            <a:spLocks noGrp="1"/>
          </p:cNvSpPr>
          <p:nvPr>
            <p:ph idx="1"/>
          </p:nvPr>
        </p:nvSpPr>
        <p:spPr>
          <a:xfrm>
            <a:off x="304800" y="1143000"/>
            <a:ext cx="8534400" cy="5562600"/>
          </a:xfrm>
        </p:spPr>
        <p:txBody>
          <a:bodyPr/>
          <a:lstStyle/>
          <a:p>
            <a:pPr eaLnBrk="1" hangingPunct="1"/>
            <a:r>
              <a:rPr lang="en-US" sz="2800" b="1" smtClean="0"/>
              <a:t>Treatment Sequencing</a:t>
            </a:r>
            <a:r>
              <a:rPr lang="en-US" sz="2800" smtClean="0"/>
              <a:t>: </a:t>
            </a:r>
          </a:p>
          <a:p>
            <a:pPr lvl="1" eaLnBrk="1" hangingPunct="1"/>
            <a:r>
              <a:rPr lang="en-US" sz="2400" smtClean="0"/>
              <a:t>CBT: weeks 1-6; Family Therapy: weeks 8-12</a:t>
            </a:r>
          </a:p>
          <a:p>
            <a:pPr lvl="1" eaLnBrk="1" hangingPunct="1"/>
            <a:r>
              <a:rPr lang="en-US" sz="2400" smtClean="0"/>
              <a:t>CBT: weeks 1-6; no follow-up therapy</a:t>
            </a:r>
          </a:p>
          <a:p>
            <a:pPr eaLnBrk="1" hangingPunct="1"/>
            <a:r>
              <a:rPr lang="en-US" sz="2800" b="1" smtClean="0"/>
              <a:t>Timing of Treatment Discontinuation</a:t>
            </a:r>
            <a:endParaRPr lang="en-US" sz="2800" smtClean="0"/>
          </a:p>
          <a:p>
            <a:pPr lvl="1" eaLnBrk="1" hangingPunct="1"/>
            <a:r>
              <a:rPr lang="en-US" sz="2400" smtClean="0"/>
              <a:t>CBT for 3 weeks and none thereafter</a:t>
            </a:r>
          </a:p>
          <a:p>
            <a:pPr lvl="1" eaLnBrk="1" hangingPunct="1"/>
            <a:r>
              <a:rPr lang="en-US" sz="2400" smtClean="0"/>
              <a:t>CBT for 5 weeks and none thereafter</a:t>
            </a:r>
          </a:p>
          <a:p>
            <a:pPr eaLnBrk="1" hangingPunct="1"/>
            <a:r>
              <a:rPr lang="en-US" sz="2800" b="1" smtClean="0"/>
              <a:t>Dosing of Treatment Over Time</a:t>
            </a:r>
          </a:p>
          <a:p>
            <a:pPr lvl="1" eaLnBrk="1" hangingPunct="1"/>
            <a:r>
              <a:rPr lang="en-US" sz="2400" smtClean="0"/>
              <a:t>Number of CBT “homework assignments” finished during the CBT treatment period</a:t>
            </a:r>
          </a:p>
          <a:p>
            <a:pPr eaLnBrk="1" hangingPunct="1"/>
            <a:r>
              <a:rPr lang="en-US" sz="2800" b="1" smtClean="0"/>
              <a:t>Adherence to a Full Suite of Treatments</a:t>
            </a:r>
          </a:p>
          <a:p>
            <a:pPr lvl="1" eaLnBrk="1" hangingPunct="1"/>
            <a:r>
              <a:rPr lang="en-US" sz="2400" smtClean="0"/>
              <a:t>Received full treatment during weeks 1-4</a:t>
            </a:r>
          </a:p>
          <a:p>
            <a:pPr lvl="1" eaLnBrk="1" hangingPunct="1"/>
            <a:r>
              <a:rPr lang="en-US" sz="2400" smtClean="0"/>
              <a:t>Received full treatment for the full 8 weeks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a:xfrm>
            <a:off x="457200" y="0"/>
            <a:ext cx="8229600" cy="609600"/>
          </a:xfrm>
        </p:spPr>
        <p:txBody>
          <a:bodyPr/>
          <a:lstStyle/>
          <a:p>
            <a:pPr eaLnBrk="1" hangingPunct="1"/>
            <a:r>
              <a:rPr lang="en-US" b="1" smtClean="0"/>
              <a:t>References</a:t>
            </a:r>
          </a:p>
        </p:txBody>
      </p:sp>
      <p:sp>
        <p:nvSpPr>
          <p:cNvPr id="96258" name="Rectangle 3"/>
          <p:cNvSpPr>
            <a:spLocks noGrp="1" noChangeArrowheads="1"/>
          </p:cNvSpPr>
          <p:nvPr>
            <p:ph type="body" idx="1"/>
          </p:nvPr>
        </p:nvSpPr>
        <p:spPr>
          <a:xfrm>
            <a:off x="0" y="1143000"/>
            <a:ext cx="9144000" cy="5715000"/>
          </a:xfrm>
        </p:spPr>
        <p:txBody>
          <a:bodyPr/>
          <a:lstStyle/>
          <a:p>
            <a:pPr eaLnBrk="1" hangingPunct="1">
              <a:lnSpc>
                <a:spcPct val="80000"/>
              </a:lnSpc>
            </a:pPr>
            <a:r>
              <a:rPr lang="en-US" sz="2400" smtClean="0"/>
              <a:t>Robins. (1999).</a:t>
            </a:r>
            <a:r>
              <a:rPr lang="en-US" sz="2400" b="1" smtClean="0"/>
              <a:t> </a:t>
            </a:r>
            <a:r>
              <a:rPr lang="en-US" sz="2400" b="1" smtClean="0">
                <a:hlinkClick r:id="rId2"/>
              </a:rPr>
              <a:t>Association, causation, and marginal structural models</a:t>
            </a:r>
            <a:r>
              <a:rPr lang="en-US" sz="2400" smtClean="0"/>
              <a:t>.</a:t>
            </a:r>
            <a:r>
              <a:rPr lang="en-US" sz="2400" b="1" smtClean="0"/>
              <a:t> </a:t>
            </a:r>
            <a:r>
              <a:rPr lang="en-US" sz="2400" smtClean="0"/>
              <a:t>Synthese, 121:151-179.</a:t>
            </a:r>
          </a:p>
          <a:p>
            <a:pPr lvl="1" eaLnBrk="1" hangingPunct="1">
              <a:lnSpc>
                <a:spcPct val="80000"/>
              </a:lnSpc>
            </a:pPr>
            <a:r>
              <a:rPr lang="en-US" sz="2000" smtClean="0"/>
              <a:t>A classic, well-written, paper introducing the MSM and IPT Weighting</a:t>
            </a:r>
          </a:p>
          <a:p>
            <a:pPr eaLnBrk="1" hangingPunct="1">
              <a:lnSpc>
                <a:spcPct val="80000"/>
              </a:lnSpc>
            </a:pPr>
            <a:r>
              <a:rPr lang="en-US" sz="2400" smtClean="0"/>
              <a:t>Hernán, Brumback, Robins. (2001).</a:t>
            </a:r>
            <a:r>
              <a:rPr lang="en-US" sz="2400" b="1" smtClean="0"/>
              <a:t> </a:t>
            </a:r>
            <a:r>
              <a:rPr lang="en-US" sz="2400" b="1" smtClean="0">
                <a:hlinkClick r:id="rId3"/>
              </a:rPr>
              <a:t>Marginal structural models to estimate the joint causal effect of nonrandomized treatments</a:t>
            </a:r>
            <a:r>
              <a:rPr lang="en-US" sz="2400" b="1" smtClean="0"/>
              <a:t>. </a:t>
            </a:r>
            <a:r>
              <a:rPr lang="en-US" sz="2400" i="1" smtClean="0"/>
              <a:t>Journal of the American Statistical Association</a:t>
            </a:r>
            <a:r>
              <a:rPr lang="en-US" sz="2400" b="1" smtClean="0"/>
              <a:t>, </a:t>
            </a:r>
            <a:r>
              <a:rPr lang="en-US" sz="2400" smtClean="0"/>
              <a:t>96(454):440-448</a:t>
            </a:r>
            <a:r>
              <a:rPr lang="en-US" sz="2400" b="1" smtClean="0"/>
              <a:t>.</a:t>
            </a:r>
          </a:p>
          <a:p>
            <a:pPr eaLnBrk="1" hangingPunct="1">
              <a:lnSpc>
                <a:spcPct val="80000"/>
              </a:lnSpc>
            </a:pPr>
            <a:r>
              <a:rPr lang="en-US" sz="2400" smtClean="0"/>
              <a:t>Robins, Hernán, Brumback. (2000).</a:t>
            </a:r>
            <a:r>
              <a:rPr lang="en-US" sz="2400" b="1" smtClean="0"/>
              <a:t> </a:t>
            </a:r>
            <a:r>
              <a:rPr lang="en-US" sz="2400" b="1" smtClean="0">
                <a:hlinkClick r:id="rId3"/>
              </a:rPr>
              <a:t>Marginal structural models and causal inference in epidemiology</a:t>
            </a:r>
            <a:r>
              <a:rPr lang="en-US" sz="2400" b="1" smtClean="0"/>
              <a:t>. </a:t>
            </a:r>
            <a:r>
              <a:rPr lang="en-US" sz="2400" i="1" smtClean="0"/>
              <a:t>Epidemiology</a:t>
            </a:r>
            <a:r>
              <a:rPr lang="en-US" sz="2400" b="1" smtClean="0"/>
              <a:t>,</a:t>
            </a:r>
            <a:r>
              <a:rPr lang="en-US" sz="2400" smtClean="0"/>
              <a:t> September</a:t>
            </a:r>
            <a:r>
              <a:rPr lang="en-US" sz="2400" b="1" smtClean="0"/>
              <a:t> </a:t>
            </a:r>
            <a:r>
              <a:rPr lang="en-US" sz="2400" smtClean="0"/>
              <a:t>11(5):550-560</a:t>
            </a:r>
            <a:r>
              <a:rPr lang="en-US" sz="2400" b="1" smtClean="0"/>
              <a:t>.</a:t>
            </a:r>
            <a:r>
              <a:rPr lang="en-US" sz="2400" smtClean="0"/>
              <a:t>  </a:t>
            </a:r>
          </a:p>
          <a:p>
            <a:pPr lvl="1" eaLnBrk="1" hangingPunct="1">
              <a:lnSpc>
                <a:spcPct val="80000"/>
              </a:lnSpc>
            </a:pPr>
            <a:r>
              <a:rPr lang="en-US" sz="2000" smtClean="0"/>
              <a:t>Two excellent papers by describing the MSM and IPT Weighting: the primary motivation here are epidemiologic studies</a:t>
            </a:r>
          </a:p>
          <a:p>
            <a:pPr eaLnBrk="1" hangingPunct="1">
              <a:lnSpc>
                <a:spcPct val="80000"/>
              </a:lnSpc>
            </a:pPr>
            <a:r>
              <a:rPr lang="en-US" sz="2400" smtClean="0"/>
              <a:t>Bray, Almirall, Zimmerman, Lynam &amp; Murphy(2006). </a:t>
            </a:r>
            <a:r>
              <a:rPr lang="en-US" sz="2400" b="1" smtClean="0">
                <a:hlinkClick r:id="rId4"/>
              </a:rPr>
              <a:t>Assessing the Total Effect of Time-varying Predictors in Prevention Research</a:t>
            </a:r>
            <a:r>
              <a:rPr lang="en-US" sz="2400" smtClean="0">
                <a:hlinkClick r:id="rId4"/>
              </a:rPr>
              <a:t>. </a:t>
            </a:r>
            <a:r>
              <a:rPr lang="en-US" sz="2400" i="1" smtClean="0"/>
              <a:t>Prevention Science </a:t>
            </a:r>
            <a:r>
              <a:rPr lang="en-US" sz="2400" smtClean="0"/>
              <a:t>7(1):1-17. </a:t>
            </a:r>
          </a:p>
          <a:p>
            <a:pPr lvl="1" eaLnBrk="1" hangingPunct="1">
              <a:lnSpc>
                <a:spcPct val="80000"/>
              </a:lnSpc>
            </a:pPr>
            <a:r>
              <a:rPr lang="en-US" sz="2000" smtClean="0"/>
              <a:t>This paper looks at the MSM and IPT Weighting when the primary analysis model is a Discrete-time Survival Analysis.</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a:xfrm>
            <a:off x="457200" y="0"/>
            <a:ext cx="8229600" cy="609600"/>
          </a:xfrm>
        </p:spPr>
        <p:txBody>
          <a:bodyPr/>
          <a:lstStyle/>
          <a:p>
            <a:pPr eaLnBrk="1" hangingPunct="1"/>
            <a:r>
              <a:rPr lang="en-US" b="1" smtClean="0"/>
              <a:t>References</a:t>
            </a:r>
          </a:p>
        </p:txBody>
      </p:sp>
      <p:sp>
        <p:nvSpPr>
          <p:cNvPr id="97282" name="Rectangle 3"/>
          <p:cNvSpPr>
            <a:spLocks noGrp="1" noChangeArrowheads="1"/>
          </p:cNvSpPr>
          <p:nvPr>
            <p:ph type="body" idx="1"/>
          </p:nvPr>
        </p:nvSpPr>
        <p:spPr>
          <a:xfrm>
            <a:off x="0" y="762000"/>
            <a:ext cx="9144000" cy="6096000"/>
          </a:xfrm>
        </p:spPr>
        <p:txBody>
          <a:bodyPr/>
          <a:lstStyle/>
          <a:p>
            <a:pPr eaLnBrk="1" hangingPunct="1">
              <a:lnSpc>
                <a:spcPct val="80000"/>
              </a:lnSpc>
            </a:pPr>
            <a:r>
              <a:rPr lang="en-US" sz="2400" smtClean="0"/>
              <a:t>McCaffrey, et al (2004). </a:t>
            </a:r>
            <a:r>
              <a:rPr lang="en-US" sz="2400" b="1" smtClean="0">
                <a:hlinkClick r:id="rId2"/>
              </a:rPr>
              <a:t>Propensity score estimation with boosted regression for evaluating causal effects in observational studies.</a:t>
            </a:r>
            <a:r>
              <a:rPr lang="en-US" sz="2400" b="1" smtClean="0"/>
              <a:t> </a:t>
            </a:r>
            <a:r>
              <a:rPr lang="en-US" sz="2400" i="1" smtClean="0"/>
              <a:t>Psychological Methods</a:t>
            </a:r>
            <a:r>
              <a:rPr lang="en-US" sz="2400" smtClean="0"/>
              <a:t>. 9(4)</a:t>
            </a:r>
          </a:p>
          <a:p>
            <a:pPr lvl="1" eaLnBrk="1" hangingPunct="1">
              <a:lnSpc>
                <a:spcPct val="80000"/>
              </a:lnSpc>
            </a:pPr>
            <a:r>
              <a:rPr lang="en-US" sz="2000" smtClean="0"/>
              <a:t>This is an excellent paper describing propensity score weighting in one time point.  The authors describe a modern method, boosting, for calculating the propensity score.  Substance abuse application.</a:t>
            </a:r>
          </a:p>
          <a:p>
            <a:pPr eaLnBrk="1" hangingPunct="1">
              <a:lnSpc>
                <a:spcPct val="80000"/>
              </a:lnSpc>
            </a:pPr>
            <a:r>
              <a:rPr lang="en-US" sz="2400" smtClean="0"/>
              <a:t>Almirall, Ten Have, Murphy(2006). </a:t>
            </a:r>
            <a:r>
              <a:rPr lang="en-US" sz="2400" b="1" smtClean="0">
                <a:hlinkClick r:id="rId2"/>
              </a:rPr>
              <a:t>Structural nested mean models for time-varying effect moderation</a:t>
            </a:r>
            <a:r>
              <a:rPr lang="en-US" sz="2400" smtClean="0">
                <a:hlinkClick r:id="rId2"/>
              </a:rPr>
              <a:t>. </a:t>
            </a:r>
            <a:r>
              <a:rPr lang="en-US" sz="2400" smtClean="0"/>
              <a:t>Forthcoming. </a:t>
            </a:r>
          </a:p>
          <a:p>
            <a:pPr lvl="1" eaLnBrk="1" hangingPunct="1">
              <a:lnSpc>
                <a:spcPct val="80000"/>
              </a:lnSpc>
            </a:pPr>
            <a:r>
              <a:rPr lang="en-US" sz="2000" smtClean="0"/>
              <a:t>This paper describes the SNMM for assessing time-varying causal effect moderation and introduces a simple to use 2-stage regression estimator for the SNMM and compares it to the classic estimator, the G-Estimator.  The motivating application in this paper is the PROSPECT study mentioned earlier in these slides.</a:t>
            </a:r>
          </a:p>
          <a:p>
            <a:pPr eaLnBrk="1" hangingPunct="1">
              <a:lnSpc>
                <a:spcPct val="80000"/>
              </a:lnSpc>
            </a:pPr>
            <a:r>
              <a:rPr lang="en-US" sz="2400" smtClean="0"/>
              <a:t>Almirall, Coffman, Yancy, Murphy(2006). </a:t>
            </a:r>
            <a:r>
              <a:rPr lang="en-US" sz="2400" b="1" smtClean="0">
                <a:hlinkClick r:id="rId2"/>
              </a:rPr>
              <a:t>Maximum likelihood estimation of the structural nested mean model using SAS PROC NLP.</a:t>
            </a:r>
            <a:r>
              <a:rPr lang="en-US" sz="2400" smtClean="0">
                <a:hlinkClick r:id="rId2"/>
              </a:rPr>
              <a:t> </a:t>
            </a:r>
            <a:r>
              <a:rPr lang="en-US" sz="2400" smtClean="0"/>
              <a:t>Forthcoming in a book entitled “Analysis of Observational Health-Care Data Using SAS”.</a:t>
            </a:r>
          </a:p>
          <a:p>
            <a:pPr lvl="1" eaLnBrk="1" hangingPunct="1">
              <a:lnSpc>
                <a:spcPct val="80000"/>
              </a:lnSpc>
            </a:pPr>
            <a:r>
              <a:rPr lang="en-US" sz="2000" smtClean="0"/>
              <a:t>This book chapter describes how to implement a maximum likelihood estimator of the SNMM using SAS PROC NLP.  In this chapter we examine time-varying moderators (e.g., compliance to diet, exercise) of the impact of weight loss (time-varying) on health-related quality of life.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p:nvPr>
        </p:nvSpPr>
        <p:spPr>
          <a:xfrm>
            <a:off x="457200" y="1143000"/>
            <a:ext cx="8229600" cy="5257800"/>
          </a:xfrm>
        </p:spPr>
        <p:txBody>
          <a:bodyPr/>
          <a:lstStyle/>
          <a:p>
            <a:pPr eaLnBrk="1" hangingPunct="1"/>
            <a:r>
              <a:rPr lang="en-US" smtClean="0"/>
              <a:t>Thank you.</a:t>
            </a:r>
            <a:br>
              <a:rPr lang="en-US" smtClean="0"/>
            </a:br>
            <a:r>
              <a:rPr lang="en-US" smtClean="0"/>
              <a:t/>
            </a:r>
            <a:br>
              <a:rPr lang="en-US" smtClean="0"/>
            </a:b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Marginal structural models</a:t>
            </a:r>
            <a:endParaRPr lang="en-US" dirty="0"/>
          </a:p>
        </p:txBody>
      </p:sp>
      <p:sp>
        <p:nvSpPr>
          <p:cNvPr id="22530" name="Text Placeholder 2"/>
          <p:cNvSpPr>
            <a:spLocks noGrp="1"/>
          </p:cNvSpPr>
          <p:nvPr>
            <p:ph type="body"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228600"/>
            <a:ext cx="8229600" cy="1143000"/>
          </a:xfrm>
        </p:spPr>
        <p:txBody>
          <a:bodyPr/>
          <a:lstStyle/>
          <a:p>
            <a:pPr eaLnBrk="1" hangingPunct="1"/>
            <a:r>
              <a:rPr lang="en-US" b="1" smtClean="0"/>
              <a:t>Marginal Structural Models:</a:t>
            </a:r>
            <a:br>
              <a:rPr lang="en-US" b="1" smtClean="0"/>
            </a:br>
            <a:r>
              <a:rPr lang="en-US" b="1" smtClean="0"/>
              <a:t>Specific Outline</a:t>
            </a:r>
          </a:p>
        </p:txBody>
      </p:sp>
      <p:sp>
        <p:nvSpPr>
          <p:cNvPr id="7171" name="Rectangle 3"/>
          <p:cNvSpPr>
            <a:spLocks noGrp="1" noChangeArrowheads="1"/>
          </p:cNvSpPr>
          <p:nvPr>
            <p:ph type="body" idx="4294967295"/>
          </p:nvPr>
        </p:nvSpPr>
        <p:spPr>
          <a:xfrm>
            <a:off x="228600" y="1600200"/>
            <a:ext cx="8763000" cy="5181600"/>
          </a:xfrm>
        </p:spPr>
        <p:txBody>
          <a:bodyPr/>
          <a:lstStyle/>
          <a:p>
            <a:pPr marL="609600" indent="-609600" eaLnBrk="1" hangingPunct="1">
              <a:buFontTx/>
              <a:buAutoNum type="arabicPeriod"/>
              <a:defRPr/>
            </a:pPr>
            <a:r>
              <a:rPr lang="en-US" dirty="0" smtClean="0"/>
              <a:t>Motivating </a:t>
            </a:r>
            <a:r>
              <a:rPr lang="en-US" b="1" dirty="0" smtClean="0"/>
              <a:t>Example(s)</a:t>
            </a:r>
            <a:r>
              <a:rPr lang="en-US" dirty="0" smtClean="0"/>
              <a:t> (in the RCT context)</a:t>
            </a:r>
            <a:endParaRPr lang="en-US" sz="4000" b="1" dirty="0">
              <a:solidFill>
                <a:srgbClr val="FF3300"/>
              </a:solidFill>
              <a:effectLst>
                <a:outerShdw blurRad="38100" dist="38100" dir="2700000" algn="tl">
                  <a:srgbClr val="C0C0C0"/>
                </a:outerShdw>
              </a:effectLst>
            </a:endParaRPr>
          </a:p>
          <a:p>
            <a:pPr marL="609600" indent="-609600" eaLnBrk="1" hangingPunct="1">
              <a:buFontTx/>
              <a:buAutoNum type="arabicPeriod"/>
              <a:defRPr/>
            </a:pPr>
            <a:r>
              <a:rPr lang="en-US" dirty="0"/>
              <a:t>What is the </a:t>
            </a:r>
            <a:r>
              <a:rPr lang="en-US" b="1" dirty="0"/>
              <a:t>Data Structure</a:t>
            </a:r>
            <a:r>
              <a:rPr lang="en-US" dirty="0"/>
              <a:t>?</a:t>
            </a:r>
          </a:p>
          <a:p>
            <a:pPr marL="609600" indent="-609600" eaLnBrk="1" hangingPunct="1">
              <a:buFontTx/>
              <a:buAutoNum type="arabicPeriod"/>
              <a:defRPr/>
            </a:pPr>
            <a:r>
              <a:rPr lang="en-US" dirty="0" smtClean="0"/>
              <a:t>Formalizing </a:t>
            </a:r>
            <a:r>
              <a:rPr lang="en-US" b="1" dirty="0" smtClean="0"/>
              <a:t>Questions using MSMs</a:t>
            </a:r>
            <a:endParaRPr lang="en-US" b="1" dirty="0"/>
          </a:p>
          <a:p>
            <a:pPr marL="609600" indent="-609600" eaLnBrk="1" hangingPunct="1">
              <a:buFontTx/>
              <a:buAutoNum type="arabicPeriod"/>
              <a:defRPr/>
            </a:pPr>
            <a:r>
              <a:rPr lang="en-US" dirty="0" smtClean="0"/>
              <a:t>Primary </a:t>
            </a:r>
            <a:r>
              <a:rPr lang="en-US" b="1" dirty="0"/>
              <a:t>Challenge </a:t>
            </a:r>
            <a:r>
              <a:rPr lang="en-US" b="1" dirty="0" smtClean="0"/>
              <a:t>for </a:t>
            </a:r>
            <a:r>
              <a:rPr lang="en-US" b="1" dirty="0"/>
              <a:t>Data Analysis</a:t>
            </a:r>
          </a:p>
          <a:p>
            <a:pPr marL="990600" lvl="1" indent="-533400" eaLnBrk="1" hangingPunct="1">
              <a:buFontTx/>
              <a:buChar char="•"/>
              <a:defRPr/>
            </a:pPr>
            <a:r>
              <a:rPr lang="en-US" dirty="0" smtClean="0"/>
              <a:t>The Nuisance of Time-varying confounders</a:t>
            </a:r>
          </a:p>
          <a:p>
            <a:pPr marL="990600" lvl="1" indent="-533400" eaLnBrk="1" hangingPunct="1">
              <a:buFontTx/>
              <a:buChar char="•"/>
              <a:defRPr/>
            </a:pPr>
            <a:r>
              <a:rPr lang="en-US" dirty="0" smtClean="0"/>
              <a:t>Why traditional OLS does not work?</a:t>
            </a:r>
            <a:endParaRPr lang="en-US" dirty="0"/>
          </a:p>
          <a:p>
            <a:pPr marL="609600" indent="-609600" eaLnBrk="1" hangingPunct="1">
              <a:buFontTx/>
              <a:buAutoNum type="arabicPeriod"/>
              <a:defRPr/>
            </a:pPr>
            <a:r>
              <a:rPr lang="en-US" dirty="0" smtClean="0"/>
              <a:t>Data Analysis using </a:t>
            </a:r>
            <a:r>
              <a:rPr lang="en-US" b="1" dirty="0" smtClean="0"/>
              <a:t>Inverse-probability of Treatment Weighting</a:t>
            </a:r>
          </a:p>
          <a:p>
            <a:pPr marL="609600" indent="-609600" eaLnBrk="1" hangingPunct="1">
              <a:buFontTx/>
              <a:buAutoNum type="arabicPeriod"/>
              <a:defRPr/>
            </a:pPr>
            <a:r>
              <a:rPr lang="en-US" dirty="0" smtClean="0"/>
              <a:t>Miscellaneous </a:t>
            </a:r>
            <a:r>
              <a:rPr lang="en-US" b="1" dirty="0" smtClean="0"/>
              <a:t>Issues and Considerations</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7655</TotalTime>
  <Words>4202</Words>
  <Application>Microsoft Office PowerPoint</Application>
  <PresentationFormat>On-screen Show (4:3)</PresentationFormat>
  <Paragraphs>788</Paragraphs>
  <Slides>72</Slides>
  <Notes>10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Default Design</vt:lpstr>
      <vt:lpstr>Examining the Effects of  Time-varying Treatments or Predictors</vt:lpstr>
      <vt:lpstr>General overview</vt:lpstr>
      <vt:lpstr>Overview</vt:lpstr>
      <vt:lpstr>Goals of this Workshop</vt:lpstr>
      <vt:lpstr>What is the context?</vt:lpstr>
      <vt:lpstr>Context: Data Source?</vt:lpstr>
      <vt:lpstr>Time-varying Treatments?</vt:lpstr>
      <vt:lpstr>Marginal structural models</vt:lpstr>
      <vt:lpstr>Marginal Structural Models: Specific Outline</vt:lpstr>
      <vt:lpstr>Motivating example</vt:lpstr>
      <vt:lpstr>PROSPECT Study</vt:lpstr>
      <vt:lpstr>PROSPECT Study</vt:lpstr>
      <vt:lpstr>Data structure what type of data are we talking about?</vt:lpstr>
      <vt:lpstr>Temporal Ordering of the Data Time, Time-varying treatments, Outcome</vt:lpstr>
      <vt:lpstr>Longitudinal Outcomes? Yes, they exist, but consider them…</vt:lpstr>
      <vt:lpstr>Longitudinal Outcomes? …time-varying covariates for now.</vt:lpstr>
      <vt:lpstr>Time-varying Covariates Along with other baseline covariates…</vt:lpstr>
      <vt:lpstr>Time-varying Covariates …and other time-varying covariates.</vt:lpstr>
      <vt:lpstr>In the PROSPECT Study</vt:lpstr>
      <vt:lpstr>Formalizing scientific questions using msms</vt:lpstr>
      <vt:lpstr>Motivating Example: PROSPECT</vt:lpstr>
      <vt:lpstr>Motivating Example: PROSPECT</vt:lpstr>
      <vt:lpstr>Motivating Example: PROSPECT</vt:lpstr>
      <vt:lpstr>The challenge of time-varying confounding</vt:lpstr>
      <vt:lpstr>Definition of a Confounder</vt:lpstr>
      <vt:lpstr>Schematic for Effect(s) of Interest In general: Want the effect of g(A1,A2) on EY</vt:lpstr>
      <vt:lpstr>Baseline Confounders</vt:lpstr>
      <vt:lpstr>Baseline Confounders</vt:lpstr>
      <vt:lpstr>Baseline Confounders</vt:lpstr>
      <vt:lpstr>Time-varying Confounders</vt:lpstr>
      <vt:lpstr>First Problem With conditioning on (or “adjusting”) X2 in OLS.</vt:lpstr>
      <vt:lpstr>Second Problem</vt:lpstr>
      <vt:lpstr>Second Problem</vt:lpstr>
      <vt:lpstr>Second Problem</vt:lpstr>
      <vt:lpstr>So what can we do to overcome? What is the alternative to “OLS adjustment” ?</vt:lpstr>
      <vt:lpstr>Estimating msms using Inverse-probability-of-treatment weighting</vt:lpstr>
      <vt:lpstr>Inverse-Probability Weighting?</vt:lpstr>
      <vt:lpstr>IPT Weighting Tutorial (non-time-varying setting)</vt:lpstr>
      <vt:lpstr>IPT Weighting Tutorial (non-time-varying setting)</vt:lpstr>
      <vt:lpstr>IPT Weighting Tutorial</vt:lpstr>
      <vt:lpstr>IPT Weighting Tutorial</vt:lpstr>
      <vt:lpstr>IPT Weighting Tutorial</vt:lpstr>
      <vt:lpstr>IPT Weighting Tutorial</vt:lpstr>
      <vt:lpstr>IPT Weighting Tutorial</vt:lpstr>
      <vt:lpstr>IPT Weighting Tutorial</vt:lpstr>
      <vt:lpstr>IPT Weighting Tutorial (non-time-varying setting)</vt:lpstr>
      <vt:lpstr>IPT Weighting Tutorial (non-time-varying setting)</vt:lpstr>
      <vt:lpstr>IPT Weighting Tutorial (non-time-varying setting)</vt:lpstr>
      <vt:lpstr>IPTW in the Time-varying Setting</vt:lpstr>
      <vt:lpstr>IPTW in the Time-varying Setting</vt:lpstr>
      <vt:lpstr>IPTW in the Time-varying Setting</vt:lpstr>
      <vt:lpstr>IPTW in the Time-varying Setting</vt:lpstr>
      <vt:lpstr>IPTW in the Time-varying Setting</vt:lpstr>
      <vt:lpstr>IPT Weighting in practice</vt:lpstr>
      <vt:lpstr>Actual Steps: IPT Weighting in the Time-Varying Setting</vt:lpstr>
      <vt:lpstr>A worked example using simulated (computer generated) data</vt:lpstr>
      <vt:lpstr>Setting up the Question (MSM)</vt:lpstr>
      <vt:lpstr>Setting up the Question (MSM)</vt:lpstr>
      <vt:lpstr>Setting up the Question (MSM)</vt:lpstr>
      <vt:lpstr>Slide 60</vt:lpstr>
      <vt:lpstr>Slide 61</vt:lpstr>
      <vt:lpstr>Slide 62</vt:lpstr>
      <vt:lpstr>Final remarks</vt:lpstr>
      <vt:lpstr>Separability?</vt:lpstr>
      <vt:lpstr>Design Recommendations</vt:lpstr>
      <vt:lpstr>Baseline Conditional MSMs</vt:lpstr>
      <vt:lpstr>Baseline Conditional MSMs</vt:lpstr>
      <vt:lpstr>Structural Nested Mean Model</vt:lpstr>
      <vt:lpstr>Structural Nested Mean Model</vt:lpstr>
      <vt:lpstr>References</vt:lpstr>
      <vt:lpstr>References</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Almirall</dc:creator>
  <cp:lastModifiedBy>Daniel Almirall</cp:lastModifiedBy>
  <cp:revision>1332</cp:revision>
  <cp:lastPrinted>1601-01-01T00:00:00Z</cp:lastPrinted>
  <dcterms:created xsi:type="dcterms:W3CDTF">1601-01-01T00:00:00Z</dcterms:created>
  <dcterms:modified xsi:type="dcterms:W3CDTF">2010-03-29T16:22:52Z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