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0" r:id="rId4"/>
    <p:sldId id="259" r:id="rId5"/>
    <p:sldId id="278" r:id="rId6"/>
    <p:sldId id="279" r:id="rId7"/>
    <p:sldId id="277" r:id="rId8"/>
    <p:sldId id="258" r:id="rId9"/>
    <p:sldId id="269" r:id="rId10"/>
    <p:sldId id="272" r:id="rId11"/>
    <p:sldId id="271" r:id="rId12"/>
    <p:sldId id="260" r:id="rId13"/>
    <p:sldId id="273" r:id="rId14"/>
    <p:sldId id="261" r:id="rId15"/>
    <p:sldId id="262" r:id="rId16"/>
    <p:sldId id="276" r:id="rId17"/>
    <p:sldId id="263" r:id="rId18"/>
    <p:sldId id="264" r:id="rId19"/>
    <p:sldId id="265" r:id="rId20"/>
    <p:sldId id="267" r:id="rId21"/>
    <p:sldId id="275" r:id="rId22"/>
    <p:sldId id="266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71" autoAdjust="0"/>
  </p:normalViewPr>
  <p:slideViewPr>
    <p:cSldViewPr>
      <p:cViewPr>
        <p:scale>
          <a:sx n="73" d="100"/>
          <a:sy n="73" d="100"/>
        </p:scale>
        <p:origin x="-43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47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7B271-976D-4845-B55C-6979C1344AEB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B52D3-45D6-4306-AA73-B365F97B8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24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788B98-36A6-4688-82F4-FF9B8B410E52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F075B-9CD5-473F-BAE2-CC3995B09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0"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839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7640" y="6245352"/>
            <a:ext cx="2194560" cy="5486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US" sz="1600" baseline="0" dirty="0" smtClean="0">
                <a:solidFill>
                  <a:schemeClr val="bg1"/>
                </a:solidFill>
                <a:latin typeface="Cambria" pitchFamily="18" charset="0"/>
              </a:rPr>
              <a:t>Language Identification</a:t>
            </a:r>
            <a:endParaRPr lang="en-US" sz="1600" baseline="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6245352"/>
            <a:ext cx="2194560" cy="5486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Ben King</a:t>
            </a:r>
            <a:endParaRPr lang="en-US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6245352"/>
            <a:ext cx="2194560" cy="5486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r"/>
            <a:fld id="{A1608EA4-821A-4B38-BC86-40373AAB6B61}" type="slidenum">
              <a:rPr lang="en-US" smtClean="0">
                <a:solidFill>
                  <a:schemeClr val="bg1"/>
                </a:solidFill>
                <a:latin typeface="Cambria" pitchFamily="18" charset="0"/>
              </a:rPr>
              <a:pPr algn="r"/>
              <a:t>‹#›</a:t>
            </a:fld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/23</a:t>
            </a:r>
            <a:endParaRPr lang="en-US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6245352"/>
            <a:ext cx="2194560" cy="5486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June</a:t>
            </a:r>
            <a:r>
              <a:rPr lang="en-US" baseline="0" dirty="0" smtClean="0">
                <a:solidFill>
                  <a:schemeClr val="bg1"/>
                </a:solidFill>
                <a:latin typeface="Cambria" pitchFamily="18" charset="0"/>
              </a:rPr>
              <a:t> 12</a:t>
            </a: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, 2013</a:t>
            </a:r>
            <a:endParaRPr lang="en-US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/>
              <a:t>Labeling the Languages of Words in Mixed-Language Documents using Weakly Supervised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King and Steven Abney</a:t>
            </a:r>
          </a:p>
          <a:p>
            <a:r>
              <a:rPr lang="en-US" dirty="0" smtClean="0"/>
              <a:t>University of Michigan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corpus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test corpus </a:t>
            </a:r>
            <a:r>
              <a:rPr lang="en-US" dirty="0" smtClean="0"/>
              <a:t>contains</a:t>
            </a:r>
          </a:p>
          <a:p>
            <a:pPr lvl="1"/>
            <a:r>
              <a:rPr lang="en-US" dirty="0" smtClean="0"/>
              <a:t>Over 250K </a:t>
            </a:r>
            <a:r>
              <a:rPr lang="en-US" dirty="0"/>
              <a:t>words </a:t>
            </a:r>
            <a:endParaRPr lang="en-US" dirty="0" smtClean="0"/>
          </a:p>
          <a:p>
            <a:pPr lvl="1"/>
            <a:r>
              <a:rPr lang="en-US" dirty="0" smtClean="0"/>
              <a:t>30 </a:t>
            </a:r>
            <a:r>
              <a:rPr lang="en-US" dirty="0"/>
              <a:t>non-English languages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777" y="4505235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Corpus is available for download at </a:t>
            </a:r>
          </a:p>
          <a:p>
            <a:r>
              <a:rPr lang="en-US" sz="2400" u="sng" dirty="0" smtClean="0"/>
              <a:t>http://www-personal.umich.edu/~benking/resources/</a:t>
            </a:r>
          </a:p>
          <a:p>
            <a:r>
              <a:rPr lang="en-US" sz="2400" u="sng" dirty="0" smtClean="0"/>
              <a:t>mixed-language-annotations-release-v1.0.tgz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7754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corpus creation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439696"/>
              </p:ext>
            </p:extLst>
          </p:nvPr>
        </p:nvGraphicFramePr>
        <p:xfrm>
          <a:off x="304800" y="1371600"/>
          <a:ext cx="85344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371600"/>
                <a:gridCol w="2895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Language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 of words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Language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words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Azerbaijani</a:t>
                      </a:r>
                    </a:p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Banjar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Basque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Cebuano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Chippewa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Cornish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Croatian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Czech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Faroese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Fulfulde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Hausa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Hungarian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Igbo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Kiribati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Kurdish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4114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10485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5488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17994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15721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2284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17318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886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8307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458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2899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9598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11828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2187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Lingala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Lombard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Malagasy</a:t>
                      </a:r>
                    </a:p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Nahuatl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Ojibwa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Oromo</a:t>
                      </a:r>
                    </a:p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Pular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Serbian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Slovak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Somali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Sotho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Tswana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Uzbek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Yoruba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Zulu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1359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18512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6779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1133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24974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28636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3648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2457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8403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11613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8198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879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4845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20783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9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corpus annotation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96753"/>
            <a:ext cx="7391400" cy="38607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1"/>
            <a:ext cx="8839200" cy="1752600"/>
          </a:xfrm>
        </p:spPr>
        <p:txBody>
          <a:bodyPr/>
          <a:lstStyle/>
          <a:p>
            <a:r>
              <a:rPr lang="en-US" dirty="0"/>
              <a:t>Each document was manually annotated according to language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01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found many possible reasons why a webpage might contain multiple languages</a:t>
            </a:r>
          </a:p>
          <a:p>
            <a:pPr lvl="1"/>
            <a:r>
              <a:rPr lang="en-US" dirty="0" smtClean="0"/>
              <a:t>Code-switching</a:t>
            </a:r>
          </a:p>
          <a:p>
            <a:pPr lvl="1"/>
            <a:r>
              <a:rPr lang="en-US" dirty="0" smtClean="0"/>
              <a:t>Multiple authors who speak different languages</a:t>
            </a:r>
          </a:p>
          <a:p>
            <a:pPr lvl="1"/>
            <a:r>
              <a:rPr lang="en-US" dirty="0" smtClean="0"/>
              <a:t>An English platform for non-English blogs</a:t>
            </a:r>
          </a:p>
          <a:p>
            <a:r>
              <a:rPr lang="en-US" dirty="0" smtClean="0"/>
              <a:t>Our machine learning approach doesn’t assume any specific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6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 </a:t>
            </a:r>
            <a:r>
              <a:rPr lang="en-US" i="1" dirty="0" smtClean="0"/>
              <a:t>n</a:t>
            </a:r>
            <a:r>
              <a:rPr lang="en-US" dirty="0" smtClean="0"/>
              <a:t>-grams</a:t>
            </a:r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dirty="0" smtClean="0"/>
              <a:t>Full word</a:t>
            </a:r>
          </a:p>
          <a:p>
            <a:r>
              <a:rPr lang="en-US" dirty="0" smtClean="0"/>
              <a:t>Non-word characters between words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9567" y="190499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horse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1371600" y="2021531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8800" y="1915041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Unigrams</a:t>
            </a:r>
            <a:endParaRPr lang="en-US" dirty="0" smtClean="0"/>
          </a:p>
          <a:p>
            <a:r>
              <a:rPr lang="en-US" dirty="0" smtClean="0"/>
              <a:t>“h”, “o”, “r”, “s”, “e”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09086" y="1915041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Bigrams</a:t>
            </a:r>
            <a:endParaRPr lang="en-US" dirty="0" smtClean="0"/>
          </a:p>
          <a:p>
            <a:r>
              <a:rPr lang="en-US" dirty="0" smtClean="0"/>
              <a:t>“_h”, “ho”, “or”, “</a:t>
            </a:r>
            <a:r>
              <a:rPr lang="en-US" dirty="0" err="1" smtClean="0"/>
              <a:t>rs</a:t>
            </a:r>
            <a:r>
              <a:rPr lang="en-US" dirty="0" smtClean="0"/>
              <a:t>”, “se”, “e_”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83074" y="1915041"/>
            <a:ext cx="14843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Trigrams</a:t>
            </a:r>
            <a:endParaRPr lang="en-US" dirty="0" smtClean="0"/>
          </a:p>
          <a:p>
            <a:r>
              <a:rPr lang="en-US" dirty="0" smtClean="0"/>
              <a:t>“_ho”, “</a:t>
            </a:r>
            <a:r>
              <a:rPr lang="en-US" dirty="0" err="1" smtClean="0"/>
              <a:t>hor</a:t>
            </a:r>
            <a:r>
              <a:rPr lang="en-US" dirty="0" smtClean="0"/>
              <a:t>”, “</a:t>
            </a:r>
            <a:r>
              <a:rPr lang="en-US" dirty="0" err="1" smtClean="0"/>
              <a:t>ors</a:t>
            </a:r>
            <a:r>
              <a:rPr lang="en-US" dirty="0" smtClean="0"/>
              <a:t>”, “</a:t>
            </a:r>
            <a:r>
              <a:rPr lang="en-US" dirty="0" err="1" smtClean="0"/>
              <a:t>rse</a:t>
            </a:r>
            <a:r>
              <a:rPr lang="en-US" dirty="0" smtClean="0"/>
              <a:t>”, “se_”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2514" y="1905000"/>
            <a:ext cx="14843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4-grams</a:t>
            </a:r>
            <a:endParaRPr lang="en-US" dirty="0" smtClean="0"/>
          </a:p>
          <a:p>
            <a:r>
              <a:rPr lang="en-US" dirty="0" smtClean="0"/>
              <a:t>“_</a:t>
            </a:r>
            <a:r>
              <a:rPr lang="en-US" dirty="0" err="1" smtClean="0"/>
              <a:t>hor</a:t>
            </a:r>
            <a:r>
              <a:rPr lang="en-US" dirty="0" smtClean="0"/>
              <a:t>”, “hors”, “</a:t>
            </a:r>
            <a:r>
              <a:rPr lang="en-US" dirty="0" err="1" smtClean="0"/>
              <a:t>orse</a:t>
            </a:r>
            <a:r>
              <a:rPr lang="en-US" dirty="0" smtClean="0"/>
              <a:t>”, “</a:t>
            </a:r>
            <a:r>
              <a:rPr lang="en-US" dirty="0" err="1" smtClean="0"/>
              <a:t>rse</a:t>
            </a:r>
            <a:r>
              <a:rPr lang="en-US" dirty="0" smtClean="0"/>
              <a:t>_”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9000" y="1905000"/>
            <a:ext cx="14843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5-grams</a:t>
            </a:r>
            <a:endParaRPr lang="en-US" dirty="0" smtClean="0"/>
          </a:p>
          <a:p>
            <a:r>
              <a:rPr lang="en-US" dirty="0" smtClean="0"/>
              <a:t>“_hors”, “horse”, “</a:t>
            </a:r>
            <a:r>
              <a:rPr lang="en-US" dirty="0" err="1" smtClean="0"/>
              <a:t>orse</a:t>
            </a:r>
            <a:r>
              <a:rPr lang="en-US" dirty="0" smtClean="0"/>
              <a:t>_”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49421" y="310532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Full Word</a:t>
            </a:r>
          </a:p>
          <a:p>
            <a:r>
              <a:rPr lang="en-US" dirty="0" smtClean="0"/>
              <a:t>“horse”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4419600"/>
            <a:ext cx="346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he </a:t>
            </a:r>
            <a:r>
              <a:rPr lang="en-US" sz="2400" dirty="0" smtClean="0"/>
              <a:t>horse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, ‘94 bred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520314" y="4549329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91000" y="4419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Before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space_present</a:t>
            </a:r>
            <a:r>
              <a:rPr lang="en-US" dirty="0" smtClean="0"/>
              <a:t>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0" y="44196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After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comma_present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space_present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apostrophe_present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“9_present”</a:t>
            </a:r>
          </a:p>
          <a:p>
            <a:r>
              <a:rPr lang="en-US" dirty="0" smtClean="0"/>
              <a:t>“4_present”</a:t>
            </a:r>
          </a:p>
        </p:txBody>
      </p:sp>
    </p:spTree>
    <p:extLst>
      <p:ext uri="{BB962C8B-B14F-4D97-AF65-F5344CB8AC3E}">
        <p14:creationId xmlns:p14="http://schemas.microsoft.com/office/powerpoint/2010/main" val="241569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 animBg="1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– CRF with GE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Conditional Random Fields trained with Generalized Expectation </a:t>
                </a:r>
                <a:r>
                  <a:rPr lang="en-US" dirty="0" smtClean="0"/>
                  <a:t>Criteria (</a:t>
                </a:r>
                <a:r>
                  <a:rPr lang="en-US" dirty="0" err="1" smtClean="0"/>
                  <a:t>Druck</a:t>
                </a:r>
                <a:r>
                  <a:rPr lang="en-US" dirty="0" smtClean="0"/>
                  <a:t>, et al., 2008)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Semi- and weakly-supervised training method for CRFs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 smtClean="0"/>
                  <a:t> is a preferred distribution for the model</a:t>
                </a:r>
              </a:p>
              <a:p>
                <a:pPr lvl="2"/>
                <a:r>
                  <a:rPr lang="en-US" dirty="0" smtClean="0"/>
                  <a:t>We try to guide the learning so that the marginal label distributions over features match our training data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17" t="-2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3505200"/>
            <a:ext cx="7142609" cy="1081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06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– CRF with 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Preferred distribution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 lvl="1"/>
                <a:r>
                  <a:rPr lang="en-US" sz="2400" dirty="0" smtClean="0"/>
                  <a:t>First calculate </a:t>
                </a:r>
                <a:r>
                  <a:rPr lang="en-US" sz="2400" dirty="0"/>
                  <a:t>MLE marginal language-label distribution for each word and </a:t>
                </a:r>
                <a:r>
                  <a:rPr lang="en-US" sz="2400" i="1" dirty="0"/>
                  <a:t>n</a:t>
                </a:r>
                <a:r>
                  <a:rPr lang="en-US" sz="2400" dirty="0"/>
                  <a:t>-gram </a:t>
                </a:r>
                <a:r>
                  <a:rPr lang="en-US" sz="2400" dirty="0" smtClean="0"/>
                  <a:t>feature in the training data</a:t>
                </a:r>
                <a:endParaRPr lang="en-US" sz="2400" dirty="0"/>
              </a:p>
              <a:p>
                <a:pPr lvl="2"/>
                <a:r>
                  <a:rPr lang="en-US" dirty="0" smtClean="0"/>
                  <a:t>But this estimate is only accurate if the document contains equal amounts of each language</a:t>
                </a:r>
              </a:p>
              <a:p>
                <a:pPr lvl="1"/>
                <a:r>
                  <a:rPr lang="en-US" sz="2400" dirty="0" smtClean="0"/>
                  <a:t>Second, use a </a:t>
                </a:r>
                <a:r>
                  <a:rPr lang="en-US" sz="2400" dirty="0"/>
                  <a:t>n</a:t>
                </a:r>
                <a:r>
                  <a:rPr lang="en-US" sz="2400" dirty="0" smtClean="0"/>
                  <a:t>aïve Bayes classifier to estimate the document language proportions and bias the estimate appropriately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 smtClean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97" t="-10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61233" y="498702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9928787">
            <a:off x="2161239" y="4820004"/>
            <a:ext cx="1066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437813">
            <a:off x="2167752" y="5230731"/>
            <a:ext cx="1066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28737" y="4494794"/>
            <a:ext cx="1873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English: 0.75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50474" y="5356357"/>
            <a:ext cx="1873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Sotho: 0.25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4477" y="4735089"/>
            <a:ext cx="685800" cy="990600"/>
            <a:chOff x="197847" y="4676391"/>
            <a:chExt cx="685800" cy="990600"/>
          </a:xfrm>
        </p:grpSpPr>
        <p:sp>
          <p:nvSpPr>
            <p:cNvPr id="4" name="Documents"/>
            <p:cNvSpPr>
              <a:spLocks noEditPoints="1" noChangeArrowheads="1"/>
            </p:cNvSpPr>
            <p:nvPr/>
          </p:nvSpPr>
          <p:spPr bwMode="auto">
            <a:xfrm>
              <a:off x="197847" y="4676391"/>
              <a:ext cx="685800" cy="990600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7847" y="4864126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Training Data</a:t>
              </a:r>
              <a:endParaRPr lang="en-US" sz="1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64150" y="4266816"/>
            <a:ext cx="1441450" cy="1809750"/>
            <a:chOff x="4587875" y="4189413"/>
            <a:chExt cx="1441450" cy="1809750"/>
          </a:xfrm>
        </p:grpSpPr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4587875" y="4189413"/>
              <a:ext cx="1352550" cy="180975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87875" y="4189413"/>
              <a:ext cx="1441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u="sng" dirty="0" smtClean="0"/>
                <a:t>Testing Data</a:t>
              </a:r>
            </a:p>
            <a:p>
              <a:r>
                <a:rPr lang="en-US" dirty="0" err="1" smtClean="0"/>
                <a:t>Eng:Sot</a:t>
              </a:r>
              <a:r>
                <a:rPr lang="en-US" dirty="0" smtClean="0"/>
                <a:t> = 2:1</a:t>
              </a:r>
              <a:endParaRPr lang="en-US" dirty="0"/>
            </a:p>
          </p:txBody>
        </p:sp>
      </p:grpSp>
      <p:sp>
        <p:nvSpPr>
          <p:cNvPr id="17" name="Right Arrow 16"/>
          <p:cNvSpPr/>
          <p:nvPr/>
        </p:nvSpPr>
        <p:spPr>
          <a:xfrm>
            <a:off x="6705600" y="4419600"/>
            <a:ext cx="685800" cy="315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533719" y="4518364"/>
            <a:ext cx="685800" cy="315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533719" y="5377346"/>
            <a:ext cx="685800" cy="315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6705600" y="5423550"/>
            <a:ext cx="685800" cy="315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467600" y="4333698"/>
            <a:ext cx="1873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English: 83%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467600" y="5350424"/>
            <a:ext cx="1873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Sotho: 17%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6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– HMM with 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Hidden Markov Model trained with Expectation Maximization</a:t>
            </a:r>
          </a:p>
          <a:p>
            <a:pPr lvl="1"/>
            <a:r>
              <a:rPr lang="en-US" dirty="0" smtClean="0"/>
              <a:t>Initialize the emission probabilities using a Naïve Bayes classifier, transition probabilities uniform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E-step: label the document with the current HMM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M-step: re-estimate the transition and emission probabilities from the labeled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7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Baselines:</a:t>
            </a:r>
          </a:p>
          <a:p>
            <a:pPr lvl="1"/>
            <a:r>
              <a:rPr lang="en-US" dirty="0" smtClean="0"/>
              <a:t>Logistic Regression trained with Generalized Expectation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Bayes classifier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9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5953125" cy="4922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6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identification </a:t>
            </a:r>
            <a:r>
              <a:rPr lang="en-US" dirty="0"/>
              <a:t>b</a:t>
            </a:r>
            <a:r>
              <a:rPr lang="en-US" dirty="0" smtClean="0"/>
              <a:t>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identification is one of the older problems in NLP</a:t>
            </a:r>
          </a:p>
          <a:p>
            <a:pPr lvl="1"/>
            <a:r>
              <a:rPr lang="en-US" dirty="0" smtClean="0"/>
              <a:t>Especially in regards to spoken language</a:t>
            </a:r>
          </a:p>
          <a:p>
            <a:r>
              <a:rPr lang="en-US" dirty="0" smtClean="0"/>
              <a:t>Performance in this task tends to be quite high (&gt;99% accuracy)</a:t>
            </a:r>
          </a:p>
          <a:p>
            <a:r>
              <a:rPr lang="en-US" dirty="0" smtClean="0"/>
              <a:t>Most previous formulations assume monolingual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8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CRF with GE is consistently accurate across different amounts of training data</a:t>
            </a:r>
          </a:p>
          <a:p>
            <a:pPr lvl="1"/>
            <a:r>
              <a:rPr lang="en-US" dirty="0" smtClean="0"/>
              <a:t>But its learning curve looks kind of strange</a:t>
            </a:r>
          </a:p>
          <a:p>
            <a:pPr marL="4572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There is some evidence that the CRF is being over-constrained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2862263"/>
            <a:ext cx="42291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size of the training data grows, the number of unique features grows</a:t>
            </a:r>
          </a:p>
          <a:p>
            <a:pPr lvl="1"/>
            <a:r>
              <a:rPr lang="en-US" dirty="0" smtClean="0"/>
              <a:t>But all constraints in GE are equally important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pruning we may be able to get even better performance from the </a:t>
            </a:r>
            <a:r>
              <a:rPr lang="en-US" dirty="0" smtClean="0"/>
              <a:t>CRF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895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290609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kga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26415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Occurs  132 times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English: 85%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Sotho: 15%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3264932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Occurs  1 time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English: 0%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Sotho: 100%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418748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May not generalize well!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3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like to not have to rely on user-provided labels</a:t>
            </a:r>
          </a:p>
          <a:p>
            <a:pPr lvl="1"/>
            <a:r>
              <a:rPr lang="en-US" dirty="0" smtClean="0"/>
              <a:t>We are working on a system that can analyze an unknown document and identify the set of languages present</a:t>
            </a:r>
          </a:p>
          <a:p>
            <a:pPr lvl="1"/>
            <a:r>
              <a:rPr lang="en-US" dirty="0" smtClean="0"/>
              <a:t>That system could be the first stage of a pipeline that includes this work</a:t>
            </a:r>
          </a:p>
        </p:txBody>
      </p:sp>
    </p:spTree>
    <p:extLst>
      <p:ext uri="{BB962C8B-B14F-4D97-AF65-F5344CB8AC3E}">
        <p14:creationId xmlns:p14="http://schemas.microsoft.com/office/powerpoint/2010/main" val="136299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6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were trying to replicate </a:t>
            </a:r>
            <a:r>
              <a:rPr lang="ga-IE" i="1" dirty="0"/>
              <a:t>An </a:t>
            </a:r>
            <a:r>
              <a:rPr lang="ga-IE" i="1" dirty="0" smtClean="0"/>
              <a:t>Crúbadán</a:t>
            </a:r>
            <a:r>
              <a:rPr lang="en-US" dirty="0" smtClean="0"/>
              <a:t> (</a:t>
            </a:r>
            <a:r>
              <a:rPr lang="en-US" dirty="0" err="1" smtClean="0"/>
              <a:t>Scannell</a:t>
            </a:r>
            <a:r>
              <a:rPr lang="en-US" dirty="0" smtClean="0"/>
              <a:t>, 2007)</a:t>
            </a:r>
          </a:p>
          <a:p>
            <a:pPr lvl="1"/>
            <a:r>
              <a:rPr lang="en-US" dirty="0" smtClean="0"/>
              <a:t>Crawls the web to build corpora for minority languages</a:t>
            </a:r>
          </a:p>
          <a:p>
            <a:pPr lvl="1"/>
            <a:r>
              <a:rPr lang="en-US" dirty="0" smtClean="0"/>
              <a:t>Problem: most pages retrieved have multiple languages mixed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8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1"/>
            <a:ext cx="8839200" cy="152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Plain text documents with multiple languages mixed</a:t>
            </a:r>
          </a:p>
          <a:p>
            <a:pPr lvl="1"/>
            <a:r>
              <a:rPr lang="en-US" dirty="0" smtClean="0"/>
              <a:t>The names of the two languages present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5" descr="https://mfile.umich.edu/download/view.php?path=%2Fafs%2Fumich.edu%2Fuser%2Fb%2Fe%2Fbenking%2Ftemp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04" y="2705512"/>
            <a:ext cx="8659676" cy="341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Output:</a:t>
            </a:r>
          </a:p>
          <a:p>
            <a:pPr lvl="1"/>
            <a:r>
              <a:rPr lang="en-US" dirty="0"/>
              <a:t>A language tag for every word in the document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0800"/>
            <a:ext cx="9144000" cy="3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0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data:</a:t>
            </a:r>
          </a:p>
          <a:p>
            <a:pPr lvl="1"/>
            <a:r>
              <a:rPr lang="en-US" dirty="0"/>
              <a:t>Small monolingual samples of 643 languages</a:t>
            </a:r>
          </a:p>
          <a:p>
            <a:pPr lvl="1"/>
            <a:r>
              <a:rPr lang="en-US" dirty="0"/>
              <a:t>Approximately 1700 words on average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22"/>
          <a:stretch/>
        </p:blipFill>
        <p:spPr>
          <a:xfrm>
            <a:off x="304800" y="3048000"/>
            <a:ext cx="8610600" cy="306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3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what makes this problem interesting?</a:t>
            </a:r>
          </a:p>
          <a:p>
            <a:r>
              <a:rPr lang="en-US" dirty="0" smtClean="0"/>
              <a:t>A: its weakly supervised nature</a:t>
            </a:r>
          </a:p>
          <a:p>
            <a:pPr lvl="1"/>
            <a:r>
              <a:rPr lang="en-US" dirty="0" smtClean="0"/>
              <a:t>The training data and the testing data are of different types</a:t>
            </a:r>
          </a:p>
          <a:p>
            <a:pPr lvl="1"/>
            <a:r>
              <a:rPr lang="en-US" dirty="0" smtClean="0"/>
              <a:t>Many properties do not generalize across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8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of 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2006, Hughes et al. published a survey of language identification and suggested 11 areas of future work</a:t>
            </a:r>
          </a:p>
          <a:p>
            <a:r>
              <a:rPr lang="en-US" dirty="0" smtClean="0"/>
              <a:t>This project covers three:</a:t>
            </a:r>
          </a:p>
          <a:p>
            <a:pPr lvl="1"/>
            <a:r>
              <a:rPr lang="en-US" dirty="0" smtClean="0"/>
              <a:t>Supporting minority languages</a:t>
            </a:r>
          </a:p>
          <a:p>
            <a:pPr lvl="1"/>
            <a:r>
              <a:rPr lang="en-US" dirty="0" smtClean="0"/>
              <a:t>Sparse training data</a:t>
            </a:r>
          </a:p>
          <a:p>
            <a:pPr lvl="1"/>
            <a:r>
              <a:rPr lang="en-US" dirty="0" smtClean="0"/>
              <a:t>Multilingual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4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corpus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</a:t>
            </a:r>
            <a:r>
              <a:rPr lang="ga-IE" i="1" dirty="0"/>
              <a:t>An </a:t>
            </a:r>
            <a:r>
              <a:rPr lang="ga-IE" i="1" dirty="0" smtClean="0"/>
              <a:t>Crúbadán</a:t>
            </a:r>
            <a:r>
              <a:rPr lang="en-US" dirty="0" smtClean="0"/>
              <a:t>, we build a test corpus of mixed-language documents from the Web</a:t>
            </a:r>
          </a:p>
          <a:p>
            <a:r>
              <a:rPr lang="en-US" dirty="0" smtClean="0"/>
              <a:t>Using the </a:t>
            </a:r>
            <a:r>
              <a:rPr lang="en-US" i="1" dirty="0" err="1" smtClean="0"/>
              <a:t>Bootcat</a:t>
            </a:r>
            <a:r>
              <a:rPr lang="en-US" i="1" dirty="0" smtClean="0"/>
              <a:t> </a:t>
            </a:r>
            <a:r>
              <a:rPr lang="en-US" dirty="0" smtClean="0"/>
              <a:t>tool (</a:t>
            </a:r>
            <a:r>
              <a:rPr lang="en-US" dirty="0" err="1" smtClean="0"/>
              <a:t>Baroni</a:t>
            </a:r>
            <a:r>
              <a:rPr lang="en-US" dirty="0" smtClean="0"/>
              <a:t> and </a:t>
            </a:r>
            <a:r>
              <a:rPr lang="en-US" dirty="0" err="1" smtClean="0"/>
              <a:t>Bernardini</a:t>
            </a:r>
            <a:r>
              <a:rPr lang="en-US" dirty="0" smtClean="0"/>
              <a:t>, 2004), we search the web for foreign words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1015" y="462486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Sotho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630" y="3733800"/>
            <a:ext cx="2086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Find documents with:</a:t>
            </a:r>
            <a:endParaRPr lang="en-US" sz="2000" dirty="0">
              <a:latin typeface="+mj-l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14600" y="4267200"/>
            <a:ext cx="914400" cy="588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3733800"/>
            <a:ext cx="2086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Search the web for:</a:t>
            </a:r>
            <a:endParaRPr lang="en-US" sz="2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24784" y="4624864"/>
            <a:ext cx="1843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tsa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”, “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ohle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”, “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ya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”, “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ke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” 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019800" y="4267200"/>
            <a:ext cx="914400" cy="588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46900" y="3426023"/>
            <a:ext cx="20869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Automatically and manually filter the result set</a:t>
            </a:r>
            <a:endParaRPr lang="en-US" sz="2000" dirty="0">
              <a:latin typeface="+mj-lt"/>
            </a:endParaRPr>
          </a:p>
        </p:txBody>
      </p:sp>
      <p:sp>
        <p:nvSpPr>
          <p:cNvPr id="12" name="Documents"/>
          <p:cNvSpPr>
            <a:spLocks noEditPoints="1" noChangeArrowheads="1"/>
          </p:cNvSpPr>
          <p:nvPr/>
        </p:nvSpPr>
        <p:spPr bwMode="auto">
          <a:xfrm>
            <a:off x="7315200" y="4441686"/>
            <a:ext cx="939800" cy="1406664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3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</Template>
  <TotalTime>229</TotalTime>
  <Words>871</Words>
  <Application>Microsoft Office PowerPoint</Application>
  <PresentationFormat>On-screen Show (4:3)</PresentationFormat>
  <Paragraphs>211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PowerPointTemplate</vt:lpstr>
      <vt:lpstr>Labeling the Languages of Words in Mixed-Language Documents using Weakly Supervised Methods</vt:lpstr>
      <vt:lpstr>Language identification background</vt:lpstr>
      <vt:lpstr>Problem Background</vt:lpstr>
      <vt:lpstr>Problem Definition</vt:lpstr>
      <vt:lpstr>Problem Definition</vt:lpstr>
      <vt:lpstr>Problem Definition</vt:lpstr>
      <vt:lpstr>Problem Definition</vt:lpstr>
      <vt:lpstr>Contribution of this work</vt:lpstr>
      <vt:lpstr>Test corpus creation</vt:lpstr>
      <vt:lpstr>Test corpus creation</vt:lpstr>
      <vt:lpstr>Test corpus creation</vt:lpstr>
      <vt:lpstr>Test corpus annotation</vt:lpstr>
      <vt:lpstr>Approach</vt:lpstr>
      <vt:lpstr>Features</vt:lpstr>
      <vt:lpstr>Methods – CRF with GE</vt:lpstr>
      <vt:lpstr>Methods – CRF with GE</vt:lpstr>
      <vt:lpstr>Methods – HMM with EM</vt:lpstr>
      <vt:lpstr>Methods</vt:lpstr>
      <vt:lpstr>Results</vt:lpstr>
      <vt:lpstr>Discussion</vt:lpstr>
      <vt:lpstr>Discussion</vt:lpstr>
      <vt:lpstr>Future Work</vt:lpstr>
      <vt:lpstr>Questions?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Labeling the Languages of Words in Mixed-Language Documents using Weakly Supervised Methods</dc:title>
  <dc:creator>King, Benjamin</dc:creator>
  <cp:lastModifiedBy>King, Benjamin</cp:lastModifiedBy>
  <cp:revision>56</cp:revision>
  <dcterms:created xsi:type="dcterms:W3CDTF">2013-05-01T15:40:32Z</dcterms:created>
  <dcterms:modified xsi:type="dcterms:W3CDTF">2013-06-12T17:41:34Z</dcterms:modified>
</cp:coreProperties>
</file>