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56" r:id="rId2"/>
    <p:sldId id="310" r:id="rId3"/>
    <p:sldId id="537" r:id="rId4"/>
    <p:sldId id="538" r:id="rId5"/>
    <p:sldId id="539" r:id="rId6"/>
    <p:sldId id="540" r:id="rId7"/>
    <p:sldId id="541" r:id="rId8"/>
    <p:sldId id="543" r:id="rId9"/>
    <p:sldId id="542" r:id="rId10"/>
    <p:sldId id="534" r:id="rId11"/>
    <p:sldId id="544" r:id="rId12"/>
    <p:sldId id="550" r:id="rId13"/>
    <p:sldId id="546" r:id="rId14"/>
    <p:sldId id="547" r:id="rId15"/>
    <p:sldId id="551" r:id="rId16"/>
    <p:sldId id="4202" r:id="rId17"/>
    <p:sldId id="552" r:id="rId18"/>
    <p:sldId id="4203" r:id="rId19"/>
    <p:sldId id="548" r:id="rId20"/>
    <p:sldId id="549" r:id="rId21"/>
    <p:sldId id="545" r:id="rId22"/>
    <p:sldId id="353" r:id="rId23"/>
    <p:sldId id="356" r:id="rId24"/>
    <p:sldId id="351" r:id="rId25"/>
    <p:sldId id="4206" r:id="rId26"/>
    <p:sldId id="4207" r:id="rId27"/>
    <p:sldId id="4208" r:id="rId28"/>
    <p:sldId id="4209" r:id="rId29"/>
    <p:sldId id="4211" r:id="rId30"/>
    <p:sldId id="4212" r:id="rId31"/>
    <p:sldId id="4213" r:id="rId32"/>
    <p:sldId id="4214" r:id="rId33"/>
    <p:sldId id="4215" r:id="rId34"/>
    <p:sldId id="4216" r:id="rId35"/>
    <p:sldId id="4217" r:id="rId36"/>
    <p:sldId id="4218" r:id="rId37"/>
    <p:sldId id="4219" r:id="rId38"/>
    <p:sldId id="4220" r:id="rId39"/>
    <p:sldId id="4221" r:id="rId40"/>
    <p:sldId id="4222" r:id="rId41"/>
    <p:sldId id="4223" r:id="rId42"/>
    <p:sldId id="4224" r:id="rId43"/>
    <p:sldId id="4225" r:id="rId44"/>
    <p:sldId id="4226" r:id="rId45"/>
    <p:sldId id="4227" r:id="rId46"/>
    <p:sldId id="4228" r:id="rId47"/>
    <p:sldId id="4229" r:id="rId48"/>
    <p:sldId id="4230" r:id="rId49"/>
    <p:sldId id="4231" r:id="rId50"/>
    <p:sldId id="4210" r:id="rId51"/>
    <p:sldId id="4205" r:id="rId5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92385" autoAdjust="0"/>
  </p:normalViewPr>
  <p:slideViewPr>
    <p:cSldViewPr snapToGrid="0">
      <p:cViewPr>
        <p:scale>
          <a:sx n="95" d="100"/>
          <a:sy n="95" d="100"/>
        </p:scale>
        <p:origin x="2272" y="360"/>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bruegel.org/people/maria-demertzis" TargetMode="External"/><Relationship Id="rId7" Type="http://schemas.openxmlformats.org/officeDocument/2006/relationships/hyperlink" Target="https://www.bruegel.org/people/simone-tagliapietra"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bruegel.org/people/elina-ribakova" TargetMode="External"/><Relationship Id="rId5" Type="http://schemas.openxmlformats.org/officeDocument/2006/relationships/hyperlink" Target="https://www.bruegel.org/people/ben-mcwilliams" TargetMode="External"/><Relationship Id="rId4" Type="http://schemas.openxmlformats.org/officeDocument/2006/relationships/hyperlink" Target="https://www.bruegel.org/people/benjamin-hilgenstock"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202497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www.bloomberg.com</a:t>
            </a:r>
            <a:r>
              <a:rPr lang="en-US" dirty="0"/>
              <a:t>/news/articles/2022-07-11/russian-current-account-hits-record-on-surging-energy-exports?leadSource=uverify%20wall</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17</a:t>
            </a:fld>
            <a:endParaRPr lang="en-US"/>
          </a:p>
        </p:txBody>
      </p:sp>
    </p:spTree>
    <p:extLst>
      <p:ext uri="{BB962C8B-B14F-4D97-AF65-F5344CB8AC3E}">
        <p14:creationId xmlns:p14="http://schemas.microsoft.com/office/powerpoint/2010/main" val="199114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u="sng" dirty="0">
              <a:solidFill>
                <a:srgbClr val="0563C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rPr>
              <a:t>[Original had data too high.  I moved it down.]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188209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23</a:t>
            </a:fld>
            <a:endParaRPr lang="en-US"/>
          </a:p>
        </p:txBody>
      </p:sp>
    </p:spTree>
    <p:extLst>
      <p:ext uri="{BB962C8B-B14F-4D97-AF65-F5344CB8AC3E}">
        <p14:creationId xmlns:p14="http://schemas.microsoft.com/office/powerpoint/2010/main" val="129885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24</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25</a:t>
            </a:fld>
            <a:endParaRPr lang="en-US"/>
          </a:p>
        </p:txBody>
      </p:sp>
    </p:spTree>
    <p:extLst>
      <p:ext uri="{BB962C8B-B14F-4D97-AF65-F5344CB8AC3E}">
        <p14:creationId xmlns:p14="http://schemas.microsoft.com/office/powerpoint/2010/main" val="306669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26</a:t>
            </a:fld>
            <a:endParaRPr lang="en-US"/>
          </a:p>
        </p:txBody>
      </p:sp>
    </p:spTree>
    <p:extLst>
      <p:ext uri="{BB962C8B-B14F-4D97-AF65-F5344CB8AC3E}">
        <p14:creationId xmlns:p14="http://schemas.microsoft.com/office/powerpoint/2010/main" val="175332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17052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256178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29</a:t>
            </a:fld>
            <a:endParaRPr lang="en-US"/>
          </a:p>
        </p:txBody>
      </p:sp>
    </p:spTree>
    <p:extLst>
      <p:ext uri="{BB962C8B-B14F-4D97-AF65-F5344CB8AC3E}">
        <p14:creationId xmlns:p14="http://schemas.microsoft.com/office/powerpoint/2010/main" val="354418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119553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a:t>
            </a:fld>
            <a:endParaRPr lang="en-US"/>
          </a:p>
        </p:txBody>
      </p:sp>
    </p:spTree>
    <p:extLst>
      <p:ext uri="{BB962C8B-B14F-4D97-AF65-F5344CB8AC3E}">
        <p14:creationId xmlns:p14="http://schemas.microsoft.com/office/powerpoint/2010/main" val="300612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31</a:t>
            </a:fld>
            <a:endParaRPr lang="en-US"/>
          </a:p>
        </p:txBody>
      </p:sp>
    </p:spTree>
    <p:extLst>
      <p:ext uri="{BB962C8B-B14F-4D97-AF65-F5344CB8AC3E}">
        <p14:creationId xmlns:p14="http://schemas.microsoft.com/office/powerpoint/2010/main" val="364932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32</a:t>
            </a:fld>
            <a:endParaRPr lang="en-US"/>
          </a:p>
        </p:txBody>
      </p:sp>
    </p:spTree>
    <p:extLst>
      <p:ext uri="{BB962C8B-B14F-4D97-AF65-F5344CB8AC3E}">
        <p14:creationId xmlns:p14="http://schemas.microsoft.com/office/powerpoint/2010/main" val="3851078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73546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34</a:t>
            </a:fld>
            <a:endParaRPr lang="en-US"/>
          </a:p>
        </p:txBody>
      </p:sp>
    </p:spTree>
    <p:extLst>
      <p:ext uri="{BB962C8B-B14F-4D97-AF65-F5344CB8AC3E}">
        <p14:creationId xmlns:p14="http://schemas.microsoft.com/office/powerpoint/2010/main" val="57618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35</a:t>
            </a:fld>
            <a:endParaRPr lang="en-US"/>
          </a:p>
        </p:txBody>
      </p:sp>
    </p:spTree>
    <p:extLst>
      <p:ext uri="{BB962C8B-B14F-4D97-AF65-F5344CB8AC3E}">
        <p14:creationId xmlns:p14="http://schemas.microsoft.com/office/powerpoint/2010/main" val="3239937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36</a:t>
            </a:fld>
            <a:endParaRPr lang="en-US"/>
          </a:p>
        </p:txBody>
      </p:sp>
    </p:spTree>
    <p:extLst>
      <p:ext uri="{BB962C8B-B14F-4D97-AF65-F5344CB8AC3E}">
        <p14:creationId xmlns:p14="http://schemas.microsoft.com/office/powerpoint/2010/main" val="506342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37</a:t>
            </a:fld>
            <a:endParaRPr lang="en-US"/>
          </a:p>
        </p:txBody>
      </p:sp>
    </p:spTree>
    <p:extLst>
      <p:ext uri="{BB962C8B-B14F-4D97-AF65-F5344CB8AC3E}">
        <p14:creationId xmlns:p14="http://schemas.microsoft.com/office/powerpoint/2010/main" val="3144373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38</a:t>
            </a:fld>
            <a:endParaRPr lang="en-US"/>
          </a:p>
        </p:txBody>
      </p:sp>
    </p:spTree>
    <p:extLst>
      <p:ext uri="{BB962C8B-B14F-4D97-AF65-F5344CB8AC3E}">
        <p14:creationId xmlns:p14="http://schemas.microsoft.com/office/powerpoint/2010/main" val="1960688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39</a:t>
            </a:fld>
            <a:endParaRPr lang="en-US"/>
          </a:p>
        </p:txBody>
      </p:sp>
    </p:spTree>
    <p:extLst>
      <p:ext uri="{BB962C8B-B14F-4D97-AF65-F5344CB8AC3E}">
        <p14:creationId xmlns:p14="http://schemas.microsoft.com/office/powerpoint/2010/main" val="3113731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40</a:t>
            </a:fld>
            <a:endParaRPr lang="en-US"/>
          </a:p>
        </p:txBody>
      </p:sp>
    </p:spTree>
    <p:extLst>
      <p:ext uri="{BB962C8B-B14F-4D97-AF65-F5344CB8AC3E}">
        <p14:creationId xmlns:p14="http://schemas.microsoft.com/office/powerpoint/2010/main" val="172325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2501568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41</a:t>
            </a:fld>
            <a:endParaRPr lang="en-US"/>
          </a:p>
        </p:txBody>
      </p:sp>
    </p:spTree>
    <p:extLst>
      <p:ext uri="{BB962C8B-B14F-4D97-AF65-F5344CB8AC3E}">
        <p14:creationId xmlns:p14="http://schemas.microsoft.com/office/powerpoint/2010/main" val="3839197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42</a:t>
            </a:fld>
            <a:endParaRPr lang="en-US"/>
          </a:p>
        </p:txBody>
      </p:sp>
    </p:spTree>
    <p:extLst>
      <p:ext uri="{BB962C8B-B14F-4D97-AF65-F5344CB8AC3E}">
        <p14:creationId xmlns:p14="http://schemas.microsoft.com/office/powerpoint/2010/main" val="3465751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43</a:t>
            </a:fld>
            <a:endParaRPr lang="en-US"/>
          </a:p>
        </p:txBody>
      </p:sp>
    </p:spTree>
    <p:extLst>
      <p:ext uri="{BB962C8B-B14F-4D97-AF65-F5344CB8AC3E}">
        <p14:creationId xmlns:p14="http://schemas.microsoft.com/office/powerpoint/2010/main" val="1294679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44</a:t>
            </a:fld>
            <a:endParaRPr lang="en-US"/>
          </a:p>
        </p:txBody>
      </p:sp>
    </p:spTree>
    <p:extLst>
      <p:ext uri="{BB962C8B-B14F-4D97-AF65-F5344CB8AC3E}">
        <p14:creationId xmlns:p14="http://schemas.microsoft.com/office/powerpoint/2010/main" val="3168273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45</a:t>
            </a:fld>
            <a:endParaRPr lang="en-US"/>
          </a:p>
        </p:txBody>
      </p:sp>
    </p:spTree>
    <p:extLst>
      <p:ext uri="{BB962C8B-B14F-4D97-AF65-F5344CB8AC3E}">
        <p14:creationId xmlns:p14="http://schemas.microsoft.com/office/powerpoint/2010/main" val="3478560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46</a:t>
            </a:fld>
            <a:endParaRPr lang="en-US"/>
          </a:p>
        </p:txBody>
      </p:sp>
    </p:spTree>
    <p:extLst>
      <p:ext uri="{BB962C8B-B14F-4D97-AF65-F5344CB8AC3E}">
        <p14:creationId xmlns:p14="http://schemas.microsoft.com/office/powerpoint/2010/main" val="169779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47</a:t>
            </a:fld>
            <a:endParaRPr lang="en-US"/>
          </a:p>
        </p:txBody>
      </p:sp>
    </p:spTree>
    <p:extLst>
      <p:ext uri="{BB962C8B-B14F-4D97-AF65-F5344CB8AC3E}">
        <p14:creationId xmlns:p14="http://schemas.microsoft.com/office/powerpoint/2010/main" val="2957208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48</a:t>
            </a:fld>
            <a:endParaRPr lang="en-US"/>
          </a:p>
        </p:txBody>
      </p:sp>
    </p:spTree>
    <p:extLst>
      <p:ext uri="{BB962C8B-B14F-4D97-AF65-F5344CB8AC3E}">
        <p14:creationId xmlns:p14="http://schemas.microsoft.com/office/powerpoint/2010/main" val="3743327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F4A52"/>
                </a:solidFill>
                <a:effectLst/>
                <a:latin typeface="Open Sans" panose="020F0502020204030204" pitchFamily="34" charset="0"/>
              </a:rPr>
              <a:t>Bruegel Policy Brief, “</a:t>
            </a:r>
            <a:r>
              <a:rPr lang="en-US" b="0" i="0" dirty="0">
                <a:solidFill>
                  <a:srgbClr val="FFFFFF"/>
                </a:solidFill>
                <a:effectLst/>
                <a:latin typeface="conduit itc"/>
              </a:rPr>
              <a:t>How have sanctions impacted Russia?” </a:t>
            </a:r>
            <a:r>
              <a:rPr lang="en-US" b="0" i="0" dirty="0">
                <a:solidFill>
                  <a:srgbClr val="FFFFFF"/>
                </a:solidFill>
                <a:effectLst/>
                <a:latin typeface="aktiv-grotesk-extended"/>
              </a:rPr>
              <a:t>26 October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aktiv-grotesk-extended"/>
              </a:rPr>
              <a:t>Authors:  </a:t>
            </a:r>
            <a:r>
              <a:rPr lang="en-US" b="0" i="0" u="sng" dirty="0">
                <a:effectLst/>
                <a:latin typeface="aktiv-grotesk-extended"/>
                <a:hlinkClick r:id="rId3"/>
              </a:rPr>
              <a:t>Maria Demertzis</a:t>
            </a:r>
            <a:r>
              <a:rPr lang="en-US" b="0" i="0" dirty="0">
                <a:solidFill>
                  <a:srgbClr val="FFFFFF"/>
                </a:solidFill>
                <a:effectLst/>
                <a:latin typeface="aktiv-grotesk-extended"/>
              </a:rPr>
              <a:t> </a:t>
            </a:r>
            <a:r>
              <a:rPr lang="en-US" b="0" i="0" u="none" strike="noStrike" dirty="0">
                <a:effectLst/>
                <a:latin typeface="aktiv-grotesk-extended"/>
                <a:hlinkClick r:id="rId4"/>
              </a:rPr>
              <a:t>Benjamin Hilgenstock</a:t>
            </a:r>
            <a:r>
              <a:rPr lang="en-US" b="0" i="0" dirty="0">
                <a:solidFill>
                  <a:srgbClr val="FFFFFF"/>
                </a:solidFill>
                <a:effectLst/>
                <a:latin typeface="aktiv-grotesk-extended"/>
              </a:rPr>
              <a:t> </a:t>
            </a:r>
            <a:r>
              <a:rPr lang="en-US" b="0" i="0" u="none" strike="noStrike" dirty="0">
                <a:effectLst/>
                <a:latin typeface="aktiv-grotesk-extended"/>
                <a:hlinkClick r:id="rId5"/>
              </a:rPr>
              <a:t>Ben McWilliams</a:t>
            </a:r>
            <a:r>
              <a:rPr lang="en-US" b="0" i="0" dirty="0">
                <a:solidFill>
                  <a:srgbClr val="FFFFFF"/>
                </a:solidFill>
                <a:effectLst/>
                <a:latin typeface="aktiv-grotesk-extended"/>
              </a:rPr>
              <a:t> </a:t>
            </a:r>
            <a:r>
              <a:rPr lang="en-US" b="0" i="0" u="none" strike="noStrike" dirty="0">
                <a:effectLst/>
                <a:latin typeface="aktiv-grotesk-extended"/>
                <a:hlinkClick r:id="rId6"/>
              </a:rPr>
              <a:t>Elina Ribakova</a:t>
            </a:r>
            <a:r>
              <a:rPr lang="en-US" b="0" i="0" dirty="0">
                <a:solidFill>
                  <a:srgbClr val="FFFFFF"/>
                </a:solidFill>
                <a:effectLst/>
                <a:latin typeface="aktiv-grotesk-extended"/>
              </a:rPr>
              <a:t> </a:t>
            </a:r>
            <a:r>
              <a:rPr lang="en-US" b="0" i="0" u="none" strike="noStrike" dirty="0">
                <a:effectLst/>
                <a:latin typeface="aktiv-grotesk-extended"/>
                <a:hlinkClick r:id="rId7"/>
              </a:rPr>
              <a:t>Simone Tagliapietra</a:t>
            </a:r>
            <a:endParaRPr lang="en-US" b="0" i="0" u="none" strike="noStrike" dirty="0">
              <a:effectLst/>
              <a:latin typeface="aktiv-grotesk-extended"/>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FFFFFF"/>
                </a:solidFill>
                <a:effectLst/>
                <a:latin typeface="conduit itc"/>
              </a:rPr>
              <a:t>https://</a:t>
            </a:r>
            <a:r>
              <a:rPr lang="en-US" b="0" i="0" dirty="0" err="1">
                <a:solidFill>
                  <a:srgbClr val="FFFFFF"/>
                </a:solidFill>
                <a:effectLst/>
                <a:latin typeface="conduit itc"/>
              </a:rPr>
              <a:t>www.bruegel.org</a:t>
            </a:r>
            <a:r>
              <a:rPr lang="en-US" b="0" i="0" dirty="0">
                <a:solidFill>
                  <a:srgbClr val="FFFFFF"/>
                </a:solidFill>
                <a:effectLst/>
                <a:latin typeface="conduit itc"/>
              </a:rPr>
              <a:t>/policy-brief/how-have-sanctions-impacted-Russia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FFFFFF"/>
              </a:solidFill>
              <a:effectLst/>
              <a:latin typeface="conduit itc"/>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49</a:t>
            </a:fld>
            <a:endParaRPr lang="en-US"/>
          </a:p>
        </p:txBody>
      </p:sp>
    </p:spTree>
    <p:extLst>
      <p:ext uri="{BB962C8B-B14F-4D97-AF65-F5344CB8AC3E}">
        <p14:creationId xmlns:p14="http://schemas.microsoft.com/office/powerpoint/2010/main" val="2972719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717B8E"/>
                </a:solidFill>
                <a:effectLst/>
                <a:latin typeface="Marr Sans"/>
              </a:rPr>
              <a:t>Romain Geoffroy</a:t>
            </a:r>
            <a:r>
              <a:rPr lang="en-US" b="0" i="0" dirty="0">
                <a:solidFill>
                  <a:srgbClr val="717B8E"/>
                </a:solidFill>
                <a:effectLst/>
                <a:latin typeface="Marr Sans"/>
              </a:rPr>
              <a:t> and </a:t>
            </a:r>
            <a:r>
              <a:rPr lang="en-US" b="0" i="0" u="none" strike="noStrike" dirty="0" err="1">
                <a:solidFill>
                  <a:srgbClr val="717B8E"/>
                </a:solidFill>
                <a:effectLst/>
                <a:latin typeface="Marr Sans"/>
              </a:rPr>
              <a:t>Assma</a:t>
            </a:r>
            <a:r>
              <a:rPr lang="en-US" b="0" i="0" u="none" strike="noStrike" dirty="0">
                <a:solidFill>
                  <a:srgbClr val="717B8E"/>
                </a:solidFill>
                <a:effectLst/>
                <a:latin typeface="Marr Sans"/>
              </a:rPr>
              <a:t> </a:t>
            </a:r>
            <a:r>
              <a:rPr lang="en-US" b="0" i="0" u="none" strike="noStrike" dirty="0" err="1">
                <a:solidFill>
                  <a:srgbClr val="717B8E"/>
                </a:solidFill>
                <a:effectLst/>
                <a:latin typeface="Marr Sans"/>
              </a:rPr>
              <a:t>Maad</a:t>
            </a:r>
            <a:r>
              <a:rPr lang="en-US" b="0" i="0" u="none" strike="noStrike" dirty="0">
                <a:solidFill>
                  <a:srgbClr val="717B8E"/>
                </a:solidFill>
                <a:effectLst/>
                <a:latin typeface="Marr Sans"/>
              </a:rPr>
              <a:t>, “</a:t>
            </a:r>
            <a:r>
              <a:rPr lang="en-US" b="0" i="0" dirty="0">
                <a:solidFill>
                  <a:srgbClr val="2A303B"/>
                </a:solidFill>
                <a:effectLst/>
                <a:latin typeface="The Antiqua B"/>
              </a:rPr>
              <a:t>How has the Russian economy withstood the effects of sanctions?” </a:t>
            </a:r>
            <a:r>
              <a:rPr lang="en-US" b="0" i="1" dirty="0">
                <a:solidFill>
                  <a:srgbClr val="2A303B"/>
                </a:solidFill>
                <a:effectLst/>
                <a:latin typeface="The Antiqua B"/>
              </a:rPr>
              <a:t>Le Monde</a:t>
            </a:r>
            <a:r>
              <a:rPr lang="en-US" b="0" i="0" dirty="0">
                <a:solidFill>
                  <a:srgbClr val="2A303B"/>
                </a:solidFill>
                <a:effectLst/>
                <a:latin typeface="The Antiqua B"/>
              </a:rPr>
              <a:t>, October 4,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A303B"/>
                </a:solidFill>
                <a:effectLst/>
                <a:latin typeface="The Antiqua B"/>
              </a:rPr>
              <a:t>https://</a:t>
            </a:r>
            <a:r>
              <a:rPr lang="en-US" b="0" i="0" dirty="0" err="1">
                <a:solidFill>
                  <a:srgbClr val="2A303B"/>
                </a:solidFill>
                <a:effectLst/>
                <a:latin typeface="The Antiqua B"/>
              </a:rPr>
              <a:t>www.lemonde.fr</a:t>
            </a:r>
            <a:r>
              <a:rPr lang="en-US" b="0" i="0" dirty="0">
                <a:solidFill>
                  <a:srgbClr val="2A303B"/>
                </a:solidFill>
                <a:effectLst/>
                <a:latin typeface="The Antiqua B"/>
              </a:rPr>
              <a:t>/</a:t>
            </a:r>
            <a:r>
              <a:rPr lang="en-US" b="0" i="0" dirty="0" err="1">
                <a:solidFill>
                  <a:srgbClr val="2A303B"/>
                </a:solidFill>
                <a:effectLst/>
                <a:latin typeface="The Antiqua B"/>
              </a:rPr>
              <a:t>en</a:t>
            </a:r>
            <a:r>
              <a:rPr lang="en-US" b="0" i="0" dirty="0">
                <a:solidFill>
                  <a:srgbClr val="2A303B"/>
                </a:solidFill>
                <a:effectLst/>
                <a:latin typeface="The Antiqua B"/>
              </a:rPr>
              <a:t>/les-</a:t>
            </a:r>
            <a:r>
              <a:rPr lang="en-US" b="0" i="0" dirty="0" err="1">
                <a:solidFill>
                  <a:srgbClr val="2A303B"/>
                </a:solidFill>
                <a:effectLst/>
                <a:latin typeface="The Antiqua B"/>
              </a:rPr>
              <a:t>decodeurs</a:t>
            </a:r>
            <a:r>
              <a:rPr lang="en-US" b="0" i="0" dirty="0">
                <a:solidFill>
                  <a:srgbClr val="2A303B"/>
                </a:solidFill>
                <a:effectLst/>
                <a:latin typeface="The Antiqua B"/>
              </a:rPr>
              <a:t>/article/2022/10/04/how-has-the-russian-economy-withstood-the-effects-of-sanctions_5999030_8.html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2A303B"/>
              </a:solidFill>
              <a:effectLst/>
              <a:latin typeface="The Antiqua 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50</a:t>
            </a:fld>
            <a:endParaRPr lang="en-US"/>
          </a:p>
        </p:txBody>
      </p:sp>
    </p:spTree>
    <p:extLst>
      <p:ext uri="{BB962C8B-B14F-4D97-AF65-F5344CB8AC3E}">
        <p14:creationId xmlns:p14="http://schemas.microsoft.com/office/powerpoint/2010/main" val="350325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51</a:t>
            </a:fld>
            <a:endParaRPr lang="en-US"/>
          </a:p>
        </p:txBody>
      </p:sp>
    </p:spTree>
    <p:extLst>
      <p:ext uri="{BB962C8B-B14F-4D97-AF65-F5344CB8AC3E}">
        <p14:creationId xmlns:p14="http://schemas.microsoft.com/office/powerpoint/2010/main" val="383277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5878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13</a:t>
            </a:fld>
            <a:endParaRPr lang="en-US"/>
          </a:p>
        </p:txBody>
      </p:sp>
    </p:spTree>
    <p:extLst>
      <p:ext uri="{BB962C8B-B14F-4D97-AF65-F5344CB8AC3E}">
        <p14:creationId xmlns:p14="http://schemas.microsoft.com/office/powerpoint/2010/main" val="133404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14</a:t>
            </a:fld>
            <a:endParaRPr lang="en-US"/>
          </a:p>
        </p:txBody>
      </p:sp>
    </p:spTree>
    <p:extLst>
      <p:ext uri="{BB962C8B-B14F-4D97-AF65-F5344CB8AC3E}">
        <p14:creationId xmlns:p14="http://schemas.microsoft.com/office/powerpoint/2010/main" val="50557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226913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46131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24:  Economic Sanctions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24</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b="1" dirty="0"/>
              <a:t>Economic Sanctions</a:t>
            </a: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2022</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220281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Masters, “What Are Economic Sanctions?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Are trade restrictions among the most used forms of sanctions by the UN? </a:t>
            </a:r>
          </a:p>
          <a:p>
            <a:r>
              <a:rPr lang="en-US" sz="2800" dirty="0"/>
              <a:t>Does this say that sanctions work? </a:t>
            </a:r>
          </a:p>
          <a:p>
            <a:r>
              <a:rPr lang="en-US" sz="2800"/>
              <a:t>Why is the US best positioned to use sanctions, and why might their use undermine that position? </a:t>
            </a:r>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63304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Haass</a:t>
            </a:r>
            <a:r>
              <a:rPr lang="en-US" dirty="0"/>
              <a:t>, </a:t>
            </a:r>
            <a:br>
              <a:rPr lang="en-US" dirty="0"/>
            </a:br>
            <a:r>
              <a:rPr lang="en-US" dirty="0"/>
              <a:t>“Too Much of a Bad Thing”</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are economic sanctions so popular?</a:t>
            </a:r>
          </a:p>
          <a:p>
            <a:r>
              <a:rPr lang="en-US" sz="2800" dirty="0"/>
              <a:t>Overall, does </a:t>
            </a:r>
            <a:r>
              <a:rPr lang="en-US" sz="2800" dirty="0" err="1"/>
              <a:t>Haass</a:t>
            </a:r>
            <a:r>
              <a:rPr lang="en-US" sz="2800" dirty="0"/>
              <a:t> favor the use of sanctions?  </a:t>
            </a:r>
          </a:p>
          <a:p>
            <a:r>
              <a:rPr lang="en-US" sz="2800" dirty="0"/>
              <a:t>He argues for comparing costs and benefits with those of alternatives.  What alternatives does he mention?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127599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a:t>
            </a:r>
          </a:p>
          <a:p>
            <a:pPr lvl="1"/>
            <a:r>
              <a:rPr lang="en-US" sz="2400" dirty="0"/>
              <a:t>Sanctions were envisioned as alternative to war</a:t>
            </a:r>
          </a:p>
          <a:p>
            <a:pPr lvl="1"/>
            <a:r>
              <a:rPr lang="en-US" sz="2400" dirty="0"/>
              <a:t>League of Nations tried to oversee their use</a:t>
            </a:r>
          </a:p>
          <a:p>
            <a:pPr lvl="1"/>
            <a:r>
              <a:rPr lang="en-US" sz="2400" dirty="0"/>
              <a:t>Used in 1935 against Mussolini’s invasion of Ethiopia by Italy</a:t>
            </a:r>
          </a:p>
          <a:p>
            <a:pPr lvl="2"/>
            <a:r>
              <a:rPr lang="en-US" sz="2000" dirty="0"/>
              <a:t>Sanctions implemented by 52 states, but </a:t>
            </a:r>
            <a:r>
              <a:rPr lang="en-US" sz="2000" u="sng" dirty="0"/>
              <a:t>not</a:t>
            </a:r>
            <a:r>
              <a:rPr lang="en-US" sz="2000" dirty="0"/>
              <a:t> US and Germany</a:t>
            </a:r>
          </a:p>
          <a:p>
            <a:pPr lvl="2"/>
            <a:r>
              <a:rPr lang="en-US" sz="2000" dirty="0"/>
              <a:t>Failed to stop conquest of Ethiopia</a:t>
            </a:r>
          </a:p>
          <a:p>
            <a:pPr lvl="1"/>
            <a:r>
              <a:rPr lang="en-US" sz="2400" dirty="0"/>
              <a:t>Used against Japan 1939-41, prompting attack on </a:t>
            </a:r>
          </a:p>
          <a:p>
            <a:pPr lvl="2"/>
            <a:r>
              <a:rPr lang="en-US" sz="2000" dirty="0"/>
              <a:t>European colonies in Southeast Asia</a:t>
            </a:r>
          </a:p>
          <a:p>
            <a:pPr lvl="2"/>
            <a:r>
              <a:rPr lang="en-US" sz="2000" dirty="0"/>
              <a:t>US</a:t>
            </a:r>
          </a:p>
          <a:p>
            <a:endParaRPr lang="en-US" sz="2800" dirty="0"/>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106574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II:</a:t>
            </a:r>
          </a:p>
          <a:p>
            <a:pPr lvl="1"/>
            <a:r>
              <a:rPr lang="en-US" sz="2400" dirty="0"/>
              <a:t>UN and Western sanctions against Rhodesia (now Zimbabwe)</a:t>
            </a:r>
          </a:p>
          <a:p>
            <a:pPr lvl="1"/>
            <a:r>
              <a:rPr lang="en-US" sz="2400" dirty="0"/>
              <a:t>UN against apartheid-era South Africa</a:t>
            </a:r>
          </a:p>
          <a:p>
            <a:pPr lvl="1"/>
            <a:r>
              <a:rPr lang="en-US" sz="2400" dirty="0"/>
              <a:t>US against Cuba and Iran</a:t>
            </a:r>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23443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pic>
        <p:nvPicPr>
          <p:cNvPr id="2" name="Picture 1">
            <a:extLst>
              <a:ext uri="{FF2B5EF4-FFF2-40B4-BE49-F238E27FC236}">
                <a16:creationId xmlns:a16="http://schemas.microsoft.com/office/drawing/2014/main" id="{E148D9D3-01A4-10DF-6E13-65E915F6BFFE}"/>
              </a:ext>
            </a:extLst>
          </p:cNvPr>
          <p:cNvPicPr>
            <a:picLocks noChangeAspect="1"/>
          </p:cNvPicPr>
          <p:nvPr/>
        </p:nvPicPr>
        <p:blipFill>
          <a:blip r:embed="rId3"/>
          <a:stretch>
            <a:fillRect/>
          </a:stretch>
        </p:blipFill>
        <p:spPr>
          <a:xfrm>
            <a:off x="685800" y="824321"/>
            <a:ext cx="7772400" cy="5209358"/>
          </a:xfrm>
          <a:prstGeom prst="rect">
            <a:avLst/>
          </a:prstGeom>
        </p:spPr>
      </p:pic>
      <p:sp>
        <p:nvSpPr>
          <p:cNvPr id="3" name="TextBox 2">
            <a:extLst>
              <a:ext uri="{FF2B5EF4-FFF2-40B4-BE49-F238E27FC236}">
                <a16:creationId xmlns:a16="http://schemas.microsoft.com/office/drawing/2014/main" id="{91D33FEC-758E-FDB1-71D9-46126F83DB65}"/>
              </a:ext>
            </a:extLst>
          </p:cNvPr>
          <p:cNvSpPr txBox="1"/>
          <p:nvPr/>
        </p:nvSpPr>
        <p:spPr>
          <a:xfrm>
            <a:off x="383059" y="5970724"/>
            <a:ext cx="6170141" cy="369332"/>
          </a:xfrm>
          <a:prstGeom prst="rect">
            <a:avLst/>
          </a:prstGeom>
          <a:noFill/>
        </p:spPr>
        <p:txBody>
          <a:bodyPr wrap="square" rtlCol="0">
            <a:spAutoFit/>
          </a:bodyPr>
          <a:lstStyle/>
          <a:p>
            <a:r>
              <a:rPr lang="en-US" dirty="0"/>
              <a:t>Source:  Economist Intelligence Unit, April 13, 2022</a:t>
            </a:r>
          </a:p>
        </p:txBody>
      </p:sp>
    </p:spTree>
    <p:extLst>
      <p:ext uri="{BB962C8B-B14F-4D97-AF65-F5344CB8AC3E}">
        <p14:creationId xmlns:p14="http://schemas.microsoft.com/office/powerpoint/2010/main" val="291837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1207873" y="647185"/>
            <a:ext cx="4457700" cy="1754326"/>
          </a:xfrm>
          <a:prstGeom prst="rect">
            <a:avLst/>
          </a:prstGeom>
          <a:solidFill>
            <a:schemeClr val="bg1"/>
          </a:solidFill>
        </p:spPr>
        <p:txBody>
          <a:bodyPr wrap="square" rtlCol="0">
            <a:spAutoFit/>
          </a:bodyPr>
          <a:lstStyle/>
          <a:p>
            <a:endParaRPr lang="en-US" sz="2700" b="1" dirty="0"/>
          </a:p>
          <a:p>
            <a:r>
              <a:rPr lang="en-US" sz="27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3908211" y="1888473"/>
            <a:ext cx="3057525" cy="3705225"/>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1179298" y="4726082"/>
            <a:ext cx="1628775" cy="1200329"/>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179673" y="5138879"/>
            <a:ext cx="1257300"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808074" y="1545573"/>
            <a:ext cx="2450669"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5692660" y="2651795"/>
            <a:ext cx="1522472" cy="465617"/>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049516" y="1797934"/>
            <a:ext cx="953146" cy="105776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ussia reported a record current account surplus">
            <a:extLst>
              <a:ext uri="{FF2B5EF4-FFF2-40B4-BE49-F238E27FC236}">
                <a16:creationId xmlns:a16="http://schemas.microsoft.com/office/drawing/2014/main" id="{33EC0C2B-6C10-6B3F-4D76-24371E0014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600" y="1128712"/>
            <a:ext cx="8178799" cy="46005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17</a:t>
            </a:fld>
            <a:endParaRPr lang="en-US" sz="1200">
              <a:solidFill>
                <a:schemeClr val="tx1">
                  <a:tint val="75000"/>
                </a:schemeClr>
              </a:solidFill>
              <a:latin typeface="+mn-lt"/>
            </a:endParaRPr>
          </a:p>
        </p:txBody>
      </p:sp>
      <p:sp>
        <p:nvSpPr>
          <p:cNvPr id="6" name="TextBox 5">
            <a:extLst>
              <a:ext uri="{FF2B5EF4-FFF2-40B4-BE49-F238E27FC236}">
                <a16:creationId xmlns:a16="http://schemas.microsoft.com/office/drawing/2014/main" id="{C1D3986A-A9FE-A1AB-8A2B-A6BE54ADFD52}"/>
              </a:ext>
            </a:extLst>
          </p:cNvPr>
          <p:cNvSpPr txBox="1"/>
          <p:nvPr/>
        </p:nvSpPr>
        <p:spPr>
          <a:xfrm>
            <a:off x="383059" y="5970724"/>
            <a:ext cx="6170141" cy="369332"/>
          </a:xfrm>
          <a:prstGeom prst="rect">
            <a:avLst/>
          </a:prstGeom>
          <a:noFill/>
        </p:spPr>
        <p:txBody>
          <a:bodyPr wrap="square" rtlCol="0">
            <a:spAutoFit/>
          </a:bodyPr>
          <a:lstStyle/>
          <a:p>
            <a:r>
              <a:rPr lang="en-US" dirty="0"/>
              <a:t>Source:  Bloomberg July 11, 2022</a:t>
            </a:r>
          </a:p>
        </p:txBody>
      </p:sp>
    </p:spTree>
    <p:extLst>
      <p:ext uri="{BB962C8B-B14F-4D97-AF65-F5344CB8AC3E}">
        <p14:creationId xmlns:p14="http://schemas.microsoft.com/office/powerpoint/2010/main" val="309888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685E-BF26-9232-F8D8-7877F282E212}"/>
              </a:ext>
            </a:extLst>
          </p:cNvPr>
          <p:cNvSpPr>
            <a:spLocks noGrp="1"/>
          </p:cNvSpPr>
          <p:nvPr>
            <p:ph type="title"/>
          </p:nvPr>
        </p:nvSpPr>
        <p:spPr/>
        <p:txBody>
          <a:bodyPr/>
          <a:lstStyle/>
          <a:p>
            <a:r>
              <a:rPr lang="en-US" dirty="0"/>
              <a:t>Effects of Russia Sanctions</a:t>
            </a:r>
          </a:p>
        </p:txBody>
      </p:sp>
      <p:sp>
        <p:nvSpPr>
          <p:cNvPr id="3" name="Content Placeholder 2">
            <a:extLst>
              <a:ext uri="{FF2B5EF4-FFF2-40B4-BE49-F238E27FC236}">
                <a16:creationId xmlns:a16="http://schemas.microsoft.com/office/drawing/2014/main" id="{B1F8B990-4CAF-8B4A-566C-C86312F9ED94}"/>
              </a:ext>
            </a:extLst>
          </p:cNvPr>
          <p:cNvSpPr>
            <a:spLocks noGrp="1"/>
          </p:cNvSpPr>
          <p:nvPr>
            <p:ph idx="1"/>
          </p:nvPr>
        </p:nvSpPr>
        <p:spPr/>
        <p:txBody>
          <a:bodyPr/>
          <a:lstStyle/>
          <a:p>
            <a:r>
              <a:rPr lang="en-US" dirty="0"/>
              <a:t>Per Mulder, June 2022</a:t>
            </a:r>
          </a:p>
          <a:p>
            <a:pPr lvl="1"/>
            <a:r>
              <a:rPr lang="en-US" dirty="0"/>
              <a:t>Today’s sanctions have greater effects than seen before, due to</a:t>
            </a:r>
          </a:p>
          <a:p>
            <a:pPr lvl="2"/>
            <a:r>
              <a:rPr lang="en-US" dirty="0"/>
              <a:t>More integrated global economy</a:t>
            </a:r>
          </a:p>
          <a:p>
            <a:pPr lvl="2"/>
            <a:r>
              <a:rPr lang="en-US" dirty="0"/>
              <a:t>Russia’s importance as exporter of</a:t>
            </a:r>
          </a:p>
          <a:p>
            <a:pPr lvl="3"/>
            <a:r>
              <a:rPr lang="en-US" dirty="0"/>
              <a:t>Grain</a:t>
            </a:r>
          </a:p>
          <a:p>
            <a:pPr lvl="3"/>
            <a:r>
              <a:rPr lang="en-US" dirty="0"/>
              <a:t>Oil</a:t>
            </a:r>
          </a:p>
          <a:p>
            <a:pPr lvl="1"/>
            <a:r>
              <a:rPr lang="en-US" dirty="0"/>
              <a:t>“…globalization has thereby increased the economic costs of using sanctions against large, highly integrated economies.”</a:t>
            </a:r>
          </a:p>
        </p:txBody>
      </p:sp>
      <p:sp>
        <p:nvSpPr>
          <p:cNvPr id="4" name="Footer Placeholder 3">
            <a:extLst>
              <a:ext uri="{FF2B5EF4-FFF2-40B4-BE49-F238E27FC236}">
                <a16:creationId xmlns:a16="http://schemas.microsoft.com/office/drawing/2014/main" id="{C17ED75F-ECC7-D1A8-F3C4-63EC99D378AA}"/>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94ED231F-009F-24F7-A3B3-F035AB6882B7}"/>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240685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274602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What are sanctions?</a:t>
            </a:r>
          </a:p>
          <a:p>
            <a:r>
              <a:rPr lang="en-US" dirty="0"/>
              <a:t>Who has used them, and why?</a:t>
            </a:r>
          </a:p>
          <a:p>
            <a:r>
              <a:rPr lang="en-US" dirty="0"/>
              <a:t>What effects do they have?</a:t>
            </a:r>
          </a:p>
          <a:p>
            <a:r>
              <a:rPr lang="en-US" dirty="0"/>
              <a:t>Do they work?</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
        <p:nvSpPr>
          <p:cNvPr id="4" name="Footer Placeholder 3">
            <a:extLst>
              <a:ext uri="{FF2B5EF4-FFF2-40B4-BE49-F238E27FC236}">
                <a16:creationId xmlns:a16="http://schemas.microsoft.com/office/drawing/2014/main" id="{A48DF2BB-17A4-724E-B4B5-750FA155C20E}"/>
              </a:ext>
            </a:extLst>
          </p:cNvPr>
          <p:cNvSpPr>
            <a:spLocks noGrp="1"/>
          </p:cNvSpPr>
          <p:nvPr>
            <p:ph type="ftr" sz="quarter" idx="11"/>
          </p:nvPr>
        </p:nvSpPr>
        <p:spPr/>
        <p:txBody>
          <a:bodyPr/>
          <a:lstStyle/>
          <a:p>
            <a:pPr>
              <a:defRPr/>
            </a:pPr>
            <a:r>
              <a:rPr lang="en-US"/>
              <a:t>Class 24:  Economic Sanctions</a:t>
            </a:r>
          </a:p>
        </p:txBody>
      </p:sp>
      <p:sp>
        <p:nvSpPr>
          <p:cNvPr id="6" name="Rectangle 5">
            <a:extLst>
              <a:ext uri="{FF2B5EF4-FFF2-40B4-BE49-F238E27FC236}">
                <a16:creationId xmlns:a16="http://schemas.microsoft.com/office/drawing/2014/main" id="{894C2E2E-DF38-8344-9693-F9F6B625AE38}"/>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40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Mulder, </a:t>
            </a:r>
            <a:br>
              <a:rPr lang="en-US" dirty="0"/>
            </a:br>
            <a:r>
              <a:rPr lang="en-US" dirty="0"/>
              <a:t>“The Sanctions Weapon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many governments imposed sanctions on Russia, and from which continents?  </a:t>
            </a:r>
          </a:p>
          <a:p>
            <a:r>
              <a:rPr lang="en-US" sz="2800" dirty="0"/>
              <a:t>Why does the author view sanctions as more problematic today than previously?  </a:t>
            </a:r>
          </a:p>
          <a:p>
            <a:r>
              <a:rPr lang="en-US" sz="2800" dirty="0"/>
              <a:t>What “policy adjustments” does he suggest?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410348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96E2-B9B2-B4D6-9AC9-E2AFC95356C4}"/>
              </a:ext>
            </a:extLst>
          </p:cNvPr>
          <p:cNvSpPr>
            <a:spLocks noGrp="1"/>
          </p:cNvSpPr>
          <p:nvPr>
            <p:ph type="title"/>
          </p:nvPr>
        </p:nvSpPr>
        <p:spPr/>
        <p:txBody>
          <a:bodyPr/>
          <a:lstStyle/>
          <a:p>
            <a:r>
              <a:rPr lang="en-US" dirty="0"/>
              <a:t>Do Sanctions Work?</a:t>
            </a:r>
          </a:p>
        </p:txBody>
      </p:sp>
      <p:sp>
        <p:nvSpPr>
          <p:cNvPr id="3" name="Content Placeholder 2">
            <a:extLst>
              <a:ext uri="{FF2B5EF4-FFF2-40B4-BE49-F238E27FC236}">
                <a16:creationId xmlns:a16="http://schemas.microsoft.com/office/drawing/2014/main" id="{3835B04F-6347-EE83-137D-DA52D731A404}"/>
              </a:ext>
            </a:extLst>
          </p:cNvPr>
          <p:cNvSpPr>
            <a:spLocks noGrp="1"/>
          </p:cNvSpPr>
          <p:nvPr>
            <p:ph idx="1"/>
          </p:nvPr>
        </p:nvSpPr>
        <p:spPr/>
        <p:txBody>
          <a:bodyPr/>
          <a:lstStyle/>
          <a:p>
            <a:r>
              <a:rPr lang="en-US" sz="2800" dirty="0"/>
              <a:t>Elliott [optional reading]</a:t>
            </a:r>
          </a:p>
          <a:p>
            <a:pPr lvl="1"/>
            <a:r>
              <a:rPr lang="en-US" sz="2400" dirty="0"/>
              <a:t>Writing in 1997, she reports that US sanctions since 1970 have</a:t>
            </a:r>
          </a:p>
          <a:p>
            <a:pPr lvl="2"/>
            <a:r>
              <a:rPr lang="en-US" sz="2000" dirty="0"/>
              <a:t>Achieved foreign policy objectives only 13% of the time\</a:t>
            </a:r>
          </a:p>
          <a:p>
            <a:pPr lvl="2"/>
            <a:r>
              <a:rPr lang="en-US" sz="2000" dirty="0"/>
              <a:t>Cost US $15-19 billion annually in potential exports</a:t>
            </a:r>
          </a:p>
          <a:p>
            <a:pPr lvl="2"/>
            <a:r>
              <a:rPr lang="en-US" sz="2000" dirty="0"/>
              <a:t>Cost &gt;200,000 jobs in (high-wage) export sector</a:t>
            </a:r>
          </a:p>
          <a:p>
            <a:pPr lvl="1"/>
            <a:r>
              <a:rPr lang="en-US" sz="2400" dirty="0"/>
              <a:t>Conclusion:  “unilateral economic sanctions are decreasingly useful yet increasingly costly”</a:t>
            </a:r>
          </a:p>
        </p:txBody>
      </p:sp>
      <p:sp>
        <p:nvSpPr>
          <p:cNvPr id="4" name="Footer Placeholder 3">
            <a:extLst>
              <a:ext uri="{FF2B5EF4-FFF2-40B4-BE49-F238E27FC236}">
                <a16:creationId xmlns:a16="http://schemas.microsoft.com/office/drawing/2014/main" id="{CFFF5FAA-6153-06D7-10D2-A1C6731C35AE}"/>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71AA57-862E-6C61-9512-925ABD014173}"/>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2439377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pic>
        <p:nvPicPr>
          <p:cNvPr id="2" name="Picture 1">
            <a:extLst>
              <a:ext uri="{FF2B5EF4-FFF2-40B4-BE49-F238E27FC236}">
                <a16:creationId xmlns:a16="http://schemas.microsoft.com/office/drawing/2014/main" id="{3F7855EF-4A54-951B-8D06-B1CB8F60D732}"/>
              </a:ext>
            </a:extLst>
          </p:cNvPr>
          <p:cNvPicPr>
            <a:picLocks noChangeAspect="1"/>
          </p:cNvPicPr>
          <p:nvPr/>
        </p:nvPicPr>
        <p:blipFill>
          <a:blip r:embed="rId3"/>
          <a:stretch>
            <a:fillRect/>
          </a:stretch>
        </p:blipFill>
        <p:spPr>
          <a:xfrm>
            <a:off x="685800" y="562131"/>
            <a:ext cx="7772400" cy="5733737"/>
          </a:xfrm>
          <a:prstGeom prst="rect">
            <a:avLst/>
          </a:prstGeom>
        </p:spPr>
      </p:pic>
      <p:pic>
        <p:nvPicPr>
          <p:cNvPr id="6" name="Picture 5">
            <a:extLst>
              <a:ext uri="{FF2B5EF4-FFF2-40B4-BE49-F238E27FC236}">
                <a16:creationId xmlns:a16="http://schemas.microsoft.com/office/drawing/2014/main" id="{0DE190D3-11DE-D73D-25B2-26569337A2DF}"/>
              </a:ext>
            </a:extLst>
          </p:cNvPr>
          <p:cNvPicPr>
            <a:picLocks noChangeAspect="1"/>
          </p:cNvPicPr>
          <p:nvPr/>
        </p:nvPicPr>
        <p:blipFill>
          <a:blip r:embed="rId4"/>
          <a:stretch>
            <a:fillRect/>
          </a:stretch>
        </p:blipFill>
        <p:spPr>
          <a:xfrm>
            <a:off x="2793252" y="4139827"/>
            <a:ext cx="2762497" cy="2105398"/>
          </a:xfrm>
          <a:prstGeom prst="rect">
            <a:avLst/>
          </a:prstGeom>
        </p:spPr>
      </p:pic>
      <p:sp>
        <p:nvSpPr>
          <p:cNvPr id="7" name="Rectangle 6">
            <a:extLst>
              <a:ext uri="{FF2B5EF4-FFF2-40B4-BE49-F238E27FC236}">
                <a16:creationId xmlns:a16="http://schemas.microsoft.com/office/drawing/2014/main" id="{053BB047-8E2D-76AC-2A0F-B62FA1EC6953}"/>
              </a:ext>
            </a:extLst>
          </p:cNvPr>
          <p:cNvSpPr/>
          <p:nvPr/>
        </p:nvSpPr>
        <p:spPr>
          <a:xfrm>
            <a:off x="2793253" y="3644153"/>
            <a:ext cx="2814171" cy="4956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850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C8151-C355-698E-41B5-858ED40FF24B}"/>
              </a:ext>
            </a:extLst>
          </p:cNvPr>
          <p:cNvPicPr>
            <a:picLocks noChangeAspect="1"/>
          </p:cNvPicPr>
          <p:nvPr/>
        </p:nvPicPr>
        <p:blipFill>
          <a:blip r:embed="rId3"/>
          <a:stretch>
            <a:fillRect/>
          </a:stretch>
        </p:blipFill>
        <p:spPr>
          <a:xfrm>
            <a:off x="482600" y="1057148"/>
            <a:ext cx="8178799" cy="4743703"/>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23</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026651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pic>
        <p:nvPicPr>
          <p:cNvPr id="3" name="Picture 2">
            <a:extLst>
              <a:ext uri="{FF2B5EF4-FFF2-40B4-BE49-F238E27FC236}">
                <a16:creationId xmlns:a16="http://schemas.microsoft.com/office/drawing/2014/main" id="{2A40FAE9-1204-7C04-D6F5-E750FADBB491}"/>
              </a:ext>
            </a:extLst>
          </p:cNvPr>
          <p:cNvPicPr>
            <a:picLocks noChangeAspect="1"/>
          </p:cNvPicPr>
          <p:nvPr/>
        </p:nvPicPr>
        <p:blipFill>
          <a:blip r:embed="rId3"/>
          <a:stretch>
            <a:fillRect/>
          </a:stretch>
        </p:blipFill>
        <p:spPr>
          <a:xfrm>
            <a:off x="727261" y="1265238"/>
            <a:ext cx="3009900" cy="304800"/>
          </a:xfrm>
          <a:prstGeom prst="rect">
            <a:avLst/>
          </a:prstGeom>
        </p:spPr>
      </p:pic>
      <p:pic>
        <p:nvPicPr>
          <p:cNvPr id="6" name="Picture 5">
            <a:extLst>
              <a:ext uri="{FF2B5EF4-FFF2-40B4-BE49-F238E27FC236}">
                <a16:creationId xmlns:a16="http://schemas.microsoft.com/office/drawing/2014/main" id="{FAD280CC-EC63-1ABC-2EC2-E172D07F0314}"/>
              </a:ext>
            </a:extLst>
          </p:cNvPr>
          <p:cNvPicPr>
            <a:picLocks noChangeAspect="1"/>
          </p:cNvPicPr>
          <p:nvPr/>
        </p:nvPicPr>
        <p:blipFill>
          <a:blip r:embed="rId4"/>
          <a:stretch>
            <a:fillRect/>
          </a:stretch>
        </p:blipFill>
        <p:spPr>
          <a:xfrm>
            <a:off x="685800" y="1570038"/>
            <a:ext cx="7772400" cy="4522787"/>
          </a:xfrm>
          <a:prstGeom prst="rect">
            <a:avLst/>
          </a:prstGeom>
        </p:spPr>
      </p:pic>
      <p:sp>
        <p:nvSpPr>
          <p:cNvPr id="7" name="TextBox 6">
            <a:extLst>
              <a:ext uri="{FF2B5EF4-FFF2-40B4-BE49-F238E27FC236}">
                <a16:creationId xmlns:a16="http://schemas.microsoft.com/office/drawing/2014/main" id="{9B6CBB75-DFF9-C605-6BF9-72A18C870BC5}"/>
              </a:ext>
            </a:extLst>
          </p:cNvPr>
          <p:cNvSpPr txBox="1"/>
          <p:nvPr/>
        </p:nvSpPr>
        <p:spPr>
          <a:xfrm>
            <a:off x="255494" y="5922059"/>
            <a:ext cx="3039035" cy="646331"/>
          </a:xfrm>
          <a:prstGeom prst="rect">
            <a:avLst/>
          </a:prstGeom>
          <a:noFill/>
        </p:spPr>
        <p:txBody>
          <a:bodyPr wrap="square" rtlCol="0">
            <a:spAutoFit/>
          </a:bodyPr>
          <a:lstStyle/>
          <a:p>
            <a:r>
              <a:rPr lang="en-US" dirty="0"/>
              <a:t>Source:  IMF, WB, OECD, via European Council</a:t>
            </a:r>
          </a:p>
        </p:txBody>
      </p:sp>
    </p:spTree>
    <p:extLst>
      <p:ext uri="{BB962C8B-B14F-4D97-AF65-F5344CB8AC3E}">
        <p14:creationId xmlns:p14="http://schemas.microsoft.com/office/powerpoint/2010/main" val="65695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pic>
        <p:nvPicPr>
          <p:cNvPr id="7" name="Picture 6">
            <a:extLst>
              <a:ext uri="{FF2B5EF4-FFF2-40B4-BE49-F238E27FC236}">
                <a16:creationId xmlns:a16="http://schemas.microsoft.com/office/drawing/2014/main" id="{60AB3496-9D82-FECD-20B0-E91C7A017D36}"/>
              </a:ext>
            </a:extLst>
          </p:cNvPr>
          <p:cNvPicPr>
            <a:picLocks noChangeAspect="1"/>
          </p:cNvPicPr>
          <p:nvPr/>
        </p:nvPicPr>
        <p:blipFill>
          <a:blip r:embed="rId3"/>
          <a:stretch>
            <a:fillRect/>
          </a:stretch>
        </p:blipFill>
        <p:spPr>
          <a:xfrm>
            <a:off x="685800" y="1582738"/>
            <a:ext cx="7772400" cy="4216606"/>
          </a:xfrm>
          <a:prstGeom prst="rect">
            <a:avLst/>
          </a:prstGeom>
        </p:spPr>
      </p:pic>
      <p:pic>
        <p:nvPicPr>
          <p:cNvPr id="8" name="Picture 7">
            <a:extLst>
              <a:ext uri="{FF2B5EF4-FFF2-40B4-BE49-F238E27FC236}">
                <a16:creationId xmlns:a16="http://schemas.microsoft.com/office/drawing/2014/main" id="{3EF79000-4627-3710-4507-C935A5C9E7EC}"/>
              </a:ext>
            </a:extLst>
          </p:cNvPr>
          <p:cNvPicPr>
            <a:picLocks noChangeAspect="1"/>
          </p:cNvPicPr>
          <p:nvPr/>
        </p:nvPicPr>
        <p:blipFill>
          <a:blip r:embed="rId4"/>
          <a:stretch>
            <a:fillRect/>
          </a:stretch>
        </p:blipFill>
        <p:spPr>
          <a:xfrm>
            <a:off x="685800" y="1252538"/>
            <a:ext cx="3683000" cy="330200"/>
          </a:xfrm>
          <a:prstGeom prst="rect">
            <a:avLst/>
          </a:prstGeom>
        </p:spPr>
      </p:pic>
      <p:sp>
        <p:nvSpPr>
          <p:cNvPr id="9" name="TextBox 8">
            <a:extLst>
              <a:ext uri="{FF2B5EF4-FFF2-40B4-BE49-F238E27FC236}">
                <a16:creationId xmlns:a16="http://schemas.microsoft.com/office/drawing/2014/main" id="{F60B2E7D-A8DA-94D3-9DC3-5F2444D7E100}"/>
              </a:ext>
            </a:extLst>
          </p:cNvPr>
          <p:cNvSpPr txBox="1"/>
          <p:nvPr/>
        </p:nvSpPr>
        <p:spPr>
          <a:xfrm>
            <a:off x="255494" y="5922059"/>
            <a:ext cx="3039035" cy="646331"/>
          </a:xfrm>
          <a:prstGeom prst="rect">
            <a:avLst/>
          </a:prstGeom>
          <a:noFill/>
        </p:spPr>
        <p:txBody>
          <a:bodyPr wrap="square" rtlCol="0">
            <a:spAutoFit/>
          </a:bodyPr>
          <a:lstStyle/>
          <a:p>
            <a:r>
              <a:rPr lang="en-US" dirty="0"/>
              <a:t>Source:  IMF, WB, via European Council</a:t>
            </a:r>
          </a:p>
        </p:txBody>
      </p:sp>
    </p:spTree>
    <p:extLst>
      <p:ext uri="{BB962C8B-B14F-4D97-AF65-F5344CB8AC3E}">
        <p14:creationId xmlns:p14="http://schemas.microsoft.com/office/powerpoint/2010/main" val="735353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pic>
        <p:nvPicPr>
          <p:cNvPr id="3" name="Picture 2">
            <a:extLst>
              <a:ext uri="{FF2B5EF4-FFF2-40B4-BE49-F238E27FC236}">
                <a16:creationId xmlns:a16="http://schemas.microsoft.com/office/drawing/2014/main" id="{938DFBFC-5708-25B9-1889-3EF887B17E84}"/>
              </a:ext>
            </a:extLst>
          </p:cNvPr>
          <p:cNvPicPr>
            <a:picLocks noChangeAspect="1"/>
          </p:cNvPicPr>
          <p:nvPr/>
        </p:nvPicPr>
        <p:blipFill>
          <a:blip r:embed="rId3"/>
          <a:stretch>
            <a:fillRect/>
          </a:stretch>
        </p:blipFill>
        <p:spPr>
          <a:xfrm>
            <a:off x="685800" y="1582738"/>
            <a:ext cx="7772400" cy="3912422"/>
          </a:xfrm>
          <a:prstGeom prst="rect">
            <a:avLst/>
          </a:prstGeom>
        </p:spPr>
      </p:pic>
      <p:pic>
        <p:nvPicPr>
          <p:cNvPr id="6" name="Picture 5">
            <a:extLst>
              <a:ext uri="{FF2B5EF4-FFF2-40B4-BE49-F238E27FC236}">
                <a16:creationId xmlns:a16="http://schemas.microsoft.com/office/drawing/2014/main" id="{295A982E-3373-2384-5201-AF381C64932A}"/>
              </a:ext>
            </a:extLst>
          </p:cNvPr>
          <p:cNvPicPr>
            <a:picLocks noChangeAspect="1"/>
          </p:cNvPicPr>
          <p:nvPr/>
        </p:nvPicPr>
        <p:blipFill>
          <a:blip r:embed="rId4"/>
          <a:stretch>
            <a:fillRect/>
          </a:stretch>
        </p:blipFill>
        <p:spPr>
          <a:xfrm>
            <a:off x="685800" y="1252538"/>
            <a:ext cx="3683000" cy="330200"/>
          </a:xfrm>
          <a:prstGeom prst="rect">
            <a:avLst/>
          </a:prstGeom>
        </p:spPr>
      </p:pic>
      <p:sp>
        <p:nvSpPr>
          <p:cNvPr id="7" name="TextBox 6">
            <a:extLst>
              <a:ext uri="{FF2B5EF4-FFF2-40B4-BE49-F238E27FC236}">
                <a16:creationId xmlns:a16="http://schemas.microsoft.com/office/drawing/2014/main" id="{8C18BCD9-99AB-F70A-40C4-0C795376A4BD}"/>
              </a:ext>
            </a:extLst>
          </p:cNvPr>
          <p:cNvSpPr txBox="1"/>
          <p:nvPr/>
        </p:nvSpPr>
        <p:spPr>
          <a:xfrm>
            <a:off x="255494" y="5922059"/>
            <a:ext cx="3039035" cy="646331"/>
          </a:xfrm>
          <a:prstGeom prst="rect">
            <a:avLst/>
          </a:prstGeom>
          <a:noFill/>
        </p:spPr>
        <p:txBody>
          <a:bodyPr wrap="square" rtlCol="0">
            <a:spAutoFit/>
          </a:bodyPr>
          <a:lstStyle/>
          <a:p>
            <a:r>
              <a:rPr lang="en-US" dirty="0"/>
              <a:t>Source:  IMF, WB, OECD, via European Council</a:t>
            </a:r>
          </a:p>
        </p:txBody>
      </p:sp>
    </p:spTree>
    <p:extLst>
      <p:ext uri="{BB962C8B-B14F-4D97-AF65-F5344CB8AC3E}">
        <p14:creationId xmlns:p14="http://schemas.microsoft.com/office/powerpoint/2010/main" val="56871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pic>
        <p:nvPicPr>
          <p:cNvPr id="3" name="Picture 2">
            <a:extLst>
              <a:ext uri="{FF2B5EF4-FFF2-40B4-BE49-F238E27FC236}">
                <a16:creationId xmlns:a16="http://schemas.microsoft.com/office/drawing/2014/main" id="{FE5F4F5E-3B93-947A-F82F-B512A6BD7AB9}"/>
              </a:ext>
            </a:extLst>
          </p:cNvPr>
          <p:cNvPicPr>
            <a:picLocks noChangeAspect="1"/>
          </p:cNvPicPr>
          <p:nvPr/>
        </p:nvPicPr>
        <p:blipFill>
          <a:blip r:embed="rId3"/>
          <a:stretch>
            <a:fillRect/>
          </a:stretch>
        </p:blipFill>
        <p:spPr>
          <a:xfrm>
            <a:off x="685800" y="1440684"/>
            <a:ext cx="7772400" cy="4741059"/>
          </a:xfrm>
          <a:prstGeom prst="rect">
            <a:avLst/>
          </a:prstGeom>
        </p:spPr>
      </p:pic>
      <p:pic>
        <p:nvPicPr>
          <p:cNvPr id="6" name="Picture 5">
            <a:extLst>
              <a:ext uri="{FF2B5EF4-FFF2-40B4-BE49-F238E27FC236}">
                <a16:creationId xmlns:a16="http://schemas.microsoft.com/office/drawing/2014/main" id="{094D4CF7-CC01-C25F-3A44-EF89EC6F8EBB}"/>
              </a:ext>
            </a:extLst>
          </p:cNvPr>
          <p:cNvPicPr>
            <a:picLocks noChangeAspect="1"/>
          </p:cNvPicPr>
          <p:nvPr/>
        </p:nvPicPr>
        <p:blipFill>
          <a:blip r:embed="rId4"/>
          <a:stretch>
            <a:fillRect/>
          </a:stretch>
        </p:blipFill>
        <p:spPr>
          <a:xfrm>
            <a:off x="685800" y="1058470"/>
            <a:ext cx="3886200" cy="317500"/>
          </a:xfrm>
          <a:prstGeom prst="rect">
            <a:avLst/>
          </a:prstGeom>
        </p:spPr>
      </p:pic>
      <p:sp>
        <p:nvSpPr>
          <p:cNvPr id="7" name="TextBox 6">
            <a:extLst>
              <a:ext uri="{FF2B5EF4-FFF2-40B4-BE49-F238E27FC236}">
                <a16:creationId xmlns:a16="http://schemas.microsoft.com/office/drawing/2014/main" id="{4AFEE6FA-5BA3-589B-3951-54068209A32D}"/>
              </a:ext>
            </a:extLst>
          </p:cNvPr>
          <p:cNvSpPr txBox="1"/>
          <p:nvPr/>
        </p:nvSpPr>
        <p:spPr>
          <a:xfrm>
            <a:off x="255494" y="5922059"/>
            <a:ext cx="3039035" cy="646331"/>
          </a:xfrm>
          <a:prstGeom prst="rect">
            <a:avLst/>
          </a:prstGeom>
          <a:noFill/>
        </p:spPr>
        <p:txBody>
          <a:bodyPr wrap="square" rtlCol="0">
            <a:spAutoFit/>
          </a:bodyPr>
          <a:lstStyle/>
          <a:p>
            <a:r>
              <a:rPr lang="en-US" dirty="0"/>
              <a:t>Source:  Moscow Exchange via European Council</a:t>
            </a:r>
          </a:p>
        </p:txBody>
      </p:sp>
    </p:spTree>
    <p:extLst>
      <p:ext uri="{BB962C8B-B14F-4D97-AF65-F5344CB8AC3E}">
        <p14:creationId xmlns:p14="http://schemas.microsoft.com/office/powerpoint/2010/main" val="166089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1: Russia’s current account reached a record high $198 billion during Jan-Sept 2022</a:t>
            </a:r>
            <a:endParaRPr lang="en-US" dirty="0"/>
          </a:p>
        </p:txBody>
      </p:sp>
      <p:pic>
        <p:nvPicPr>
          <p:cNvPr id="8" name="Picture 7">
            <a:extLst>
              <a:ext uri="{FF2B5EF4-FFF2-40B4-BE49-F238E27FC236}">
                <a16:creationId xmlns:a16="http://schemas.microsoft.com/office/drawing/2014/main" id="{0CA1412E-E381-7FC0-3573-9B4ABE32A42F}"/>
              </a:ext>
            </a:extLst>
          </p:cNvPr>
          <p:cNvPicPr>
            <a:picLocks noChangeAspect="1"/>
          </p:cNvPicPr>
          <p:nvPr/>
        </p:nvPicPr>
        <p:blipFill>
          <a:blip r:embed="rId3"/>
          <a:stretch>
            <a:fillRect/>
          </a:stretch>
        </p:blipFill>
        <p:spPr>
          <a:xfrm>
            <a:off x="1549400" y="2130300"/>
            <a:ext cx="6045200" cy="3289300"/>
          </a:xfrm>
          <a:prstGeom prst="rect">
            <a:avLst/>
          </a:prstGeom>
        </p:spPr>
      </p:pic>
    </p:spTree>
    <p:extLst>
      <p:ext uri="{BB962C8B-B14F-4D97-AF65-F5344CB8AC3E}">
        <p14:creationId xmlns:p14="http://schemas.microsoft.com/office/powerpoint/2010/main" val="86495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5652248" cy="646331"/>
          </a:xfrm>
          <a:prstGeom prst="rect">
            <a:avLst/>
          </a:prstGeom>
          <a:noFill/>
        </p:spPr>
        <p:txBody>
          <a:bodyPr wrap="square" rtlCol="0">
            <a:spAutoFit/>
          </a:bodyPr>
          <a:lstStyle/>
          <a:p>
            <a:r>
              <a:rPr lang="en-GB" b="1" i="0" dirty="0">
                <a:solidFill>
                  <a:srgbClr val="000000"/>
                </a:solidFill>
                <a:effectLst/>
                <a:latin typeface="aktiv-grotesk"/>
              </a:rPr>
              <a:t>Figure 2: High energy prices contributed significantly to the increased value of Russia exports, Jan-Sept 2022</a:t>
            </a:r>
            <a:endParaRPr lang="en-US" dirty="0"/>
          </a:p>
        </p:txBody>
      </p:sp>
      <p:pic>
        <p:nvPicPr>
          <p:cNvPr id="7" name="Picture 6">
            <a:extLst>
              <a:ext uri="{FF2B5EF4-FFF2-40B4-BE49-F238E27FC236}">
                <a16:creationId xmlns:a16="http://schemas.microsoft.com/office/drawing/2014/main" id="{F488F147-1812-B100-B73B-F89BA3B1F15B}"/>
              </a:ext>
            </a:extLst>
          </p:cNvPr>
          <p:cNvPicPr>
            <a:picLocks noChangeAspect="1"/>
          </p:cNvPicPr>
          <p:nvPr/>
        </p:nvPicPr>
        <p:blipFill>
          <a:blip r:embed="rId3"/>
          <a:stretch>
            <a:fillRect/>
          </a:stretch>
        </p:blipFill>
        <p:spPr>
          <a:xfrm>
            <a:off x="1775011" y="2012498"/>
            <a:ext cx="5613400" cy="3314700"/>
          </a:xfrm>
          <a:prstGeom prst="rect">
            <a:avLst/>
          </a:prstGeom>
        </p:spPr>
      </p:pic>
    </p:spTree>
    <p:extLst>
      <p:ext uri="{BB962C8B-B14F-4D97-AF65-F5344CB8AC3E}">
        <p14:creationId xmlns:p14="http://schemas.microsoft.com/office/powerpoint/2010/main" val="401072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From my Glossary:</a:t>
            </a:r>
          </a:p>
          <a:p>
            <a:pPr lvl="1"/>
            <a:r>
              <a:rPr lang="en-US" sz="2400" dirty="0"/>
              <a:t>Sanctions are “coercive measures used by a nation or group of nations against another as a penalty for violating international law or international norms”</a:t>
            </a:r>
          </a:p>
          <a:p>
            <a:pPr lvl="1"/>
            <a:r>
              <a:rPr lang="en-US" sz="2400" dirty="0"/>
              <a:t>Most apply to economic transactions or assets, and thus are “economic sanctions”</a:t>
            </a:r>
          </a:p>
          <a:p>
            <a:r>
              <a:rPr lang="en-US" sz="2800" dirty="0"/>
              <a:t>From Masters:</a:t>
            </a:r>
          </a:p>
          <a:p>
            <a:pPr lvl="1"/>
            <a:r>
              <a:rPr lang="en-US" sz="2400" dirty="0"/>
              <a:t>“the withdrawal of customary trade and financial relations for foreign- and security-policy purposes”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1618972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369332"/>
          </a:xfrm>
          <a:prstGeom prst="rect">
            <a:avLst/>
          </a:prstGeom>
          <a:noFill/>
        </p:spPr>
        <p:txBody>
          <a:bodyPr wrap="square" rtlCol="0">
            <a:spAutoFit/>
          </a:bodyPr>
          <a:lstStyle/>
          <a:p>
            <a:r>
              <a:rPr lang="en-GB" b="1" i="0" dirty="0">
                <a:solidFill>
                  <a:srgbClr val="000000"/>
                </a:solidFill>
                <a:effectLst/>
                <a:latin typeface="aktiv-grotesk"/>
              </a:rPr>
              <a:t>Figure 3: Russian imports 2022 by origin</a:t>
            </a:r>
            <a:endParaRPr lang="en-US" dirty="0"/>
          </a:p>
        </p:txBody>
      </p:sp>
      <p:pic>
        <p:nvPicPr>
          <p:cNvPr id="7" name="Picture 6">
            <a:extLst>
              <a:ext uri="{FF2B5EF4-FFF2-40B4-BE49-F238E27FC236}">
                <a16:creationId xmlns:a16="http://schemas.microsoft.com/office/drawing/2014/main" id="{4C4FCB9B-2019-E458-CD88-4E673B04A3E5}"/>
              </a:ext>
            </a:extLst>
          </p:cNvPr>
          <p:cNvPicPr>
            <a:picLocks noChangeAspect="1"/>
          </p:cNvPicPr>
          <p:nvPr/>
        </p:nvPicPr>
        <p:blipFill>
          <a:blip r:embed="rId3"/>
          <a:stretch>
            <a:fillRect/>
          </a:stretch>
        </p:blipFill>
        <p:spPr>
          <a:xfrm>
            <a:off x="1758950" y="1821998"/>
            <a:ext cx="5626100" cy="3695700"/>
          </a:xfrm>
          <a:prstGeom prst="rect">
            <a:avLst/>
          </a:prstGeom>
        </p:spPr>
      </p:pic>
    </p:spTree>
    <p:extLst>
      <p:ext uri="{BB962C8B-B14F-4D97-AF65-F5344CB8AC3E}">
        <p14:creationId xmlns:p14="http://schemas.microsoft.com/office/powerpoint/2010/main" val="162983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369332"/>
          </a:xfrm>
          <a:prstGeom prst="rect">
            <a:avLst/>
          </a:prstGeom>
          <a:noFill/>
        </p:spPr>
        <p:txBody>
          <a:bodyPr wrap="square" rtlCol="0">
            <a:spAutoFit/>
          </a:bodyPr>
          <a:lstStyle/>
          <a:p>
            <a:pPr algn="l" fontAlgn="base"/>
            <a:r>
              <a:rPr lang="en-GB" b="1" i="0" dirty="0">
                <a:solidFill>
                  <a:srgbClr val="000000"/>
                </a:solidFill>
                <a:effectLst/>
                <a:latin typeface="inherit"/>
              </a:rPr>
              <a:t>Figure 4: Recovery in Russian imports</a:t>
            </a:r>
            <a:endParaRPr lang="en-GB" b="0" i="0" dirty="0">
              <a:solidFill>
                <a:srgbClr val="000000"/>
              </a:solidFill>
              <a:effectLst/>
              <a:latin typeface="aktiv-grotesk"/>
            </a:endParaRPr>
          </a:p>
        </p:txBody>
      </p:sp>
      <p:pic>
        <p:nvPicPr>
          <p:cNvPr id="7" name="Picture 6">
            <a:extLst>
              <a:ext uri="{FF2B5EF4-FFF2-40B4-BE49-F238E27FC236}">
                <a16:creationId xmlns:a16="http://schemas.microsoft.com/office/drawing/2014/main" id="{A0F6C2A7-FB9E-9BA1-DE30-113D73A667AF}"/>
              </a:ext>
            </a:extLst>
          </p:cNvPr>
          <p:cNvPicPr>
            <a:picLocks noChangeAspect="1"/>
          </p:cNvPicPr>
          <p:nvPr/>
        </p:nvPicPr>
        <p:blipFill>
          <a:blip r:embed="rId3"/>
          <a:stretch>
            <a:fillRect/>
          </a:stretch>
        </p:blipFill>
        <p:spPr>
          <a:xfrm>
            <a:off x="1574800" y="1786970"/>
            <a:ext cx="5994400" cy="3695700"/>
          </a:xfrm>
          <a:prstGeom prst="rect">
            <a:avLst/>
          </a:prstGeom>
        </p:spPr>
      </p:pic>
    </p:spTree>
    <p:extLst>
      <p:ext uri="{BB962C8B-B14F-4D97-AF65-F5344CB8AC3E}">
        <p14:creationId xmlns:p14="http://schemas.microsoft.com/office/powerpoint/2010/main" val="90627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pPr algn="l" fontAlgn="base"/>
            <a:r>
              <a:rPr lang="en-GB" b="1" i="0" dirty="0">
                <a:solidFill>
                  <a:srgbClr val="000000"/>
                </a:solidFill>
                <a:effectLst/>
                <a:latin typeface="inherit"/>
              </a:rPr>
              <a:t>Figure 5: Current account surplus to reach $240 billion in 2022</a:t>
            </a:r>
            <a:endParaRPr lang="en-GB" b="0" i="0" dirty="0">
              <a:solidFill>
                <a:srgbClr val="000000"/>
              </a:solidFill>
              <a:effectLst/>
              <a:latin typeface="aktiv-grotesk"/>
            </a:endParaRPr>
          </a:p>
        </p:txBody>
      </p:sp>
      <p:pic>
        <p:nvPicPr>
          <p:cNvPr id="7" name="Picture 6">
            <a:extLst>
              <a:ext uri="{FF2B5EF4-FFF2-40B4-BE49-F238E27FC236}">
                <a16:creationId xmlns:a16="http://schemas.microsoft.com/office/drawing/2014/main" id="{8D822B87-A60A-7CEC-A58B-3BF3F0F784F0}"/>
              </a:ext>
            </a:extLst>
          </p:cNvPr>
          <p:cNvPicPr>
            <a:picLocks noChangeAspect="1"/>
          </p:cNvPicPr>
          <p:nvPr/>
        </p:nvPicPr>
        <p:blipFill>
          <a:blip r:embed="rId3"/>
          <a:stretch>
            <a:fillRect/>
          </a:stretch>
        </p:blipFill>
        <p:spPr>
          <a:xfrm>
            <a:off x="2495550" y="2063969"/>
            <a:ext cx="4152900" cy="3530600"/>
          </a:xfrm>
          <a:prstGeom prst="rect">
            <a:avLst/>
          </a:prstGeom>
        </p:spPr>
      </p:pic>
    </p:spTree>
    <p:extLst>
      <p:ext uri="{BB962C8B-B14F-4D97-AF65-F5344CB8AC3E}">
        <p14:creationId xmlns:p14="http://schemas.microsoft.com/office/powerpoint/2010/main" val="1138325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6: Higher hydrocarbon exports drive shift in current account</a:t>
            </a:r>
            <a:endParaRPr lang="en-US" dirty="0"/>
          </a:p>
        </p:txBody>
      </p:sp>
      <p:pic>
        <p:nvPicPr>
          <p:cNvPr id="7" name="Picture 6">
            <a:extLst>
              <a:ext uri="{FF2B5EF4-FFF2-40B4-BE49-F238E27FC236}">
                <a16:creationId xmlns:a16="http://schemas.microsoft.com/office/drawing/2014/main" id="{768A2458-E49F-EC02-8C5C-1A71BC74BB13}"/>
              </a:ext>
            </a:extLst>
          </p:cNvPr>
          <p:cNvPicPr>
            <a:picLocks noChangeAspect="1"/>
          </p:cNvPicPr>
          <p:nvPr/>
        </p:nvPicPr>
        <p:blipFill>
          <a:blip r:embed="rId3"/>
          <a:stretch>
            <a:fillRect/>
          </a:stretch>
        </p:blipFill>
        <p:spPr>
          <a:xfrm>
            <a:off x="1485900" y="2063969"/>
            <a:ext cx="6172200" cy="2959100"/>
          </a:xfrm>
          <a:prstGeom prst="rect">
            <a:avLst/>
          </a:prstGeom>
        </p:spPr>
      </p:pic>
    </p:spTree>
    <p:extLst>
      <p:ext uri="{BB962C8B-B14F-4D97-AF65-F5344CB8AC3E}">
        <p14:creationId xmlns:p14="http://schemas.microsoft.com/office/powerpoint/2010/main" val="2821740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7: The federal government balance shifted to a deficit in June-August 2022</a:t>
            </a:r>
            <a:endParaRPr lang="en-US" dirty="0"/>
          </a:p>
        </p:txBody>
      </p:sp>
      <p:pic>
        <p:nvPicPr>
          <p:cNvPr id="7" name="Picture 6">
            <a:extLst>
              <a:ext uri="{FF2B5EF4-FFF2-40B4-BE49-F238E27FC236}">
                <a16:creationId xmlns:a16="http://schemas.microsoft.com/office/drawing/2014/main" id="{384C199B-13B3-AA62-A7FF-69EFE07C08B3}"/>
              </a:ext>
            </a:extLst>
          </p:cNvPr>
          <p:cNvPicPr>
            <a:picLocks noChangeAspect="1"/>
          </p:cNvPicPr>
          <p:nvPr/>
        </p:nvPicPr>
        <p:blipFill>
          <a:blip r:embed="rId3"/>
          <a:stretch>
            <a:fillRect/>
          </a:stretch>
        </p:blipFill>
        <p:spPr>
          <a:xfrm>
            <a:off x="1955800" y="2042894"/>
            <a:ext cx="5232400" cy="3556000"/>
          </a:xfrm>
          <a:prstGeom prst="rect">
            <a:avLst/>
          </a:prstGeom>
        </p:spPr>
      </p:pic>
    </p:spTree>
    <p:extLst>
      <p:ext uri="{BB962C8B-B14F-4D97-AF65-F5344CB8AC3E}">
        <p14:creationId xmlns:p14="http://schemas.microsoft.com/office/powerpoint/2010/main" val="875871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8: Impact of energy prices and the </a:t>
            </a:r>
            <a:r>
              <a:rPr lang="en-GB" b="1" i="0" dirty="0" err="1">
                <a:solidFill>
                  <a:srgbClr val="000000"/>
                </a:solidFill>
                <a:effectLst/>
                <a:latin typeface="aktiv-grotesk"/>
              </a:rPr>
              <a:t>ruble</a:t>
            </a:r>
            <a:r>
              <a:rPr lang="en-GB" b="1" i="0" dirty="0">
                <a:solidFill>
                  <a:srgbClr val="000000"/>
                </a:solidFill>
                <a:effectLst/>
                <a:latin typeface="aktiv-grotesk"/>
              </a:rPr>
              <a:t> exchange rate on the fiscal balance</a:t>
            </a:r>
            <a:endParaRPr lang="en-US" dirty="0"/>
          </a:p>
        </p:txBody>
      </p:sp>
      <p:pic>
        <p:nvPicPr>
          <p:cNvPr id="7" name="Picture 6">
            <a:extLst>
              <a:ext uri="{FF2B5EF4-FFF2-40B4-BE49-F238E27FC236}">
                <a16:creationId xmlns:a16="http://schemas.microsoft.com/office/drawing/2014/main" id="{DF7967CE-030D-C542-E002-4748017E7928}"/>
              </a:ext>
            </a:extLst>
          </p:cNvPr>
          <p:cNvPicPr>
            <a:picLocks noChangeAspect="1"/>
          </p:cNvPicPr>
          <p:nvPr/>
        </p:nvPicPr>
        <p:blipFill>
          <a:blip r:embed="rId3"/>
          <a:stretch>
            <a:fillRect/>
          </a:stretch>
        </p:blipFill>
        <p:spPr>
          <a:xfrm>
            <a:off x="1574800" y="2330450"/>
            <a:ext cx="5994400" cy="2197100"/>
          </a:xfrm>
          <a:prstGeom prst="rect">
            <a:avLst/>
          </a:prstGeom>
        </p:spPr>
      </p:pic>
    </p:spTree>
    <p:extLst>
      <p:ext uri="{BB962C8B-B14F-4D97-AF65-F5344CB8AC3E}">
        <p14:creationId xmlns:p14="http://schemas.microsoft.com/office/powerpoint/2010/main" val="2350384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9: Share of the Russian financial system under sanctions</a:t>
            </a:r>
            <a:endParaRPr lang="en-US" dirty="0"/>
          </a:p>
        </p:txBody>
      </p:sp>
      <p:pic>
        <p:nvPicPr>
          <p:cNvPr id="7" name="Picture 6">
            <a:extLst>
              <a:ext uri="{FF2B5EF4-FFF2-40B4-BE49-F238E27FC236}">
                <a16:creationId xmlns:a16="http://schemas.microsoft.com/office/drawing/2014/main" id="{9EE78A00-B42E-A7E8-5659-DC0C57272995}"/>
              </a:ext>
            </a:extLst>
          </p:cNvPr>
          <p:cNvPicPr>
            <a:picLocks noChangeAspect="1"/>
          </p:cNvPicPr>
          <p:nvPr/>
        </p:nvPicPr>
        <p:blipFill>
          <a:blip r:embed="rId3"/>
          <a:stretch>
            <a:fillRect/>
          </a:stretch>
        </p:blipFill>
        <p:spPr>
          <a:xfrm>
            <a:off x="1562100" y="2063969"/>
            <a:ext cx="6019800" cy="2921000"/>
          </a:xfrm>
          <a:prstGeom prst="rect">
            <a:avLst/>
          </a:prstGeom>
        </p:spPr>
      </p:pic>
    </p:spTree>
    <p:extLst>
      <p:ext uri="{BB962C8B-B14F-4D97-AF65-F5344CB8AC3E}">
        <p14:creationId xmlns:p14="http://schemas.microsoft.com/office/powerpoint/2010/main" val="1219219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827495" cy="646331"/>
          </a:xfrm>
          <a:prstGeom prst="rect">
            <a:avLst/>
          </a:prstGeom>
          <a:noFill/>
        </p:spPr>
        <p:txBody>
          <a:bodyPr wrap="square" rtlCol="0">
            <a:spAutoFit/>
          </a:bodyPr>
          <a:lstStyle/>
          <a:p>
            <a:r>
              <a:rPr lang="en-GB" b="1" i="0" dirty="0">
                <a:solidFill>
                  <a:srgbClr val="000000"/>
                </a:solidFill>
                <a:effectLst/>
                <a:latin typeface="aktiv-grotesk"/>
              </a:rPr>
              <a:t>Figure 10: The banking system’s structural liquidity surplus has returned to pre-war levels</a:t>
            </a:r>
            <a:endParaRPr lang="en-US" dirty="0"/>
          </a:p>
        </p:txBody>
      </p:sp>
      <p:pic>
        <p:nvPicPr>
          <p:cNvPr id="7" name="Picture 6">
            <a:extLst>
              <a:ext uri="{FF2B5EF4-FFF2-40B4-BE49-F238E27FC236}">
                <a16:creationId xmlns:a16="http://schemas.microsoft.com/office/drawing/2014/main" id="{74F7A8FD-B6BE-6D3E-CD4D-5969613FAA40}"/>
              </a:ext>
            </a:extLst>
          </p:cNvPr>
          <p:cNvPicPr>
            <a:picLocks noChangeAspect="1"/>
          </p:cNvPicPr>
          <p:nvPr/>
        </p:nvPicPr>
        <p:blipFill>
          <a:blip r:embed="rId3"/>
          <a:stretch>
            <a:fillRect/>
          </a:stretch>
        </p:blipFill>
        <p:spPr>
          <a:xfrm>
            <a:off x="1663700" y="2063969"/>
            <a:ext cx="5816600" cy="3797300"/>
          </a:xfrm>
          <a:prstGeom prst="rect">
            <a:avLst/>
          </a:prstGeom>
        </p:spPr>
      </p:pic>
    </p:spTree>
    <p:extLst>
      <p:ext uri="{BB962C8B-B14F-4D97-AF65-F5344CB8AC3E}">
        <p14:creationId xmlns:p14="http://schemas.microsoft.com/office/powerpoint/2010/main" val="1775188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11: The Bank of Russia’s reserves declined by close to $100 billion</a:t>
            </a:r>
            <a:endParaRPr lang="en-US" dirty="0"/>
          </a:p>
        </p:txBody>
      </p:sp>
      <p:pic>
        <p:nvPicPr>
          <p:cNvPr id="7" name="Picture 6">
            <a:extLst>
              <a:ext uri="{FF2B5EF4-FFF2-40B4-BE49-F238E27FC236}">
                <a16:creationId xmlns:a16="http://schemas.microsoft.com/office/drawing/2014/main" id="{3109EBCB-B003-B93D-4F1F-3A8D71EB2161}"/>
              </a:ext>
            </a:extLst>
          </p:cNvPr>
          <p:cNvPicPr>
            <a:picLocks noChangeAspect="1"/>
          </p:cNvPicPr>
          <p:nvPr/>
        </p:nvPicPr>
        <p:blipFill>
          <a:blip r:embed="rId3"/>
          <a:stretch>
            <a:fillRect/>
          </a:stretch>
        </p:blipFill>
        <p:spPr>
          <a:xfrm>
            <a:off x="1384300" y="2063969"/>
            <a:ext cx="6375400" cy="3225800"/>
          </a:xfrm>
          <a:prstGeom prst="rect">
            <a:avLst/>
          </a:prstGeom>
        </p:spPr>
      </p:pic>
    </p:spTree>
    <p:extLst>
      <p:ext uri="{BB962C8B-B14F-4D97-AF65-F5344CB8AC3E}">
        <p14:creationId xmlns:p14="http://schemas.microsoft.com/office/powerpoint/2010/main" val="1656489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12: </a:t>
            </a:r>
            <a:r>
              <a:rPr lang="en-GB" b="1" i="0" dirty="0" err="1">
                <a:solidFill>
                  <a:srgbClr val="000000"/>
                </a:solidFill>
                <a:effectLst/>
                <a:latin typeface="aktiv-grotesk"/>
              </a:rPr>
              <a:t>Ruble</a:t>
            </a:r>
            <a:r>
              <a:rPr lang="en-GB" b="1" i="0" dirty="0">
                <a:solidFill>
                  <a:srgbClr val="000000"/>
                </a:solidFill>
                <a:effectLst/>
                <a:latin typeface="aktiv-grotesk"/>
              </a:rPr>
              <a:t> trading volumes fell sharply after sanctions were imposed</a:t>
            </a:r>
            <a:endParaRPr lang="en-US" dirty="0"/>
          </a:p>
        </p:txBody>
      </p:sp>
      <p:pic>
        <p:nvPicPr>
          <p:cNvPr id="7" name="Picture 6">
            <a:extLst>
              <a:ext uri="{FF2B5EF4-FFF2-40B4-BE49-F238E27FC236}">
                <a16:creationId xmlns:a16="http://schemas.microsoft.com/office/drawing/2014/main" id="{4FDD16DE-79F9-6574-176C-D9D835CC5CB2}"/>
              </a:ext>
            </a:extLst>
          </p:cNvPr>
          <p:cNvPicPr>
            <a:picLocks noChangeAspect="1"/>
          </p:cNvPicPr>
          <p:nvPr/>
        </p:nvPicPr>
        <p:blipFill>
          <a:blip r:embed="rId3"/>
          <a:stretch>
            <a:fillRect/>
          </a:stretch>
        </p:blipFill>
        <p:spPr>
          <a:xfrm>
            <a:off x="1981200" y="2012498"/>
            <a:ext cx="5181600" cy="3314700"/>
          </a:xfrm>
          <a:prstGeom prst="rect">
            <a:avLst/>
          </a:prstGeom>
        </p:spPr>
      </p:pic>
    </p:spTree>
    <p:extLst>
      <p:ext uri="{BB962C8B-B14F-4D97-AF65-F5344CB8AC3E}">
        <p14:creationId xmlns:p14="http://schemas.microsoft.com/office/powerpoint/2010/main" val="48680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Types of sanctions</a:t>
            </a:r>
          </a:p>
          <a:p>
            <a:pPr lvl="1"/>
            <a:r>
              <a:rPr lang="en-US" sz="2400" dirty="0"/>
              <a:t>Primary:  When a a government prohibits its own people and firms from doing business with a target country</a:t>
            </a:r>
          </a:p>
          <a:p>
            <a:pPr lvl="1"/>
            <a:r>
              <a:rPr lang="en-US" sz="2400" dirty="0"/>
              <a:t>Secondary: When a a government prohibits people and firms of third countries from doing business with a target country</a:t>
            </a:r>
          </a:p>
          <a:p>
            <a:pPr lvl="2"/>
            <a:r>
              <a:rPr lang="en-US" sz="2000" dirty="0"/>
              <a:t>Also “extraterritorial”. </a:t>
            </a:r>
          </a:p>
          <a:p>
            <a:pPr lvl="2"/>
            <a:r>
              <a:rPr lang="en-US" sz="2000" dirty="0"/>
              <a:t>Many governments object to these</a:t>
            </a:r>
          </a:p>
          <a:p>
            <a:pPr lvl="1"/>
            <a:r>
              <a:rPr lang="en-US" sz="2400" dirty="0"/>
              <a:t>Smart:  sanctions that “aim to minimize the suffering of innocent civilians”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417401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1042146" y="1417638"/>
            <a:ext cx="4504765" cy="369332"/>
          </a:xfrm>
          <a:prstGeom prst="rect">
            <a:avLst/>
          </a:prstGeom>
          <a:noFill/>
        </p:spPr>
        <p:txBody>
          <a:bodyPr wrap="square" rtlCol="0">
            <a:spAutoFit/>
          </a:bodyPr>
          <a:lstStyle/>
          <a:p>
            <a:r>
              <a:rPr lang="en-GB" b="1" i="0" dirty="0">
                <a:solidFill>
                  <a:srgbClr val="000000"/>
                </a:solidFill>
                <a:effectLst/>
                <a:latin typeface="aktiv-grotesk"/>
              </a:rPr>
              <a:t>Figure 13: Russia, import content by country</a:t>
            </a:r>
            <a:endParaRPr lang="en-US" dirty="0"/>
          </a:p>
        </p:txBody>
      </p:sp>
      <p:pic>
        <p:nvPicPr>
          <p:cNvPr id="8" name="Picture 7">
            <a:extLst>
              <a:ext uri="{FF2B5EF4-FFF2-40B4-BE49-F238E27FC236}">
                <a16:creationId xmlns:a16="http://schemas.microsoft.com/office/drawing/2014/main" id="{4DEDDCB6-A105-1F9A-0536-5159E5033F3C}"/>
              </a:ext>
            </a:extLst>
          </p:cNvPr>
          <p:cNvPicPr>
            <a:picLocks noChangeAspect="1"/>
          </p:cNvPicPr>
          <p:nvPr/>
        </p:nvPicPr>
        <p:blipFill>
          <a:blip r:embed="rId3"/>
          <a:stretch>
            <a:fillRect/>
          </a:stretch>
        </p:blipFill>
        <p:spPr>
          <a:xfrm>
            <a:off x="1981200" y="1847850"/>
            <a:ext cx="5181600" cy="3162300"/>
          </a:xfrm>
          <a:prstGeom prst="rect">
            <a:avLst/>
          </a:prstGeom>
        </p:spPr>
      </p:pic>
    </p:spTree>
    <p:extLst>
      <p:ext uri="{BB962C8B-B14F-4D97-AF65-F5344CB8AC3E}">
        <p14:creationId xmlns:p14="http://schemas.microsoft.com/office/powerpoint/2010/main" val="11627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369332"/>
          </a:xfrm>
          <a:prstGeom prst="rect">
            <a:avLst/>
          </a:prstGeom>
          <a:noFill/>
        </p:spPr>
        <p:txBody>
          <a:bodyPr wrap="square" rtlCol="0">
            <a:spAutoFit/>
          </a:bodyPr>
          <a:lstStyle/>
          <a:p>
            <a:r>
              <a:rPr lang="en-GB" b="1" i="0" dirty="0">
                <a:solidFill>
                  <a:srgbClr val="000000"/>
                </a:solidFill>
                <a:effectLst/>
                <a:latin typeface="aktiv-grotesk"/>
              </a:rPr>
              <a:t>Figure 14: Russia, import content by sector</a:t>
            </a:r>
            <a:endParaRPr lang="en-US" dirty="0"/>
          </a:p>
        </p:txBody>
      </p:sp>
      <p:pic>
        <p:nvPicPr>
          <p:cNvPr id="7" name="Picture 6">
            <a:extLst>
              <a:ext uri="{FF2B5EF4-FFF2-40B4-BE49-F238E27FC236}">
                <a16:creationId xmlns:a16="http://schemas.microsoft.com/office/drawing/2014/main" id="{B3FAA1CE-47D5-0358-E18E-8CC09FA12F94}"/>
              </a:ext>
            </a:extLst>
          </p:cNvPr>
          <p:cNvPicPr>
            <a:picLocks noChangeAspect="1"/>
          </p:cNvPicPr>
          <p:nvPr/>
        </p:nvPicPr>
        <p:blipFill>
          <a:blip r:embed="rId3"/>
          <a:stretch>
            <a:fillRect/>
          </a:stretch>
        </p:blipFill>
        <p:spPr>
          <a:xfrm>
            <a:off x="1619250" y="1786970"/>
            <a:ext cx="5905500" cy="3479800"/>
          </a:xfrm>
          <a:prstGeom prst="rect">
            <a:avLst/>
          </a:prstGeom>
        </p:spPr>
      </p:pic>
    </p:spTree>
    <p:extLst>
      <p:ext uri="{BB962C8B-B14F-4D97-AF65-F5344CB8AC3E}">
        <p14:creationId xmlns:p14="http://schemas.microsoft.com/office/powerpoint/2010/main" val="652884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15: Status of foreign companies in Russia by origin</a:t>
            </a:r>
            <a:endParaRPr lang="en-US" dirty="0"/>
          </a:p>
        </p:txBody>
      </p:sp>
      <p:pic>
        <p:nvPicPr>
          <p:cNvPr id="7" name="Picture 6">
            <a:extLst>
              <a:ext uri="{FF2B5EF4-FFF2-40B4-BE49-F238E27FC236}">
                <a16:creationId xmlns:a16="http://schemas.microsoft.com/office/drawing/2014/main" id="{BEDF9519-B5E4-B076-DA06-D12B2E2541C5}"/>
              </a:ext>
            </a:extLst>
          </p:cNvPr>
          <p:cNvPicPr>
            <a:picLocks noChangeAspect="1"/>
          </p:cNvPicPr>
          <p:nvPr/>
        </p:nvPicPr>
        <p:blipFill>
          <a:blip r:embed="rId3"/>
          <a:stretch>
            <a:fillRect/>
          </a:stretch>
        </p:blipFill>
        <p:spPr>
          <a:xfrm>
            <a:off x="1619250" y="1960562"/>
            <a:ext cx="5905500" cy="3479800"/>
          </a:xfrm>
          <a:prstGeom prst="rect">
            <a:avLst/>
          </a:prstGeom>
        </p:spPr>
      </p:pic>
    </p:spTree>
    <p:extLst>
      <p:ext uri="{BB962C8B-B14F-4D97-AF65-F5344CB8AC3E}">
        <p14:creationId xmlns:p14="http://schemas.microsoft.com/office/powerpoint/2010/main" val="2354513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US" b="1" i="0" dirty="0">
                <a:solidFill>
                  <a:srgbClr val="000000"/>
                </a:solidFill>
                <a:effectLst/>
                <a:latin typeface="aktiv-grotesk"/>
              </a:rPr>
              <a:t>Figure 16: </a:t>
            </a:r>
            <a:r>
              <a:rPr lang="en-US" b="1" i="0" dirty="0">
                <a:solidFill>
                  <a:srgbClr val="000000"/>
                </a:solidFill>
                <a:effectLst/>
                <a:latin typeface="inherit"/>
              </a:rPr>
              <a:t>Extent of foreign companies' departure differs by sector</a:t>
            </a:r>
            <a:endParaRPr lang="en-US" dirty="0"/>
          </a:p>
        </p:txBody>
      </p:sp>
      <p:pic>
        <p:nvPicPr>
          <p:cNvPr id="7" name="Picture 6">
            <a:extLst>
              <a:ext uri="{FF2B5EF4-FFF2-40B4-BE49-F238E27FC236}">
                <a16:creationId xmlns:a16="http://schemas.microsoft.com/office/drawing/2014/main" id="{C3A6211C-E866-746E-7060-2B2B094A0A7F}"/>
              </a:ext>
            </a:extLst>
          </p:cNvPr>
          <p:cNvPicPr>
            <a:picLocks noChangeAspect="1"/>
          </p:cNvPicPr>
          <p:nvPr/>
        </p:nvPicPr>
        <p:blipFill>
          <a:blip r:embed="rId3"/>
          <a:stretch>
            <a:fillRect/>
          </a:stretch>
        </p:blipFill>
        <p:spPr>
          <a:xfrm>
            <a:off x="1619250" y="2025198"/>
            <a:ext cx="5905500" cy="3289300"/>
          </a:xfrm>
          <a:prstGeom prst="rect">
            <a:avLst/>
          </a:prstGeom>
        </p:spPr>
      </p:pic>
    </p:spTree>
    <p:extLst>
      <p:ext uri="{BB962C8B-B14F-4D97-AF65-F5344CB8AC3E}">
        <p14:creationId xmlns:p14="http://schemas.microsoft.com/office/powerpoint/2010/main" val="1164930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4504765" cy="646331"/>
          </a:xfrm>
          <a:prstGeom prst="rect">
            <a:avLst/>
          </a:prstGeom>
          <a:noFill/>
        </p:spPr>
        <p:txBody>
          <a:bodyPr wrap="square" rtlCol="0">
            <a:spAutoFit/>
          </a:bodyPr>
          <a:lstStyle/>
          <a:p>
            <a:r>
              <a:rPr lang="en-GB" b="1" i="0" dirty="0">
                <a:solidFill>
                  <a:srgbClr val="000000"/>
                </a:solidFill>
                <a:effectLst/>
                <a:latin typeface="aktiv-grotesk"/>
              </a:rPr>
              <a:t>Figure 17: Export controls have had a big impact on activity</a:t>
            </a:r>
            <a:endParaRPr lang="en-US" dirty="0"/>
          </a:p>
        </p:txBody>
      </p:sp>
      <p:pic>
        <p:nvPicPr>
          <p:cNvPr id="7" name="Picture 6">
            <a:extLst>
              <a:ext uri="{FF2B5EF4-FFF2-40B4-BE49-F238E27FC236}">
                <a16:creationId xmlns:a16="http://schemas.microsoft.com/office/drawing/2014/main" id="{70B02E5C-80BF-500A-F68F-B05CC1C195F6}"/>
              </a:ext>
            </a:extLst>
          </p:cNvPr>
          <p:cNvPicPr>
            <a:picLocks noChangeAspect="1"/>
          </p:cNvPicPr>
          <p:nvPr/>
        </p:nvPicPr>
        <p:blipFill>
          <a:blip r:embed="rId3"/>
          <a:stretch>
            <a:fillRect/>
          </a:stretch>
        </p:blipFill>
        <p:spPr>
          <a:xfrm>
            <a:off x="1619250" y="2002631"/>
            <a:ext cx="5905500" cy="3657600"/>
          </a:xfrm>
          <a:prstGeom prst="rect">
            <a:avLst/>
          </a:prstGeom>
        </p:spPr>
      </p:pic>
    </p:spTree>
    <p:extLst>
      <p:ext uri="{BB962C8B-B14F-4D97-AF65-F5344CB8AC3E}">
        <p14:creationId xmlns:p14="http://schemas.microsoft.com/office/powerpoint/2010/main" val="1678944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5015754" cy="369332"/>
          </a:xfrm>
          <a:prstGeom prst="rect">
            <a:avLst/>
          </a:prstGeom>
          <a:noFill/>
        </p:spPr>
        <p:txBody>
          <a:bodyPr wrap="square" rtlCol="0">
            <a:spAutoFit/>
          </a:bodyPr>
          <a:lstStyle/>
          <a:p>
            <a:r>
              <a:rPr lang="en-GB" b="1" i="0" dirty="0">
                <a:solidFill>
                  <a:srgbClr val="000000"/>
                </a:solidFill>
                <a:effectLst/>
                <a:latin typeface="aktiv-grotesk"/>
              </a:rPr>
              <a:t>Figure 18: Natural gas production is down sharply</a:t>
            </a:r>
            <a:endParaRPr lang="en-US" dirty="0"/>
          </a:p>
        </p:txBody>
      </p:sp>
      <p:pic>
        <p:nvPicPr>
          <p:cNvPr id="7" name="Picture 6">
            <a:extLst>
              <a:ext uri="{FF2B5EF4-FFF2-40B4-BE49-F238E27FC236}">
                <a16:creationId xmlns:a16="http://schemas.microsoft.com/office/drawing/2014/main" id="{1FA4352A-93E3-DEFF-6BFD-23A22289A997}"/>
              </a:ext>
            </a:extLst>
          </p:cNvPr>
          <p:cNvPicPr>
            <a:picLocks noChangeAspect="1"/>
          </p:cNvPicPr>
          <p:nvPr/>
        </p:nvPicPr>
        <p:blipFill>
          <a:blip r:embed="rId3"/>
          <a:stretch>
            <a:fillRect/>
          </a:stretch>
        </p:blipFill>
        <p:spPr>
          <a:xfrm>
            <a:off x="1619250" y="1822450"/>
            <a:ext cx="5905500" cy="3213100"/>
          </a:xfrm>
          <a:prstGeom prst="rect">
            <a:avLst/>
          </a:prstGeom>
        </p:spPr>
      </p:pic>
    </p:spTree>
    <p:extLst>
      <p:ext uri="{BB962C8B-B14F-4D97-AF65-F5344CB8AC3E}">
        <p14:creationId xmlns:p14="http://schemas.microsoft.com/office/powerpoint/2010/main" val="4212595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5015754" cy="646331"/>
          </a:xfrm>
          <a:prstGeom prst="rect">
            <a:avLst/>
          </a:prstGeom>
          <a:noFill/>
        </p:spPr>
        <p:txBody>
          <a:bodyPr wrap="square" rtlCol="0">
            <a:spAutoFit/>
          </a:bodyPr>
          <a:lstStyle/>
          <a:p>
            <a:pPr algn="l" fontAlgn="base"/>
            <a:r>
              <a:rPr lang="en-GB" b="1" i="0" dirty="0">
                <a:solidFill>
                  <a:srgbClr val="000000"/>
                </a:solidFill>
                <a:effectLst/>
                <a:latin typeface="inherit"/>
              </a:rPr>
              <a:t>Figure 19: Russian crude oil and oil product exports (2021, million tonnes)</a:t>
            </a:r>
            <a:endParaRPr lang="en-GB" b="0" i="0" dirty="0">
              <a:solidFill>
                <a:srgbClr val="000000"/>
              </a:solidFill>
              <a:effectLst/>
              <a:latin typeface="aktiv-grotesk"/>
            </a:endParaRPr>
          </a:p>
        </p:txBody>
      </p:sp>
      <p:pic>
        <p:nvPicPr>
          <p:cNvPr id="8" name="Picture 7">
            <a:extLst>
              <a:ext uri="{FF2B5EF4-FFF2-40B4-BE49-F238E27FC236}">
                <a16:creationId xmlns:a16="http://schemas.microsoft.com/office/drawing/2014/main" id="{8205DE3E-F6DD-70C3-BBD1-18A640042B9E}"/>
              </a:ext>
            </a:extLst>
          </p:cNvPr>
          <p:cNvPicPr>
            <a:picLocks noChangeAspect="1"/>
          </p:cNvPicPr>
          <p:nvPr/>
        </p:nvPicPr>
        <p:blipFill>
          <a:blip r:embed="rId3"/>
          <a:stretch>
            <a:fillRect/>
          </a:stretch>
        </p:blipFill>
        <p:spPr>
          <a:xfrm>
            <a:off x="1619250" y="2063298"/>
            <a:ext cx="5905500" cy="3213100"/>
          </a:xfrm>
          <a:prstGeom prst="rect">
            <a:avLst/>
          </a:prstGeom>
        </p:spPr>
      </p:pic>
    </p:spTree>
    <p:extLst>
      <p:ext uri="{BB962C8B-B14F-4D97-AF65-F5344CB8AC3E}">
        <p14:creationId xmlns:p14="http://schemas.microsoft.com/office/powerpoint/2010/main" val="201963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5905500" cy="646331"/>
          </a:xfrm>
          <a:prstGeom prst="rect">
            <a:avLst/>
          </a:prstGeom>
          <a:noFill/>
        </p:spPr>
        <p:txBody>
          <a:bodyPr wrap="square" rtlCol="0">
            <a:spAutoFit/>
          </a:bodyPr>
          <a:lstStyle/>
          <a:p>
            <a:r>
              <a:rPr lang="en-GB" b="1" i="0" dirty="0">
                <a:solidFill>
                  <a:srgbClr val="000000"/>
                </a:solidFill>
                <a:effectLst/>
                <a:latin typeface="aktiv-grotesk"/>
              </a:rPr>
              <a:t>Figure 20: Weekly Russian crude oil exports from Russia’s western ports (Its eastern ports are not subject to sanctions)</a:t>
            </a:r>
            <a:endParaRPr lang="en-US" dirty="0"/>
          </a:p>
        </p:txBody>
      </p:sp>
      <p:pic>
        <p:nvPicPr>
          <p:cNvPr id="7" name="Picture 6">
            <a:extLst>
              <a:ext uri="{FF2B5EF4-FFF2-40B4-BE49-F238E27FC236}">
                <a16:creationId xmlns:a16="http://schemas.microsoft.com/office/drawing/2014/main" id="{3F0399EB-BB56-CA59-78D6-F3F6BEE1ED61}"/>
              </a:ext>
            </a:extLst>
          </p:cNvPr>
          <p:cNvPicPr>
            <a:picLocks noChangeAspect="1"/>
          </p:cNvPicPr>
          <p:nvPr/>
        </p:nvPicPr>
        <p:blipFill>
          <a:blip r:embed="rId3"/>
          <a:stretch>
            <a:fillRect/>
          </a:stretch>
        </p:blipFill>
        <p:spPr>
          <a:xfrm>
            <a:off x="1619250" y="2063969"/>
            <a:ext cx="5905500" cy="3302000"/>
          </a:xfrm>
          <a:prstGeom prst="rect">
            <a:avLst/>
          </a:prstGeom>
        </p:spPr>
      </p:pic>
    </p:spTree>
    <p:extLst>
      <p:ext uri="{BB962C8B-B14F-4D97-AF65-F5344CB8AC3E}">
        <p14:creationId xmlns:p14="http://schemas.microsoft.com/office/powerpoint/2010/main" val="3020615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5652248" cy="369332"/>
          </a:xfrm>
          <a:prstGeom prst="rect">
            <a:avLst/>
          </a:prstGeom>
          <a:noFill/>
        </p:spPr>
        <p:txBody>
          <a:bodyPr wrap="square" rtlCol="0">
            <a:spAutoFit/>
          </a:bodyPr>
          <a:lstStyle/>
          <a:p>
            <a:r>
              <a:rPr lang="en-GB" b="1" i="0" dirty="0">
                <a:solidFill>
                  <a:srgbClr val="000000"/>
                </a:solidFill>
                <a:effectLst/>
                <a:latin typeface="aktiv-grotesk"/>
              </a:rPr>
              <a:t>Figure 21: EU and UK natural gas imports from Russia</a:t>
            </a:r>
            <a:endParaRPr lang="en-US" dirty="0"/>
          </a:p>
        </p:txBody>
      </p:sp>
      <p:pic>
        <p:nvPicPr>
          <p:cNvPr id="7" name="Picture 6">
            <a:extLst>
              <a:ext uri="{FF2B5EF4-FFF2-40B4-BE49-F238E27FC236}">
                <a16:creationId xmlns:a16="http://schemas.microsoft.com/office/drawing/2014/main" id="{52A32C2A-CA70-1425-E4C7-0830C5B7CF55}"/>
              </a:ext>
            </a:extLst>
          </p:cNvPr>
          <p:cNvPicPr>
            <a:picLocks noChangeAspect="1"/>
          </p:cNvPicPr>
          <p:nvPr/>
        </p:nvPicPr>
        <p:blipFill>
          <a:blip r:embed="rId3"/>
          <a:stretch>
            <a:fillRect/>
          </a:stretch>
        </p:blipFill>
        <p:spPr>
          <a:xfrm>
            <a:off x="1619250" y="1778000"/>
            <a:ext cx="5905500" cy="3302000"/>
          </a:xfrm>
          <a:prstGeom prst="rect">
            <a:avLst/>
          </a:prstGeom>
        </p:spPr>
      </p:pic>
    </p:spTree>
    <p:extLst>
      <p:ext uri="{BB962C8B-B14F-4D97-AF65-F5344CB8AC3E}">
        <p14:creationId xmlns:p14="http://schemas.microsoft.com/office/powerpoint/2010/main" val="1581127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07AB96C2-68F8-1784-B254-F6D61B7656B3}"/>
              </a:ext>
            </a:extLst>
          </p:cNvPr>
          <p:cNvSpPr txBox="1"/>
          <p:nvPr/>
        </p:nvSpPr>
        <p:spPr>
          <a:xfrm>
            <a:off x="255494" y="5922059"/>
            <a:ext cx="3039035" cy="646331"/>
          </a:xfrm>
          <a:prstGeom prst="rect">
            <a:avLst/>
          </a:prstGeom>
          <a:noFill/>
        </p:spPr>
        <p:txBody>
          <a:bodyPr wrap="square" rtlCol="0">
            <a:spAutoFit/>
          </a:bodyPr>
          <a:lstStyle/>
          <a:p>
            <a:r>
              <a:rPr lang="en-US" dirty="0"/>
              <a:t>Source:  Bruegel Policy Brief, October 26, 2022</a:t>
            </a:r>
          </a:p>
        </p:txBody>
      </p:sp>
      <p:sp>
        <p:nvSpPr>
          <p:cNvPr id="6" name="TextBox 5">
            <a:extLst>
              <a:ext uri="{FF2B5EF4-FFF2-40B4-BE49-F238E27FC236}">
                <a16:creationId xmlns:a16="http://schemas.microsoft.com/office/drawing/2014/main" id="{59022EA4-B01C-B584-2B19-9A5D4F6FCD59}"/>
              </a:ext>
            </a:extLst>
          </p:cNvPr>
          <p:cNvSpPr txBox="1"/>
          <p:nvPr/>
        </p:nvSpPr>
        <p:spPr>
          <a:xfrm>
            <a:off x="900952" y="1417638"/>
            <a:ext cx="5015754" cy="369332"/>
          </a:xfrm>
          <a:prstGeom prst="rect">
            <a:avLst/>
          </a:prstGeom>
          <a:noFill/>
        </p:spPr>
        <p:txBody>
          <a:bodyPr wrap="square" rtlCol="0">
            <a:spAutoFit/>
          </a:bodyPr>
          <a:lstStyle/>
          <a:p>
            <a:r>
              <a:rPr lang="en-GB" b="1" i="0" dirty="0">
                <a:solidFill>
                  <a:srgbClr val="000000"/>
                </a:solidFill>
                <a:effectLst/>
                <a:latin typeface="aktiv-grotesk"/>
              </a:rPr>
              <a:t>Figure 22: Russia natural gas exports (2021)</a:t>
            </a:r>
            <a:endParaRPr lang="en-US" dirty="0"/>
          </a:p>
        </p:txBody>
      </p:sp>
      <p:pic>
        <p:nvPicPr>
          <p:cNvPr id="7" name="Picture 6">
            <a:extLst>
              <a:ext uri="{FF2B5EF4-FFF2-40B4-BE49-F238E27FC236}">
                <a16:creationId xmlns:a16="http://schemas.microsoft.com/office/drawing/2014/main" id="{3EB55CF1-0540-DE1C-0807-7E7F2AD157E3}"/>
              </a:ext>
            </a:extLst>
          </p:cNvPr>
          <p:cNvPicPr>
            <a:picLocks noChangeAspect="1"/>
          </p:cNvPicPr>
          <p:nvPr/>
        </p:nvPicPr>
        <p:blipFill>
          <a:blip r:embed="rId3"/>
          <a:stretch>
            <a:fillRect/>
          </a:stretch>
        </p:blipFill>
        <p:spPr>
          <a:xfrm>
            <a:off x="1619250" y="1933982"/>
            <a:ext cx="5905500" cy="3517900"/>
          </a:xfrm>
          <a:prstGeom prst="rect">
            <a:avLst/>
          </a:prstGeom>
        </p:spPr>
      </p:pic>
    </p:spTree>
    <p:extLst>
      <p:ext uri="{BB962C8B-B14F-4D97-AF65-F5344CB8AC3E}">
        <p14:creationId xmlns:p14="http://schemas.microsoft.com/office/powerpoint/2010/main" val="140304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000" dirty="0"/>
              <a:t>Forms of sanctions (per Masters)</a:t>
            </a:r>
          </a:p>
          <a:p>
            <a:pPr lvl="1"/>
            <a:r>
              <a:rPr lang="en-US" sz="1800" dirty="0"/>
              <a:t>*Travel bans</a:t>
            </a:r>
          </a:p>
          <a:p>
            <a:pPr lvl="1"/>
            <a:r>
              <a:rPr lang="en-US" sz="1800" dirty="0"/>
              <a:t>*Asset freezes</a:t>
            </a:r>
          </a:p>
          <a:p>
            <a:pPr lvl="1"/>
            <a:r>
              <a:rPr lang="en-US" sz="1800" dirty="0"/>
              <a:t>*Arms embargoes</a:t>
            </a:r>
          </a:p>
          <a:p>
            <a:pPr lvl="1"/>
            <a:r>
              <a:rPr lang="en-US" sz="1800" dirty="0"/>
              <a:t>Capital restraints</a:t>
            </a:r>
          </a:p>
          <a:p>
            <a:pPr lvl="1"/>
            <a:r>
              <a:rPr lang="en-US" sz="1800" dirty="0"/>
              <a:t>Foreign aid reductions</a:t>
            </a:r>
          </a:p>
          <a:p>
            <a:pPr lvl="1"/>
            <a:r>
              <a:rPr lang="en-US" sz="1800" dirty="0"/>
              <a:t>Trade restrictions</a:t>
            </a:r>
          </a:p>
          <a:p>
            <a:r>
              <a:rPr lang="en-US" sz="2000" dirty="0"/>
              <a:t>Other forms (per </a:t>
            </a:r>
            <a:r>
              <a:rPr lang="en-US" sz="2000" dirty="0" err="1"/>
              <a:t>Haass</a:t>
            </a:r>
            <a:r>
              <a:rPr lang="en-US" sz="2000" dirty="0"/>
              <a:t>)</a:t>
            </a:r>
          </a:p>
          <a:p>
            <a:pPr lvl="1"/>
            <a:r>
              <a:rPr lang="en-US" sz="1800" dirty="0"/>
              <a:t>Negative votes in international financial institutions</a:t>
            </a:r>
          </a:p>
          <a:p>
            <a:pPr lvl="1"/>
            <a:r>
              <a:rPr lang="en-US" sz="1800" dirty="0"/>
              <a:t>Withdrawal of diplomatic relations</a:t>
            </a:r>
          </a:p>
          <a:p>
            <a:pPr lvl="1"/>
            <a:r>
              <a:rPr lang="en-US" sz="1800" dirty="0"/>
              <a:t>Visa denials</a:t>
            </a:r>
          </a:p>
          <a:p>
            <a:pPr lvl="1"/>
            <a:r>
              <a:rPr lang="en-US" sz="1800" dirty="0"/>
              <a:t>Cancellation of air links</a:t>
            </a:r>
          </a:p>
          <a:p>
            <a:pPr lvl="1"/>
            <a:endParaRPr lang="en-US" sz="1800" dirty="0"/>
          </a:p>
          <a:p>
            <a:pPr marL="457200" lvl="1" indent="0">
              <a:buNone/>
            </a:pPr>
            <a:r>
              <a:rPr lang="en-US" sz="1800" dirty="0"/>
              <a:t>*Most common types of UN sanctions, per Masters (2019)</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275364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3" name="TextBox 2">
            <a:extLst>
              <a:ext uri="{FF2B5EF4-FFF2-40B4-BE49-F238E27FC236}">
                <a16:creationId xmlns:a16="http://schemas.microsoft.com/office/drawing/2014/main" id="{8CAC5AC2-77F8-4362-FBD5-C8A6652269BF}"/>
              </a:ext>
            </a:extLst>
          </p:cNvPr>
          <p:cNvSpPr txBox="1"/>
          <p:nvPr/>
        </p:nvSpPr>
        <p:spPr>
          <a:xfrm>
            <a:off x="900951" y="1417638"/>
            <a:ext cx="7113495" cy="369332"/>
          </a:xfrm>
          <a:prstGeom prst="rect">
            <a:avLst/>
          </a:prstGeom>
          <a:noFill/>
        </p:spPr>
        <p:txBody>
          <a:bodyPr wrap="square" rtlCol="0">
            <a:spAutoFit/>
          </a:bodyPr>
          <a:lstStyle/>
          <a:p>
            <a:r>
              <a:rPr lang="en-GB" b="1" i="0" dirty="0">
                <a:solidFill>
                  <a:srgbClr val="000000"/>
                </a:solidFill>
                <a:effectLst/>
                <a:latin typeface="aktiv-grotesk"/>
              </a:rPr>
              <a:t>In six months, Russia became a minority gas provider for Europe</a:t>
            </a:r>
            <a:endParaRPr lang="en-US" dirty="0"/>
          </a:p>
        </p:txBody>
      </p:sp>
      <p:pic>
        <p:nvPicPr>
          <p:cNvPr id="6" name="Picture 5">
            <a:extLst>
              <a:ext uri="{FF2B5EF4-FFF2-40B4-BE49-F238E27FC236}">
                <a16:creationId xmlns:a16="http://schemas.microsoft.com/office/drawing/2014/main" id="{6045F9B0-08BB-82B4-91B4-4B1CC28B7F9E}"/>
              </a:ext>
            </a:extLst>
          </p:cNvPr>
          <p:cNvPicPr>
            <a:picLocks noChangeAspect="1"/>
          </p:cNvPicPr>
          <p:nvPr/>
        </p:nvPicPr>
        <p:blipFill>
          <a:blip r:embed="rId3"/>
          <a:stretch>
            <a:fillRect/>
          </a:stretch>
        </p:blipFill>
        <p:spPr>
          <a:xfrm>
            <a:off x="2667000" y="1786970"/>
            <a:ext cx="3978168" cy="4458255"/>
          </a:xfrm>
          <a:prstGeom prst="rect">
            <a:avLst/>
          </a:prstGeom>
        </p:spPr>
      </p:pic>
    </p:spTree>
    <p:extLst>
      <p:ext uri="{BB962C8B-B14F-4D97-AF65-F5344CB8AC3E}">
        <p14:creationId xmlns:p14="http://schemas.microsoft.com/office/powerpoint/2010/main" val="563641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Tree>
    <p:extLst>
      <p:ext uri="{BB962C8B-B14F-4D97-AF65-F5344CB8AC3E}">
        <p14:creationId xmlns:p14="http://schemas.microsoft.com/office/powerpoint/2010/main" val="357692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400" dirty="0"/>
              <a:t>Purposes of sanctions (per Masters)</a:t>
            </a:r>
          </a:p>
          <a:p>
            <a:pPr lvl="1">
              <a:spcBef>
                <a:spcPts val="0"/>
              </a:spcBef>
              <a:spcAft>
                <a:spcPts val="0"/>
              </a:spcAft>
            </a:pPr>
            <a:r>
              <a:rPr lang="en-US" sz="2000" dirty="0">
                <a:effectLst/>
                <a:ea typeface="Times New Roman" panose="02020603050405020304" pitchFamily="18" charset="0"/>
              </a:rPr>
              <a:t>counterterrorism, </a:t>
            </a:r>
          </a:p>
          <a:p>
            <a:pPr lvl="1">
              <a:spcBef>
                <a:spcPts val="0"/>
              </a:spcBef>
              <a:spcAft>
                <a:spcPts val="0"/>
              </a:spcAft>
            </a:pPr>
            <a:r>
              <a:rPr lang="en-US" sz="2000" dirty="0">
                <a:effectLst/>
                <a:ea typeface="Times New Roman" panose="02020603050405020304" pitchFamily="18" charset="0"/>
              </a:rPr>
              <a:t>counternarcotics, </a:t>
            </a:r>
          </a:p>
          <a:p>
            <a:pPr lvl="1">
              <a:spcBef>
                <a:spcPts val="0"/>
              </a:spcBef>
              <a:spcAft>
                <a:spcPts val="0"/>
              </a:spcAft>
            </a:pPr>
            <a:r>
              <a:rPr lang="en-US" sz="2000" dirty="0">
                <a:effectLst/>
                <a:ea typeface="Times New Roman" panose="02020603050405020304" pitchFamily="18" charset="0"/>
              </a:rPr>
              <a:t>nonproliferation, </a:t>
            </a:r>
          </a:p>
          <a:p>
            <a:pPr lvl="1">
              <a:spcBef>
                <a:spcPts val="0"/>
              </a:spcBef>
              <a:spcAft>
                <a:spcPts val="0"/>
              </a:spcAft>
            </a:pPr>
            <a:r>
              <a:rPr lang="en-US" sz="2000" dirty="0">
                <a:effectLst/>
                <a:ea typeface="Times New Roman" panose="02020603050405020304" pitchFamily="18" charset="0"/>
              </a:rPr>
              <a:t>democracy and human rights promotion, </a:t>
            </a:r>
          </a:p>
          <a:p>
            <a:pPr lvl="1">
              <a:spcBef>
                <a:spcPts val="0"/>
              </a:spcBef>
              <a:spcAft>
                <a:spcPts val="0"/>
              </a:spcAft>
            </a:pPr>
            <a:r>
              <a:rPr lang="en-US" sz="2000" dirty="0">
                <a:effectLst/>
                <a:ea typeface="Times New Roman" panose="02020603050405020304" pitchFamily="18" charset="0"/>
              </a:rPr>
              <a:t>conflict resolution, and </a:t>
            </a:r>
          </a:p>
          <a:p>
            <a:pPr lvl="1">
              <a:spcBef>
                <a:spcPts val="0"/>
              </a:spcBef>
              <a:spcAft>
                <a:spcPts val="0"/>
              </a:spcAft>
            </a:pPr>
            <a:r>
              <a:rPr lang="en-US" sz="2000" dirty="0">
                <a:effectLst/>
                <a:ea typeface="Times New Roman" panose="02020603050405020304" pitchFamily="18" charset="0"/>
              </a:rPr>
              <a:t>cybersecurity.</a:t>
            </a:r>
          </a:p>
          <a:p>
            <a:pPr>
              <a:spcBef>
                <a:spcPts val="0"/>
              </a:spcBef>
              <a:spcAft>
                <a:spcPts val="0"/>
              </a:spcAft>
            </a:pPr>
            <a:r>
              <a:rPr lang="en-US" sz="2400" dirty="0">
                <a:ea typeface="Times New Roman" panose="02020603050405020304" pitchFamily="18" charset="0"/>
              </a:rPr>
              <a:t>Other purposes (per </a:t>
            </a:r>
            <a:r>
              <a:rPr lang="en-US" sz="2400" dirty="0" err="1">
                <a:ea typeface="Times New Roman" panose="02020603050405020304" pitchFamily="18" charset="0"/>
              </a:rPr>
              <a:t>Haass</a:t>
            </a:r>
            <a:r>
              <a:rPr lang="en-US" sz="2400" dirty="0">
                <a:ea typeface="Times New Roman" panose="02020603050405020304" pitchFamily="18" charset="0"/>
              </a:rPr>
              <a:t>)</a:t>
            </a:r>
          </a:p>
          <a:p>
            <a:pPr lvl="1">
              <a:spcBef>
                <a:spcPts val="0"/>
              </a:spcBef>
              <a:spcAft>
                <a:spcPts val="0"/>
              </a:spcAft>
            </a:pPr>
            <a:r>
              <a:rPr lang="en-US" sz="2000" dirty="0">
                <a:effectLst/>
                <a:ea typeface="Times New Roman" panose="02020603050405020304" pitchFamily="18" charset="0"/>
              </a:rPr>
              <a:t>Discourage WM</a:t>
            </a:r>
            <a:r>
              <a:rPr lang="en-US" sz="2000" dirty="0">
                <a:ea typeface="Times New Roman" panose="02020603050405020304" pitchFamily="18" charset="0"/>
              </a:rPr>
              <a:t>Ds</a:t>
            </a:r>
          </a:p>
          <a:p>
            <a:pPr lvl="1">
              <a:spcBef>
                <a:spcPts val="0"/>
              </a:spcBef>
              <a:spcAft>
                <a:spcPts val="0"/>
              </a:spcAft>
            </a:pPr>
            <a:r>
              <a:rPr lang="en-US" sz="2000" dirty="0">
                <a:effectLst/>
                <a:ea typeface="Times New Roman" panose="02020603050405020304" pitchFamily="18" charset="0"/>
              </a:rPr>
              <a:t>Thwart drug trafficking</a:t>
            </a:r>
          </a:p>
          <a:p>
            <a:pPr lvl="1">
              <a:spcBef>
                <a:spcPts val="0"/>
              </a:spcBef>
              <a:spcAft>
                <a:spcPts val="0"/>
              </a:spcAft>
            </a:pPr>
            <a:r>
              <a:rPr lang="en-US" sz="2000" dirty="0">
                <a:ea typeface="Times New Roman" panose="02020603050405020304" pitchFamily="18" charset="0"/>
              </a:rPr>
              <a:t>Discourage armed aggression</a:t>
            </a:r>
          </a:p>
          <a:p>
            <a:pPr lvl="1">
              <a:spcBef>
                <a:spcPts val="0"/>
              </a:spcBef>
              <a:spcAft>
                <a:spcPts val="0"/>
              </a:spcAft>
            </a:pPr>
            <a:r>
              <a:rPr lang="en-US" sz="2000" dirty="0">
                <a:ea typeface="Times New Roman" panose="02020603050405020304" pitchFamily="18" charset="0"/>
              </a:rPr>
              <a:t>Promote market access</a:t>
            </a:r>
          </a:p>
          <a:p>
            <a:pPr lvl="1">
              <a:spcBef>
                <a:spcPts val="0"/>
              </a:spcBef>
              <a:spcAft>
                <a:spcPts val="0"/>
              </a:spcAft>
            </a:pPr>
            <a:r>
              <a:rPr lang="en-US" sz="2000" dirty="0">
                <a:ea typeface="Times New Roman" panose="02020603050405020304" pitchFamily="18" charset="0"/>
              </a:rPr>
              <a:t>Protect environment</a:t>
            </a:r>
          </a:p>
          <a:p>
            <a:pPr lvl="1">
              <a:spcBef>
                <a:spcPts val="0"/>
              </a:spcBef>
              <a:spcAft>
                <a:spcPts val="0"/>
              </a:spcAft>
            </a:pPr>
            <a:r>
              <a:rPr lang="en-US" sz="2000" dirty="0">
                <a:ea typeface="Times New Roman" panose="02020603050405020304" pitchFamily="18" charset="0"/>
              </a:rPr>
              <a:t>Replace governments</a:t>
            </a:r>
          </a:p>
          <a:p>
            <a:pPr lvl="1">
              <a:spcBef>
                <a:spcPts val="0"/>
              </a:spcBef>
              <a:spcAft>
                <a:spcPts val="0"/>
              </a:spcAft>
            </a:pPr>
            <a:endParaRPr lang="en-US" sz="2000" dirty="0">
              <a:effectLst/>
              <a:ea typeface="Times New Roman" panose="02020603050405020304" pitchFamily="18" charset="0"/>
            </a:endParaRPr>
          </a:p>
          <a:p>
            <a:pPr lvl="1"/>
            <a:endParaRPr lang="en-US" sz="20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172249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Masters (2019) identifies 3 regimes of sanctions:</a:t>
            </a:r>
          </a:p>
          <a:p>
            <a:pPr lvl="1"/>
            <a:r>
              <a:rPr lang="en-US" sz="2400" dirty="0"/>
              <a:t>United Nations</a:t>
            </a:r>
          </a:p>
          <a:p>
            <a:pPr lvl="2"/>
            <a:r>
              <a:rPr lang="en-US" sz="2000" dirty="0"/>
              <a:t>Decided by Security Council</a:t>
            </a:r>
          </a:p>
          <a:p>
            <a:pPr lvl="1"/>
            <a:r>
              <a:rPr lang="en-US" sz="2400" dirty="0"/>
              <a:t>European Union (but called “restrictive measures”)</a:t>
            </a:r>
          </a:p>
          <a:p>
            <a:pPr lvl="2"/>
            <a:r>
              <a:rPr lang="en-US" sz="2000" dirty="0"/>
              <a:t>Requires unanimous consent by member states</a:t>
            </a:r>
          </a:p>
          <a:p>
            <a:pPr lvl="2"/>
            <a:r>
              <a:rPr lang="en-US" sz="2000" dirty="0"/>
              <a:t>Member states are free to impose harsher ones</a:t>
            </a:r>
          </a:p>
          <a:p>
            <a:pPr lvl="1"/>
            <a:r>
              <a:rPr lang="en-US" sz="2400" dirty="0"/>
              <a:t>United States</a:t>
            </a:r>
          </a:p>
          <a:p>
            <a:pPr lvl="2"/>
            <a:r>
              <a:rPr lang="en-US" sz="2000" dirty="0"/>
              <a:t>Originate in either executive or legislative branch</a:t>
            </a:r>
          </a:p>
          <a:p>
            <a:pPr lvl="2"/>
            <a:r>
              <a:rPr lang="en-US" sz="2000" dirty="0"/>
              <a:t>“US uses [them] more than any other country”</a:t>
            </a:r>
          </a:p>
          <a:p>
            <a:pPr lvl="2"/>
            <a:endParaRPr lang="en-US" sz="20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124834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F6A16E3-A8E4-6975-6440-E856F47AC6C1}"/>
              </a:ext>
            </a:extLst>
          </p:cNvPr>
          <p:cNvPicPr>
            <a:picLocks noChangeAspect="1"/>
          </p:cNvPicPr>
          <p:nvPr/>
        </p:nvPicPr>
        <p:blipFill>
          <a:blip r:embed="rId3"/>
          <a:stretch>
            <a:fillRect/>
          </a:stretch>
        </p:blipFill>
        <p:spPr>
          <a:xfrm>
            <a:off x="1707697" y="643466"/>
            <a:ext cx="5728604" cy="557106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8</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54385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dirty="0"/>
              <a:t>Sanctions used by others</a:t>
            </a:r>
          </a:p>
          <a:p>
            <a:pPr lvl="1"/>
            <a:r>
              <a:rPr lang="en-US" dirty="0"/>
              <a:t>China on</a:t>
            </a:r>
          </a:p>
          <a:p>
            <a:pPr lvl="2"/>
            <a:r>
              <a:rPr lang="en-US" dirty="0"/>
              <a:t>Australia 2020</a:t>
            </a:r>
          </a:p>
          <a:p>
            <a:pPr lvl="2"/>
            <a:r>
              <a:rPr lang="en-US" dirty="0"/>
              <a:t>Lithuania 2021</a:t>
            </a:r>
          </a:p>
          <a:p>
            <a:pPr lvl="2"/>
            <a:r>
              <a:rPr lang="en-US" dirty="0"/>
              <a:t>Taiwan 2022</a:t>
            </a:r>
          </a:p>
          <a:p>
            <a:pPr lvl="2"/>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22160126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132781</TotalTime>
  <Words>3154</Words>
  <Application>Microsoft Macintosh PowerPoint</Application>
  <PresentationFormat>On-screen Show (4:3)</PresentationFormat>
  <Paragraphs>452</Paragraphs>
  <Slides>51</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aktiv-grotesk</vt:lpstr>
      <vt:lpstr>aktiv-grotesk-extended</vt:lpstr>
      <vt:lpstr>Arial</vt:lpstr>
      <vt:lpstr>Calibri</vt:lpstr>
      <vt:lpstr>conduit itc</vt:lpstr>
      <vt:lpstr>inherit</vt:lpstr>
      <vt:lpstr>Marr Sans</vt:lpstr>
      <vt:lpstr>Open Sans</vt:lpstr>
      <vt:lpstr>The Antiqua B</vt:lpstr>
      <vt:lpstr>Times New Roman</vt:lpstr>
      <vt:lpstr>Default Design</vt:lpstr>
      <vt:lpstr>Class 24  Economic Sanctions by Alan V. Deardorff University of Michigan 2022</vt:lpstr>
      <vt:lpstr>Outline</vt:lpstr>
      <vt:lpstr>What economic sanctions are</vt:lpstr>
      <vt:lpstr>What economic sanctions are</vt:lpstr>
      <vt:lpstr>What economic sanctions are</vt:lpstr>
      <vt:lpstr>What economic sanctions are</vt:lpstr>
      <vt:lpstr>Sanctions Regimes</vt:lpstr>
      <vt:lpstr>PowerPoint Presentation</vt:lpstr>
      <vt:lpstr>Sanctions Regimes</vt:lpstr>
      <vt:lpstr>Pause for Discussion</vt:lpstr>
      <vt:lpstr>Questions on Masters, “What Are Economic Sanctions?</vt:lpstr>
      <vt:lpstr>Questions on Haass,  “Too Much of a Bad Thing”</vt:lpstr>
      <vt:lpstr>Sanctions History</vt:lpstr>
      <vt:lpstr>Sanctions History</vt:lpstr>
      <vt:lpstr>PowerPoint Presentation</vt:lpstr>
      <vt:lpstr>PowerPoint Presentation</vt:lpstr>
      <vt:lpstr>PowerPoint Presentation</vt:lpstr>
      <vt:lpstr>Effects of Russia Sanctions</vt:lpstr>
      <vt:lpstr>Pause for Discussion</vt:lpstr>
      <vt:lpstr>Questions on Mulder,  “The Sanctions Weapon</vt:lpstr>
      <vt:lpstr>Do Sanctions Work?</vt:lpstr>
      <vt:lpstr>PowerPoint Presentation</vt:lpstr>
      <vt:lpstr>PowerPoint Presentation</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224</cp:revision>
  <cp:lastPrinted>2022-12-01T18:31:51Z</cp:lastPrinted>
  <dcterms:created xsi:type="dcterms:W3CDTF">2011-01-03T19:29:08Z</dcterms:created>
  <dcterms:modified xsi:type="dcterms:W3CDTF">2022-12-01T18:32:26Z</dcterms:modified>
</cp:coreProperties>
</file>