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5"/>
  </p:notesMasterIdLst>
  <p:handoutMasterIdLst>
    <p:handoutMasterId r:id="rId46"/>
  </p:handoutMasterIdLst>
  <p:sldIdLst>
    <p:sldId id="256" r:id="rId2"/>
    <p:sldId id="546" r:id="rId3"/>
    <p:sldId id="547" r:id="rId4"/>
    <p:sldId id="560" r:id="rId5"/>
    <p:sldId id="320" r:id="rId6"/>
    <p:sldId id="291" r:id="rId7"/>
    <p:sldId id="533" r:id="rId8"/>
    <p:sldId id="534" r:id="rId9"/>
    <p:sldId id="543" r:id="rId10"/>
    <p:sldId id="300" r:id="rId11"/>
    <p:sldId id="301" r:id="rId12"/>
    <p:sldId id="302" r:id="rId13"/>
    <p:sldId id="303" r:id="rId14"/>
    <p:sldId id="304" r:id="rId15"/>
    <p:sldId id="305" r:id="rId16"/>
    <p:sldId id="306" r:id="rId17"/>
    <p:sldId id="528" r:id="rId18"/>
    <p:sldId id="532" r:id="rId19"/>
    <p:sldId id="535" r:id="rId20"/>
    <p:sldId id="307" r:id="rId21"/>
    <p:sldId id="545" r:id="rId22"/>
    <p:sldId id="310" r:id="rId23"/>
    <p:sldId id="311" r:id="rId24"/>
    <p:sldId id="536" r:id="rId25"/>
    <p:sldId id="537" r:id="rId26"/>
    <p:sldId id="538" r:id="rId27"/>
    <p:sldId id="539" r:id="rId28"/>
    <p:sldId id="540" r:id="rId29"/>
    <p:sldId id="312" r:id="rId30"/>
    <p:sldId id="313" r:id="rId31"/>
    <p:sldId id="314" r:id="rId32"/>
    <p:sldId id="315" r:id="rId33"/>
    <p:sldId id="316" r:id="rId34"/>
    <p:sldId id="317" r:id="rId35"/>
    <p:sldId id="318" r:id="rId36"/>
    <p:sldId id="319" r:id="rId37"/>
    <p:sldId id="561" r:id="rId38"/>
    <p:sldId id="563" r:id="rId39"/>
    <p:sldId id="562" r:id="rId40"/>
    <p:sldId id="564" r:id="rId41"/>
    <p:sldId id="541" r:id="rId42"/>
    <p:sldId id="542" r:id="rId43"/>
    <p:sldId id="323" r:id="rId44"/>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6" autoAdjust="0"/>
    <p:restoredTop sz="92431" autoAdjust="0"/>
  </p:normalViewPr>
  <p:slideViewPr>
    <p:cSldViewPr snapToGrid="0">
      <p:cViewPr>
        <p:scale>
          <a:sx n="100" d="100"/>
          <a:sy n="100" d="100"/>
        </p:scale>
        <p:origin x="2104" y="256"/>
      </p:cViewPr>
      <p:guideLst>
        <p:guide orient="horz" pos="2160"/>
        <p:guide pos="2880"/>
      </p:guideLst>
    </p:cSldViewPr>
  </p:slid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Adapted from José Pulido, “El </a:t>
            </a:r>
            <a:r>
              <a:rPr lang="en-US" dirty="0" err="1"/>
              <a:t>Modelo</a:t>
            </a:r>
            <a:r>
              <a:rPr lang="en-US" dirty="0"/>
              <a:t> de Melitz (2003)”, Universidad del Rosario.</a:t>
            </a:r>
          </a:p>
          <a:p>
            <a:r>
              <a:rPr lang="en-US" dirty="0"/>
              <a:t>https://</a:t>
            </a:r>
            <a:r>
              <a:rPr lang="en-US" dirty="0" err="1"/>
              <a:t>josepulido.net</a:t>
            </a:r>
            <a:r>
              <a:rPr lang="en-US" dirty="0"/>
              <a:t>/wp-content/uploads/Melitz-1.pdf</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37</a:t>
            </a:fld>
            <a:endParaRPr lang="en-US"/>
          </a:p>
        </p:txBody>
      </p:sp>
    </p:spTree>
    <p:extLst>
      <p:ext uri="{BB962C8B-B14F-4D97-AF65-F5344CB8AC3E}">
        <p14:creationId xmlns:p14="http://schemas.microsoft.com/office/powerpoint/2010/main" val="4243510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Adapted from José Pulido, “El </a:t>
            </a:r>
            <a:r>
              <a:rPr lang="en-US" dirty="0" err="1"/>
              <a:t>Modelo</a:t>
            </a:r>
            <a:r>
              <a:rPr lang="en-US" dirty="0"/>
              <a:t> de Melitz (2003)”, Universidad del Rosario.</a:t>
            </a:r>
          </a:p>
          <a:p>
            <a:r>
              <a:rPr lang="en-US" dirty="0"/>
              <a:t>https://</a:t>
            </a:r>
            <a:r>
              <a:rPr lang="en-US" dirty="0" err="1"/>
              <a:t>josepulido.net</a:t>
            </a:r>
            <a:r>
              <a:rPr lang="en-US" dirty="0"/>
              <a:t>/wp-content/uploads/Melitz-1.pdf</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38</a:t>
            </a:fld>
            <a:endParaRPr lang="en-US"/>
          </a:p>
        </p:txBody>
      </p:sp>
    </p:spTree>
    <p:extLst>
      <p:ext uri="{BB962C8B-B14F-4D97-AF65-F5344CB8AC3E}">
        <p14:creationId xmlns:p14="http://schemas.microsoft.com/office/powerpoint/2010/main" val="3340485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Adapted from José Pulido, “El </a:t>
            </a:r>
            <a:r>
              <a:rPr lang="en-US" dirty="0" err="1"/>
              <a:t>Modelo</a:t>
            </a:r>
            <a:r>
              <a:rPr lang="en-US" dirty="0"/>
              <a:t> de Melitz (2003)”, Universidad del Rosario.</a:t>
            </a:r>
          </a:p>
          <a:p>
            <a:r>
              <a:rPr lang="en-US" dirty="0"/>
              <a:t>https://</a:t>
            </a:r>
            <a:r>
              <a:rPr lang="en-US" dirty="0" err="1"/>
              <a:t>josepulido.net</a:t>
            </a:r>
            <a:r>
              <a:rPr lang="en-US" dirty="0"/>
              <a:t>/wp-content/uploads/Melitz-1.pdf</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39</a:t>
            </a:fld>
            <a:endParaRPr lang="en-US"/>
          </a:p>
        </p:txBody>
      </p:sp>
    </p:spTree>
    <p:extLst>
      <p:ext uri="{BB962C8B-B14F-4D97-AF65-F5344CB8AC3E}">
        <p14:creationId xmlns:p14="http://schemas.microsoft.com/office/powerpoint/2010/main" val="3725224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Adapted from José Pulido, “El </a:t>
            </a:r>
            <a:r>
              <a:rPr lang="en-US" dirty="0" err="1"/>
              <a:t>Modelo</a:t>
            </a:r>
            <a:r>
              <a:rPr lang="en-US" dirty="0"/>
              <a:t> de Melitz (2003)”, Universidad del Rosario.</a:t>
            </a:r>
          </a:p>
          <a:p>
            <a:r>
              <a:rPr lang="en-US" dirty="0"/>
              <a:t>https://</a:t>
            </a:r>
            <a:r>
              <a:rPr lang="en-US" dirty="0" err="1"/>
              <a:t>josepulido.net</a:t>
            </a:r>
            <a:r>
              <a:rPr lang="en-US" dirty="0"/>
              <a:t>/wp-content/uploads/Melitz-1.pdf</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40</a:t>
            </a:fld>
            <a:endParaRPr lang="en-US"/>
          </a:p>
        </p:txBody>
      </p:sp>
    </p:spTree>
    <p:extLst>
      <p:ext uri="{BB962C8B-B14F-4D97-AF65-F5344CB8AC3E}">
        <p14:creationId xmlns:p14="http://schemas.microsoft.com/office/powerpoint/2010/main" val="3206485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43</a:t>
            </a:fld>
            <a:endParaRPr lang="en-US"/>
          </a:p>
        </p:txBody>
      </p:sp>
    </p:spTree>
    <p:extLst>
      <p:ext uri="{BB962C8B-B14F-4D97-AF65-F5344CB8AC3E}">
        <p14:creationId xmlns:p14="http://schemas.microsoft.com/office/powerpoint/2010/main" val="483278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18:  Scale Economies and Imperfect Competition</a:t>
            </a:r>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18:  Scale Economies and Imperfect Competition</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23.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18.png"/><Relationship Id="rId3" Type="http://schemas.openxmlformats.org/officeDocument/2006/relationships/image" Target="../media/image10.png"/><Relationship Id="rId7" Type="http://schemas.openxmlformats.org/officeDocument/2006/relationships/image" Target="../media/image16.png"/><Relationship Id="rId12"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7.png"/><Relationship Id="rId5" Type="http://schemas.openxmlformats.org/officeDocument/2006/relationships/image" Target="../media/image14.png"/><Relationship Id="rId1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13.png"/><Relationship Id="rId9" Type="http://schemas.openxmlformats.org/officeDocument/2006/relationships/image" Target="../media/image5.png"/><Relationship Id="rId14"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39.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0.png"/><Relationship Id="rId7" Type="http://schemas.openxmlformats.org/officeDocument/2006/relationships/image" Target="../media/image2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4.png"/><Relationship Id="rId5" Type="http://schemas.openxmlformats.org/officeDocument/2006/relationships/image" Target="../media/image26.png"/><Relationship Id="rId10" Type="http://schemas.openxmlformats.org/officeDocument/2006/relationships/image" Target="../media/image30.png"/><Relationship Id="rId4" Type="http://schemas.openxmlformats.org/officeDocument/2006/relationships/image" Target="../media/image21.png"/><Relationship Id="rId9" Type="http://schemas.openxmlformats.org/officeDocument/2006/relationships/image" Target="../media/image2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30.png"/><Relationship Id="rId3" Type="http://schemas.openxmlformats.org/officeDocument/2006/relationships/image" Target="../media/image20.png"/><Relationship Id="rId7" Type="http://schemas.openxmlformats.org/officeDocument/2006/relationships/image" Target="../media/image31.png"/><Relationship Id="rId12" Type="http://schemas.openxmlformats.org/officeDocument/2006/relationships/image" Target="../media/image3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 18</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Scale Economies </a:t>
            </a:r>
            <a:br>
              <a:rPr lang="en-US" sz="3600" b="1" dirty="0"/>
            </a:br>
            <a:r>
              <a:rPr lang="en-US" sz="3600" b="1" dirty="0"/>
              <a:t>and Imperfect Competition</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2022</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Scale Economies</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58721" y="1219200"/>
            <a:ext cx="4114800" cy="5026020"/>
          </a:xfrm>
          <a:ln>
            <a:solidFill>
              <a:schemeClr val="tx1"/>
            </a:solidFill>
          </a:ln>
        </p:spPr>
        <p:txBody>
          <a:bodyPr/>
          <a:lstStyle/>
          <a:p>
            <a:r>
              <a:rPr lang="en-US" sz="2200" dirty="0"/>
              <a:t>With scale economies, average cost falls with higher output</a:t>
            </a:r>
          </a:p>
          <a:p>
            <a:r>
              <a:rPr lang="en-US" sz="2200" dirty="0"/>
              <a:t>Equilibrium is output at which P=AC</a:t>
            </a:r>
          </a:p>
          <a:p>
            <a:pPr lvl="1"/>
            <a:r>
              <a:rPr lang="en-US" sz="1800" dirty="0"/>
              <a:t>i.e., zero excess profit</a:t>
            </a:r>
          </a:p>
          <a:p>
            <a:r>
              <a:rPr lang="en-US" sz="2200" dirty="0"/>
              <a:t>Dynamics</a:t>
            </a:r>
          </a:p>
          <a:p>
            <a:pPr lvl="1"/>
            <a:r>
              <a:rPr lang="en-US" sz="1800" dirty="0"/>
              <a:t>Think of arbitrary output causing price from D-curve</a:t>
            </a:r>
          </a:p>
          <a:p>
            <a:pPr lvl="1"/>
            <a:r>
              <a:rPr lang="en-US" sz="1800" dirty="0"/>
              <a:t>Profit (P&gt;AC) causes expansion </a:t>
            </a:r>
          </a:p>
          <a:p>
            <a:pPr lvl="1"/>
            <a:r>
              <a:rPr lang="en-US" sz="1800" dirty="0"/>
              <a:t>Loss (P&lt;AC) causes contraction</a:t>
            </a:r>
          </a:p>
          <a:p>
            <a:pPr lvl="1"/>
            <a:r>
              <a:rPr lang="en-US" sz="1800" dirty="0"/>
              <a:t>Market is stable if D steeper than AC</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2057400" y="2209800"/>
            <a:ext cx="2057400" cy="2743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4038600"/>
            <a:ext cx="19812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429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3200400" y="5181600"/>
            <a:ext cx="533400" cy="369332"/>
          </a:xfrm>
          <a:prstGeom prst="rect">
            <a:avLst/>
          </a:prstGeom>
          <a:noFill/>
        </p:spPr>
        <p:txBody>
          <a:bodyPr wrap="square" rtlCol="0">
            <a:spAutoFit/>
          </a:bodyPr>
          <a:lstStyle/>
          <a:p>
            <a:r>
              <a:rPr lang="en-US" dirty="0"/>
              <a:t>Q</a:t>
            </a:r>
            <a:r>
              <a:rPr lang="en-US" baseline="-25000" dirty="0"/>
              <a:t>0</a:t>
            </a:r>
          </a:p>
        </p:txBody>
      </p:sp>
      <p:sp>
        <p:nvSpPr>
          <p:cNvPr id="51" name="TextBox 50"/>
          <p:cNvSpPr txBox="1"/>
          <p:nvPr/>
        </p:nvSpPr>
        <p:spPr>
          <a:xfrm>
            <a:off x="1066800" y="3810000"/>
            <a:ext cx="533400" cy="369332"/>
          </a:xfrm>
          <a:prstGeom prst="rect">
            <a:avLst/>
          </a:prstGeom>
          <a:noFill/>
        </p:spPr>
        <p:txBody>
          <a:bodyPr wrap="square" rtlCol="0">
            <a:spAutoFit/>
          </a:bodyPr>
          <a:lstStyle/>
          <a:p>
            <a:r>
              <a:rPr lang="en-US" dirty="0"/>
              <a:t>P</a:t>
            </a:r>
            <a:r>
              <a:rPr lang="en-US" baseline="-25000" dirty="0"/>
              <a:t>0</a:t>
            </a:r>
          </a:p>
        </p:txBody>
      </p:sp>
      <p:cxnSp>
        <p:nvCxnSpPr>
          <p:cNvPr id="52" name="Straight Connector 51"/>
          <p:cNvCxnSpPr/>
          <p:nvPr/>
        </p:nvCxnSpPr>
        <p:spPr>
          <a:xfrm>
            <a:off x="3886200" y="4648200"/>
            <a:ext cx="0" cy="5334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2971800" y="3429000"/>
            <a:ext cx="0" cy="175260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2667000" y="5181600"/>
            <a:ext cx="533400"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1</a:t>
            </a:r>
          </a:p>
        </p:txBody>
      </p:sp>
      <p:cxnSp>
        <p:nvCxnSpPr>
          <p:cNvPr id="58" name="Straight Connector 57"/>
          <p:cNvCxnSpPr/>
          <p:nvPr/>
        </p:nvCxnSpPr>
        <p:spPr>
          <a:xfrm>
            <a:off x="1447800" y="3429000"/>
            <a:ext cx="1524000" cy="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1066800" y="3200400"/>
            <a:ext cx="5334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1</a:t>
            </a:r>
          </a:p>
        </p:txBody>
      </p:sp>
      <p:sp>
        <p:nvSpPr>
          <p:cNvPr id="74" name="TextBox 73"/>
          <p:cNvSpPr txBox="1"/>
          <p:nvPr/>
        </p:nvSpPr>
        <p:spPr>
          <a:xfrm>
            <a:off x="3733800" y="5181600"/>
            <a:ext cx="5334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2</a:t>
            </a:r>
          </a:p>
        </p:txBody>
      </p:sp>
      <p:sp>
        <p:nvSpPr>
          <p:cNvPr id="75" name="TextBox 74"/>
          <p:cNvSpPr txBox="1"/>
          <p:nvPr/>
        </p:nvSpPr>
        <p:spPr>
          <a:xfrm>
            <a:off x="1066800" y="44196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p>
        </p:txBody>
      </p:sp>
      <p:cxnSp>
        <p:nvCxnSpPr>
          <p:cNvPr id="76" name="Straight Connector 75"/>
          <p:cNvCxnSpPr/>
          <p:nvPr/>
        </p:nvCxnSpPr>
        <p:spPr>
          <a:xfrm flipH="1">
            <a:off x="1447800" y="4648200"/>
            <a:ext cx="2438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flipH="1">
            <a:off x="3581400" y="5105400"/>
            <a:ext cx="3048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a:off x="2971800" y="5105400"/>
            <a:ext cx="304800" cy="0"/>
          </a:xfrm>
          <a:prstGeom prst="straightConnector1">
            <a:avLst/>
          </a:prstGeom>
          <a:ln w="25400">
            <a:solidFill>
              <a:srgbClr val="008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4038600" y="4800600"/>
            <a:ext cx="533400" cy="369332"/>
          </a:xfrm>
          <a:prstGeom prst="rect">
            <a:avLst/>
          </a:prstGeom>
          <a:noFill/>
        </p:spPr>
        <p:txBody>
          <a:bodyPr wrap="square" rtlCol="0">
            <a:spAutoFit/>
          </a:bodyPr>
          <a:lstStyle/>
          <a:p>
            <a:r>
              <a:rPr lang="en-US" dirty="0"/>
              <a:t>D</a:t>
            </a:r>
            <a:endParaRPr lang="en-US" baseline="30000" dirty="0"/>
          </a:p>
        </p:txBody>
      </p:sp>
      <p:sp>
        <p:nvSpPr>
          <p:cNvPr id="87" name="TextBox 86"/>
          <p:cNvSpPr txBox="1"/>
          <p:nvPr/>
        </p:nvSpPr>
        <p:spPr>
          <a:xfrm>
            <a:off x="4114800" y="3962400"/>
            <a:ext cx="533400" cy="369332"/>
          </a:xfrm>
          <a:prstGeom prst="rect">
            <a:avLst/>
          </a:prstGeom>
          <a:noFill/>
        </p:spPr>
        <p:txBody>
          <a:bodyPr wrap="square" rtlCol="0">
            <a:spAutoFit/>
          </a:bodyPr>
          <a:lstStyle/>
          <a:p>
            <a:r>
              <a:rPr lang="en-US" dirty="0"/>
              <a:t>AC</a:t>
            </a:r>
            <a:endParaRPr lang="en-US" baseline="30000" dirty="0"/>
          </a:p>
        </p:txBody>
      </p:sp>
      <p:sp>
        <p:nvSpPr>
          <p:cNvPr id="88" name="Freeform 87"/>
          <p:cNvSpPr/>
          <p:nvPr/>
        </p:nvSpPr>
        <p:spPr>
          <a:xfrm>
            <a:off x="1591733" y="269240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2E359BFE-2F86-6F40-A26C-DBB2E6F2547B}"/>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CBA2DEAA-CA52-1F4A-BDA5-31F689356DD2}"/>
              </a:ext>
            </a:extLst>
          </p:cNvPr>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spTree>
    <p:extLst>
      <p:ext uri="{BB962C8B-B14F-4D97-AF65-F5344CB8AC3E}">
        <p14:creationId xmlns:p14="http://schemas.microsoft.com/office/powerpoint/2010/main" val="297815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6">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6">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6">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6">
                                            <p:txEl>
                                              <p:pRg st="6" end="6"/>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7" grpId="0"/>
      <p:bldP spid="67" grpId="0"/>
      <p:bldP spid="74" grpId="0"/>
      <p:bldP spid="75" grpId="0"/>
      <p:bldP spid="8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Scale Economies</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676400"/>
            <a:ext cx="4114800" cy="1143000"/>
          </a:xfrm>
          <a:ln>
            <a:solidFill>
              <a:schemeClr val="tx1"/>
            </a:solidFill>
          </a:ln>
        </p:spPr>
        <p:txBody>
          <a:bodyPr/>
          <a:lstStyle/>
          <a:p>
            <a:r>
              <a:rPr lang="en-US" sz="2200" dirty="0"/>
              <a:t>Contrary to usual markets, a rightward shift in demand causes price to fall</a:t>
            </a:r>
            <a:endParaRPr lang="en-US" sz="1800" dirty="0"/>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2057400" y="2209800"/>
            <a:ext cx="2057400" cy="2743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4038600"/>
            <a:ext cx="19812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429000" y="4038600"/>
            <a:ext cx="0"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3200400" y="5181600"/>
            <a:ext cx="533400" cy="369332"/>
          </a:xfrm>
          <a:prstGeom prst="rect">
            <a:avLst/>
          </a:prstGeom>
          <a:noFill/>
        </p:spPr>
        <p:txBody>
          <a:bodyPr wrap="square" rtlCol="0">
            <a:spAutoFit/>
          </a:bodyPr>
          <a:lstStyle/>
          <a:p>
            <a:r>
              <a:rPr lang="en-US" dirty="0"/>
              <a:t>Q</a:t>
            </a:r>
            <a:r>
              <a:rPr lang="en-US" baseline="-25000" dirty="0"/>
              <a:t>0</a:t>
            </a:r>
          </a:p>
        </p:txBody>
      </p:sp>
      <p:sp>
        <p:nvSpPr>
          <p:cNvPr id="51" name="TextBox 50"/>
          <p:cNvSpPr txBox="1"/>
          <p:nvPr/>
        </p:nvSpPr>
        <p:spPr>
          <a:xfrm>
            <a:off x="1066800" y="3810000"/>
            <a:ext cx="533400" cy="369332"/>
          </a:xfrm>
          <a:prstGeom prst="rect">
            <a:avLst/>
          </a:prstGeom>
          <a:noFill/>
        </p:spPr>
        <p:txBody>
          <a:bodyPr wrap="square" rtlCol="0">
            <a:spAutoFit/>
          </a:bodyPr>
          <a:lstStyle/>
          <a:p>
            <a:r>
              <a:rPr lang="en-US" dirty="0"/>
              <a:t>P</a:t>
            </a:r>
            <a:r>
              <a:rPr lang="en-US" baseline="-25000" dirty="0"/>
              <a:t>0</a:t>
            </a:r>
          </a:p>
        </p:txBody>
      </p:sp>
      <p:cxnSp>
        <p:nvCxnSpPr>
          <p:cNvPr id="52" name="Straight Connector 51"/>
          <p:cNvCxnSpPr/>
          <p:nvPr/>
        </p:nvCxnSpPr>
        <p:spPr>
          <a:xfrm>
            <a:off x="3997325" y="4264025"/>
            <a:ext cx="0" cy="9144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3810000" y="5181600"/>
            <a:ext cx="5334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1</a:t>
            </a:r>
          </a:p>
        </p:txBody>
      </p:sp>
      <p:sp>
        <p:nvSpPr>
          <p:cNvPr id="75" name="TextBox 74"/>
          <p:cNvSpPr txBox="1"/>
          <p:nvPr/>
        </p:nvSpPr>
        <p:spPr>
          <a:xfrm>
            <a:off x="1066800" y="41148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1</a:t>
            </a:r>
          </a:p>
        </p:txBody>
      </p:sp>
      <p:cxnSp>
        <p:nvCxnSpPr>
          <p:cNvPr id="76" name="Straight Connector 75"/>
          <p:cNvCxnSpPr/>
          <p:nvPr/>
        </p:nvCxnSpPr>
        <p:spPr>
          <a:xfrm flipH="1">
            <a:off x="1447800" y="4267200"/>
            <a:ext cx="2549525"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a:off x="3429000" y="5105400"/>
            <a:ext cx="56515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flipV="1">
            <a:off x="2400300" y="2139950"/>
            <a:ext cx="2057400" cy="27432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038600" y="4800600"/>
            <a:ext cx="533400" cy="369332"/>
          </a:xfrm>
          <a:prstGeom prst="rect">
            <a:avLst/>
          </a:prstGeom>
          <a:noFill/>
        </p:spPr>
        <p:txBody>
          <a:bodyPr wrap="square" rtlCol="0">
            <a:spAutoFit/>
          </a:bodyPr>
          <a:lstStyle/>
          <a:p>
            <a:r>
              <a:rPr lang="en-US" dirty="0"/>
              <a:t>D</a:t>
            </a:r>
            <a:endParaRPr lang="en-US" baseline="30000" dirty="0"/>
          </a:p>
        </p:txBody>
      </p:sp>
      <p:sp>
        <p:nvSpPr>
          <p:cNvPr id="33" name="TextBox 32"/>
          <p:cNvSpPr txBox="1"/>
          <p:nvPr/>
        </p:nvSpPr>
        <p:spPr>
          <a:xfrm>
            <a:off x="4343400" y="4495800"/>
            <a:ext cx="457200" cy="369332"/>
          </a:xfrm>
          <a:prstGeom prst="rect">
            <a:avLst/>
          </a:prstGeom>
          <a:noFill/>
        </p:spPr>
        <p:txBody>
          <a:bodyPr wrap="square" rtlCol="0">
            <a:spAutoFit/>
          </a:bodyPr>
          <a:lstStyle/>
          <a:p>
            <a:r>
              <a:rPr lang="en-US" dirty="0">
                <a:solidFill>
                  <a:srgbClr val="FF0000"/>
                </a:solidFill>
              </a:rPr>
              <a:t>D’</a:t>
            </a:r>
            <a:endParaRPr lang="en-US" baseline="30000" dirty="0">
              <a:solidFill>
                <a:srgbClr val="FF0000"/>
              </a:solidFill>
            </a:endParaRPr>
          </a:p>
        </p:txBody>
      </p:sp>
      <p:sp>
        <p:nvSpPr>
          <p:cNvPr id="34" name="TextBox 33"/>
          <p:cNvSpPr txBox="1"/>
          <p:nvPr/>
        </p:nvSpPr>
        <p:spPr>
          <a:xfrm>
            <a:off x="4114800" y="3962400"/>
            <a:ext cx="533400" cy="369332"/>
          </a:xfrm>
          <a:prstGeom prst="rect">
            <a:avLst/>
          </a:prstGeom>
          <a:noFill/>
        </p:spPr>
        <p:txBody>
          <a:bodyPr wrap="square" rtlCol="0">
            <a:spAutoFit/>
          </a:bodyPr>
          <a:lstStyle/>
          <a:p>
            <a:r>
              <a:rPr lang="en-US" dirty="0"/>
              <a:t>AC</a:t>
            </a:r>
            <a:endParaRPr lang="en-US" baseline="30000" dirty="0"/>
          </a:p>
        </p:txBody>
      </p:sp>
      <p:cxnSp>
        <p:nvCxnSpPr>
          <p:cNvPr id="35" name="Straight Arrow Connector 34"/>
          <p:cNvCxnSpPr/>
          <p:nvPr/>
        </p:nvCxnSpPr>
        <p:spPr>
          <a:xfrm>
            <a:off x="1600200" y="4038600"/>
            <a:ext cx="0" cy="2286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16" name="Freeform 15"/>
          <p:cNvSpPr/>
          <p:nvPr/>
        </p:nvSpPr>
        <p:spPr>
          <a:xfrm>
            <a:off x="1591733" y="269240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070439F2-C5AC-2941-BC1E-AA97C20162D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C6C6E0D4-E534-C54D-8E08-6C587A5E6A89}"/>
              </a:ext>
            </a:extLst>
          </p:cNvPr>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spTree>
    <p:extLst>
      <p:ext uri="{BB962C8B-B14F-4D97-AF65-F5344CB8AC3E}">
        <p14:creationId xmlns:p14="http://schemas.microsoft.com/office/powerpoint/2010/main" val="379298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7"/>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77"/>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Two-Country Autarky and Trade</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799"/>
            <a:ext cx="4114800" cy="3666067"/>
          </a:xfrm>
          <a:ln>
            <a:solidFill>
              <a:schemeClr val="tx1"/>
            </a:solidFill>
          </a:ln>
        </p:spPr>
        <p:txBody>
          <a:bodyPr/>
          <a:lstStyle/>
          <a:p>
            <a:r>
              <a:rPr lang="en-US" sz="2000" dirty="0"/>
              <a:t>Suppose US has higher cost than China</a:t>
            </a:r>
          </a:p>
          <a:p>
            <a:r>
              <a:rPr lang="en-US" sz="2000" dirty="0"/>
              <a:t>Without trade</a:t>
            </a:r>
          </a:p>
          <a:p>
            <a:pPr lvl="1"/>
            <a:r>
              <a:rPr lang="en-US" sz="1600" dirty="0"/>
              <a:t>US has P</a:t>
            </a:r>
            <a:r>
              <a:rPr lang="en-US" sz="1600" baseline="-25000" dirty="0"/>
              <a:t>0</a:t>
            </a:r>
            <a:r>
              <a:rPr lang="en-US" sz="1600" baseline="30000" dirty="0"/>
              <a:t>U</a:t>
            </a:r>
            <a:r>
              <a:rPr lang="en-US" sz="1600" dirty="0"/>
              <a:t>=AC</a:t>
            </a:r>
            <a:r>
              <a:rPr lang="en-US" sz="1600" baseline="30000" dirty="0"/>
              <a:t>U</a:t>
            </a:r>
          </a:p>
          <a:p>
            <a:pPr lvl="1"/>
            <a:r>
              <a:rPr lang="en-US" sz="1600" dirty="0"/>
              <a:t>China has P</a:t>
            </a:r>
            <a:r>
              <a:rPr lang="en-US" sz="1600" baseline="-25000" dirty="0"/>
              <a:t>0</a:t>
            </a:r>
            <a:r>
              <a:rPr lang="en-US" sz="1600" baseline="30000" dirty="0"/>
              <a:t>C</a:t>
            </a:r>
            <a:r>
              <a:rPr lang="en-US" sz="1600" dirty="0"/>
              <a:t>=AC</a:t>
            </a:r>
            <a:r>
              <a:rPr lang="en-US" sz="1600" baseline="30000" dirty="0"/>
              <a:t>C</a:t>
            </a:r>
          </a:p>
          <a:p>
            <a:r>
              <a:rPr lang="en-US" sz="2000" dirty="0"/>
              <a:t>With trade, China underprices US and takes the whole world market</a:t>
            </a:r>
          </a:p>
          <a:p>
            <a:r>
              <a:rPr lang="en-US" sz="2000" dirty="0"/>
              <a:t>Price falls in both countries and demanders gain in both, the US by more</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1752600" y="2057400"/>
            <a:ext cx="1219200" cy="2895600"/>
          </a:xfrm>
          <a:prstGeom prst="line">
            <a:avLst/>
          </a:pr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3352800"/>
            <a:ext cx="838200" cy="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2286000" y="3352800"/>
            <a:ext cx="0" cy="182880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2133600" y="5105400"/>
            <a:ext cx="609600" cy="553998"/>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0</a:t>
            </a:r>
            <a:r>
              <a:rPr lang="en-US" baseline="30000" dirty="0">
                <a:solidFill>
                  <a:srgbClr val="008000"/>
                </a:solidFill>
              </a:rPr>
              <a:t>U</a:t>
            </a:r>
          </a:p>
          <a:p>
            <a:endParaRPr lang="en-US" baseline="-25000" dirty="0">
              <a:solidFill>
                <a:srgbClr val="008000"/>
              </a:solidFill>
            </a:endParaRPr>
          </a:p>
        </p:txBody>
      </p:sp>
      <p:sp>
        <p:nvSpPr>
          <p:cNvPr id="51" name="TextBox 50"/>
          <p:cNvSpPr txBox="1"/>
          <p:nvPr/>
        </p:nvSpPr>
        <p:spPr>
          <a:xfrm>
            <a:off x="990600" y="3200400"/>
            <a:ext cx="5334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0</a:t>
            </a:r>
            <a:r>
              <a:rPr lang="en-US" baseline="30000" dirty="0">
                <a:solidFill>
                  <a:srgbClr val="008000"/>
                </a:solidFill>
              </a:rPr>
              <a:t>U</a:t>
            </a:r>
          </a:p>
        </p:txBody>
      </p:sp>
      <p:sp>
        <p:nvSpPr>
          <p:cNvPr id="32" name="TextBox 31"/>
          <p:cNvSpPr txBox="1"/>
          <p:nvPr/>
        </p:nvSpPr>
        <p:spPr>
          <a:xfrm>
            <a:off x="2895600" y="4800600"/>
            <a:ext cx="533400" cy="369332"/>
          </a:xfrm>
          <a:prstGeom prst="rect">
            <a:avLst/>
          </a:prstGeom>
          <a:noFill/>
        </p:spPr>
        <p:txBody>
          <a:bodyPr wrap="square" rtlCol="0">
            <a:spAutoFit/>
          </a:bodyPr>
          <a:lstStyle/>
          <a:p>
            <a:r>
              <a:rPr lang="en-US" dirty="0">
                <a:solidFill>
                  <a:srgbClr val="008000"/>
                </a:solidFill>
              </a:rPr>
              <a:t>D</a:t>
            </a:r>
            <a:r>
              <a:rPr lang="en-US" baseline="30000" dirty="0">
                <a:solidFill>
                  <a:srgbClr val="008000"/>
                </a:solidFill>
              </a:rPr>
              <a:t>U</a:t>
            </a:r>
          </a:p>
        </p:txBody>
      </p:sp>
      <p:sp>
        <p:nvSpPr>
          <p:cNvPr id="34" name="TextBox 33"/>
          <p:cNvSpPr txBox="1"/>
          <p:nvPr/>
        </p:nvSpPr>
        <p:spPr>
          <a:xfrm>
            <a:off x="4114800" y="3962400"/>
            <a:ext cx="685800" cy="369332"/>
          </a:xfrm>
          <a:prstGeom prst="rect">
            <a:avLst/>
          </a:prstGeom>
          <a:noFill/>
        </p:spPr>
        <p:txBody>
          <a:bodyPr wrap="square" rtlCol="0">
            <a:spAutoFit/>
          </a:bodyPr>
          <a:lstStyle/>
          <a:p>
            <a:r>
              <a:rPr lang="en-US" dirty="0">
                <a:solidFill>
                  <a:srgbClr val="008000"/>
                </a:solidFill>
              </a:rPr>
              <a:t>AC</a:t>
            </a:r>
            <a:r>
              <a:rPr lang="en-US" baseline="30000" dirty="0">
                <a:solidFill>
                  <a:srgbClr val="008000"/>
                </a:solidFill>
              </a:rPr>
              <a:t>U</a:t>
            </a: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600200" y="3600451"/>
            <a:ext cx="2844800" cy="10668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2133600" y="3962400"/>
            <a:ext cx="0" cy="12192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896535" y="2032000"/>
            <a:ext cx="2065865" cy="2980267"/>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H="1">
            <a:off x="1447800" y="4495800"/>
            <a:ext cx="21336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581400" y="4495800"/>
            <a:ext cx="0" cy="68580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3556000" y="44513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743200" y="445452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2263775" y="444817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2254250" y="3314700"/>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1752600" y="5105400"/>
            <a:ext cx="609600" cy="553998"/>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0</a:t>
            </a:r>
            <a:r>
              <a:rPr lang="en-US" baseline="30000" dirty="0">
                <a:solidFill>
                  <a:srgbClr val="FF0000"/>
                </a:solidFill>
              </a:rPr>
              <a:t>C</a:t>
            </a:r>
          </a:p>
          <a:p>
            <a:endParaRPr lang="en-US" baseline="-25000" dirty="0">
              <a:solidFill>
                <a:srgbClr val="008000"/>
              </a:solidFill>
            </a:endParaRPr>
          </a:p>
        </p:txBody>
      </p:sp>
      <p:sp>
        <p:nvSpPr>
          <p:cNvPr id="57" name="TextBox 56"/>
          <p:cNvSpPr txBox="1"/>
          <p:nvPr/>
        </p:nvSpPr>
        <p:spPr>
          <a:xfrm>
            <a:off x="3276600" y="5105400"/>
            <a:ext cx="609600" cy="553998"/>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1</a:t>
            </a:r>
            <a:r>
              <a:rPr lang="en-US" baseline="30000" dirty="0">
                <a:solidFill>
                  <a:srgbClr val="FF0000"/>
                </a:solidFill>
              </a:rPr>
              <a:t>C</a:t>
            </a:r>
          </a:p>
          <a:p>
            <a:endParaRPr lang="en-US" baseline="-25000" dirty="0">
              <a:solidFill>
                <a:srgbClr val="008000"/>
              </a:solidFill>
            </a:endParaRPr>
          </a:p>
        </p:txBody>
      </p:sp>
      <p:sp>
        <p:nvSpPr>
          <p:cNvPr id="58" name="TextBox 57"/>
          <p:cNvSpPr txBox="1"/>
          <p:nvPr/>
        </p:nvSpPr>
        <p:spPr>
          <a:xfrm>
            <a:off x="1219200" y="5105400"/>
            <a:ext cx="609600" cy="553998"/>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1</a:t>
            </a:r>
            <a:r>
              <a:rPr lang="en-US" baseline="30000" dirty="0">
                <a:solidFill>
                  <a:srgbClr val="008000"/>
                </a:solidFill>
              </a:rPr>
              <a:t>U</a:t>
            </a:r>
          </a:p>
          <a:p>
            <a:endParaRPr lang="en-US" baseline="-25000" dirty="0">
              <a:solidFill>
                <a:srgbClr val="008000"/>
              </a:solidFill>
            </a:endParaRPr>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0</a:t>
            </a:r>
            <a:r>
              <a:rPr lang="en-US" baseline="30000" dirty="0">
                <a:solidFill>
                  <a:srgbClr val="FF0000"/>
                </a:solidFill>
              </a:rPr>
              <a:t>C</a:t>
            </a:r>
          </a:p>
        </p:txBody>
      </p:sp>
      <p:sp>
        <p:nvSpPr>
          <p:cNvPr id="60" name="TextBox 59"/>
          <p:cNvSpPr txBox="1"/>
          <p:nvPr/>
        </p:nvSpPr>
        <p:spPr>
          <a:xfrm>
            <a:off x="914400" y="4343400"/>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61" name="TextBox 60"/>
          <p:cNvSpPr txBox="1"/>
          <p:nvPr/>
        </p:nvSpPr>
        <p:spPr>
          <a:xfrm>
            <a:off x="2362200" y="4800600"/>
            <a:ext cx="533400" cy="369332"/>
          </a:xfrm>
          <a:prstGeom prst="rect">
            <a:avLst/>
          </a:prstGeom>
          <a:noFill/>
        </p:spPr>
        <p:txBody>
          <a:bodyPr wrap="square" rtlCol="0">
            <a:spAutoFit/>
          </a:bodyPr>
          <a:lstStyle/>
          <a:p>
            <a:r>
              <a:rPr lang="en-US" dirty="0">
                <a:solidFill>
                  <a:srgbClr val="FF0000"/>
                </a:solidFill>
              </a:rPr>
              <a:t>D</a:t>
            </a:r>
            <a:r>
              <a:rPr lang="en-US" baseline="30000" dirty="0">
                <a:solidFill>
                  <a:srgbClr val="FF0000"/>
                </a:solidFill>
              </a:rPr>
              <a:t>C</a:t>
            </a:r>
          </a:p>
        </p:txBody>
      </p:sp>
      <p:sp>
        <p:nvSpPr>
          <p:cNvPr id="62" name="TextBox 61"/>
          <p:cNvSpPr txBox="1"/>
          <p:nvPr/>
        </p:nvSpPr>
        <p:spPr>
          <a:xfrm>
            <a:off x="3886200" y="4800600"/>
            <a:ext cx="1447800" cy="369332"/>
          </a:xfrm>
          <a:prstGeom prst="rect">
            <a:avLst/>
          </a:prstGeom>
          <a:noFill/>
        </p:spPr>
        <p:txBody>
          <a:bodyPr wrap="square" rtlCol="0">
            <a:spAutoFit/>
          </a:bodyPr>
          <a:lstStyle/>
          <a:p>
            <a:r>
              <a:rPr lang="en-US" dirty="0">
                <a:solidFill>
                  <a:srgbClr val="3366FF"/>
                </a:solidFill>
              </a:rPr>
              <a:t>D</a:t>
            </a:r>
            <a:r>
              <a:rPr lang="en-US" baseline="30000" dirty="0">
                <a:solidFill>
                  <a:srgbClr val="3366FF"/>
                </a:solidFill>
              </a:rPr>
              <a:t>W</a:t>
            </a:r>
            <a:r>
              <a:rPr lang="en-US" dirty="0">
                <a:solidFill>
                  <a:srgbClr val="3366FF"/>
                </a:solidFill>
              </a:rPr>
              <a:t>=D</a:t>
            </a:r>
            <a:r>
              <a:rPr lang="en-US" baseline="30000" dirty="0">
                <a:solidFill>
                  <a:srgbClr val="3366FF"/>
                </a:solidFill>
              </a:rPr>
              <a:t>C</a:t>
            </a:r>
            <a:r>
              <a:rPr lang="en-US" dirty="0">
                <a:solidFill>
                  <a:srgbClr val="3366FF"/>
                </a:solidFill>
              </a:rPr>
              <a:t>+D</a:t>
            </a:r>
            <a:r>
              <a:rPr lang="en-US" baseline="30000" dirty="0">
                <a:solidFill>
                  <a:srgbClr val="3366FF"/>
                </a:solidFill>
              </a:rPr>
              <a:t>U</a:t>
            </a:r>
          </a:p>
        </p:txBody>
      </p:sp>
      <p:sp>
        <p:nvSpPr>
          <p:cNvPr id="63" name="TextBox 62"/>
          <p:cNvSpPr txBox="1"/>
          <p:nvPr/>
        </p:nvSpPr>
        <p:spPr>
          <a:xfrm>
            <a:off x="4114800" y="4343400"/>
            <a:ext cx="685800" cy="369332"/>
          </a:xfrm>
          <a:prstGeom prst="rect">
            <a:avLst/>
          </a:prstGeom>
          <a:noFill/>
        </p:spPr>
        <p:txBody>
          <a:bodyPr wrap="square" rtlCol="0">
            <a:spAutoFit/>
          </a:bodyPr>
          <a:lstStyle/>
          <a:p>
            <a:r>
              <a:rPr lang="en-US" dirty="0">
                <a:solidFill>
                  <a:srgbClr val="FF0000"/>
                </a:solidFill>
              </a:rPr>
              <a:t>AC</a:t>
            </a:r>
            <a:r>
              <a:rPr lang="en-US" baseline="30000" dirty="0">
                <a:solidFill>
                  <a:srgbClr val="FF0000"/>
                </a:solidFill>
              </a:rPr>
              <a:t>C</a:t>
            </a:r>
          </a:p>
        </p:txBody>
      </p:sp>
      <p:cxnSp>
        <p:nvCxnSpPr>
          <p:cNvPr id="64" name="Straight Arrow Connector 63"/>
          <p:cNvCxnSpPr/>
          <p:nvPr/>
        </p:nvCxnSpPr>
        <p:spPr>
          <a:xfrm>
            <a:off x="1752600" y="3962400"/>
            <a:ext cx="0" cy="5334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1600200" y="3352800"/>
            <a:ext cx="0" cy="1143000"/>
          </a:xfrm>
          <a:prstGeom prst="straightConnector1">
            <a:avLst/>
          </a:prstGeom>
          <a:ln w="25400">
            <a:solidFill>
              <a:srgbClr val="008000"/>
            </a:solidFill>
            <a:tailEnd type="arrow" w="sm" len="sm"/>
          </a:ln>
          <a:effectLst/>
        </p:spPr>
        <p:style>
          <a:lnRef idx="2">
            <a:schemeClr val="accent1"/>
          </a:lnRef>
          <a:fillRef idx="0">
            <a:schemeClr val="accent1"/>
          </a:fillRef>
          <a:effectRef idx="1">
            <a:schemeClr val="accent1"/>
          </a:effectRef>
          <a:fontRef idx="minor">
            <a:schemeClr val="tx1"/>
          </a:fontRef>
        </p:style>
      </p:cxnSp>
      <p:sp>
        <p:nvSpPr>
          <p:cNvPr id="67" name="Content Placeholder 2"/>
          <p:cNvSpPr txBox="1">
            <a:spLocks/>
          </p:cNvSpPr>
          <p:nvPr/>
        </p:nvSpPr>
        <p:spPr bwMode="auto">
          <a:xfrm>
            <a:off x="4893734" y="5198533"/>
            <a:ext cx="3886200" cy="12530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indent="0">
              <a:buNone/>
            </a:pPr>
            <a:r>
              <a:rPr lang="en-US" sz="1800" dirty="0">
                <a:solidFill>
                  <a:srgbClr val="660066"/>
                </a:solidFill>
              </a:rPr>
              <a:t>NOTE:  Here the country with lower AC curve also has lower autarky price and exports the good.  Those won’t always be the case.  See next.</a:t>
            </a:r>
          </a:p>
        </p:txBody>
      </p:sp>
      <p:sp>
        <p:nvSpPr>
          <p:cNvPr id="3" name="Footer Placeholder 2">
            <a:extLst>
              <a:ext uri="{FF2B5EF4-FFF2-40B4-BE49-F238E27FC236}">
                <a16:creationId xmlns:a16="http://schemas.microsoft.com/office/drawing/2014/main" id="{F80E6354-11B4-B44A-8A91-6E27B861989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943F1CC8-CAC2-EF46-BC64-64684E5B2111}"/>
              </a:ext>
            </a:extLst>
          </p:cNvPr>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spTree>
    <p:extLst>
      <p:ext uri="{BB962C8B-B14F-4D97-AF65-F5344CB8AC3E}">
        <p14:creationId xmlns:p14="http://schemas.microsoft.com/office/powerpoint/2010/main" val="116360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xEl>
                                              <p:pRg st="2" end="2"/>
                                            </p:txEl>
                                          </p:spTgt>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
                                            <p:txEl>
                                              <p:pRg st="3" end="3"/>
                                            </p:txEl>
                                          </p:spTgt>
                                        </p:tgtEl>
                                        <p:attrNameLst>
                                          <p:attrName>style.visibility</p:attrName>
                                        </p:attrNameLst>
                                      </p:cBhvr>
                                      <p:to>
                                        <p:strVal val="visible"/>
                                      </p:to>
                                    </p:set>
                                  </p:childTnLst>
                                </p:cTn>
                              </p:par>
                              <p:par>
                                <p:cTn id="31" presetID="1" presetClass="exit"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32"/>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41"/>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51"/>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45"/>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47"/>
                                        </p:tgtEl>
                                        <p:attrNameLst>
                                          <p:attrName>style.visibility</p:attrName>
                                        </p:attrNameLst>
                                      </p:cBhvr>
                                      <p:to>
                                        <p:strVal val="hidden"/>
                                      </p:to>
                                    </p:set>
                                  </p:childTnLst>
                                </p:cTn>
                              </p:par>
                              <p:par>
                                <p:cTn id="45" presetID="1" presetClass="entr" presetSubtype="0" fill="hold" grpId="1" nodeType="with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6"/>
                                        </p:tgtEl>
                                        <p:attrNameLst>
                                          <p:attrName>style.visibility</p:attrName>
                                        </p:attrNameLst>
                                      </p:cBhvr>
                                      <p:to>
                                        <p:strVal val="visible"/>
                                      </p:to>
                                    </p:set>
                                  </p:childTnLst>
                                </p:cTn>
                              </p:par>
                              <p:par>
                                <p:cTn id="61" presetID="1" presetClass="exit" presetSubtype="0" fill="hold" grpId="1" nodeType="withEffect">
                                  <p:stCondLst>
                                    <p:cond delay="0"/>
                                  </p:stCondLst>
                                  <p:childTnLst>
                                    <p:set>
                                      <p:cBhvr>
                                        <p:cTn id="62" dur="1" fill="hold">
                                          <p:stCondLst>
                                            <p:cond delay="0"/>
                                          </p:stCondLst>
                                        </p:cTn>
                                        <p:tgtEl>
                                          <p:spTgt spid="50"/>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55"/>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16"/>
                                        </p:tgtEl>
                                        <p:attrNameLst>
                                          <p:attrName>style.visibility</p:attrName>
                                        </p:attrNameLst>
                                      </p:cBhvr>
                                      <p:to>
                                        <p:strVal val="visible"/>
                                      </p:to>
                                    </p:set>
                                  </p:childTnLst>
                                </p:cTn>
                              </p:par>
                              <p:par>
                                <p:cTn id="73" presetID="1" presetClass="entr" presetSubtype="0" fill="hold" grpId="2" nodeType="with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par>
                                <p:cTn id="77" presetID="1" presetClass="entr" presetSubtype="0" fill="hold" grpId="2" nodeType="with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par>
                                <p:cTn id="79" presetID="1" presetClass="entr" presetSubtype="0" fill="hold" grpId="1" nodeType="withEffect">
                                  <p:stCondLst>
                                    <p:cond delay="0"/>
                                  </p:stCondLst>
                                  <p:childTnLst>
                                    <p:set>
                                      <p:cBhvr>
                                        <p:cTn id="80" dur="1" fill="hold">
                                          <p:stCondLst>
                                            <p:cond delay="0"/>
                                          </p:stCondLst>
                                        </p:cTn>
                                        <p:tgtEl>
                                          <p:spTgt spid="3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6">
                                            <p:txEl>
                                              <p:pRg st="4" end="4"/>
                                            </p:tx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0"/>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4"/>
                                        </p:tgtEl>
                                        <p:attrNameLst>
                                          <p:attrName>style.visibility</p:attrName>
                                        </p:attrNameLst>
                                      </p:cBhvr>
                                      <p:to>
                                        <p:strVal val="visible"/>
                                      </p:to>
                                    </p:set>
                                  </p:childTnLst>
                                </p:cTn>
                              </p:par>
                              <p:par>
                                <p:cTn id="95" presetID="1" presetClass="exit" presetSubtype="0" fill="hold" nodeType="withEffect">
                                  <p:stCondLst>
                                    <p:cond delay="0"/>
                                  </p:stCondLst>
                                  <p:childTnLst>
                                    <p:set>
                                      <p:cBhvr>
                                        <p:cTn id="96" dur="1" fill="hold">
                                          <p:stCondLst>
                                            <p:cond delay="0"/>
                                          </p:stCondLst>
                                        </p:cTn>
                                        <p:tgtEl>
                                          <p:spTgt spid="37"/>
                                        </p:tgtEl>
                                        <p:attrNameLst>
                                          <p:attrName>style.visibility</p:attrName>
                                        </p:attrNameLst>
                                      </p:cBhvr>
                                      <p:to>
                                        <p:strVal val="hidden"/>
                                      </p:to>
                                    </p:set>
                                  </p:childTnLst>
                                </p:cTn>
                              </p:par>
                              <p:par>
                                <p:cTn id="97" presetID="1" presetClass="entr" presetSubtype="0" fill="hold" grpId="0" nodeType="withEffect">
                                  <p:stCondLst>
                                    <p:cond delay="0"/>
                                  </p:stCondLst>
                                  <p:childTnLst>
                                    <p:set>
                                      <p:cBhvr>
                                        <p:cTn id="98" dur="1" fill="hold">
                                          <p:stCondLst>
                                            <p:cond delay="0"/>
                                          </p:stCondLst>
                                        </p:cTn>
                                        <p:tgtEl>
                                          <p:spTgt spid="5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par>
                                <p:cTn id="103" presetID="1" presetClass="exit" presetSubtype="0" fill="hold" grpId="1" nodeType="withEffect">
                                  <p:stCondLst>
                                    <p:cond delay="0"/>
                                  </p:stCondLst>
                                  <p:childTnLst>
                                    <p:set>
                                      <p:cBhvr>
                                        <p:cTn id="104" dur="1" fill="hold">
                                          <p:stCondLst>
                                            <p:cond delay="0"/>
                                          </p:stCondLst>
                                        </p:cTn>
                                        <p:tgtEl>
                                          <p:spTgt spid="56"/>
                                        </p:tgtEl>
                                        <p:attrNameLst>
                                          <p:attrName>style.visibility</p:attrName>
                                        </p:attrNameLst>
                                      </p:cBhvr>
                                      <p:to>
                                        <p:strVal val="hidden"/>
                                      </p:to>
                                    </p:set>
                                  </p:childTnLst>
                                </p:cTn>
                              </p:par>
                              <p:par>
                                <p:cTn id="105" presetID="1" presetClass="entr" presetSubtype="0" fill="hold" grpId="2" nodeType="withEffect">
                                  <p:stCondLst>
                                    <p:cond delay="0"/>
                                  </p:stCondLst>
                                  <p:childTnLst>
                                    <p:set>
                                      <p:cBhvr>
                                        <p:cTn id="106" dur="1" fill="hold">
                                          <p:stCondLst>
                                            <p:cond delay="0"/>
                                          </p:stCondLst>
                                        </p:cTn>
                                        <p:tgtEl>
                                          <p:spTgt spid="55"/>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3"/>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49"/>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66">
                                            <p:txEl>
                                              <p:pRg st="5" end="5"/>
                                            </p:txEl>
                                          </p:spTgt>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64"/>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65"/>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65"/>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64"/>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0" grpId="1"/>
      <p:bldP spid="51" grpId="0"/>
      <p:bldP spid="51" grpId="1"/>
      <p:bldP spid="51" grpId="2"/>
      <p:bldP spid="32" grpId="0"/>
      <p:bldP spid="32" grpId="1"/>
      <p:bldP spid="32" grpId="2"/>
      <p:bldP spid="34" grpId="0"/>
      <p:bldP spid="34" grpId="1"/>
      <p:bldP spid="16" grpId="0" animBg="1"/>
      <p:bldP spid="16" grpId="1" animBg="1"/>
      <p:bldP spid="30" grpId="0" animBg="1"/>
      <p:bldP spid="30" grpId="1" animBg="1"/>
      <p:bldP spid="23" grpId="0" animBg="1"/>
      <p:bldP spid="49" grpId="0" animBg="1"/>
      <p:bldP spid="53" grpId="0" animBg="1"/>
      <p:bldP spid="54" grpId="0" animBg="1"/>
      <p:bldP spid="55" grpId="0" animBg="1"/>
      <p:bldP spid="55" grpId="1" animBg="1"/>
      <p:bldP spid="55" grpId="2" animBg="1"/>
      <p:bldP spid="56" grpId="0"/>
      <p:bldP spid="56" grpId="1"/>
      <p:bldP spid="57" grpId="0"/>
      <p:bldP spid="58" grpId="0"/>
      <p:bldP spid="59" grpId="0"/>
      <p:bldP spid="60" grpId="0"/>
      <p:bldP spid="61" grpId="0"/>
      <p:bldP spid="62" grpId="0"/>
      <p:bldP spid="63" grpId="0"/>
      <p:bldP spid="63" grpId="1"/>
      <p:bldP spid="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of Less Demand in Low-Cost Country</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600200"/>
            <a:ext cx="4114800" cy="3886200"/>
          </a:xfrm>
          <a:ln>
            <a:solidFill>
              <a:schemeClr val="tx1"/>
            </a:solidFill>
          </a:ln>
        </p:spPr>
        <p:txBody>
          <a:bodyPr/>
          <a:lstStyle/>
          <a:p>
            <a:r>
              <a:rPr lang="en-US" sz="1800" dirty="0"/>
              <a:t>Now, with less demand, China’s autarky price is higher than the US, even though AC curve is lower</a:t>
            </a:r>
          </a:p>
          <a:p>
            <a:r>
              <a:rPr lang="en-US" sz="1800" dirty="0"/>
              <a:t>With trade, US underprices China even though it has the higher AC curve, and US takes the whole world market</a:t>
            </a:r>
          </a:p>
          <a:p>
            <a:r>
              <a:rPr lang="en-US" sz="1800" dirty="0"/>
              <a:t>Price falls in both countries and demanders gain in both, the US by less</a:t>
            </a:r>
          </a:p>
          <a:p>
            <a:r>
              <a:rPr lang="en-US" sz="1800" dirty="0"/>
              <a:t>World would benefit more if somehow China took whole market at </a:t>
            </a:r>
            <a:r>
              <a:rPr lang="en-US" sz="1800" dirty="0" err="1"/>
              <a:t>Q</a:t>
            </a:r>
            <a:r>
              <a:rPr lang="en-US" sz="1800" baseline="30000" dirty="0" err="1"/>
              <a:t>Opt</a:t>
            </a:r>
            <a:endParaRPr lang="en-US" sz="1800" baseline="30000" dirty="0"/>
          </a:p>
          <a:p>
            <a:endParaRPr lang="en-US" sz="1800" dirty="0"/>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cxnSp>
        <p:nvCxnSpPr>
          <p:cNvPr id="41" name="Straight Connector 40"/>
          <p:cNvCxnSpPr/>
          <p:nvPr/>
        </p:nvCxnSpPr>
        <p:spPr>
          <a:xfrm flipH="1" flipV="1">
            <a:off x="1905000" y="1981200"/>
            <a:ext cx="1371600" cy="2971800"/>
          </a:xfrm>
          <a:prstGeom prst="line">
            <a:avLst/>
          </a:pr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447800" y="3581400"/>
            <a:ext cx="1219200" cy="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2667000" y="3581400"/>
            <a:ext cx="0" cy="1600200"/>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2362200" y="5181600"/>
            <a:ext cx="609600"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0</a:t>
            </a:r>
            <a:r>
              <a:rPr lang="en-US" baseline="30000" dirty="0">
                <a:solidFill>
                  <a:srgbClr val="008000"/>
                </a:solidFill>
              </a:rPr>
              <a:t>U</a:t>
            </a:r>
          </a:p>
        </p:txBody>
      </p:sp>
      <p:sp>
        <p:nvSpPr>
          <p:cNvPr id="51" name="TextBox 50"/>
          <p:cNvSpPr txBox="1"/>
          <p:nvPr/>
        </p:nvSpPr>
        <p:spPr>
          <a:xfrm>
            <a:off x="990600" y="3429000"/>
            <a:ext cx="533400" cy="369332"/>
          </a:xfrm>
          <a:prstGeom prst="rect">
            <a:avLst/>
          </a:prstGeom>
          <a:noFill/>
        </p:spPr>
        <p:txBody>
          <a:bodyPr wrap="square" rtlCol="0">
            <a:spAutoFit/>
          </a:bodyPr>
          <a:lstStyle/>
          <a:p>
            <a:r>
              <a:rPr lang="en-US" dirty="0">
                <a:solidFill>
                  <a:srgbClr val="008000"/>
                </a:solidFill>
              </a:rPr>
              <a:t>P</a:t>
            </a:r>
            <a:r>
              <a:rPr lang="en-US" baseline="-25000" dirty="0">
                <a:solidFill>
                  <a:srgbClr val="008000"/>
                </a:solidFill>
              </a:rPr>
              <a:t>0</a:t>
            </a:r>
            <a:r>
              <a:rPr lang="en-US" baseline="30000" dirty="0">
                <a:solidFill>
                  <a:srgbClr val="008000"/>
                </a:solidFill>
              </a:rPr>
              <a:t>U</a:t>
            </a:r>
          </a:p>
        </p:txBody>
      </p:sp>
      <p:sp>
        <p:nvSpPr>
          <p:cNvPr id="32" name="TextBox 31"/>
          <p:cNvSpPr txBox="1"/>
          <p:nvPr/>
        </p:nvSpPr>
        <p:spPr>
          <a:xfrm>
            <a:off x="3200400" y="4800600"/>
            <a:ext cx="533400" cy="369332"/>
          </a:xfrm>
          <a:prstGeom prst="rect">
            <a:avLst/>
          </a:prstGeom>
          <a:noFill/>
        </p:spPr>
        <p:txBody>
          <a:bodyPr wrap="square" rtlCol="0">
            <a:spAutoFit/>
          </a:bodyPr>
          <a:lstStyle/>
          <a:p>
            <a:r>
              <a:rPr lang="en-US" dirty="0">
                <a:solidFill>
                  <a:srgbClr val="008000"/>
                </a:solidFill>
              </a:rPr>
              <a:t>D</a:t>
            </a:r>
            <a:r>
              <a:rPr lang="en-US" baseline="30000" dirty="0">
                <a:solidFill>
                  <a:srgbClr val="008000"/>
                </a:solidFill>
              </a:rPr>
              <a:t>U</a:t>
            </a:r>
          </a:p>
        </p:txBody>
      </p:sp>
      <p:sp>
        <p:nvSpPr>
          <p:cNvPr id="34" name="TextBox 33"/>
          <p:cNvSpPr txBox="1"/>
          <p:nvPr/>
        </p:nvSpPr>
        <p:spPr>
          <a:xfrm>
            <a:off x="4114800" y="3962400"/>
            <a:ext cx="685800" cy="369332"/>
          </a:xfrm>
          <a:prstGeom prst="rect">
            <a:avLst/>
          </a:prstGeom>
          <a:noFill/>
        </p:spPr>
        <p:txBody>
          <a:bodyPr wrap="square" rtlCol="0">
            <a:spAutoFit/>
          </a:bodyPr>
          <a:lstStyle/>
          <a:p>
            <a:r>
              <a:rPr lang="en-US" dirty="0">
                <a:solidFill>
                  <a:srgbClr val="008000"/>
                </a:solidFill>
              </a:rPr>
              <a:t>AC</a:t>
            </a:r>
            <a:r>
              <a:rPr lang="en-US" baseline="30000" dirty="0">
                <a:solidFill>
                  <a:srgbClr val="008000"/>
                </a:solidFill>
              </a:rPr>
              <a:t>U</a:t>
            </a:r>
          </a:p>
        </p:txBody>
      </p:sp>
      <p:sp>
        <p:nvSpPr>
          <p:cNvPr id="16" name="Freeform 15"/>
          <p:cNvSpPr/>
          <p:nvPr/>
        </p:nvSpPr>
        <p:spPr>
          <a:xfrm>
            <a:off x="1447800" y="2514600"/>
            <a:ext cx="2844800" cy="17356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47800" y="2971800"/>
            <a:ext cx="2844800" cy="14478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524000" y="2057400"/>
            <a:ext cx="685800" cy="28956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352800"/>
            <a:ext cx="3810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1828800" y="3352800"/>
            <a:ext cx="0" cy="18288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981202" y="1981200"/>
            <a:ext cx="1828798" cy="27432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49" idx="6"/>
          </p:cNvCxnSpPr>
          <p:nvPr/>
        </p:nvCxnSpPr>
        <p:spPr>
          <a:xfrm flipH="1">
            <a:off x="1447800" y="3902075"/>
            <a:ext cx="184785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254375" y="3889375"/>
            <a:ext cx="0" cy="129540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1797050" y="33083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3219450" y="386397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762250" y="38544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1914525" y="3857625"/>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2628900" y="3543300"/>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1600200" y="5181600"/>
            <a:ext cx="6096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0</a:t>
            </a:r>
            <a:r>
              <a:rPr lang="en-US" baseline="30000" dirty="0">
                <a:solidFill>
                  <a:srgbClr val="FF0000"/>
                </a:solidFill>
              </a:rPr>
              <a:t>C</a:t>
            </a:r>
          </a:p>
        </p:txBody>
      </p:sp>
      <p:sp>
        <p:nvSpPr>
          <p:cNvPr id="57" name="TextBox 56"/>
          <p:cNvSpPr txBox="1"/>
          <p:nvPr/>
        </p:nvSpPr>
        <p:spPr>
          <a:xfrm>
            <a:off x="1143000" y="5181600"/>
            <a:ext cx="609600" cy="369332"/>
          </a:xfrm>
          <a:prstGeom prst="rect">
            <a:avLst/>
          </a:prstGeom>
          <a:noFill/>
        </p:spPr>
        <p:txBody>
          <a:bodyPr wrap="square" rtlCol="0">
            <a:spAutoFit/>
          </a:bodyPr>
          <a:lstStyle/>
          <a:p>
            <a:r>
              <a:rPr lang="en-US" dirty="0">
                <a:solidFill>
                  <a:srgbClr val="FF0000"/>
                </a:solidFill>
              </a:rPr>
              <a:t>Q</a:t>
            </a:r>
            <a:r>
              <a:rPr lang="en-US" baseline="-25000" dirty="0">
                <a:solidFill>
                  <a:srgbClr val="FF0000"/>
                </a:solidFill>
              </a:rPr>
              <a:t>1</a:t>
            </a:r>
            <a:r>
              <a:rPr lang="en-US" baseline="30000" dirty="0">
                <a:solidFill>
                  <a:srgbClr val="FF0000"/>
                </a:solidFill>
              </a:rPr>
              <a:t>C</a:t>
            </a:r>
          </a:p>
        </p:txBody>
      </p:sp>
      <p:sp>
        <p:nvSpPr>
          <p:cNvPr id="58" name="TextBox 57"/>
          <p:cNvSpPr txBox="1"/>
          <p:nvPr/>
        </p:nvSpPr>
        <p:spPr>
          <a:xfrm>
            <a:off x="2895600" y="5181600"/>
            <a:ext cx="609600" cy="369332"/>
          </a:xfrm>
          <a:prstGeom prst="rect">
            <a:avLst/>
          </a:prstGeom>
          <a:noFill/>
        </p:spPr>
        <p:txBody>
          <a:bodyPr wrap="square" rtlCol="0">
            <a:spAutoFit/>
          </a:bodyPr>
          <a:lstStyle/>
          <a:p>
            <a:r>
              <a:rPr lang="en-US" dirty="0">
                <a:solidFill>
                  <a:srgbClr val="008000"/>
                </a:solidFill>
              </a:rPr>
              <a:t>Q</a:t>
            </a:r>
            <a:r>
              <a:rPr lang="en-US" baseline="-25000" dirty="0">
                <a:solidFill>
                  <a:srgbClr val="008000"/>
                </a:solidFill>
              </a:rPr>
              <a:t>1</a:t>
            </a:r>
            <a:r>
              <a:rPr lang="en-US" baseline="30000" dirty="0">
                <a:solidFill>
                  <a:srgbClr val="008000"/>
                </a:solidFill>
              </a:rPr>
              <a:t>U</a:t>
            </a:r>
          </a:p>
        </p:txBody>
      </p:sp>
      <p:sp>
        <p:nvSpPr>
          <p:cNvPr id="59" name="TextBox 58"/>
          <p:cNvSpPr txBox="1"/>
          <p:nvPr/>
        </p:nvSpPr>
        <p:spPr>
          <a:xfrm>
            <a:off x="990600" y="31242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0</a:t>
            </a:r>
            <a:r>
              <a:rPr lang="en-US" baseline="30000" dirty="0">
                <a:solidFill>
                  <a:srgbClr val="FF0000"/>
                </a:solidFill>
              </a:rPr>
              <a:t>C</a:t>
            </a:r>
          </a:p>
        </p:txBody>
      </p:sp>
      <p:sp>
        <p:nvSpPr>
          <p:cNvPr id="60" name="TextBox 59"/>
          <p:cNvSpPr txBox="1"/>
          <p:nvPr/>
        </p:nvSpPr>
        <p:spPr>
          <a:xfrm>
            <a:off x="914400" y="3733800"/>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61" name="TextBox 60"/>
          <p:cNvSpPr txBox="1"/>
          <p:nvPr/>
        </p:nvSpPr>
        <p:spPr>
          <a:xfrm>
            <a:off x="2133600" y="4800600"/>
            <a:ext cx="533400" cy="369332"/>
          </a:xfrm>
          <a:prstGeom prst="rect">
            <a:avLst/>
          </a:prstGeom>
          <a:noFill/>
        </p:spPr>
        <p:txBody>
          <a:bodyPr wrap="square" rtlCol="0">
            <a:spAutoFit/>
          </a:bodyPr>
          <a:lstStyle/>
          <a:p>
            <a:r>
              <a:rPr lang="en-US" dirty="0">
                <a:solidFill>
                  <a:srgbClr val="FF0000"/>
                </a:solidFill>
              </a:rPr>
              <a:t>D</a:t>
            </a:r>
            <a:r>
              <a:rPr lang="en-US" baseline="30000" dirty="0">
                <a:solidFill>
                  <a:srgbClr val="FF0000"/>
                </a:solidFill>
              </a:rPr>
              <a:t>C</a:t>
            </a:r>
          </a:p>
        </p:txBody>
      </p:sp>
      <p:sp>
        <p:nvSpPr>
          <p:cNvPr id="62" name="TextBox 61"/>
          <p:cNvSpPr txBox="1"/>
          <p:nvPr/>
        </p:nvSpPr>
        <p:spPr>
          <a:xfrm>
            <a:off x="3657600" y="4648200"/>
            <a:ext cx="1447800" cy="369332"/>
          </a:xfrm>
          <a:prstGeom prst="rect">
            <a:avLst/>
          </a:prstGeom>
          <a:noFill/>
        </p:spPr>
        <p:txBody>
          <a:bodyPr wrap="square" rtlCol="0">
            <a:spAutoFit/>
          </a:bodyPr>
          <a:lstStyle/>
          <a:p>
            <a:r>
              <a:rPr lang="en-US" dirty="0">
                <a:solidFill>
                  <a:srgbClr val="3366FF"/>
                </a:solidFill>
              </a:rPr>
              <a:t>D</a:t>
            </a:r>
            <a:r>
              <a:rPr lang="en-US" baseline="30000" dirty="0">
                <a:solidFill>
                  <a:srgbClr val="3366FF"/>
                </a:solidFill>
              </a:rPr>
              <a:t>W</a:t>
            </a:r>
            <a:r>
              <a:rPr lang="en-US" dirty="0">
                <a:solidFill>
                  <a:srgbClr val="3366FF"/>
                </a:solidFill>
              </a:rPr>
              <a:t>=D</a:t>
            </a:r>
            <a:r>
              <a:rPr lang="en-US" baseline="30000" dirty="0">
                <a:solidFill>
                  <a:srgbClr val="3366FF"/>
                </a:solidFill>
              </a:rPr>
              <a:t>C</a:t>
            </a:r>
            <a:r>
              <a:rPr lang="en-US" dirty="0">
                <a:solidFill>
                  <a:srgbClr val="3366FF"/>
                </a:solidFill>
              </a:rPr>
              <a:t>+D</a:t>
            </a:r>
            <a:r>
              <a:rPr lang="en-US" baseline="30000" dirty="0">
                <a:solidFill>
                  <a:srgbClr val="3366FF"/>
                </a:solidFill>
              </a:rPr>
              <a:t>U</a:t>
            </a:r>
          </a:p>
        </p:txBody>
      </p:sp>
      <p:sp>
        <p:nvSpPr>
          <p:cNvPr id="63" name="TextBox 62"/>
          <p:cNvSpPr txBox="1"/>
          <p:nvPr/>
        </p:nvSpPr>
        <p:spPr>
          <a:xfrm>
            <a:off x="4114800" y="4343400"/>
            <a:ext cx="685800" cy="369332"/>
          </a:xfrm>
          <a:prstGeom prst="rect">
            <a:avLst/>
          </a:prstGeom>
          <a:noFill/>
        </p:spPr>
        <p:txBody>
          <a:bodyPr wrap="square" rtlCol="0">
            <a:spAutoFit/>
          </a:bodyPr>
          <a:lstStyle/>
          <a:p>
            <a:r>
              <a:rPr lang="en-US" dirty="0">
                <a:solidFill>
                  <a:srgbClr val="FF0000"/>
                </a:solidFill>
              </a:rPr>
              <a:t>AC</a:t>
            </a:r>
            <a:r>
              <a:rPr lang="en-US" baseline="30000" dirty="0">
                <a:solidFill>
                  <a:srgbClr val="FF0000"/>
                </a:solidFill>
              </a:rPr>
              <a:t>C</a:t>
            </a:r>
          </a:p>
        </p:txBody>
      </p:sp>
      <p:cxnSp>
        <p:nvCxnSpPr>
          <p:cNvPr id="64" name="Straight Arrow Connector 63"/>
          <p:cNvCxnSpPr/>
          <p:nvPr/>
        </p:nvCxnSpPr>
        <p:spPr>
          <a:xfrm>
            <a:off x="1600200" y="3352800"/>
            <a:ext cx="4233" cy="563033"/>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endCxn id="60" idx="3"/>
          </p:cNvCxnSpPr>
          <p:nvPr/>
        </p:nvCxnSpPr>
        <p:spPr>
          <a:xfrm>
            <a:off x="1524000" y="3581400"/>
            <a:ext cx="0" cy="337066"/>
          </a:xfrm>
          <a:prstGeom prst="straightConnector1">
            <a:avLst/>
          </a:prstGeom>
          <a:ln w="25400">
            <a:solidFill>
              <a:srgbClr val="008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H="1" flipV="1">
            <a:off x="1456267" y="4216400"/>
            <a:ext cx="2034117" cy="3175"/>
          </a:xfrm>
          <a:prstGeom prst="line">
            <a:avLst/>
          </a:prstGeom>
          <a:ln>
            <a:solidFill>
              <a:srgbClr val="CDCE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H="1">
            <a:off x="3474509" y="4212167"/>
            <a:ext cx="1058" cy="976841"/>
          </a:xfrm>
          <a:prstGeom prst="line">
            <a:avLst/>
          </a:prstGeom>
          <a:ln>
            <a:solidFill>
              <a:srgbClr val="CDCE00"/>
            </a:solidFill>
            <a:prstDash val="dash"/>
          </a:ln>
          <a:effectLst/>
        </p:spPr>
        <p:style>
          <a:lnRef idx="2">
            <a:schemeClr val="accent1"/>
          </a:lnRef>
          <a:fillRef idx="0">
            <a:schemeClr val="accent1"/>
          </a:fillRef>
          <a:effectRef idx="1">
            <a:schemeClr val="accent1"/>
          </a:effectRef>
          <a:fontRef idx="minor">
            <a:schemeClr val="tx1"/>
          </a:fontRef>
        </p:style>
      </p:cxnSp>
      <p:sp>
        <p:nvSpPr>
          <p:cNvPr id="75" name="Oval 74"/>
          <p:cNvSpPr/>
          <p:nvPr/>
        </p:nvSpPr>
        <p:spPr>
          <a:xfrm>
            <a:off x="3443817" y="4181475"/>
            <a:ext cx="76200" cy="76200"/>
          </a:xfrm>
          <a:prstGeom prst="ellipse">
            <a:avLst/>
          </a:prstGeom>
          <a:solidFill>
            <a:schemeClr val="bg1"/>
          </a:solidFill>
          <a:ln w="25400">
            <a:solidFill>
              <a:srgbClr val="CDCE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914400" y="4038600"/>
            <a:ext cx="609600" cy="369332"/>
          </a:xfrm>
          <a:prstGeom prst="rect">
            <a:avLst/>
          </a:prstGeom>
          <a:noFill/>
        </p:spPr>
        <p:txBody>
          <a:bodyPr wrap="square" rtlCol="0">
            <a:spAutoFit/>
          </a:bodyPr>
          <a:lstStyle/>
          <a:p>
            <a:r>
              <a:rPr lang="en-US" dirty="0" err="1">
                <a:solidFill>
                  <a:srgbClr val="CDCE00"/>
                </a:solidFill>
              </a:rPr>
              <a:t>P</a:t>
            </a:r>
            <a:r>
              <a:rPr lang="en-US" baseline="30000" dirty="0" err="1">
                <a:solidFill>
                  <a:srgbClr val="CDCE00"/>
                </a:solidFill>
              </a:rPr>
              <a:t>Opt</a:t>
            </a:r>
            <a:endParaRPr lang="en-US" baseline="30000" dirty="0">
              <a:solidFill>
                <a:srgbClr val="CDCE00"/>
              </a:solidFill>
            </a:endParaRPr>
          </a:p>
        </p:txBody>
      </p:sp>
      <p:sp>
        <p:nvSpPr>
          <p:cNvPr id="77" name="TextBox 76"/>
          <p:cNvSpPr txBox="1"/>
          <p:nvPr/>
        </p:nvSpPr>
        <p:spPr>
          <a:xfrm>
            <a:off x="3352800" y="5181600"/>
            <a:ext cx="609600" cy="369332"/>
          </a:xfrm>
          <a:prstGeom prst="rect">
            <a:avLst/>
          </a:prstGeom>
          <a:noFill/>
        </p:spPr>
        <p:txBody>
          <a:bodyPr wrap="square" rtlCol="0">
            <a:spAutoFit/>
          </a:bodyPr>
          <a:lstStyle/>
          <a:p>
            <a:r>
              <a:rPr lang="en-US" dirty="0" err="1">
                <a:solidFill>
                  <a:srgbClr val="CDCE00"/>
                </a:solidFill>
              </a:rPr>
              <a:t>Q</a:t>
            </a:r>
            <a:r>
              <a:rPr lang="en-US" baseline="30000" dirty="0" err="1">
                <a:solidFill>
                  <a:srgbClr val="CDCE00"/>
                </a:solidFill>
              </a:rPr>
              <a:t>Opt</a:t>
            </a:r>
            <a:endParaRPr lang="en-US" baseline="30000" dirty="0">
              <a:solidFill>
                <a:srgbClr val="CDCE00"/>
              </a:solidFill>
            </a:endParaRPr>
          </a:p>
        </p:txBody>
      </p:sp>
      <p:sp>
        <p:nvSpPr>
          <p:cNvPr id="3" name="Footer Placeholder 2">
            <a:extLst>
              <a:ext uri="{FF2B5EF4-FFF2-40B4-BE49-F238E27FC236}">
                <a16:creationId xmlns:a16="http://schemas.microsoft.com/office/drawing/2014/main" id="{98F92091-C503-EA48-AEDB-0BD53E9B016D}"/>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2E42F547-B564-DB40-95D0-8F03A9741299}"/>
              </a:ext>
            </a:extLst>
          </p:cNvPr>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spTree>
    <p:extLst>
      <p:ext uri="{BB962C8B-B14F-4D97-AF65-F5344CB8AC3E}">
        <p14:creationId xmlns:p14="http://schemas.microsoft.com/office/powerpoint/2010/main" val="27181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6">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6">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3" grpId="0" animBg="1"/>
      <p:bldP spid="54" grpId="0" animBg="1"/>
      <p:bldP spid="57" grpId="0"/>
      <p:bldP spid="58" grpId="0"/>
      <p:bldP spid="60" grpId="0"/>
      <p:bldP spid="62" grpId="0"/>
      <p:bldP spid="75" grpId="0" animBg="1"/>
      <p:bldP spid="76" grpId="0"/>
      <p:bldP spid="7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Loss from Trade</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800"/>
            <a:ext cx="4114800" cy="4377267"/>
          </a:xfrm>
          <a:ln>
            <a:solidFill>
              <a:schemeClr val="tx1"/>
            </a:solidFill>
          </a:ln>
        </p:spPr>
        <p:txBody>
          <a:bodyPr/>
          <a:lstStyle/>
          <a:p>
            <a:r>
              <a:rPr lang="en-US" sz="2000" dirty="0"/>
              <a:t>Suppose China is initially not producing, so that free trade is at point 1</a:t>
            </a:r>
          </a:p>
          <a:p>
            <a:r>
              <a:rPr lang="en-US" sz="2000" dirty="0"/>
              <a:t>Even with lower AC curve, China cannot enter, because its cost of </a:t>
            </a:r>
            <a:r>
              <a:rPr lang="en-US" sz="2000" u="sng" dirty="0"/>
              <a:t>initial</a:t>
            </a:r>
            <a:r>
              <a:rPr lang="en-US" sz="2000" dirty="0"/>
              <a:t> output is C</a:t>
            </a:r>
            <a:r>
              <a:rPr lang="en-US" sz="2000" baseline="-25000" dirty="0"/>
              <a:t>0</a:t>
            </a:r>
            <a:r>
              <a:rPr lang="en-US" sz="2000" baseline="30000" dirty="0"/>
              <a:t> </a:t>
            </a:r>
            <a:r>
              <a:rPr lang="en-US" sz="2000" dirty="0"/>
              <a:t>&gt; P</a:t>
            </a:r>
            <a:r>
              <a:rPr lang="en-US" sz="2000" baseline="-25000" dirty="0"/>
              <a:t>1</a:t>
            </a:r>
            <a:r>
              <a:rPr lang="en-US" sz="2000" baseline="30000" dirty="0"/>
              <a:t>W</a:t>
            </a:r>
          </a:p>
          <a:p>
            <a:r>
              <a:rPr lang="en-US" sz="2000" dirty="0"/>
              <a:t>If China cuts off trade with high tariff, it moves to point 2, with lower price.  Both suppliers and demanders in China gain</a:t>
            </a:r>
          </a:p>
          <a:p>
            <a:r>
              <a:rPr lang="en-US" sz="2000" dirty="0"/>
              <a:t>So China gains by </a:t>
            </a:r>
            <a:r>
              <a:rPr lang="en-US" sz="2000" u="sng" dirty="0"/>
              <a:t>not</a:t>
            </a:r>
            <a:r>
              <a:rPr lang="en-US" sz="2000" dirty="0"/>
              <a:t> trading!</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sp>
        <p:nvSpPr>
          <p:cNvPr id="34" name="TextBox 33"/>
          <p:cNvSpPr txBox="1"/>
          <p:nvPr/>
        </p:nvSpPr>
        <p:spPr>
          <a:xfrm>
            <a:off x="4114800" y="3962400"/>
            <a:ext cx="685800" cy="369332"/>
          </a:xfrm>
          <a:prstGeom prst="rect">
            <a:avLst/>
          </a:prstGeom>
          <a:noFill/>
        </p:spPr>
        <p:txBody>
          <a:bodyPr wrap="square" rtlCol="0">
            <a:spAutoFit/>
          </a:bodyPr>
          <a:lstStyle/>
          <a:p>
            <a:r>
              <a:rPr lang="en-US" dirty="0">
                <a:solidFill>
                  <a:srgbClr val="008000"/>
                </a:solidFill>
              </a:rPr>
              <a:t>AC</a:t>
            </a:r>
            <a:r>
              <a:rPr lang="en-US" baseline="30000" dirty="0">
                <a:solidFill>
                  <a:srgbClr val="008000"/>
                </a:solidFill>
              </a:rPr>
              <a:t>U</a:t>
            </a: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57324" y="3435351"/>
            <a:ext cx="2987675" cy="12319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987675 w 2987675"/>
              <a:gd name="connsiteY2" fmla="*/ 1916289 h 1916289"/>
              <a:gd name="connsiteX3" fmla="*/ 2987675 w 2987675"/>
              <a:gd name="connsiteY3" fmla="*/ 1916289 h 1916289"/>
              <a:gd name="connsiteX0" fmla="*/ 0 w 2987675"/>
              <a:gd name="connsiteY0" fmla="*/ 0 h 1916289"/>
              <a:gd name="connsiteX1" fmla="*/ 2132542 w 2987675"/>
              <a:gd name="connsiteY1" fmla="*/ 1648883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698501 w 2987675"/>
              <a:gd name="connsiteY1" fmla="*/ 716137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73101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35717 w 2987675"/>
              <a:gd name="connsiteY2" fmla="*/ 1634066 h 1916289"/>
              <a:gd name="connsiteX3" fmla="*/ 2987675 w 2987675"/>
              <a:gd name="connsiteY3" fmla="*/ 1916289 h 1916289"/>
              <a:gd name="connsiteX4" fmla="*/ 2987675 w 2987675"/>
              <a:gd name="connsiteY4" fmla="*/ 1916289 h 1916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675" h="1916289">
                <a:moveTo>
                  <a:pt x="0" y="0"/>
                </a:moveTo>
                <a:cubicBezTo>
                  <a:pt x="100542" y="198378"/>
                  <a:pt x="324557" y="545863"/>
                  <a:pt x="682626" y="819854"/>
                </a:cubicBezTo>
                <a:cubicBezTo>
                  <a:pt x="1040695" y="1093845"/>
                  <a:pt x="1751542" y="1451327"/>
                  <a:pt x="2135717" y="1634066"/>
                </a:cubicBezTo>
                <a:cubicBezTo>
                  <a:pt x="2519892" y="1816805"/>
                  <a:pt x="2845682" y="1869252"/>
                  <a:pt x="2987675" y="1916289"/>
                </a:cubicBezTo>
                <a:lnTo>
                  <a:pt x="2987675" y="1916289"/>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752601" y="1981200"/>
            <a:ext cx="1981199" cy="30480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r>
              <a:rPr lang="en-US" baseline="30000" dirty="0">
                <a:solidFill>
                  <a:srgbClr val="FF0000"/>
                </a:solidFill>
              </a:rPr>
              <a:t>C</a:t>
            </a:r>
          </a:p>
        </p:txBody>
      </p:sp>
      <p:sp>
        <p:nvSpPr>
          <p:cNvPr id="62" name="TextBox 61"/>
          <p:cNvSpPr txBox="1"/>
          <p:nvPr/>
        </p:nvSpPr>
        <p:spPr>
          <a:xfrm>
            <a:off x="3733800" y="4800600"/>
            <a:ext cx="1447800" cy="369332"/>
          </a:xfrm>
          <a:prstGeom prst="rect">
            <a:avLst/>
          </a:prstGeom>
          <a:noFill/>
        </p:spPr>
        <p:txBody>
          <a:bodyPr wrap="square" rtlCol="0">
            <a:spAutoFit/>
          </a:bodyPr>
          <a:lstStyle/>
          <a:p>
            <a:r>
              <a:rPr lang="en-US" dirty="0">
                <a:solidFill>
                  <a:srgbClr val="3366FF"/>
                </a:solidFill>
              </a:rPr>
              <a:t>D</a:t>
            </a:r>
            <a:r>
              <a:rPr lang="en-US" baseline="30000" dirty="0">
                <a:solidFill>
                  <a:srgbClr val="3366FF"/>
                </a:solidFill>
              </a:rPr>
              <a:t>W</a:t>
            </a:r>
          </a:p>
        </p:txBody>
      </p:sp>
      <p:sp>
        <p:nvSpPr>
          <p:cNvPr id="63" name="TextBox 62"/>
          <p:cNvSpPr txBox="1"/>
          <p:nvPr/>
        </p:nvSpPr>
        <p:spPr>
          <a:xfrm>
            <a:off x="4114800" y="4343400"/>
            <a:ext cx="685800" cy="369332"/>
          </a:xfrm>
          <a:prstGeom prst="rect">
            <a:avLst/>
          </a:prstGeom>
          <a:noFill/>
        </p:spPr>
        <p:txBody>
          <a:bodyPr wrap="square" rtlCol="0">
            <a:spAutoFit/>
          </a:bodyPr>
          <a:lstStyle/>
          <a:p>
            <a:r>
              <a:rPr lang="en-US" dirty="0">
                <a:solidFill>
                  <a:srgbClr val="FF0000"/>
                </a:solidFill>
              </a:rPr>
              <a:t>AC</a:t>
            </a:r>
            <a:r>
              <a:rPr lang="en-US" baseline="30000" dirty="0">
                <a:solidFill>
                  <a:srgbClr val="FF0000"/>
                </a:solidFill>
              </a:rPr>
              <a:t>C</a:t>
            </a:r>
          </a:p>
        </p:txBody>
      </p:sp>
      <p:cxnSp>
        <p:nvCxnSpPr>
          <p:cNvPr id="42" name="Straight Connector 41"/>
          <p:cNvCxnSpPr/>
          <p:nvPr/>
        </p:nvCxnSpPr>
        <p:spPr>
          <a:xfrm flipH="1">
            <a:off x="1447800" y="3733800"/>
            <a:ext cx="14478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066800" y="3200400"/>
            <a:ext cx="533400" cy="369332"/>
          </a:xfrm>
          <a:prstGeom prst="rect">
            <a:avLst/>
          </a:prstGeom>
          <a:noFill/>
        </p:spPr>
        <p:txBody>
          <a:bodyPr wrap="square" rtlCol="0">
            <a:spAutoFit/>
          </a:bodyPr>
          <a:lstStyle/>
          <a:p>
            <a:r>
              <a:rPr lang="en-US" dirty="0">
                <a:solidFill>
                  <a:srgbClr val="FF0000"/>
                </a:solidFill>
              </a:rPr>
              <a:t>C</a:t>
            </a:r>
            <a:r>
              <a:rPr lang="en-US" baseline="-25000" dirty="0">
                <a:solidFill>
                  <a:srgbClr val="FF0000"/>
                </a:solidFill>
              </a:rPr>
              <a:t>0</a:t>
            </a:r>
            <a:endParaRPr lang="en-US" baseline="30000" dirty="0">
              <a:solidFill>
                <a:srgbClr val="FF0000"/>
              </a:solidFill>
            </a:endParaRPr>
          </a:p>
        </p:txBody>
      </p:sp>
      <p:sp>
        <p:nvSpPr>
          <p:cNvPr id="48" name="TextBox 47"/>
          <p:cNvSpPr txBox="1"/>
          <p:nvPr/>
        </p:nvSpPr>
        <p:spPr>
          <a:xfrm>
            <a:off x="948267" y="3509434"/>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52" name="Oval 51"/>
          <p:cNvSpPr/>
          <p:nvPr/>
        </p:nvSpPr>
        <p:spPr>
          <a:xfrm>
            <a:off x="2857500" y="36872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2362200" y="4800600"/>
            <a:ext cx="533400" cy="369332"/>
          </a:xfrm>
          <a:prstGeom prst="rect">
            <a:avLst/>
          </a:prstGeom>
          <a:noFill/>
        </p:spPr>
        <p:txBody>
          <a:bodyPr wrap="square" rtlCol="0">
            <a:spAutoFit/>
          </a:bodyPr>
          <a:lstStyle/>
          <a:p>
            <a:r>
              <a:rPr lang="en-US" dirty="0">
                <a:solidFill>
                  <a:srgbClr val="FF0000"/>
                </a:solidFill>
              </a:rPr>
              <a:t>D</a:t>
            </a:r>
            <a:r>
              <a:rPr lang="en-US" baseline="30000" dirty="0">
                <a:solidFill>
                  <a:srgbClr val="FF0000"/>
                </a:solidFill>
              </a:rPr>
              <a:t>C</a:t>
            </a:r>
          </a:p>
        </p:txBody>
      </p:sp>
      <p:sp>
        <p:nvSpPr>
          <p:cNvPr id="69" name="TextBox 68"/>
          <p:cNvSpPr txBox="1"/>
          <p:nvPr/>
        </p:nvSpPr>
        <p:spPr>
          <a:xfrm>
            <a:off x="2853266" y="3395134"/>
            <a:ext cx="350309" cy="369332"/>
          </a:xfrm>
          <a:prstGeom prst="rect">
            <a:avLst/>
          </a:prstGeom>
          <a:noFill/>
        </p:spPr>
        <p:txBody>
          <a:bodyPr wrap="square" rtlCol="0">
            <a:spAutoFit/>
          </a:bodyPr>
          <a:lstStyle/>
          <a:p>
            <a:r>
              <a:rPr lang="en-US" dirty="0">
                <a:solidFill>
                  <a:srgbClr val="3366FF"/>
                </a:solidFill>
              </a:rPr>
              <a:t>1</a:t>
            </a:r>
            <a:endParaRPr lang="en-US" baseline="30000" dirty="0">
              <a:solidFill>
                <a:srgbClr val="3366FF"/>
              </a:solidFill>
            </a:endParaRPr>
          </a:p>
        </p:txBody>
      </p:sp>
      <p:sp>
        <p:nvSpPr>
          <p:cNvPr id="70" name="TextBox 69"/>
          <p:cNvSpPr txBox="1"/>
          <p:nvPr/>
        </p:nvSpPr>
        <p:spPr>
          <a:xfrm>
            <a:off x="2123016" y="3671359"/>
            <a:ext cx="350309" cy="369332"/>
          </a:xfrm>
          <a:prstGeom prst="rect">
            <a:avLst/>
          </a:prstGeom>
          <a:noFill/>
        </p:spPr>
        <p:txBody>
          <a:bodyPr wrap="square" rtlCol="0">
            <a:spAutoFit/>
          </a:bodyPr>
          <a:lstStyle/>
          <a:p>
            <a:r>
              <a:rPr lang="en-US" dirty="0">
                <a:solidFill>
                  <a:srgbClr val="FF0000"/>
                </a:solidFill>
              </a:rPr>
              <a:t>2</a:t>
            </a:r>
            <a:endParaRPr lang="en-US" baseline="30000" dirty="0">
              <a:solidFill>
                <a:srgbClr val="FF0000"/>
              </a:solidFill>
            </a:endParaRPr>
          </a:p>
        </p:txBody>
      </p:sp>
      <p:sp>
        <p:nvSpPr>
          <p:cNvPr id="3" name="Footer Placeholder 2">
            <a:extLst>
              <a:ext uri="{FF2B5EF4-FFF2-40B4-BE49-F238E27FC236}">
                <a16:creationId xmlns:a16="http://schemas.microsoft.com/office/drawing/2014/main" id="{336F6FEB-317A-8746-8E81-A97960AC8F22}"/>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08C1D289-0B5E-294D-9C5E-2466D8C541EA}"/>
              </a:ext>
            </a:extLst>
          </p:cNvPr>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spTree>
    <p:extLst>
      <p:ext uri="{BB962C8B-B14F-4D97-AF65-F5344CB8AC3E}">
        <p14:creationId xmlns:p14="http://schemas.microsoft.com/office/powerpoint/2010/main" val="220207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6">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3" grpId="0" animBg="1"/>
      <p:bldP spid="59" grpId="0"/>
      <p:bldP spid="63" grpId="0"/>
      <p:bldP spid="43" grpId="0"/>
      <p:bldP spid="7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Loss from Trade</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800"/>
            <a:ext cx="4114800" cy="4377267"/>
          </a:xfrm>
          <a:ln>
            <a:solidFill>
              <a:schemeClr val="tx1"/>
            </a:solidFill>
          </a:ln>
        </p:spPr>
        <p:txBody>
          <a:bodyPr/>
          <a:lstStyle/>
          <a:p>
            <a:r>
              <a:rPr lang="en-US" sz="2000" dirty="0"/>
              <a:t>Suppose China is initially not producing, so that free trade is at point 1</a:t>
            </a:r>
          </a:p>
          <a:p>
            <a:r>
              <a:rPr lang="en-US" sz="2000" dirty="0"/>
              <a:t>Even with lower AC curve, China cannot enter, because its cost of initial output is C</a:t>
            </a:r>
            <a:r>
              <a:rPr lang="en-US" sz="2000" baseline="-25000" dirty="0"/>
              <a:t>0</a:t>
            </a:r>
            <a:r>
              <a:rPr lang="en-US" sz="2000" baseline="30000" dirty="0"/>
              <a:t> </a:t>
            </a:r>
            <a:r>
              <a:rPr lang="en-US" sz="2000" dirty="0"/>
              <a:t>&gt; P</a:t>
            </a:r>
            <a:r>
              <a:rPr lang="en-US" sz="2000" baseline="-25000" dirty="0"/>
              <a:t>1</a:t>
            </a:r>
            <a:r>
              <a:rPr lang="en-US" sz="2000" baseline="30000" dirty="0"/>
              <a:t>W</a:t>
            </a:r>
          </a:p>
          <a:p>
            <a:r>
              <a:rPr lang="en-US" sz="2000" dirty="0"/>
              <a:t>If China cuts off trade with high tariff, it moves to point 2, with lower price.  Both suppliers and demanders in China gain</a:t>
            </a:r>
          </a:p>
          <a:p>
            <a:r>
              <a:rPr lang="en-US" sz="2000" dirty="0"/>
              <a:t>So China gains by </a:t>
            </a:r>
            <a:r>
              <a:rPr lang="en-US" sz="2000" u="sng" dirty="0"/>
              <a:t>not</a:t>
            </a:r>
            <a:r>
              <a:rPr lang="en-US" sz="2000" dirty="0"/>
              <a:t> trading!</a:t>
            </a:r>
          </a:p>
          <a:p>
            <a:r>
              <a:rPr lang="en-US" sz="2000" dirty="0"/>
              <a:t>This is the textbook’s example of Swiss and Thai watches</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sp>
        <p:nvSpPr>
          <p:cNvPr id="34" name="TextBox 33"/>
          <p:cNvSpPr txBox="1"/>
          <p:nvPr/>
        </p:nvSpPr>
        <p:spPr>
          <a:xfrm>
            <a:off x="3832225" y="3889375"/>
            <a:ext cx="936625" cy="369332"/>
          </a:xfrm>
          <a:prstGeom prst="rect">
            <a:avLst/>
          </a:prstGeom>
          <a:noFill/>
        </p:spPr>
        <p:txBody>
          <a:bodyPr wrap="square" rtlCol="0">
            <a:spAutoFit/>
          </a:bodyPr>
          <a:lstStyle/>
          <a:p>
            <a:r>
              <a:rPr lang="en-US" dirty="0" err="1">
                <a:solidFill>
                  <a:srgbClr val="008000"/>
                </a:solidFill>
              </a:rPr>
              <a:t>AC</a:t>
            </a:r>
            <a:r>
              <a:rPr lang="en-US" baseline="30000" dirty="0" err="1">
                <a:solidFill>
                  <a:srgbClr val="008000"/>
                </a:solidFill>
              </a:rPr>
              <a:t>Swiss</a:t>
            </a:r>
            <a:endParaRPr lang="en-US" baseline="30000" dirty="0">
              <a:solidFill>
                <a:srgbClr val="008000"/>
              </a:solidFill>
            </a:endParaRP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57324" y="3435351"/>
            <a:ext cx="2987675" cy="12319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987675 w 2987675"/>
              <a:gd name="connsiteY2" fmla="*/ 1916289 h 1916289"/>
              <a:gd name="connsiteX3" fmla="*/ 2987675 w 2987675"/>
              <a:gd name="connsiteY3" fmla="*/ 1916289 h 1916289"/>
              <a:gd name="connsiteX0" fmla="*/ 0 w 2987675"/>
              <a:gd name="connsiteY0" fmla="*/ 0 h 1916289"/>
              <a:gd name="connsiteX1" fmla="*/ 2132542 w 2987675"/>
              <a:gd name="connsiteY1" fmla="*/ 1648883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698501 w 2987675"/>
              <a:gd name="connsiteY1" fmla="*/ 716137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73101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35717 w 2987675"/>
              <a:gd name="connsiteY2" fmla="*/ 1634066 h 1916289"/>
              <a:gd name="connsiteX3" fmla="*/ 2987675 w 2987675"/>
              <a:gd name="connsiteY3" fmla="*/ 1916289 h 1916289"/>
              <a:gd name="connsiteX4" fmla="*/ 2987675 w 2987675"/>
              <a:gd name="connsiteY4" fmla="*/ 1916289 h 1916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675" h="1916289">
                <a:moveTo>
                  <a:pt x="0" y="0"/>
                </a:moveTo>
                <a:cubicBezTo>
                  <a:pt x="100542" y="198378"/>
                  <a:pt x="324557" y="545863"/>
                  <a:pt x="682626" y="819854"/>
                </a:cubicBezTo>
                <a:cubicBezTo>
                  <a:pt x="1040695" y="1093845"/>
                  <a:pt x="1751542" y="1451327"/>
                  <a:pt x="2135717" y="1634066"/>
                </a:cubicBezTo>
                <a:cubicBezTo>
                  <a:pt x="2519892" y="1816805"/>
                  <a:pt x="2845682" y="1869252"/>
                  <a:pt x="2987675" y="1916289"/>
                </a:cubicBezTo>
                <a:lnTo>
                  <a:pt x="2987675" y="1916289"/>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752601" y="1981200"/>
            <a:ext cx="1981199" cy="30480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r>
              <a:rPr lang="en-US" baseline="30000" dirty="0">
                <a:solidFill>
                  <a:srgbClr val="FF0000"/>
                </a:solidFill>
              </a:rPr>
              <a:t>C</a:t>
            </a:r>
          </a:p>
        </p:txBody>
      </p:sp>
      <p:sp>
        <p:nvSpPr>
          <p:cNvPr id="62" name="TextBox 61"/>
          <p:cNvSpPr txBox="1"/>
          <p:nvPr/>
        </p:nvSpPr>
        <p:spPr>
          <a:xfrm>
            <a:off x="3733800" y="4800600"/>
            <a:ext cx="1447800" cy="369332"/>
          </a:xfrm>
          <a:prstGeom prst="rect">
            <a:avLst/>
          </a:prstGeom>
          <a:noFill/>
        </p:spPr>
        <p:txBody>
          <a:bodyPr wrap="square" rtlCol="0">
            <a:spAutoFit/>
          </a:bodyPr>
          <a:lstStyle/>
          <a:p>
            <a:r>
              <a:rPr lang="en-US" dirty="0" err="1">
                <a:solidFill>
                  <a:srgbClr val="3366FF"/>
                </a:solidFill>
              </a:rPr>
              <a:t>D</a:t>
            </a:r>
            <a:r>
              <a:rPr lang="en-US" baseline="30000" dirty="0" err="1">
                <a:solidFill>
                  <a:srgbClr val="3366FF"/>
                </a:solidFill>
              </a:rPr>
              <a:t>World</a:t>
            </a:r>
            <a:endParaRPr lang="en-US" baseline="30000" dirty="0">
              <a:solidFill>
                <a:srgbClr val="3366FF"/>
              </a:solidFill>
            </a:endParaRPr>
          </a:p>
        </p:txBody>
      </p:sp>
      <p:sp>
        <p:nvSpPr>
          <p:cNvPr id="63" name="TextBox 62"/>
          <p:cNvSpPr txBox="1"/>
          <p:nvPr/>
        </p:nvSpPr>
        <p:spPr>
          <a:xfrm>
            <a:off x="3927475" y="4314825"/>
            <a:ext cx="796925" cy="369332"/>
          </a:xfrm>
          <a:prstGeom prst="rect">
            <a:avLst/>
          </a:prstGeom>
          <a:noFill/>
        </p:spPr>
        <p:txBody>
          <a:bodyPr wrap="square" rtlCol="0">
            <a:spAutoFit/>
          </a:bodyPr>
          <a:lstStyle/>
          <a:p>
            <a:r>
              <a:rPr lang="en-US" dirty="0" err="1">
                <a:solidFill>
                  <a:srgbClr val="FF0000"/>
                </a:solidFill>
              </a:rPr>
              <a:t>AC</a:t>
            </a:r>
            <a:r>
              <a:rPr lang="en-US" baseline="30000" dirty="0" err="1">
                <a:solidFill>
                  <a:srgbClr val="FF0000"/>
                </a:solidFill>
              </a:rPr>
              <a:t>Thai</a:t>
            </a:r>
            <a:endParaRPr lang="en-US" baseline="30000" dirty="0">
              <a:solidFill>
                <a:srgbClr val="FF0000"/>
              </a:solidFill>
            </a:endParaRPr>
          </a:p>
        </p:txBody>
      </p:sp>
      <p:cxnSp>
        <p:nvCxnSpPr>
          <p:cNvPr id="42" name="Straight Connector 41"/>
          <p:cNvCxnSpPr/>
          <p:nvPr/>
        </p:nvCxnSpPr>
        <p:spPr>
          <a:xfrm flipH="1">
            <a:off x="1447800" y="3733800"/>
            <a:ext cx="14478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066800" y="3200400"/>
            <a:ext cx="533400" cy="369332"/>
          </a:xfrm>
          <a:prstGeom prst="rect">
            <a:avLst/>
          </a:prstGeom>
          <a:noFill/>
        </p:spPr>
        <p:txBody>
          <a:bodyPr wrap="square" rtlCol="0">
            <a:spAutoFit/>
          </a:bodyPr>
          <a:lstStyle/>
          <a:p>
            <a:r>
              <a:rPr lang="en-US" dirty="0">
                <a:solidFill>
                  <a:srgbClr val="FF0000"/>
                </a:solidFill>
              </a:rPr>
              <a:t>C</a:t>
            </a:r>
            <a:r>
              <a:rPr lang="en-US" baseline="-25000" dirty="0">
                <a:solidFill>
                  <a:srgbClr val="FF0000"/>
                </a:solidFill>
              </a:rPr>
              <a:t>0</a:t>
            </a:r>
            <a:endParaRPr lang="en-US" baseline="30000" dirty="0">
              <a:solidFill>
                <a:srgbClr val="FF0000"/>
              </a:solidFill>
            </a:endParaRPr>
          </a:p>
        </p:txBody>
      </p:sp>
      <p:sp>
        <p:nvSpPr>
          <p:cNvPr id="48" name="TextBox 47"/>
          <p:cNvSpPr txBox="1"/>
          <p:nvPr/>
        </p:nvSpPr>
        <p:spPr>
          <a:xfrm>
            <a:off x="948267" y="3509434"/>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52" name="Oval 51"/>
          <p:cNvSpPr/>
          <p:nvPr/>
        </p:nvSpPr>
        <p:spPr>
          <a:xfrm>
            <a:off x="2857500" y="36872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2362200" y="4800600"/>
            <a:ext cx="717550" cy="369332"/>
          </a:xfrm>
          <a:prstGeom prst="rect">
            <a:avLst/>
          </a:prstGeom>
          <a:noFill/>
        </p:spPr>
        <p:txBody>
          <a:bodyPr wrap="square" rtlCol="0">
            <a:spAutoFit/>
          </a:bodyPr>
          <a:lstStyle/>
          <a:p>
            <a:r>
              <a:rPr lang="en-US" dirty="0" err="1">
                <a:solidFill>
                  <a:srgbClr val="FF0000"/>
                </a:solidFill>
              </a:rPr>
              <a:t>D</a:t>
            </a:r>
            <a:r>
              <a:rPr lang="en-US" baseline="30000" dirty="0" err="1">
                <a:solidFill>
                  <a:srgbClr val="FF0000"/>
                </a:solidFill>
              </a:rPr>
              <a:t>Thai</a:t>
            </a:r>
            <a:endParaRPr lang="en-US" baseline="30000" dirty="0">
              <a:solidFill>
                <a:srgbClr val="FF0000"/>
              </a:solidFill>
            </a:endParaRPr>
          </a:p>
        </p:txBody>
      </p:sp>
      <p:sp>
        <p:nvSpPr>
          <p:cNvPr id="69" name="TextBox 68"/>
          <p:cNvSpPr txBox="1"/>
          <p:nvPr/>
        </p:nvSpPr>
        <p:spPr>
          <a:xfrm>
            <a:off x="2853266" y="3395134"/>
            <a:ext cx="350309" cy="369332"/>
          </a:xfrm>
          <a:prstGeom prst="rect">
            <a:avLst/>
          </a:prstGeom>
          <a:noFill/>
        </p:spPr>
        <p:txBody>
          <a:bodyPr wrap="square" rtlCol="0">
            <a:spAutoFit/>
          </a:bodyPr>
          <a:lstStyle/>
          <a:p>
            <a:r>
              <a:rPr lang="en-US" dirty="0">
                <a:solidFill>
                  <a:srgbClr val="3366FF"/>
                </a:solidFill>
              </a:rPr>
              <a:t>1</a:t>
            </a:r>
            <a:endParaRPr lang="en-US" baseline="30000" dirty="0">
              <a:solidFill>
                <a:srgbClr val="3366FF"/>
              </a:solidFill>
            </a:endParaRPr>
          </a:p>
        </p:txBody>
      </p:sp>
      <p:sp>
        <p:nvSpPr>
          <p:cNvPr id="70" name="TextBox 69"/>
          <p:cNvSpPr txBox="1"/>
          <p:nvPr/>
        </p:nvSpPr>
        <p:spPr>
          <a:xfrm>
            <a:off x="2123016" y="3671359"/>
            <a:ext cx="350309" cy="369332"/>
          </a:xfrm>
          <a:prstGeom prst="rect">
            <a:avLst/>
          </a:prstGeom>
          <a:noFill/>
        </p:spPr>
        <p:txBody>
          <a:bodyPr wrap="square" rtlCol="0">
            <a:spAutoFit/>
          </a:bodyPr>
          <a:lstStyle/>
          <a:p>
            <a:r>
              <a:rPr lang="en-US" dirty="0">
                <a:solidFill>
                  <a:srgbClr val="FF0000"/>
                </a:solidFill>
              </a:rPr>
              <a:t>2</a:t>
            </a:r>
            <a:endParaRPr lang="en-US" baseline="30000" dirty="0">
              <a:solidFill>
                <a:srgbClr val="FF0000"/>
              </a:solidFill>
            </a:endParaRPr>
          </a:p>
        </p:txBody>
      </p:sp>
      <p:sp>
        <p:nvSpPr>
          <p:cNvPr id="3" name="Footer Placeholder 2">
            <a:extLst>
              <a:ext uri="{FF2B5EF4-FFF2-40B4-BE49-F238E27FC236}">
                <a16:creationId xmlns:a16="http://schemas.microsoft.com/office/drawing/2014/main" id="{382AB5CC-6D84-2F45-9D0A-9451B57CD4EE}"/>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A2EF40A2-2954-8041-91FE-77EC3A846AF4}"/>
              </a:ext>
            </a:extLst>
          </p:cNvPr>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spTree>
    <p:extLst>
      <p:ext uri="{BB962C8B-B14F-4D97-AF65-F5344CB8AC3E}">
        <p14:creationId xmlns:p14="http://schemas.microsoft.com/office/powerpoint/2010/main" val="3284200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Infant-Industry Protection</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28133" y="1676400"/>
            <a:ext cx="1024467" cy="369332"/>
          </a:xfrm>
          <a:prstGeom prst="rect">
            <a:avLst/>
          </a:prstGeom>
          <a:noFill/>
        </p:spPr>
        <p:txBody>
          <a:bodyPr wrap="square" rtlCol="0">
            <a:spAutoFit/>
          </a:bodyPr>
          <a:lstStyle/>
          <a:p>
            <a:r>
              <a:rPr lang="en-US" dirty="0"/>
              <a:t>P, AC</a:t>
            </a:r>
            <a:endParaRPr lang="en-US" baseline="30000" dirty="0"/>
          </a:p>
        </p:txBody>
      </p:sp>
      <p:sp>
        <p:nvSpPr>
          <p:cNvPr id="66" name="Content Placeholder 2"/>
          <p:cNvSpPr>
            <a:spLocks noGrp="1"/>
          </p:cNvSpPr>
          <p:nvPr>
            <p:ph idx="1"/>
          </p:nvPr>
        </p:nvSpPr>
        <p:spPr>
          <a:xfrm>
            <a:off x="4876800" y="1447801"/>
            <a:ext cx="4114800" cy="4241800"/>
          </a:xfrm>
          <a:ln>
            <a:solidFill>
              <a:schemeClr val="tx1"/>
            </a:solidFill>
          </a:ln>
        </p:spPr>
        <p:txBody>
          <a:bodyPr/>
          <a:lstStyle/>
          <a:p>
            <a:r>
              <a:rPr lang="en-US" sz="2000" dirty="0"/>
              <a:t>Note that after using protection to get the industry started, Thailand and the world can then </a:t>
            </a:r>
            <a:r>
              <a:rPr lang="en-US" sz="2000" u="sng" dirty="0"/>
              <a:t>both</a:t>
            </a:r>
            <a:r>
              <a:rPr lang="en-US" sz="2000" dirty="0"/>
              <a:t> gain even more by returning to free trade, since Thailand now starts with a cost </a:t>
            </a:r>
            <a:r>
              <a:rPr lang="en-US" sz="2000" dirty="0">
                <a:solidFill>
                  <a:srgbClr val="000000"/>
                </a:solidFill>
              </a:rPr>
              <a:t>below P</a:t>
            </a:r>
            <a:r>
              <a:rPr lang="en-US" sz="2000" baseline="-25000" dirty="0">
                <a:solidFill>
                  <a:srgbClr val="000000"/>
                </a:solidFill>
              </a:rPr>
              <a:t>1</a:t>
            </a:r>
            <a:r>
              <a:rPr lang="en-US" sz="2000" baseline="30000" dirty="0">
                <a:solidFill>
                  <a:srgbClr val="000000"/>
                </a:solidFill>
              </a:rPr>
              <a:t>W.</a:t>
            </a:r>
          </a:p>
          <a:p>
            <a:r>
              <a:rPr lang="en-US" sz="2000" dirty="0"/>
              <a:t>The new world price becomes </a:t>
            </a:r>
            <a:r>
              <a:rPr lang="en-US" sz="2000" dirty="0">
                <a:solidFill>
                  <a:srgbClr val="000000"/>
                </a:solidFill>
              </a:rPr>
              <a:t>P</a:t>
            </a:r>
            <a:r>
              <a:rPr lang="en-US" sz="2000" baseline="-25000" dirty="0">
                <a:solidFill>
                  <a:srgbClr val="000000"/>
                </a:solidFill>
              </a:rPr>
              <a:t>3</a:t>
            </a:r>
            <a:r>
              <a:rPr lang="en-US" sz="2000" baseline="30000" dirty="0">
                <a:solidFill>
                  <a:srgbClr val="000000"/>
                </a:solidFill>
              </a:rPr>
              <a:t>W</a:t>
            </a:r>
            <a:r>
              <a:rPr lang="en-US" sz="2000" dirty="0"/>
              <a:t>, with Thailand meeting all of world demand</a:t>
            </a:r>
          </a:p>
          <a:p>
            <a:r>
              <a:rPr lang="en-US" sz="2000" dirty="0"/>
              <a:t>This is an example of the “infant industry argument” for protection</a:t>
            </a:r>
          </a:p>
        </p:txBody>
      </p:sp>
      <p:sp>
        <p:nvSpPr>
          <p:cNvPr id="38" name="TextBox 37"/>
          <p:cNvSpPr txBox="1"/>
          <p:nvPr/>
        </p:nvSpPr>
        <p:spPr>
          <a:xfrm>
            <a:off x="4267201" y="5181600"/>
            <a:ext cx="533400" cy="369332"/>
          </a:xfrm>
          <a:prstGeom prst="rect">
            <a:avLst/>
          </a:prstGeom>
          <a:noFill/>
        </p:spPr>
        <p:txBody>
          <a:bodyPr wrap="square" rtlCol="0">
            <a:spAutoFit/>
          </a:bodyPr>
          <a:lstStyle/>
          <a:p>
            <a:r>
              <a:rPr lang="en-US" dirty="0"/>
              <a:t>Q</a:t>
            </a:r>
            <a:endParaRPr lang="en-US" baseline="30000" dirty="0"/>
          </a:p>
        </p:txBody>
      </p:sp>
      <p:sp>
        <p:nvSpPr>
          <p:cNvPr id="34" name="TextBox 33"/>
          <p:cNvSpPr txBox="1"/>
          <p:nvPr/>
        </p:nvSpPr>
        <p:spPr>
          <a:xfrm>
            <a:off x="3832225" y="3889375"/>
            <a:ext cx="936625" cy="369332"/>
          </a:xfrm>
          <a:prstGeom prst="rect">
            <a:avLst/>
          </a:prstGeom>
          <a:noFill/>
        </p:spPr>
        <p:txBody>
          <a:bodyPr wrap="square" rtlCol="0">
            <a:spAutoFit/>
          </a:bodyPr>
          <a:lstStyle/>
          <a:p>
            <a:r>
              <a:rPr lang="en-US" dirty="0" err="1">
                <a:solidFill>
                  <a:srgbClr val="008000"/>
                </a:solidFill>
              </a:rPr>
              <a:t>AC</a:t>
            </a:r>
            <a:r>
              <a:rPr lang="en-US" baseline="30000" dirty="0" err="1">
                <a:solidFill>
                  <a:srgbClr val="008000"/>
                </a:solidFill>
              </a:rPr>
              <a:t>Swiss</a:t>
            </a:r>
            <a:endParaRPr lang="en-US" baseline="30000" dirty="0">
              <a:solidFill>
                <a:srgbClr val="008000"/>
              </a:solidFill>
            </a:endParaRPr>
          </a:p>
        </p:txBody>
      </p:sp>
      <p:sp>
        <p:nvSpPr>
          <p:cNvPr id="16" name="Freeform 15"/>
          <p:cNvSpPr/>
          <p:nvPr/>
        </p:nvSpPr>
        <p:spPr>
          <a:xfrm>
            <a:off x="1591733" y="2660650"/>
            <a:ext cx="2844800" cy="16594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800" h="1659467">
                <a:moveTo>
                  <a:pt x="0" y="0"/>
                </a:moveTo>
                <a:cubicBezTo>
                  <a:pt x="506941" y="733425"/>
                  <a:pt x="1524000" y="1187803"/>
                  <a:pt x="1837267" y="1337733"/>
                </a:cubicBezTo>
                <a:cubicBezTo>
                  <a:pt x="2150534" y="1487663"/>
                  <a:pt x="2185811" y="1500011"/>
                  <a:pt x="2413000" y="1566333"/>
                </a:cubicBezTo>
                <a:cubicBezTo>
                  <a:pt x="2640189" y="1632655"/>
                  <a:pt x="2844800" y="1659467"/>
                  <a:pt x="2844800" y="1659467"/>
                </a:cubicBezTo>
                <a:lnTo>
                  <a:pt x="2844800" y="1659467"/>
                </a:lnTo>
              </a:path>
            </a:pathLst>
          </a:custGeom>
          <a:ln>
            <a:solidFill>
              <a:srgbClr val="008000"/>
            </a:solidFill>
            <a:prstDash val="lgDash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1457324" y="3435351"/>
            <a:ext cx="2987675" cy="1231900"/>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1980142 w 2987675"/>
              <a:gd name="connsiteY1" fmla="*/ 1594555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555875 w 2987675"/>
              <a:gd name="connsiteY2" fmla="*/ 1823155 h 1916289"/>
              <a:gd name="connsiteX3" fmla="*/ 2987675 w 2987675"/>
              <a:gd name="connsiteY3" fmla="*/ 1916289 h 1916289"/>
              <a:gd name="connsiteX4" fmla="*/ 2987675 w 2987675"/>
              <a:gd name="connsiteY4" fmla="*/ 1916289 h 1916289"/>
              <a:gd name="connsiteX0" fmla="*/ 0 w 2987675"/>
              <a:gd name="connsiteY0" fmla="*/ 0 h 1916289"/>
              <a:gd name="connsiteX1" fmla="*/ 2008717 w 2987675"/>
              <a:gd name="connsiteY1" fmla="*/ 1564922 h 1916289"/>
              <a:gd name="connsiteX2" fmla="*/ 2987675 w 2987675"/>
              <a:gd name="connsiteY2" fmla="*/ 1916289 h 1916289"/>
              <a:gd name="connsiteX3" fmla="*/ 2987675 w 2987675"/>
              <a:gd name="connsiteY3" fmla="*/ 1916289 h 1916289"/>
              <a:gd name="connsiteX0" fmla="*/ 0 w 2987675"/>
              <a:gd name="connsiteY0" fmla="*/ 0 h 1916289"/>
              <a:gd name="connsiteX1" fmla="*/ 2132542 w 2987675"/>
              <a:gd name="connsiteY1" fmla="*/ 1648883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2148417 w 2987675"/>
              <a:gd name="connsiteY1" fmla="*/ 1643944 h 1916289"/>
              <a:gd name="connsiteX2" fmla="*/ 2987675 w 2987675"/>
              <a:gd name="connsiteY2" fmla="*/ 1916289 h 1916289"/>
              <a:gd name="connsiteX3" fmla="*/ 2987675 w 2987675"/>
              <a:gd name="connsiteY3" fmla="*/ 1916289 h 1916289"/>
              <a:gd name="connsiteX0" fmla="*/ 0 w 2987675"/>
              <a:gd name="connsiteY0" fmla="*/ 0 h 1916289"/>
              <a:gd name="connsiteX1" fmla="*/ 698501 w 2987675"/>
              <a:gd name="connsiteY1" fmla="*/ 716137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73101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48417 w 2987675"/>
              <a:gd name="connsiteY2" fmla="*/ 1643944 h 1916289"/>
              <a:gd name="connsiteX3" fmla="*/ 2987675 w 2987675"/>
              <a:gd name="connsiteY3" fmla="*/ 1916289 h 1916289"/>
              <a:gd name="connsiteX4" fmla="*/ 2987675 w 2987675"/>
              <a:gd name="connsiteY4" fmla="*/ 1916289 h 1916289"/>
              <a:gd name="connsiteX0" fmla="*/ 0 w 2987675"/>
              <a:gd name="connsiteY0" fmla="*/ 0 h 1916289"/>
              <a:gd name="connsiteX1" fmla="*/ 682626 w 2987675"/>
              <a:gd name="connsiteY1" fmla="*/ 819854 h 1916289"/>
              <a:gd name="connsiteX2" fmla="*/ 2135717 w 2987675"/>
              <a:gd name="connsiteY2" fmla="*/ 1634066 h 1916289"/>
              <a:gd name="connsiteX3" fmla="*/ 2987675 w 2987675"/>
              <a:gd name="connsiteY3" fmla="*/ 1916289 h 1916289"/>
              <a:gd name="connsiteX4" fmla="*/ 2987675 w 2987675"/>
              <a:gd name="connsiteY4" fmla="*/ 1916289 h 1916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675" h="1916289">
                <a:moveTo>
                  <a:pt x="0" y="0"/>
                </a:moveTo>
                <a:cubicBezTo>
                  <a:pt x="100542" y="198378"/>
                  <a:pt x="324557" y="545863"/>
                  <a:pt x="682626" y="819854"/>
                </a:cubicBezTo>
                <a:cubicBezTo>
                  <a:pt x="1040695" y="1093845"/>
                  <a:pt x="1751542" y="1451327"/>
                  <a:pt x="2135717" y="1634066"/>
                </a:cubicBezTo>
                <a:cubicBezTo>
                  <a:pt x="2519892" y="1816805"/>
                  <a:pt x="2845682" y="1869252"/>
                  <a:pt x="2987675" y="1916289"/>
                </a:cubicBezTo>
                <a:lnTo>
                  <a:pt x="2987675" y="1916289"/>
                </a:lnTo>
              </a:path>
            </a:pathLst>
          </a:cu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Connector 30"/>
          <p:cNvCxnSpPr/>
          <p:nvPr/>
        </p:nvCxnSpPr>
        <p:spPr>
          <a:xfrm flipH="1" flipV="1">
            <a:off x="1600200" y="2133600"/>
            <a:ext cx="838200" cy="2819400"/>
          </a:xfrm>
          <a:prstGeom prst="line">
            <a:avLst/>
          </a:prstGeom>
          <a:ln>
            <a:solidFill>
              <a:srgbClr val="FF0000"/>
            </a:solidFill>
            <a:prstDash val="lgDashDotDot"/>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H="1">
            <a:off x="1447800" y="3962400"/>
            <a:ext cx="6858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H="1" flipV="1">
            <a:off x="1752601" y="1981200"/>
            <a:ext cx="1981199" cy="3048000"/>
          </a:xfrm>
          <a:prstGeom prst="line">
            <a:avLst/>
          </a:prstGeom>
          <a:ln>
            <a:solidFill>
              <a:srgbClr val="3366FF"/>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2101850" y="39179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990600" y="3810000"/>
            <a:ext cx="533400" cy="369332"/>
          </a:xfrm>
          <a:prstGeom prst="rect">
            <a:avLst/>
          </a:prstGeom>
          <a:noFill/>
        </p:spPr>
        <p:txBody>
          <a:bodyPr wrap="square" rtlCol="0">
            <a:spAutoFit/>
          </a:bodyPr>
          <a:lstStyle/>
          <a:p>
            <a:r>
              <a:rPr lang="en-US" dirty="0">
                <a:solidFill>
                  <a:srgbClr val="FF0000"/>
                </a:solidFill>
              </a:rPr>
              <a:t>P</a:t>
            </a:r>
            <a:r>
              <a:rPr lang="en-US" baseline="-25000" dirty="0">
                <a:solidFill>
                  <a:srgbClr val="FF0000"/>
                </a:solidFill>
              </a:rPr>
              <a:t>2</a:t>
            </a:r>
            <a:r>
              <a:rPr lang="en-US" baseline="30000" dirty="0">
                <a:solidFill>
                  <a:srgbClr val="FF0000"/>
                </a:solidFill>
              </a:rPr>
              <a:t>C</a:t>
            </a:r>
          </a:p>
        </p:txBody>
      </p:sp>
      <p:sp>
        <p:nvSpPr>
          <p:cNvPr id="62" name="TextBox 61"/>
          <p:cNvSpPr txBox="1"/>
          <p:nvPr/>
        </p:nvSpPr>
        <p:spPr>
          <a:xfrm>
            <a:off x="3733800" y="4800600"/>
            <a:ext cx="1447800" cy="369332"/>
          </a:xfrm>
          <a:prstGeom prst="rect">
            <a:avLst/>
          </a:prstGeom>
          <a:noFill/>
        </p:spPr>
        <p:txBody>
          <a:bodyPr wrap="square" rtlCol="0">
            <a:spAutoFit/>
          </a:bodyPr>
          <a:lstStyle/>
          <a:p>
            <a:r>
              <a:rPr lang="en-US" dirty="0" err="1">
                <a:solidFill>
                  <a:srgbClr val="3366FF"/>
                </a:solidFill>
              </a:rPr>
              <a:t>D</a:t>
            </a:r>
            <a:r>
              <a:rPr lang="en-US" baseline="30000" dirty="0" err="1">
                <a:solidFill>
                  <a:srgbClr val="3366FF"/>
                </a:solidFill>
              </a:rPr>
              <a:t>World</a:t>
            </a:r>
            <a:endParaRPr lang="en-US" baseline="30000" dirty="0">
              <a:solidFill>
                <a:srgbClr val="3366FF"/>
              </a:solidFill>
            </a:endParaRPr>
          </a:p>
        </p:txBody>
      </p:sp>
      <p:sp>
        <p:nvSpPr>
          <p:cNvPr id="63" name="TextBox 62"/>
          <p:cNvSpPr txBox="1"/>
          <p:nvPr/>
        </p:nvSpPr>
        <p:spPr>
          <a:xfrm>
            <a:off x="3927475" y="4314825"/>
            <a:ext cx="796925" cy="369332"/>
          </a:xfrm>
          <a:prstGeom prst="rect">
            <a:avLst/>
          </a:prstGeom>
          <a:noFill/>
        </p:spPr>
        <p:txBody>
          <a:bodyPr wrap="square" rtlCol="0">
            <a:spAutoFit/>
          </a:bodyPr>
          <a:lstStyle/>
          <a:p>
            <a:r>
              <a:rPr lang="en-US" dirty="0" err="1">
                <a:solidFill>
                  <a:srgbClr val="FF0000"/>
                </a:solidFill>
              </a:rPr>
              <a:t>AC</a:t>
            </a:r>
            <a:r>
              <a:rPr lang="en-US" baseline="30000" dirty="0" err="1">
                <a:solidFill>
                  <a:srgbClr val="FF0000"/>
                </a:solidFill>
              </a:rPr>
              <a:t>Thai</a:t>
            </a:r>
            <a:endParaRPr lang="en-US" baseline="30000" dirty="0">
              <a:solidFill>
                <a:srgbClr val="FF0000"/>
              </a:solidFill>
            </a:endParaRPr>
          </a:p>
        </p:txBody>
      </p:sp>
      <p:cxnSp>
        <p:nvCxnSpPr>
          <p:cNvPr id="42" name="Straight Connector 41"/>
          <p:cNvCxnSpPr/>
          <p:nvPr/>
        </p:nvCxnSpPr>
        <p:spPr>
          <a:xfrm flipH="1">
            <a:off x="1447800" y="3733800"/>
            <a:ext cx="14478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066800" y="3200400"/>
            <a:ext cx="533400" cy="369332"/>
          </a:xfrm>
          <a:prstGeom prst="rect">
            <a:avLst/>
          </a:prstGeom>
          <a:noFill/>
        </p:spPr>
        <p:txBody>
          <a:bodyPr wrap="square" rtlCol="0">
            <a:spAutoFit/>
          </a:bodyPr>
          <a:lstStyle/>
          <a:p>
            <a:r>
              <a:rPr lang="en-US" dirty="0">
                <a:solidFill>
                  <a:srgbClr val="FF0000"/>
                </a:solidFill>
              </a:rPr>
              <a:t>C</a:t>
            </a:r>
            <a:r>
              <a:rPr lang="en-US" baseline="-25000" dirty="0">
                <a:solidFill>
                  <a:srgbClr val="FF0000"/>
                </a:solidFill>
              </a:rPr>
              <a:t>0</a:t>
            </a:r>
            <a:endParaRPr lang="en-US" baseline="30000" dirty="0">
              <a:solidFill>
                <a:srgbClr val="FF0000"/>
              </a:solidFill>
            </a:endParaRPr>
          </a:p>
        </p:txBody>
      </p:sp>
      <p:sp>
        <p:nvSpPr>
          <p:cNvPr id="48" name="TextBox 47"/>
          <p:cNvSpPr txBox="1"/>
          <p:nvPr/>
        </p:nvSpPr>
        <p:spPr>
          <a:xfrm>
            <a:off x="948267" y="3509434"/>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1</a:t>
            </a:r>
            <a:r>
              <a:rPr lang="en-US" baseline="30000" dirty="0">
                <a:solidFill>
                  <a:srgbClr val="3366FF"/>
                </a:solidFill>
              </a:rPr>
              <a:t>W</a:t>
            </a:r>
          </a:p>
        </p:txBody>
      </p:sp>
      <p:sp>
        <p:nvSpPr>
          <p:cNvPr id="52" name="Oval 51"/>
          <p:cNvSpPr/>
          <p:nvPr/>
        </p:nvSpPr>
        <p:spPr>
          <a:xfrm>
            <a:off x="2857500" y="36872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2362200" y="4800600"/>
            <a:ext cx="717550" cy="369332"/>
          </a:xfrm>
          <a:prstGeom prst="rect">
            <a:avLst/>
          </a:prstGeom>
          <a:noFill/>
        </p:spPr>
        <p:txBody>
          <a:bodyPr wrap="square" rtlCol="0">
            <a:spAutoFit/>
          </a:bodyPr>
          <a:lstStyle/>
          <a:p>
            <a:r>
              <a:rPr lang="en-US" dirty="0" err="1">
                <a:solidFill>
                  <a:srgbClr val="FF0000"/>
                </a:solidFill>
              </a:rPr>
              <a:t>D</a:t>
            </a:r>
            <a:r>
              <a:rPr lang="en-US" baseline="30000" dirty="0" err="1">
                <a:solidFill>
                  <a:srgbClr val="FF0000"/>
                </a:solidFill>
              </a:rPr>
              <a:t>Thai</a:t>
            </a:r>
            <a:endParaRPr lang="en-US" baseline="30000" dirty="0">
              <a:solidFill>
                <a:srgbClr val="FF0000"/>
              </a:solidFill>
            </a:endParaRPr>
          </a:p>
        </p:txBody>
      </p:sp>
      <p:sp>
        <p:nvSpPr>
          <p:cNvPr id="69" name="TextBox 68"/>
          <p:cNvSpPr txBox="1"/>
          <p:nvPr/>
        </p:nvSpPr>
        <p:spPr>
          <a:xfrm>
            <a:off x="2818341" y="3366559"/>
            <a:ext cx="350309" cy="369332"/>
          </a:xfrm>
          <a:prstGeom prst="rect">
            <a:avLst/>
          </a:prstGeom>
          <a:noFill/>
        </p:spPr>
        <p:txBody>
          <a:bodyPr wrap="square" rtlCol="0">
            <a:spAutoFit/>
          </a:bodyPr>
          <a:lstStyle/>
          <a:p>
            <a:r>
              <a:rPr lang="en-US" dirty="0">
                <a:solidFill>
                  <a:srgbClr val="3366FF"/>
                </a:solidFill>
              </a:rPr>
              <a:t>1</a:t>
            </a:r>
            <a:endParaRPr lang="en-US" baseline="30000" dirty="0">
              <a:solidFill>
                <a:srgbClr val="3366FF"/>
              </a:solidFill>
            </a:endParaRPr>
          </a:p>
        </p:txBody>
      </p:sp>
      <p:sp>
        <p:nvSpPr>
          <p:cNvPr id="70" name="TextBox 69"/>
          <p:cNvSpPr txBox="1"/>
          <p:nvPr/>
        </p:nvSpPr>
        <p:spPr>
          <a:xfrm>
            <a:off x="2123016" y="3671359"/>
            <a:ext cx="350309" cy="369332"/>
          </a:xfrm>
          <a:prstGeom prst="rect">
            <a:avLst/>
          </a:prstGeom>
          <a:noFill/>
        </p:spPr>
        <p:txBody>
          <a:bodyPr wrap="square" rtlCol="0">
            <a:spAutoFit/>
          </a:bodyPr>
          <a:lstStyle/>
          <a:p>
            <a:r>
              <a:rPr lang="en-US" dirty="0">
                <a:solidFill>
                  <a:srgbClr val="FF0000"/>
                </a:solidFill>
              </a:rPr>
              <a:t>2</a:t>
            </a:r>
            <a:endParaRPr lang="en-US" baseline="30000" dirty="0">
              <a:solidFill>
                <a:srgbClr val="FF0000"/>
              </a:solidFill>
            </a:endParaRPr>
          </a:p>
        </p:txBody>
      </p:sp>
      <p:cxnSp>
        <p:nvCxnSpPr>
          <p:cNvPr id="25" name="Straight Connector 24"/>
          <p:cNvCxnSpPr/>
          <p:nvPr/>
        </p:nvCxnSpPr>
        <p:spPr>
          <a:xfrm flipH="1">
            <a:off x="1447800" y="4387850"/>
            <a:ext cx="1879600"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914400" y="4267200"/>
            <a:ext cx="609600" cy="369332"/>
          </a:xfrm>
          <a:prstGeom prst="rect">
            <a:avLst/>
          </a:prstGeom>
          <a:noFill/>
        </p:spPr>
        <p:txBody>
          <a:bodyPr wrap="square" rtlCol="0">
            <a:spAutoFit/>
          </a:bodyPr>
          <a:lstStyle/>
          <a:p>
            <a:r>
              <a:rPr lang="en-US" dirty="0">
                <a:solidFill>
                  <a:srgbClr val="3366FF"/>
                </a:solidFill>
              </a:rPr>
              <a:t>P</a:t>
            </a:r>
            <a:r>
              <a:rPr lang="en-US" baseline="-25000" dirty="0">
                <a:solidFill>
                  <a:srgbClr val="3366FF"/>
                </a:solidFill>
              </a:rPr>
              <a:t>3</a:t>
            </a:r>
            <a:r>
              <a:rPr lang="en-US" baseline="30000" dirty="0">
                <a:solidFill>
                  <a:srgbClr val="3366FF"/>
                </a:solidFill>
              </a:rPr>
              <a:t>W</a:t>
            </a:r>
          </a:p>
        </p:txBody>
      </p:sp>
      <p:sp>
        <p:nvSpPr>
          <p:cNvPr id="29" name="Oval 28"/>
          <p:cNvSpPr/>
          <p:nvPr/>
        </p:nvSpPr>
        <p:spPr>
          <a:xfrm>
            <a:off x="3282950" y="4347633"/>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3256491" y="4055534"/>
            <a:ext cx="350309" cy="369332"/>
          </a:xfrm>
          <a:prstGeom prst="rect">
            <a:avLst/>
          </a:prstGeom>
          <a:noFill/>
        </p:spPr>
        <p:txBody>
          <a:bodyPr wrap="square" rtlCol="0">
            <a:spAutoFit/>
          </a:bodyPr>
          <a:lstStyle/>
          <a:p>
            <a:r>
              <a:rPr lang="en-US" dirty="0">
                <a:solidFill>
                  <a:srgbClr val="3366FF"/>
                </a:solidFill>
              </a:rPr>
              <a:t>3</a:t>
            </a:r>
            <a:endParaRPr lang="en-US" baseline="30000" dirty="0">
              <a:solidFill>
                <a:srgbClr val="3366FF"/>
              </a:solidFill>
            </a:endParaRPr>
          </a:p>
        </p:txBody>
      </p:sp>
      <p:sp>
        <p:nvSpPr>
          <p:cNvPr id="3" name="Footer Placeholder 2">
            <a:extLst>
              <a:ext uri="{FF2B5EF4-FFF2-40B4-BE49-F238E27FC236}">
                <a16:creationId xmlns:a16="http://schemas.microsoft.com/office/drawing/2014/main" id="{F6C7A614-836F-E44E-A44B-8AB7CD704C8D}"/>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573D4C07-DCBA-BF44-BE76-97B7D1FA45E9}"/>
              </a:ext>
            </a:extLst>
          </p:cNvPr>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spTree>
    <p:extLst>
      <p:ext uri="{BB962C8B-B14F-4D97-AF65-F5344CB8AC3E}">
        <p14:creationId xmlns:p14="http://schemas.microsoft.com/office/powerpoint/2010/main" val="409888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18:  Scale Economies and Imperfect Competition</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spTree>
    <p:extLst>
      <p:ext uri="{BB962C8B-B14F-4D97-AF65-F5344CB8AC3E}">
        <p14:creationId xmlns:p14="http://schemas.microsoft.com/office/powerpoint/2010/main" val="479785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Can the “forward falling” be interpreted the same way as a conventional upward sloping supply curve, saying how much industry will supply at each given price?  </a:t>
            </a:r>
          </a:p>
          <a:p>
            <a:r>
              <a:rPr lang="en-US" dirty="0"/>
              <a:t>Also, though not mentioned in the text, how does this differ from a “backward bending supply curve” that one sees in other contexts, such as labor supply?</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spTree>
    <p:extLst>
      <p:ext uri="{BB962C8B-B14F-4D97-AF65-F5344CB8AC3E}">
        <p14:creationId xmlns:p14="http://schemas.microsoft.com/office/powerpoint/2010/main" val="482939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How does opening to trade with external economies of scale differ from the partial equilibrium models earlier in the course?</a:t>
            </a:r>
          </a:p>
          <a:p>
            <a:pPr lvl="1"/>
            <a:r>
              <a:rPr lang="en-US" sz="2400" dirty="0"/>
              <a:t>Do low-cost suppliers still export?</a:t>
            </a:r>
          </a:p>
          <a:p>
            <a:pPr lvl="1"/>
            <a:r>
              <a:rPr lang="en-US" sz="2400" dirty="0"/>
              <a:t>Do high-cost suppliers still reduce production, and their countries import?</a:t>
            </a:r>
          </a:p>
          <a:p>
            <a:pPr lvl="1"/>
            <a:r>
              <a:rPr lang="en-US" sz="2400" dirty="0"/>
              <a:t>Does price rise in the low-price country and fall in the high-price country?</a:t>
            </a:r>
          </a:p>
          <a:p>
            <a:pPr lvl="1"/>
            <a:r>
              <a:rPr lang="en-US" sz="2400" dirty="0"/>
              <a:t>Does a move to free trade cause winners and losers in both countries?  </a:t>
            </a:r>
          </a:p>
          <a:p>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spTree>
    <p:extLst>
      <p:ext uri="{BB962C8B-B14F-4D97-AF65-F5344CB8AC3E}">
        <p14:creationId xmlns:p14="http://schemas.microsoft.com/office/powerpoint/2010/main" val="3281425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D9F91-15FA-C780-723F-49D08F0AAAFE}"/>
              </a:ext>
            </a:extLst>
          </p:cNvPr>
          <p:cNvSpPr>
            <a:spLocks noGrp="1"/>
          </p:cNvSpPr>
          <p:nvPr>
            <p:ph type="title"/>
          </p:nvPr>
        </p:nvSpPr>
        <p:spPr/>
        <p:txBody>
          <a:bodyPr/>
          <a:lstStyle/>
          <a:p>
            <a:r>
              <a:rPr lang="en-US" dirty="0"/>
              <a:t>Quiz</a:t>
            </a:r>
          </a:p>
        </p:txBody>
      </p:sp>
      <p:graphicFrame>
        <p:nvGraphicFramePr>
          <p:cNvPr id="6" name="Content Placeholder 5">
            <a:extLst>
              <a:ext uri="{FF2B5EF4-FFF2-40B4-BE49-F238E27FC236}">
                <a16:creationId xmlns:a16="http://schemas.microsoft.com/office/drawing/2014/main" id="{54E1B60F-A128-7B29-15F6-EACD43E85101}"/>
              </a:ext>
            </a:extLst>
          </p:cNvPr>
          <p:cNvGraphicFramePr>
            <a:graphicFrameLocks noGrp="1"/>
          </p:cNvGraphicFramePr>
          <p:nvPr>
            <p:ph idx="1"/>
            <p:extLst>
              <p:ext uri="{D42A27DB-BD31-4B8C-83A1-F6EECF244321}">
                <p14:modId xmlns:p14="http://schemas.microsoft.com/office/powerpoint/2010/main" val="4122003987"/>
              </p:ext>
            </p:extLst>
          </p:nvPr>
        </p:nvGraphicFramePr>
        <p:xfrm>
          <a:off x="1524000" y="2057400"/>
          <a:ext cx="5638800" cy="2251710"/>
        </p:xfrm>
        <a:graphic>
          <a:graphicData uri="http://schemas.openxmlformats.org/drawingml/2006/table">
            <a:tbl>
              <a:tblPr>
                <a:tableStyleId>{5C22544A-7EE6-4342-B048-85BDC9FD1C3A}</a:tableStyleId>
              </a:tblPr>
              <a:tblGrid>
                <a:gridCol w="1127760">
                  <a:extLst>
                    <a:ext uri="{9D8B030D-6E8A-4147-A177-3AD203B41FA5}">
                      <a16:colId xmlns:a16="http://schemas.microsoft.com/office/drawing/2014/main" val="1667749457"/>
                    </a:ext>
                  </a:extLst>
                </a:gridCol>
                <a:gridCol w="1127760">
                  <a:extLst>
                    <a:ext uri="{9D8B030D-6E8A-4147-A177-3AD203B41FA5}">
                      <a16:colId xmlns:a16="http://schemas.microsoft.com/office/drawing/2014/main" val="1474503073"/>
                    </a:ext>
                  </a:extLst>
                </a:gridCol>
                <a:gridCol w="1127760">
                  <a:extLst>
                    <a:ext uri="{9D8B030D-6E8A-4147-A177-3AD203B41FA5}">
                      <a16:colId xmlns:a16="http://schemas.microsoft.com/office/drawing/2014/main" val="3076048835"/>
                    </a:ext>
                  </a:extLst>
                </a:gridCol>
                <a:gridCol w="1127760">
                  <a:extLst>
                    <a:ext uri="{9D8B030D-6E8A-4147-A177-3AD203B41FA5}">
                      <a16:colId xmlns:a16="http://schemas.microsoft.com/office/drawing/2014/main" val="3490974147"/>
                    </a:ext>
                  </a:extLst>
                </a:gridCol>
                <a:gridCol w="1127760">
                  <a:extLst>
                    <a:ext uri="{9D8B030D-6E8A-4147-A177-3AD203B41FA5}">
                      <a16:colId xmlns:a16="http://schemas.microsoft.com/office/drawing/2014/main" val="149323978"/>
                    </a:ext>
                  </a:extLst>
                </a:gridCol>
              </a:tblGrid>
              <a:tr h="203200">
                <a:tc>
                  <a:txBody>
                    <a:bodyPr/>
                    <a:lstStyle/>
                    <a:p>
                      <a:pPr algn="ctr" fontAlgn="b"/>
                      <a:r>
                        <a:rPr lang="en-US" sz="2400" u="none" strike="noStrike">
                          <a:effectLst/>
                        </a:rPr>
                        <a:t> </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Q5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Q6</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Q7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Q8</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803999"/>
                  </a:ext>
                </a:extLst>
              </a:tr>
              <a:tr h="203200">
                <a:tc>
                  <a:txBody>
                    <a:bodyPr/>
                    <a:lstStyle/>
                    <a:p>
                      <a:pPr algn="ctr" fontAlgn="b"/>
                      <a:r>
                        <a:rPr lang="en-US" sz="2400" u="none" strike="noStrike">
                          <a:effectLst/>
                        </a:rPr>
                        <a:t>Mean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8.62</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7.20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7.20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7.43</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89122556"/>
                  </a:ext>
                </a:extLst>
              </a:tr>
              <a:tr h="203200">
                <a:tc>
                  <a:txBody>
                    <a:bodyPr/>
                    <a:lstStyle/>
                    <a:p>
                      <a:pPr algn="ctr" fontAlgn="b"/>
                      <a:r>
                        <a:rPr lang="en-US" sz="2400" u="none" strike="noStrike">
                          <a:effectLst/>
                        </a:rPr>
                        <a:t>Median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9</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8</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7</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90427614"/>
                  </a:ext>
                </a:extLst>
              </a:tr>
              <a:tr h="203200">
                <a:tc>
                  <a:txBody>
                    <a:bodyPr/>
                    <a:lstStyle/>
                    <a:p>
                      <a:pPr algn="ctr" fontAlgn="b"/>
                      <a:r>
                        <a:rPr lang="en-US" sz="2400" u="none" strike="noStrike">
                          <a:effectLst/>
                        </a:rPr>
                        <a:t>Max</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9.5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10</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71139883"/>
                  </a:ext>
                </a:extLst>
              </a:tr>
              <a:tr h="203200">
                <a:tc>
                  <a:txBody>
                    <a:bodyPr/>
                    <a:lstStyle/>
                    <a:p>
                      <a:pPr algn="ctr" fontAlgn="b"/>
                      <a:r>
                        <a:rPr lang="en-US" sz="2400" u="none" strike="noStrike">
                          <a:effectLst/>
                        </a:rPr>
                        <a:t>Min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6</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3</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3.5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4.5</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9784853"/>
                  </a:ext>
                </a:extLst>
              </a:tr>
              <a:tr h="203200">
                <a:tc>
                  <a:txBody>
                    <a:bodyPr/>
                    <a:lstStyle/>
                    <a:p>
                      <a:pPr algn="ctr" fontAlgn="b"/>
                      <a:r>
                        <a:rPr lang="en-US" sz="2400" u="none" strike="noStrike">
                          <a:effectLst/>
                        </a:rPr>
                        <a:t>S.D.</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1.21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1.86</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1.65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1.74</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73925873"/>
                  </a:ext>
                </a:extLst>
              </a:tr>
            </a:tbl>
          </a:graphicData>
        </a:graphic>
      </p:graphicFrame>
      <p:sp>
        <p:nvSpPr>
          <p:cNvPr id="4" name="Footer Placeholder 3">
            <a:extLst>
              <a:ext uri="{FF2B5EF4-FFF2-40B4-BE49-F238E27FC236}">
                <a16:creationId xmlns:a16="http://schemas.microsoft.com/office/drawing/2014/main" id="{64D2A5C2-5946-8AA1-91D8-4A9BF7B7E61B}"/>
              </a:ext>
            </a:extLst>
          </p:cNvPr>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a:extLst>
              <a:ext uri="{FF2B5EF4-FFF2-40B4-BE49-F238E27FC236}">
                <a16:creationId xmlns:a16="http://schemas.microsoft.com/office/drawing/2014/main" id="{3E842AED-F861-6B47-0519-565CA019B78E}"/>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spTree>
    <p:extLst>
      <p:ext uri="{BB962C8B-B14F-4D97-AF65-F5344CB8AC3E}">
        <p14:creationId xmlns:p14="http://schemas.microsoft.com/office/powerpoint/2010/main" val="699330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Scale Economies</a:t>
            </a:r>
          </a:p>
          <a:p>
            <a:r>
              <a:rPr lang="en-US" dirty="0"/>
              <a:t>Monopolistic Competition</a:t>
            </a:r>
          </a:p>
          <a:p>
            <a:r>
              <a:rPr lang="en-US" dirty="0">
                <a:solidFill>
                  <a:srgbClr val="BFBFBF"/>
                </a:solidFill>
              </a:rPr>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sp>
        <p:nvSpPr>
          <p:cNvPr id="6" name="Rectangle 5"/>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781B423C-0458-3644-874D-C75B2827E6B8}"/>
              </a:ext>
            </a:extLst>
          </p:cNvPr>
          <p:cNvSpPr>
            <a:spLocks noGrp="1"/>
          </p:cNvSpPr>
          <p:nvPr>
            <p:ph type="ftr" sz="quarter" idx="11"/>
          </p:nvPr>
        </p:nvSpPr>
        <p:spPr/>
        <p:txBody>
          <a:bodyPr/>
          <a:lstStyle/>
          <a:p>
            <a:pPr>
              <a:defRPr/>
            </a:pPr>
            <a:r>
              <a:rPr lang="en-US"/>
              <a:t>Class 18:  Scale Economies and Imperfect Competition</a:t>
            </a:r>
          </a:p>
        </p:txBody>
      </p:sp>
    </p:spTree>
    <p:extLst>
      <p:ext uri="{BB962C8B-B14F-4D97-AF65-F5344CB8AC3E}">
        <p14:creationId xmlns:p14="http://schemas.microsoft.com/office/powerpoint/2010/main" val="2960955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Monopolistic Competition</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151922"/>
                <a:ext cx="8229600" cy="4525963"/>
              </a:xfrm>
            </p:spPr>
            <p:txBody>
              <a:bodyPr/>
              <a:lstStyle/>
              <a:p>
                <a:r>
                  <a:rPr lang="en-US" dirty="0"/>
                  <a:t>Economy: </a:t>
                </a:r>
                <a:r>
                  <a:rPr lang="en-US" sz="2800" dirty="0"/>
                  <a:t>many (</a:t>
                </a:r>
                <a14:m>
                  <m:oMath xmlns:m="http://schemas.openxmlformats.org/officeDocument/2006/math">
                    <m:r>
                      <a:rPr lang="en-US" sz="2800" i="1" dirty="0" smtClean="0">
                        <a:latin typeface="Cambria Math" panose="02040503050406030204" pitchFamily="18" charset="0"/>
                      </a:rPr>
                      <m:t>𝑛</m:t>
                    </m:r>
                  </m:oMath>
                </a14:m>
                <a:r>
                  <a:rPr lang="en-US" sz="2800" dirty="0"/>
                  <a:t>, which is variable) firms, all alike but producing differentiated products</a:t>
                </a:r>
              </a:p>
              <a:p>
                <a:r>
                  <a:rPr lang="en-US" dirty="0"/>
                  <a:t>Model</a:t>
                </a:r>
              </a:p>
              <a:p>
                <a:pPr lvl="1"/>
                <a:r>
                  <a:rPr lang="en-US" dirty="0"/>
                  <a:t>Cost per firm:  </a:t>
                </a:r>
                <a14:m>
                  <m:oMath xmlns:m="http://schemas.openxmlformats.org/officeDocument/2006/math">
                    <m:r>
                      <a:rPr lang="en-US" i="1" dirty="0" smtClean="0">
                        <a:latin typeface="Cambria Math" panose="02040503050406030204" pitchFamily="18" charset="0"/>
                      </a:rPr>
                      <m:t>𝐶</m:t>
                    </m:r>
                    <m:r>
                      <a:rPr lang="en-US" i="1" dirty="0" smtClean="0">
                        <a:latin typeface="Cambria Math" panose="02040503050406030204" pitchFamily="18" charset="0"/>
                      </a:rPr>
                      <m:t>=</m:t>
                    </m:r>
                    <m:r>
                      <a:rPr lang="en-US" i="1" dirty="0" smtClean="0">
                        <a:latin typeface="Cambria Math" panose="02040503050406030204" pitchFamily="18" charset="0"/>
                      </a:rPr>
                      <m:t>𝐹</m:t>
                    </m:r>
                    <m:r>
                      <a:rPr lang="en-US" i="1" dirty="0" smtClean="0">
                        <a:latin typeface="Cambria Math" panose="02040503050406030204" pitchFamily="18" charset="0"/>
                      </a:rPr>
                      <m:t> +</m:t>
                    </m:r>
                    <m:r>
                      <a:rPr lang="en-US" i="1" dirty="0" err="1">
                        <a:latin typeface="Cambria Math" panose="02040503050406030204" pitchFamily="18" charset="0"/>
                      </a:rPr>
                      <m:t>𝑐𝑄</m:t>
                    </m:r>
                  </m:oMath>
                </a14:m>
                <a:endParaRPr lang="en-US" dirty="0"/>
              </a:p>
              <a:p>
                <a:pPr lvl="2"/>
                <a:r>
                  <a:rPr lang="en-US" dirty="0"/>
                  <a:t>where </a:t>
                </a:r>
                <a14:m>
                  <m:oMath xmlns:m="http://schemas.openxmlformats.org/officeDocument/2006/math">
                    <m:r>
                      <a:rPr lang="en-US" i="1" dirty="0" smtClean="0">
                        <a:latin typeface="Cambria Math" panose="02040503050406030204" pitchFamily="18" charset="0"/>
                      </a:rPr>
                      <m:t>𝐹</m:t>
                    </m:r>
                  </m:oMath>
                </a14:m>
                <a:r>
                  <a:rPr lang="en-US" dirty="0"/>
                  <a:t>=fixed cost, </a:t>
                </a:r>
                <a14:m>
                  <m:oMath xmlns:m="http://schemas.openxmlformats.org/officeDocument/2006/math">
                    <m:r>
                      <a:rPr lang="en-US" i="1" dirty="0" smtClean="0">
                        <a:latin typeface="Cambria Math" panose="02040503050406030204" pitchFamily="18" charset="0"/>
                      </a:rPr>
                      <m:t>𝑐</m:t>
                    </m:r>
                  </m:oMath>
                </a14:m>
                <a:r>
                  <a:rPr lang="en-US" dirty="0"/>
                  <a:t>=marginal cost, </a:t>
                </a:r>
                <a14:m>
                  <m:oMath xmlns:m="http://schemas.openxmlformats.org/officeDocument/2006/math">
                    <m:r>
                      <a:rPr lang="en-US" i="1" dirty="0" smtClean="0">
                        <a:latin typeface="Cambria Math" panose="02040503050406030204" pitchFamily="18" charset="0"/>
                      </a:rPr>
                      <m:t>𝑄</m:t>
                    </m:r>
                  </m:oMath>
                </a14:m>
                <a:r>
                  <a:rPr lang="en-US" dirty="0"/>
                  <a:t>=output</a:t>
                </a:r>
              </a:p>
              <a:p>
                <a:pPr lvl="1"/>
                <a:r>
                  <a:rPr lang="en-US" dirty="0"/>
                  <a:t>Demand per firm:  </a:t>
                </a:r>
                <a14:m>
                  <m:oMath xmlns:m="http://schemas.openxmlformats.org/officeDocument/2006/math">
                    <m:r>
                      <a:rPr lang="en-US" i="1" dirty="0" smtClean="0">
                        <a:latin typeface="Cambria Math" panose="02040503050406030204" pitchFamily="18" charset="0"/>
                      </a:rPr>
                      <m:t>𝐷</m:t>
                    </m:r>
                    <m:r>
                      <a:rPr lang="en-US" i="1" dirty="0" smtClean="0">
                        <a:latin typeface="Cambria Math" panose="02040503050406030204" pitchFamily="18" charset="0"/>
                      </a:rPr>
                      <m:t>=</m:t>
                    </m:r>
                    <m:r>
                      <a:rPr lang="en-US" i="1" dirty="0" smtClean="0">
                        <a:latin typeface="Cambria Math" panose="02040503050406030204" pitchFamily="18" charset="0"/>
                      </a:rPr>
                      <m:t>𝑆</m:t>
                    </m:r>
                    <m:r>
                      <a:rPr lang="en-US" i="1" dirty="0" smtClean="0">
                        <a:latin typeface="Cambria Math" panose="02040503050406030204" pitchFamily="18" charset="0"/>
                      </a:rPr>
                      <m:t>/</m:t>
                    </m:r>
                    <m:r>
                      <a:rPr lang="en-US" i="1" dirty="0" smtClean="0">
                        <a:latin typeface="Cambria Math" panose="02040503050406030204" pitchFamily="18" charset="0"/>
                      </a:rPr>
                      <m:t>𝑛</m:t>
                    </m:r>
                    <m:r>
                      <a:rPr lang="en-US" i="1" dirty="0" smtClean="0">
                        <a:latin typeface="Cambria Math" panose="02040503050406030204" pitchFamily="18" charset="0"/>
                      </a:rPr>
                      <m:t> – </m:t>
                    </m:r>
                    <m:r>
                      <a:rPr lang="en-US" i="1" dirty="0" err="1">
                        <a:latin typeface="Cambria Math" panose="02040503050406030204" pitchFamily="18" charset="0"/>
                      </a:rPr>
                      <m:t>𝑆𝑏</m:t>
                    </m:r>
                    <m:r>
                      <a:rPr lang="en-US" i="1" dirty="0">
                        <a:latin typeface="Cambria Math" panose="02040503050406030204" pitchFamily="18" charset="0"/>
                      </a:rPr>
                      <m:t>(</m:t>
                    </m:r>
                    <m:r>
                      <a:rPr lang="en-US" i="1" dirty="0">
                        <a:latin typeface="Cambria Math" panose="02040503050406030204" pitchFamily="18" charset="0"/>
                      </a:rPr>
                      <m:t>𝑃</m:t>
                    </m:r>
                    <m:r>
                      <a:rPr lang="en-US" i="1" dirty="0">
                        <a:latin typeface="Cambria Math" panose="02040503050406030204" pitchFamily="18" charset="0"/>
                      </a:rPr>
                      <m:t>–</m:t>
                    </m:r>
                    <m:acc>
                      <m:accPr>
                        <m:chr m:val="̅"/>
                        <m:ctrlPr>
                          <a:rPr lang="en-US" i="1" dirty="0" smtClean="0">
                            <a:latin typeface="Cambria Math" panose="02040503050406030204" pitchFamily="18" charset="0"/>
                          </a:rPr>
                        </m:ctrlPr>
                      </m:accPr>
                      <m:e>
                        <m:r>
                          <a:rPr lang="en-US" b="0" i="1" dirty="0" smtClean="0">
                            <a:latin typeface="Cambria Math" panose="02040503050406030204" pitchFamily="18" charset="0"/>
                          </a:rPr>
                          <m:t>𝑃</m:t>
                        </m:r>
                      </m:e>
                    </m:acc>
                    <m:r>
                      <a:rPr lang="en-US" i="1" dirty="0">
                        <a:latin typeface="Cambria Math" panose="02040503050406030204" pitchFamily="18" charset="0"/>
                      </a:rPr>
                      <m:t>)</m:t>
                    </m:r>
                  </m:oMath>
                </a14:m>
                <a:endParaRPr lang="en-US" dirty="0"/>
              </a:p>
              <a:p>
                <a:pPr lvl="2"/>
                <a:r>
                  <a:rPr lang="en-US" dirty="0"/>
                  <a:t>where  </a:t>
                </a:r>
                <a14:m>
                  <m:oMath xmlns:m="http://schemas.openxmlformats.org/officeDocument/2006/math">
                    <m:r>
                      <a:rPr lang="en-US" i="1" dirty="0" smtClean="0">
                        <a:latin typeface="Cambria Math" panose="02040503050406030204" pitchFamily="18" charset="0"/>
                      </a:rPr>
                      <m:t>𝑆</m:t>
                    </m:r>
                  </m:oMath>
                </a14:m>
                <a:r>
                  <a:rPr lang="en-US" dirty="0"/>
                  <a:t>=market size, </a:t>
                </a:r>
                <a14:m>
                  <m:oMath xmlns:m="http://schemas.openxmlformats.org/officeDocument/2006/math">
                    <m:r>
                      <a:rPr lang="en-US" i="1" dirty="0" smtClean="0">
                        <a:latin typeface="Cambria Math" panose="02040503050406030204" pitchFamily="18" charset="0"/>
                      </a:rPr>
                      <m:t>𝑛</m:t>
                    </m:r>
                  </m:oMath>
                </a14:m>
                <a:r>
                  <a:rPr lang="en-US" dirty="0"/>
                  <a:t>=# of firms, </a:t>
                </a:r>
                <a14:m>
                  <m:oMath xmlns:m="http://schemas.openxmlformats.org/officeDocument/2006/math">
                    <m:r>
                      <a:rPr lang="en-US" i="1" dirty="0" smtClean="0">
                        <a:latin typeface="Cambria Math" panose="02040503050406030204" pitchFamily="18" charset="0"/>
                      </a:rPr>
                      <m:t>𝑃</m:t>
                    </m:r>
                  </m:oMath>
                </a14:m>
                <a:r>
                  <a:rPr lang="en-US" dirty="0"/>
                  <a:t>=firm’s price, </a:t>
                </a:r>
                <a14:m>
                  <m:oMath xmlns:m="http://schemas.openxmlformats.org/officeDocument/2006/math">
                    <m:acc>
                      <m:accPr>
                        <m:chr m:val="̅"/>
                        <m:ctrlPr>
                          <a:rPr lang="en-US" i="1" dirty="0">
                            <a:latin typeface="Cambria Math" panose="02040503050406030204" pitchFamily="18" charset="0"/>
                          </a:rPr>
                        </m:ctrlPr>
                      </m:accPr>
                      <m:e>
                        <m:r>
                          <a:rPr lang="en-US" i="1" dirty="0">
                            <a:latin typeface="Cambria Math" panose="02040503050406030204" pitchFamily="18" charset="0"/>
                          </a:rPr>
                          <m:t>𝑃</m:t>
                        </m:r>
                      </m:e>
                    </m:acc>
                    <m:r>
                      <a:rPr lang="en-US" i="1" dirty="0">
                        <a:latin typeface="Cambria Math" panose="02040503050406030204" pitchFamily="18" charset="0"/>
                      </a:rPr>
                      <m:t> </m:t>
                    </m:r>
                  </m:oMath>
                </a14:m>
                <a:r>
                  <a:rPr lang="en-US" dirty="0"/>
                  <a:t>=average of all firms’ prices, </a:t>
                </a:r>
                <a14:m>
                  <m:oMath xmlns:m="http://schemas.openxmlformats.org/officeDocument/2006/math">
                    <m:r>
                      <a:rPr lang="en-US" i="1" dirty="0" smtClean="0">
                        <a:latin typeface="Cambria Math" panose="02040503050406030204" pitchFamily="18" charset="0"/>
                      </a:rPr>
                      <m:t>𝑏</m:t>
                    </m:r>
                  </m:oMath>
                </a14:m>
                <a:r>
                  <a:rPr lang="en-US" dirty="0"/>
                  <a:t>&gt;0 is a parameter</a:t>
                </a:r>
              </a:p>
              <a:p>
                <a:pPr lvl="1"/>
                <a:r>
                  <a:rPr lang="en-US" dirty="0"/>
                  <a:t>Equilibrium: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m:t>
                    </m:r>
                    <m:acc>
                      <m:accPr>
                        <m:chr m:val="̅"/>
                        <m:ctrlPr>
                          <a:rPr lang="en-US" i="1" dirty="0">
                            <a:latin typeface="Cambria Math" panose="02040503050406030204" pitchFamily="18" charset="0"/>
                          </a:rPr>
                        </m:ctrlPr>
                      </m:accPr>
                      <m:e>
                        <m:r>
                          <a:rPr lang="en-US" i="1" dirty="0">
                            <a:latin typeface="Cambria Math" panose="02040503050406030204" pitchFamily="18" charset="0"/>
                          </a:rPr>
                          <m:t>𝑃</m:t>
                        </m:r>
                      </m:e>
                    </m:acc>
                    <m:r>
                      <a:rPr lang="en-US" i="1" dirty="0" smtClean="0">
                        <a:latin typeface="Cambria Math" panose="02040503050406030204" pitchFamily="18" charset="0"/>
                      </a:rPr>
                      <m:t>=</m:t>
                    </m:r>
                    <m:r>
                      <a:rPr lang="en-US" i="1" dirty="0" smtClean="0">
                        <a:latin typeface="Cambria Math" panose="02040503050406030204" pitchFamily="18" charset="0"/>
                      </a:rPr>
                      <m:t>𝐶</m:t>
                    </m:r>
                    <m:r>
                      <a:rPr lang="en-US" i="1" dirty="0" smtClean="0">
                        <a:latin typeface="Cambria Math" panose="02040503050406030204" pitchFamily="18" charset="0"/>
                      </a:rPr>
                      <m:t>/</m:t>
                    </m:r>
                    <m:r>
                      <a:rPr lang="en-US" i="1" dirty="0" smtClean="0">
                        <a:latin typeface="Cambria Math" panose="02040503050406030204" pitchFamily="18" charset="0"/>
                      </a:rPr>
                      <m:t>𝑄</m:t>
                    </m:r>
                    <m:r>
                      <a:rPr lang="en-US" i="1" dirty="0" smtClean="0">
                        <a:latin typeface="Cambria Math" panose="02040503050406030204" pitchFamily="18" charset="0"/>
                      </a:rPr>
                      <m:t>; </m:t>
                    </m:r>
                    <m:r>
                      <a:rPr lang="en-US" i="1" dirty="0" smtClean="0">
                        <a:latin typeface="Cambria Math" panose="02040503050406030204" pitchFamily="18" charset="0"/>
                      </a:rPr>
                      <m:t>𝑄</m:t>
                    </m:r>
                    <m:r>
                      <a:rPr lang="en-US" i="1" dirty="0" smtClean="0">
                        <a:latin typeface="Cambria Math" panose="02040503050406030204" pitchFamily="18" charset="0"/>
                      </a:rPr>
                      <m:t>=</m:t>
                    </m:r>
                    <m:r>
                      <a:rPr lang="en-US" i="1" dirty="0" smtClean="0">
                        <a:latin typeface="Cambria Math" panose="02040503050406030204" pitchFamily="18" charset="0"/>
                      </a:rPr>
                      <m:t>𝐷</m:t>
                    </m:r>
                  </m:oMath>
                </a14:m>
                <a:endParaRPr lang="en-US" dirty="0"/>
              </a:p>
              <a:p>
                <a:endParaRPr lang="en-US" dirty="0"/>
              </a:p>
              <a:p>
                <a:pPr lvl="2"/>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151922"/>
                <a:ext cx="8229600" cy="4525963"/>
              </a:xfrm>
              <a:blipFill>
                <a:blip r:embed="rId2"/>
                <a:stretch>
                  <a:fillRect l="-1852" t="-1681" r="-1235" b="-560"/>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9843AAC7-3FB2-8945-9426-98935A8AE36D}"/>
                  </a:ext>
                </a:extLst>
              </p:cNvPr>
              <p:cNvSpPr txBox="1"/>
              <p:nvPr/>
            </p:nvSpPr>
            <p:spPr>
              <a:xfrm>
                <a:off x="2100649" y="2294922"/>
                <a:ext cx="3886200" cy="646331"/>
              </a:xfrm>
              <a:prstGeom prst="rect">
                <a:avLst/>
              </a:prstGeom>
              <a:noFill/>
              <a:ln>
                <a:solidFill>
                  <a:schemeClr val="tx1"/>
                </a:solidFill>
              </a:ln>
            </p:spPr>
            <p:txBody>
              <a:bodyPr wrap="square" rtlCol="0">
                <a:spAutoFit/>
              </a:bodyPr>
              <a:lstStyle/>
              <a:p>
                <a:r>
                  <a:rPr lang="en-US" dirty="0"/>
                  <a:t>Average cost falls with higher output</a:t>
                </a:r>
              </a:p>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𝐶</m:t>
                      </m:r>
                      <m:r>
                        <a:rPr lang="en-US" i="1" dirty="0" smtClean="0">
                          <a:latin typeface="Cambria Math" panose="02040503050406030204" pitchFamily="18" charset="0"/>
                        </a:rPr>
                        <m:t>/</m:t>
                      </m:r>
                      <m:r>
                        <a:rPr lang="en-US" i="1" dirty="0" smtClean="0">
                          <a:latin typeface="Cambria Math" panose="02040503050406030204" pitchFamily="18" charset="0"/>
                        </a:rPr>
                        <m:t>𝑄</m:t>
                      </m:r>
                      <m:r>
                        <a:rPr lang="en-US" i="1" dirty="0" smtClean="0">
                          <a:latin typeface="Cambria Math" panose="02040503050406030204" pitchFamily="18" charset="0"/>
                        </a:rPr>
                        <m:t>=</m:t>
                      </m:r>
                      <m:r>
                        <a:rPr lang="en-US" i="1" dirty="0" smtClean="0">
                          <a:latin typeface="Cambria Math" panose="02040503050406030204" pitchFamily="18" charset="0"/>
                        </a:rPr>
                        <m:t>𝑐</m:t>
                      </m:r>
                      <m:r>
                        <a:rPr lang="en-US" i="1" dirty="0" smtClean="0">
                          <a:latin typeface="Cambria Math" panose="02040503050406030204" pitchFamily="18" charset="0"/>
                        </a:rPr>
                        <m:t>+</m:t>
                      </m:r>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𝑄</m:t>
                      </m:r>
                    </m:oMath>
                  </m:oMathPara>
                </a14:m>
                <a:endParaRPr lang="en-US" dirty="0"/>
              </a:p>
            </p:txBody>
          </p:sp>
        </mc:Choice>
        <mc:Fallback>
          <p:sp>
            <p:nvSpPr>
              <p:cNvPr id="6" name="TextBox 5">
                <a:extLst>
                  <a:ext uri="{FF2B5EF4-FFF2-40B4-BE49-F238E27FC236}">
                    <a16:creationId xmlns:a16="http://schemas.microsoft.com/office/drawing/2014/main" id="{9843AAC7-3FB2-8945-9426-98935A8AE36D}"/>
                  </a:ext>
                </a:extLst>
              </p:cNvPr>
              <p:cNvSpPr txBox="1">
                <a:spLocks noRot="1" noChangeAspect="1" noMove="1" noResize="1" noEditPoints="1" noAdjustHandles="1" noChangeArrowheads="1" noChangeShapeType="1" noTextEdit="1"/>
              </p:cNvSpPr>
              <p:nvPr/>
            </p:nvSpPr>
            <p:spPr>
              <a:xfrm>
                <a:off x="2100649" y="2294922"/>
                <a:ext cx="3886200" cy="646331"/>
              </a:xfrm>
              <a:prstGeom prst="rect">
                <a:avLst/>
              </a:prstGeom>
              <a:blipFill>
                <a:blip r:embed="rId3"/>
                <a:stretch>
                  <a:fillRect l="-1303" t="-3846" r="-326" b="-9615"/>
                </a:stretch>
              </a:blipFill>
              <a:ln>
                <a:solidFill>
                  <a:schemeClr val="tx1"/>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EDBD0C68-99B9-7C9B-1BEC-C73438ED67E5}"/>
                  </a:ext>
                </a:extLst>
              </p:cNvPr>
              <p:cNvSpPr txBox="1"/>
              <p:nvPr/>
            </p:nvSpPr>
            <p:spPr>
              <a:xfrm>
                <a:off x="6705600" y="2440601"/>
                <a:ext cx="1981200" cy="923330"/>
              </a:xfrm>
              <a:prstGeom prst="rect">
                <a:avLst/>
              </a:prstGeom>
              <a:noFill/>
              <a:ln>
                <a:solidFill>
                  <a:schemeClr val="tx1"/>
                </a:solidFill>
              </a:ln>
            </p:spPr>
            <p:txBody>
              <a:bodyPr wrap="square" rtlCol="0">
                <a:spAutoFit/>
              </a:bodyPr>
              <a:lstStyle/>
              <a:p>
                <a:r>
                  <a:rPr lang="en-US" dirty="0"/>
                  <a:t>Demand per firm </a:t>
                </a:r>
              </a:p>
              <a:p>
                <a:pPr marL="285750" indent="-285750">
                  <a:buFont typeface="Arial" panose="020B0604020202020204" pitchFamily="34" charset="0"/>
                  <a:buChar char="•"/>
                </a:pPr>
                <a:r>
                  <a:rPr lang="en-US" dirty="0"/>
                  <a:t>Falls with </a:t>
                </a:r>
                <a14:m>
                  <m:oMath xmlns:m="http://schemas.openxmlformats.org/officeDocument/2006/math">
                    <m:r>
                      <a:rPr lang="en-US" i="1" dirty="0">
                        <a:latin typeface="Cambria Math" panose="02040503050406030204" pitchFamily="18" charset="0"/>
                      </a:rPr>
                      <m:t>𝑛</m:t>
                    </m:r>
                  </m:oMath>
                </a14:m>
                <a:r>
                  <a:rPr lang="en-US" dirty="0"/>
                  <a:t>, </a:t>
                </a:r>
                <a14:m>
                  <m:oMath xmlns:m="http://schemas.openxmlformats.org/officeDocument/2006/math">
                    <m:r>
                      <a:rPr lang="en-US" i="1" dirty="0">
                        <a:latin typeface="Cambria Math" panose="02040503050406030204" pitchFamily="18" charset="0"/>
                      </a:rPr>
                      <m:t>𝑃</m:t>
                    </m:r>
                  </m:oMath>
                </a14:m>
                <a:endParaRPr lang="en-US" i="1" dirty="0"/>
              </a:p>
              <a:p>
                <a:pPr marL="285750" indent="-285750">
                  <a:buFont typeface="Arial" panose="020B0604020202020204" pitchFamily="34" charset="0"/>
                  <a:buChar char="•"/>
                </a:pPr>
                <a:r>
                  <a:rPr lang="en-US" dirty="0"/>
                  <a:t>Rises with </a:t>
                </a:r>
                <a14:m>
                  <m:oMath xmlns:m="http://schemas.openxmlformats.org/officeDocument/2006/math">
                    <m:acc>
                      <m:accPr>
                        <m:chr m:val="̅"/>
                        <m:ctrlPr>
                          <a:rPr lang="en-US" i="1" dirty="0">
                            <a:latin typeface="Cambria Math" panose="02040503050406030204" pitchFamily="18" charset="0"/>
                          </a:rPr>
                        </m:ctrlPr>
                      </m:accPr>
                      <m:e>
                        <m:r>
                          <a:rPr lang="en-US" i="1" dirty="0">
                            <a:latin typeface="Cambria Math" panose="02040503050406030204" pitchFamily="18" charset="0"/>
                          </a:rPr>
                          <m:t>𝑃</m:t>
                        </m:r>
                      </m:e>
                    </m:acc>
                  </m:oMath>
                </a14:m>
                <a:endParaRPr lang="en-US" dirty="0"/>
              </a:p>
            </p:txBody>
          </p:sp>
        </mc:Choice>
        <mc:Fallback>
          <p:sp>
            <p:nvSpPr>
              <p:cNvPr id="7" name="TextBox 6">
                <a:extLst>
                  <a:ext uri="{FF2B5EF4-FFF2-40B4-BE49-F238E27FC236}">
                    <a16:creationId xmlns:a16="http://schemas.microsoft.com/office/drawing/2014/main" id="{EDBD0C68-99B9-7C9B-1BEC-C73438ED67E5}"/>
                  </a:ext>
                </a:extLst>
              </p:cNvPr>
              <p:cNvSpPr txBox="1">
                <a:spLocks noRot="1" noChangeAspect="1" noMove="1" noResize="1" noEditPoints="1" noAdjustHandles="1" noChangeArrowheads="1" noChangeShapeType="1" noTextEdit="1"/>
              </p:cNvSpPr>
              <p:nvPr/>
            </p:nvSpPr>
            <p:spPr>
              <a:xfrm>
                <a:off x="6705600" y="2440601"/>
                <a:ext cx="1981200" cy="923330"/>
              </a:xfrm>
              <a:prstGeom prst="rect">
                <a:avLst/>
              </a:prstGeom>
              <a:blipFill>
                <a:blip r:embed="rId4"/>
                <a:stretch>
                  <a:fillRect l="-1899" t="-1333" r="-633" b="-9333"/>
                </a:stretch>
              </a:blipFill>
              <a:ln>
                <a:solidFill>
                  <a:schemeClr val="tx1"/>
                </a:solidFill>
              </a:ln>
            </p:spPr>
            <p:txBody>
              <a:bodyPr/>
              <a:lstStyle/>
              <a:p>
                <a:r>
                  <a:rPr lang="en-US">
                    <a:noFill/>
                  </a:rPr>
                  <a:t> </a:t>
                </a:r>
              </a:p>
            </p:txBody>
          </p:sp>
        </mc:Fallback>
      </mc:AlternateContent>
      <p:sp>
        <p:nvSpPr>
          <p:cNvPr id="8" name="TextBox 7">
            <a:extLst>
              <a:ext uri="{FF2B5EF4-FFF2-40B4-BE49-F238E27FC236}">
                <a16:creationId xmlns:a16="http://schemas.microsoft.com/office/drawing/2014/main" id="{F6DB2398-A1C6-E835-58ED-F0ECCF3221FA}"/>
              </a:ext>
            </a:extLst>
          </p:cNvPr>
          <p:cNvSpPr txBox="1"/>
          <p:nvPr/>
        </p:nvSpPr>
        <p:spPr>
          <a:xfrm>
            <a:off x="5928154" y="5449867"/>
            <a:ext cx="3025346" cy="923330"/>
          </a:xfrm>
          <a:prstGeom prst="rect">
            <a:avLst/>
          </a:prstGeom>
          <a:noFill/>
          <a:ln>
            <a:solidFill>
              <a:schemeClr val="tx1"/>
            </a:solidFill>
          </a:ln>
        </p:spPr>
        <p:txBody>
          <a:bodyPr wrap="square" rtlCol="0">
            <a:spAutoFit/>
          </a:bodyPr>
          <a:lstStyle/>
          <a:p>
            <a:r>
              <a:rPr lang="en-US" dirty="0"/>
              <a:t>Supply = demand</a:t>
            </a:r>
          </a:p>
          <a:p>
            <a:r>
              <a:rPr lang="en-US" dirty="0"/>
              <a:t>All firms charge same price and make zero profit</a:t>
            </a:r>
          </a:p>
        </p:txBody>
      </p:sp>
    </p:spTree>
    <p:extLst>
      <p:ext uri="{BB962C8B-B14F-4D97-AF65-F5344CB8AC3E}">
        <p14:creationId xmlns:p14="http://schemas.microsoft.com/office/powerpoint/2010/main" val="6565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3" name="TextBox 22"/>
              <p:cNvSpPr txBox="1"/>
              <p:nvPr/>
            </p:nvSpPr>
            <p:spPr>
              <a:xfrm>
                <a:off x="7239000" y="3657600"/>
                <a:ext cx="1752600" cy="369332"/>
              </a:xfrm>
              <a:prstGeom prst="rect">
                <a:avLst/>
              </a:prstGeom>
              <a:solidFill>
                <a:srgbClr val="FFFFFF"/>
              </a:solidFill>
            </p:spPr>
            <p:txBody>
              <a:bodyPr wrap="square" rtlCol="0">
                <a:spAutoFit/>
              </a:bodyPr>
              <a:lstStyle/>
              <a:p>
                <a:pPr marL="0" lvl="1"/>
                <a:r>
                  <a:rPr lang="en-US" dirty="0"/>
                  <a:t>PP: </a:t>
                </a:r>
                <a14:m>
                  <m:oMath xmlns:m="http://schemas.openxmlformats.org/officeDocument/2006/math">
                    <m:r>
                      <a:rPr lang="en-US" i="1" dirty="0" smtClean="0">
                        <a:latin typeface="Cambria Math" panose="02040503050406030204" pitchFamily="18" charset="0"/>
                      </a:rPr>
                      <m:t>(1/</m:t>
                    </m:r>
                    <m:r>
                      <a:rPr lang="en-US" i="1" dirty="0" err="1">
                        <a:latin typeface="Cambria Math" panose="02040503050406030204" pitchFamily="18" charset="0"/>
                      </a:rPr>
                      <m:t>𝑏𝑛</m:t>
                    </m:r>
                    <m:r>
                      <a:rPr lang="en-US" i="1" dirty="0">
                        <a:latin typeface="Cambria Math" panose="02040503050406030204" pitchFamily="18" charset="0"/>
                      </a:rPr>
                      <m:t>)+</m:t>
                    </m:r>
                    <m:r>
                      <a:rPr lang="en-US" i="1" dirty="0">
                        <a:latin typeface="Cambria Math" panose="02040503050406030204" pitchFamily="18" charset="0"/>
                      </a:rPr>
                      <m:t>𝑐</m:t>
                    </m:r>
                    <m:r>
                      <a:rPr lang="en-US" i="1" dirty="0">
                        <a:latin typeface="Cambria Math" panose="02040503050406030204" pitchFamily="18" charset="0"/>
                      </a:rPr>
                      <m:t> </m:t>
                    </m:r>
                  </m:oMath>
                </a14:m>
                <a:endParaRPr lang="en-US" baseline="30000" dirty="0"/>
              </a:p>
            </p:txBody>
          </p:sp>
        </mc:Choice>
        <mc:Fallback xmlns="">
          <p:sp>
            <p:nvSpPr>
              <p:cNvPr id="23" name="TextBox 22"/>
              <p:cNvSpPr txBox="1">
                <a:spLocks noRot="1" noChangeAspect="1" noMove="1" noResize="1" noEditPoints="1" noAdjustHandles="1" noChangeArrowheads="1" noChangeShapeType="1" noTextEdit="1"/>
              </p:cNvSpPr>
              <p:nvPr/>
            </p:nvSpPr>
            <p:spPr>
              <a:xfrm>
                <a:off x="7239000" y="3657600"/>
                <a:ext cx="1752600" cy="369332"/>
              </a:xfrm>
              <a:prstGeom prst="rect">
                <a:avLst/>
              </a:prstGeom>
              <a:blipFill>
                <a:blip r:embed="rId2"/>
                <a:stretch>
                  <a:fillRect l="-2878" t="-6897" b="-24138"/>
                </a:stretch>
              </a:blipFill>
            </p:spPr>
            <p:txBody>
              <a:bodyPr/>
              <a:lstStyle/>
              <a:p>
                <a:r>
                  <a:rPr lang="en-US">
                    <a:noFill/>
                  </a:rPr>
                  <a:t> </a:t>
                </a:r>
              </a:p>
            </p:txBody>
          </p:sp>
        </mc:Fallback>
      </mc:AlternateContent>
      <p:sp>
        <p:nvSpPr>
          <p:cNvPr id="2" name="Title 1"/>
          <p:cNvSpPr>
            <a:spLocks noGrp="1"/>
          </p:cNvSpPr>
          <p:nvPr>
            <p:ph type="title"/>
          </p:nvPr>
        </p:nvSpPr>
        <p:spPr/>
        <p:txBody>
          <a:bodyPr/>
          <a:lstStyle/>
          <a:p>
            <a:r>
              <a:rPr lang="en-US" dirty="0"/>
              <a:t>Monopolistic Competition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3793067" cy="4525963"/>
              </a:xfrm>
            </p:spPr>
            <p:txBody>
              <a:bodyPr/>
              <a:lstStyle/>
              <a:p>
                <a:r>
                  <a:rPr lang="en-US" dirty="0"/>
                  <a:t>Conditions:</a:t>
                </a:r>
              </a:p>
              <a:p>
                <a:pPr lvl="1"/>
                <a:r>
                  <a:rPr lang="en-US" dirty="0"/>
                  <a:t>CC Curve:</a:t>
                </a:r>
              </a:p>
              <a:p>
                <a:pPr marL="457200" lvl="1" indent="0">
                  <a:buNone/>
                </a:pPr>
                <a:r>
                  <a:rPr lang="en-US" dirty="0"/>
                  <a:t>	Average cost:  </a:t>
                </a:r>
              </a:p>
              <a:p>
                <a:pPr marL="457200" lvl="1" indent="0">
                  <a:buNone/>
                </a:pPr>
                <a:r>
                  <a:rPr lang="en-US" dirty="0"/>
                  <a:t>	</a:t>
                </a:r>
                <a14:m>
                  <m:oMath xmlns:m="http://schemas.openxmlformats.org/officeDocument/2006/math">
                    <m:r>
                      <a:rPr lang="en-US" i="1" dirty="0" smtClean="0">
                        <a:latin typeface="Cambria Math" panose="02040503050406030204" pitchFamily="18" charset="0"/>
                      </a:rPr>
                      <m:t>𝐴𝐶</m:t>
                    </m:r>
                    <m:r>
                      <a:rPr lang="en-US" i="1" dirty="0" smtClean="0">
                        <a:latin typeface="Cambria Math" panose="02040503050406030204" pitchFamily="18" charset="0"/>
                      </a:rPr>
                      <m:t> =</m:t>
                    </m:r>
                    <m:r>
                      <a:rPr lang="en-US" i="1" dirty="0" smtClean="0">
                        <a:latin typeface="Cambria Math" panose="02040503050406030204" pitchFamily="18" charset="0"/>
                      </a:rPr>
                      <m:t>𝑛</m:t>
                    </m:r>
                    <m:d>
                      <m:dPr>
                        <m:ctrlPr>
                          <a:rPr lang="en-US" i="1" dirty="0" smtClean="0">
                            <a:latin typeface="Cambria Math" panose="02040503050406030204" pitchFamily="18" charset="0"/>
                          </a:rPr>
                        </m:ctrlPr>
                      </m:dPr>
                      <m:e>
                        <m:f>
                          <m:fPr>
                            <m:ctrlPr>
                              <a:rPr lang="en-US" i="1" dirty="0" smtClean="0">
                                <a:latin typeface="Cambria Math" panose="02040503050406030204" pitchFamily="18" charset="0"/>
                              </a:rPr>
                            </m:ctrlPr>
                          </m:fPr>
                          <m:num>
                            <m:r>
                              <a:rPr lang="en-US" i="1" dirty="0" smtClean="0">
                                <a:latin typeface="Cambria Math" panose="02040503050406030204" pitchFamily="18" charset="0"/>
                              </a:rPr>
                              <m:t>𝐹</m:t>
                            </m:r>
                          </m:num>
                          <m:den>
                            <m:r>
                              <a:rPr lang="en-US" i="1" dirty="0" smtClean="0">
                                <a:latin typeface="Cambria Math" panose="02040503050406030204" pitchFamily="18" charset="0"/>
                              </a:rPr>
                              <m:t>𝑆</m:t>
                            </m:r>
                          </m:den>
                        </m:f>
                      </m:e>
                    </m:d>
                    <m:r>
                      <a:rPr lang="en-US" b="0" i="1" dirty="0" smtClean="0">
                        <a:latin typeface="Cambria Math" panose="02040503050406030204" pitchFamily="18" charset="0"/>
                      </a:rPr>
                      <m:t>+</m:t>
                    </m:r>
                    <m:r>
                      <a:rPr lang="en-US" i="1" dirty="0" smtClean="0">
                        <a:latin typeface="Cambria Math" panose="02040503050406030204" pitchFamily="18" charset="0"/>
                      </a:rPr>
                      <m:t>𝑐</m:t>
                    </m:r>
                  </m:oMath>
                </a14:m>
                <a:endParaRPr lang="en-US" dirty="0"/>
              </a:p>
              <a:p>
                <a:pPr lvl="1"/>
                <a:r>
                  <a:rPr lang="en-US" dirty="0"/>
                  <a:t>PP Curve:</a:t>
                </a:r>
              </a:p>
              <a:p>
                <a:pPr marL="457200" lvl="1" indent="0">
                  <a:buNone/>
                </a:pPr>
                <a:r>
                  <a:rPr lang="en-US" dirty="0"/>
                  <a:t>	Monopoly price:  </a:t>
                </a:r>
              </a:p>
              <a:p>
                <a:pPr marL="457200" lvl="1" indent="0">
                  <a:buNone/>
                </a:pPr>
                <a:r>
                  <a:rPr lang="en-US" dirty="0"/>
                  <a:t>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=(1/</m:t>
                    </m:r>
                    <m:r>
                      <a:rPr lang="en-US" i="1" dirty="0" err="1">
                        <a:latin typeface="Cambria Math" panose="02040503050406030204" pitchFamily="18" charset="0"/>
                      </a:rPr>
                      <m:t>𝑏𝑛</m:t>
                    </m:r>
                    <m:r>
                      <a:rPr lang="en-US" i="1" dirty="0">
                        <a:latin typeface="Cambria Math" panose="02040503050406030204" pitchFamily="18" charset="0"/>
                      </a:rPr>
                      <m:t>)+</m:t>
                    </m:r>
                    <m:r>
                      <a:rPr lang="en-US" i="1" dirty="0">
                        <a:latin typeface="Cambria Math" panose="02040503050406030204" pitchFamily="18" charset="0"/>
                      </a:rPr>
                      <m:t>𝑐</m:t>
                    </m:r>
                  </m:oMath>
                </a14:m>
                <a:endParaRPr lang="en-US" dirty="0"/>
              </a:p>
              <a:p>
                <a:pPr lvl="1"/>
                <a:r>
                  <a:rPr lang="en-US" dirty="0"/>
                  <a:t>Equilibrium:  </a:t>
                </a:r>
              </a:p>
              <a:p>
                <a:pPr marL="457200" lvl="1" indent="0">
                  <a:buNone/>
                </a:pPr>
                <a:r>
                  <a:rPr lang="en-US" dirty="0"/>
                  <a:t>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m:t>
                    </m:r>
                    <m:r>
                      <a:rPr lang="en-US" i="1" dirty="0" smtClean="0">
                        <a:latin typeface="Cambria Math" panose="02040503050406030204" pitchFamily="18" charset="0"/>
                      </a:rPr>
                      <m:t>𝐴𝐶</m:t>
                    </m:r>
                  </m:oMath>
                </a14:m>
                <a:endParaRPr lang="en-US" dirty="0"/>
              </a:p>
              <a:p>
                <a:endParaRPr lang="en-US" dirty="0"/>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3793067" cy="4525963"/>
              </a:xfrm>
              <a:blipFill>
                <a:blip r:embed="rId3"/>
                <a:stretch>
                  <a:fillRect l="-4013" t="-1681" r="-4013" b="-8964"/>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cxnSp>
        <p:nvCxnSpPr>
          <p:cNvPr id="6" name="Straight Connector 5"/>
          <p:cNvCxnSpPr/>
          <p:nvPr/>
        </p:nvCxnSpPr>
        <p:spPr>
          <a:xfrm flipV="1">
            <a:off x="5257800" y="51054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257800" y="17526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7"/>
              <p:cNvSpPr txBox="1"/>
              <p:nvPr/>
            </p:nvSpPr>
            <p:spPr>
              <a:xfrm>
                <a:off x="4538133" y="1600200"/>
                <a:ext cx="7958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 </m:t>
                      </m:r>
                      <m:r>
                        <a:rPr lang="en-US" i="1" dirty="0" smtClean="0">
                          <a:latin typeface="Cambria Math" panose="02040503050406030204" pitchFamily="18" charset="0"/>
                        </a:rPr>
                        <m:t>𝐴𝐶</m:t>
                      </m:r>
                    </m:oMath>
                  </m:oMathPara>
                </a14:m>
                <a:endParaRPr lang="en-US" baseline="30000" dirty="0"/>
              </a:p>
            </p:txBody>
          </p:sp>
        </mc:Choice>
        <mc:Fallback xmlns="">
          <p:sp>
            <p:nvSpPr>
              <p:cNvPr id="8" name="TextBox 7"/>
              <p:cNvSpPr txBox="1">
                <a:spLocks noRot="1" noChangeAspect="1" noMove="1" noResize="1" noEditPoints="1" noAdjustHandles="1" noChangeArrowheads="1" noChangeShapeType="1" noTextEdit="1"/>
              </p:cNvSpPr>
              <p:nvPr/>
            </p:nvSpPr>
            <p:spPr>
              <a:xfrm>
                <a:off x="4538133" y="1600200"/>
                <a:ext cx="795867"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8153400" y="502920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𝑛</m:t>
                      </m:r>
                    </m:oMath>
                  </m:oMathPara>
                </a14:m>
                <a:endParaRPr lang="en-US" baseline="30000" dirty="0"/>
              </a:p>
            </p:txBody>
          </p:sp>
        </mc:Choice>
        <mc:Fallback xmlns="">
          <p:sp>
            <p:nvSpPr>
              <p:cNvPr id="9" name="TextBox 8"/>
              <p:cNvSpPr txBox="1">
                <a:spLocks noRot="1" noChangeAspect="1" noMove="1" noResize="1" noEditPoints="1" noAdjustHandles="1" noChangeArrowheads="1" noChangeShapeType="1" noTextEdit="1"/>
              </p:cNvSpPr>
              <p:nvPr/>
            </p:nvSpPr>
            <p:spPr>
              <a:xfrm>
                <a:off x="8153400" y="5029200"/>
                <a:ext cx="381000" cy="369332"/>
              </a:xfrm>
              <a:prstGeom prst="rect">
                <a:avLst/>
              </a:prstGeom>
              <a:blipFill>
                <a:blip r:embed="rId5"/>
                <a:stretch>
                  <a:fillRect/>
                </a:stretch>
              </a:blipFill>
            </p:spPr>
            <p:txBody>
              <a:bodyPr/>
              <a:lstStyle/>
              <a:p>
                <a:r>
                  <a:rPr lang="en-US">
                    <a:noFill/>
                  </a:rPr>
                  <a:t> </a:t>
                </a:r>
              </a:p>
            </p:txBody>
          </p:sp>
        </mc:Fallback>
      </mc:AlternateContent>
      <p:cxnSp>
        <p:nvCxnSpPr>
          <p:cNvPr id="10" name="Straight Connector 9"/>
          <p:cNvCxnSpPr/>
          <p:nvPr/>
        </p:nvCxnSpPr>
        <p:spPr>
          <a:xfrm flipH="1">
            <a:off x="5257800" y="2209800"/>
            <a:ext cx="24384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6229350" y="3000375"/>
            <a:ext cx="533400" cy="369332"/>
          </a:xfrm>
          <a:prstGeom prst="rect">
            <a:avLst/>
          </a:prstGeom>
          <a:noFill/>
        </p:spPr>
        <p:txBody>
          <a:bodyPr wrap="square" rtlCol="0">
            <a:spAutoFit/>
          </a:bodyPr>
          <a:lstStyle/>
          <a:p>
            <a:r>
              <a:rPr lang="en-US" dirty="0"/>
              <a:t>E</a:t>
            </a:r>
            <a:endParaRPr lang="en-US" baseline="30000" dirty="0"/>
          </a:p>
        </p:txBody>
      </p:sp>
      <p:sp>
        <p:nvSpPr>
          <p:cNvPr id="27" name="Freeform 26"/>
          <p:cNvSpPr/>
          <p:nvPr/>
        </p:nvSpPr>
        <p:spPr>
          <a:xfrm>
            <a:off x="5401733" y="1828800"/>
            <a:ext cx="2844800" cy="24468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Lst>
            <a:ahLst/>
            <a:cxnLst>
              <a:cxn ang="0">
                <a:pos x="connsiteX0" y="connsiteY0"/>
              </a:cxn>
              <a:cxn ang="0">
                <a:pos x="connsiteX1" y="connsiteY1"/>
              </a:cxn>
              <a:cxn ang="0">
                <a:pos x="connsiteX2" y="connsiteY2"/>
              </a:cxn>
              <a:cxn ang="0">
                <a:pos x="connsiteX3" y="connsiteY3"/>
              </a:cxn>
            </a:cxnLst>
            <a:rect l="l" t="t" r="r" b="b"/>
            <a:pathLst>
              <a:path w="2844800" h="1659467">
                <a:moveTo>
                  <a:pt x="0" y="0"/>
                </a:moveTo>
                <a:cubicBezTo>
                  <a:pt x="269874" y="503741"/>
                  <a:pt x="522817" y="811374"/>
                  <a:pt x="996950" y="1087952"/>
                </a:cubicBezTo>
                <a:cubicBezTo>
                  <a:pt x="1471083" y="1364530"/>
                  <a:pt x="1978024" y="1506794"/>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9" name="Straight Connector 28"/>
          <p:cNvCxnSpPr/>
          <p:nvPr/>
        </p:nvCxnSpPr>
        <p:spPr>
          <a:xfrm flipV="1">
            <a:off x="5257800" y="4495800"/>
            <a:ext cx="2971800" cy="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p:cNvSpPr txBox="1"/>
              <p:nvPr/>
            </p:nvSpPr>
            <p:spPr>
              <a:xfrm>
                <a:off x="7010400" y="1828800"/>
                <a:ext cx="2133600" cy="369332"/>
              </a:xfrm>
              <a:prstGeom prst="rect">
                <a:avLst/>
              </a:prstGeom>
              <a:noFill/>
            </p:spPr>
            <p:txBody>
              <a:bodyPr wrap="square" rtlCol="0">
                <a:spAutoFit/>
              </a:bodyPr>
              <a:lstStyle/>
              <a:p>
                <a:pPr marL="0" lvl="1"/>
                <a:r>
                  <a:rPr lang="en-US" dirty="0"/>
                  <a:t>CC:  </a:t>
                </a:r>
                <a14:m>
                  <m:oMath xmlns:m="http://schemas.openxmlformats.org/officeDocument/2006/math">
                    <m:r>
                      <a:rPr lang="en-US" i="1" dirty="0" smtClean="0">
                        <a:latin typeface="Cambria Math" panose="02040503050406030204" pitchFamily="18" charset="0"/>
                      </a:rPr>
                      <m:t>𝑛</m:t>
                    </m:r>
                    <m:r>
                      <a:rPr lang="en-US" i="1" dirty="0" smtClean="0">
                        <a:latin typeface="Cambria Math" panose="02040503050406030204" pitchFamily="18" charset="0"/>
                      </a:rPr>
                      <m:t>(</m:t>
                    </m:r>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𝑆</m:t>
                    </m:r>
                    <m:r>
                      <a:rPr lang="en-US" i="1" dirty="0" smtClean="0">
                        <a:latin typeface="Cambria Math" panose="02040503050406030204" pitchFamily="18" charset="0"/>
                      </a:rPr>
                      <m:t>) +</m:t>
                    </m:r>
                    <m:r>
                      <a:rPr lang="en-US" i="1" dirty="0" smtClean="0">
                        <a:latin typeface="Cambria Math" panose="02040503050406030204" pitchFamily="18" charset="0"/>
                      </a:rPr>
                      <m:t>𝑐</m:t>
                    </m:r>
                  </m:oMath>
                </a14:m>
                <a:endParaRPr lang="en-US" dirty="0"/>
              </a:p>
            </p:txBody>
          </p:sp>
        </mc:Choice>
        <mc:Fallback xmlns="">
          <p:sp>
            <p:nvSpPr>
              <p:cNvPr id="32" name="TextBox 31"/>
              <p:cNvSpPr txBox="1">
                <a:spLocks noRot="1" noChangeAspect="1" noMove="1" noResize="1" noEditPoints="1" noAdjustHandles="1" noChangeArrowheads="1" noChangeShapeType="1" noTextEdit="1"/>
              </p:cNvSpPr>
              <p:nvPr/>
            </p:nvSpPr>
            <p:spPr>
              <a:xfrm>
                <a:off x="7010400" y="1828800"/>
                <a:ext cx="2133600" cy="369332"/>
              </a:xfrm>
              <a:prstGeom prst="rect">
                <a:avLst/>
              </a:prstGeom>
              <a:blipFill>
                <a:blip r:embed="rId6"/>
                <a:stretch>
                  <a:fillRect l="-2381" t="-6897" b="-24138"/>
                </a:stretch>
              </a:blipFill>
            </p:spPr>
            <p:txBody>
              <a:bodyPr/>
              <a:lstStyle/>
              <a:p>
                <a:r>
                  <a:rPr lang="en-US">
                    <a:noFill/>
                  </a:rPr>
                  <a:t> </a:t>
                </a:r>
              </a:p>
            </p:txBody>
          </p:sp>
        </mc:Fallback>
      </mc:AlternateContent>
      <p:cxnSp>
        <p:nvCxnSpPr>
          <p:cNvPr id="35" name="Straight Connector 34"/>
          <p:cNvCxnSpPr/>
          <p:nvPr/>
        </p:nvCxnSpPr>
        <p:spPr>
          <a:xfrm>
            <a:off x="7210425" y="2663825"/>
            <a:ext cx="333375" cy="31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7543800" y="23622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1" name="TextBox 40"/>
              <p:cNvSpPr txBox="1"/>
              <p:nvPr/>
            </p:nvSpPr>
            <p:spPr>
              <a:xfrm>
                <a:off x="7467600" y="2362200"/>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𝑆</m:t>
                      </m:r>
                    </m:oMath>
                  </m:oMathPara>
                </a14:m>
                <a:endParaRPr lang="en-US" baseline="30000" dirty="0"/>
              </a:p>
            </p:txBody>
          </p:sp>
        </mc:Choice>
        <mc:Fallback xmlns="">
          <p:sp>
            <p:nvSpPr>
              <p:cNvPr id="41" name="TextBox 40"/>
              <p:cNvSpPr txBox="1">
                <a:spLocks noRot="1" noChangeAspect="1" noMove="1" noResize="1" noEditPoints="1" noAdjustHandles="1" noChangeArrowheads="1" noChangeShapeType="1" noTextEdit="1"/>
              </p:cNvSpPr>
              <p:nvPr/>
            </p:nvSpPr>
            <p:spPr>
              <a:xfrm>
                <a:off x="7467600" y="2362200"/>
                <a:ext cx="609600" cy="369332"/>
              </a:xfrm>
              <a:prstGeom prst="rect">
                <a:avLst/>
              </a:prstGeom>
              <a:blipFill>
                <a:blip r:embed="rId7"/>
                <a:stretch>
                  <a:fillRect b="-13333"/>
                </a:stretch>
              </a:blipFill>
            </p:spPr>
            <p:txBody>
              <a:bodyPr/>
              <a:lstStyle/>
              <a:p>
                <a:r>
                  <a:rPr lang="en-US">
                    <a:noFill/>
                  </a:rPr>
                  <a:t> </a:t>
                </a:r>
              </a:p>
            </p:txBody>
          </p:sp>
        </mc:Fallback>
      </mc:AlternateContent>
      <p:cxnSp>
        <p:nvCxnSpPr>
          <p:cNvPr id="42" name="Straight Connector 41"/>
          <p:cNvCxnSpPr/>
          <p:nvPr/>
        </p:nvCxnSpPr>
        <p:spPr>
          <a:xfrm flipV="1">
            <a:off x="6400800" y="34290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6172200" y="502920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𝑛</m:t>
                      </m:r>
                      <m:r>
                        <a:rPr lang="en-US" i="1" baseline="-25000" dirty="0">
                          <a:latin typeface="Cambria Math" panose="02040503050406030204" pitchFamily="18" charset="0"/>
                        </a:rPr>
                        <m:t>0</m:t>
                      </m:r>
                    </m:oMath>
                  </m:oMathPara>
                </a14:m>
                <a:endParaRPr lang="en-US" baseline="-25000" dirty="0"/>
              </a:p>
            </p:txBody>
          </p:sp>
        </mc:Choice>
        <mc:Fallback xmlns="">
          <p:sp>
            <p:nvSpPr>
              <p:cNvPr id="24" name="TextBox 23"/>
              <p:cNvSpPr txBox="1">
                <a:spLocks noRot="1" noChangeAspect="1" noMove="1" noResize="1" noEditPoints="1" noAdjustHandles="1" noChangeArrowheads="1" noChangeShapeType="1" noTextEdit="1"/>
              </p:cNvSpPr>
              <p:nvPr/>
            </p:nvSpPr>
            <p:spPr>
              <a:xfrm>
                <a:off x="6172200" y="5029200"/>
                <a:ext cx="533400" cy="369332"/>
              </a:xfrm>
              <a:prstGeom prst="rect">
                <a:avLst/>
              </a:prstGeom>
              <a:blipFill>
                <a:blip r:embed="rId8"/>
                <a:stretch>
                  <a:fillRect/>
                </a:stretch>
              </a:blipFill>
            </p:spPr>
            <p:txBody>
              <a:bodyPr/>
              <a:lstStyle/>
              <a:p>
                <a:r>
                  <a:rPr lang="en-US">
                    <a:noFill/>
                  </a:rPr>
                  <a:t> </a:t>
                </a:r>
              </a:p>
            </p:txBody>
          </p:sp>
        </mc:Fallback>
      </mc:AlternateContent>
      <p:cxnSp>
        <p:nvCxnSpPr>
          <p:cNvPr id="28" name="Straight Connector 27"/>
          <p:cNvCxnSpPr>
            <a:stCxn id="27" idx="1"/>
          </p:cNvCxnSpPr>
          <p:nvPr/>
        </p:nvCxnSpPr>
        <p:spPr>
          <a:xfrm flipH="1" flipV="1">
            <a:off x="5257800" y="3429000"/>
            <a:ext cx="1140883" cy="397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0" name="TextBox 29"/>
              <p:cNvSpPr txBox="1"/>
              <p:nvPr/>
            </p:nvSpPr>
            <p:spPr>
              <a:xfrm>
                <a:off x="4953000" y="426720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𝑐</m:t>
                      </m:r>
                    </m:oMath>
                  </m:oMathPara>
                </a14:m>
                <a:endParaRPr lang="en-US" baseline="30000" dirty="0"/>
              </a:p>
            </p:txBody>
          </p:sp>
        </mc:Choice>
        <mc:Fallback xmlns="">
          <p:sp>
            <p:nvSpPr>
              <p:cNvPr id="30" name="TextBox 29"/>
              <p:cNvSpPr txBox="1">
                <a:spLocks noRot="1" noChangeAspect="1" noMove="1" noResize="1" noEditPoints="1" noAdjustHandles="1" noChangeArrowheads="1" noChangeShapeType="1" noTextEdit="1"/>
              </p:cNvSpPr>
              <p:nvPr/>
            </p:nvSpPr>
            <p:spPr>
              <a:xfrm>
                <a:off x="4953000" y="4267200"/>
                <a:ext cx="381000" cy="369332"/>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4876800" y="320040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baseline="-25000" dirty="0">
                          <a:latin typeface="Cambria Math" panose="02040503050406030204" pitchFamily="18" charset="0"/>
                        </a:rPr>
                        <m:t>0</m:t>
                      </m:r>
                    </m:oMath>
                  </m:oMathPara>
                </a14:m>
                <a:endParaRPr lang="en-US" baseline="-25000" dirty="0"/>
              </a:p>
            </p:txBody>
          </p:sp>
        </mc:Choice>
        <mc:Fallback xmlns="">
          <p:sp>
            <p:nvSpPr>
              <p:cNvPr id="31" name="TextBox 30"/>
              <p:cNvSpPr txBox="1">
                <a:spLocks noRot="1" noChangeAspect="1" noMove="1" noResize="1" noEditPoints="1" noAdjustHandles="1" noChangeArrowheads="1" noChangeShapeType="1" noTextEdit="1"/>
              </p:cNvSpPr>
              <p:nvPr/>
            </p:nvSpPr>
            <p:spPr>
              <a:xfrm>
                <a:off x="4876800" y="3200400"/>
                <a:ext cx="457200" cy="369332"/>
              </a:xfrm>
              <a:prstGeom prst="rect">
                <a:avLst/>
              </a:prstGeom>
              <a:blipFill>
                <a:blip r:embed="rId10"/>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E1ACDCE0-14BF-EC4E-6993-76A7E4C18F0A}"/>
              </a:ext>
            </a:extLst>
          </p:cNvPr>
          <p:cNvSpPr txBox="1"/>
          <p:nvPr/>
        </p:nvSpPr>
        <p:spPr>
          <a:xfrm>
            <a:off x="3934454" y="5439603"/>
            <a:ext cx="3906794" cy="646331"/>
          </a:xfrm>
          <a:prstGeom prst="rect">
            <a:avLst/>
          </a:prstGeom>
          <a:noFill/>
          <a:ln>
            <a:solidFill>
              <a:schemeClr val="tx1"/>
            </a:solidFill>
          </a:ln>
        </p:spPr>
        <p:txBody>
          <a:bodyPr wrap="square" rtlCol="0">
            <a:spAutoFit/>
          </a:bodyPr>
          <a:lstStyle/>
          <a:p>
            <a:r>
              <a:rPr lang="en-US" dirty="0"/>
              <a:t>Derived in text from MR=MC (marginal revenue = marginal cost)</a:t>
            </a:r>
          </a:p>
        </p:txBody>
      </p:sp>
      <p:sp>
        <p:nvSpPr>
          <p:cNvPr id="12" name="TextBox 11">
            <a:extLst>
              <a:ext uri="{FF2B5EF4-FFF2-40B4-BE49-F238E27FC236}">
                <a16:creationId xmlns:a16="http://schemas.microsoft.com/office/drawing/2014/main" id="{5951CD86-4F6A-D4B9-72C8-7F467B0AB660}"/>
              </a:ext>
            </a:extLst>
          </p:cNvPr>
          <p:cNvSpPr txBox="1"/>
          <p:nvPr/>
        </p:nvSpPr>
        <p:spPr>
          <a:xfrm>
            <a:off x="1314593" y="5070271"/>
            <a:ext cx="2619861" cy="369332"/>
          </a:xfrm>
          <a:prstGeom prst="rect">
            <a:avLst/>
          </a:prstGeom>
          <a:noFill/>
          <a:ln>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309302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0"/>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35"/>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hidden"/>
                                      </p:to>
                                    </p:set>
                                  </p:childTnLst>
                                </p:cTn>
                              </p:par>
                              <p:par>
                                <p:cTn id="15" presetID="1" presetClass="entr" presetSubtype="0" fill="hold" grpId="1"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p:bldP spid="27" grpId="0" animBg="1"/>
      <p:bldP spid="32" grpId="0"/>
      <p:bldP spid="32" grpId="1"/>
      <p:bldP spid="41" grpId="0"/>
      <p:bldP spid="41" grpId="1"/>
      <p:bldP spid="24" grpId="0"/>
      <p:bldP spid="31" grpId="0"/>
      <p:bldP spid="11"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a:off x="7543800" y="3429000"/>
            <a:ext cx="0" cy="1676400"/>
          </a:xfrm>
          <a:prstGeom prst="line">
            <a:avLst/>
          </a:prstGeom>
          <a:ln w="12700">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Monopolistic Competition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3793067" cy="4525963"/>
              </a:xfrm>
            </p:spPr>
            <p:txBody>
              <a:bodyPr/>
              <a:lstStyle/>
              <a:p>
                <a:r>
                  <a:rPr lang="en-US" sz="2400" dirty="0"/>
                  <a:t>World of 2 identical countries: world is just like 1, except </a:t>
                </a:r>
                <a14:m>
                  <m:oMath xmlns:m="http://schemas.openxmlformats.org/officeDocument/2006/math">
                    <m:r>
                      <a:rPr lang="en-US" sz="2400" i="1" dirty="0" smtClean="0">
                        <a:latin typeface="Cambria Math" panose="02040503050406030204" pitchFamily="18" charset="0"/>
                      </a:rPr>
                      <m:t>𝑆</m:t>
                    </m:r>
                    <m:r>
                      <a:rPr lang="en-US" sz="2400" i="1" dirty="0" smtClean="0">
                        <a:latin typeface="Cambria Math" panose="02040503050406030204" pitchFamily="18" charset="0"/>
                      </a:rPr>
                      <m:t> </m:t>
                    </m:r>
                  </m:oMath>
                </a14:m>
                <a:r>
                  <a:rPr lang="en-US" sz="2400" dirty="0"/>
                  <a:t>is twice as large</a:t>
                </a:r>
              </a:p>
              <a:p>
                <a:r>
                  <a:rPr lang="en-US" sz="2400" dirty="0"/>
                  <a:t>Move from autarky to 2-country free trade causes</a:t>
                </a:r>
              </a:p>
              <a:p>
                <a:pPr lvl="1"/>
                <a:r>
                  <a:rPr lang="en-US" sz="2000" dirty="0"/>
                  <a:t>Price to fall</a:t>
                </a:r>
              </a:p>
              <a:p>
                <a:pPr lvl="1"/>
                <a:r>
                  <a:rPr lang="en-US" sz="2000" dirty="0"/>
                  <a:t>Number of firms to rise,</a:t>
                </a:r>
              </a:p>
              <a:p>
                <a:pPr marL="457200" lvl="1" indent="0">
                  <a:buNone/>
                </a:pPr>
                <a:r>
                  <a:rPr lang="en-US" sz="2000" dirty="0"/>
                  <a:t>	but not to double</a:t>
                </a:r>
              </a:p>
              <a:p>
                <a:pPr lvl="2"/>
                <a:r>
                  <a:rPr lang="en-US" sz="1800" dirty="0"/>
                  <a:t>Thus number in each country falls</a:t>
                </a:r>
              </a:p>
              <a:p>
                <a:endParaRPr lang="en-US" dirty="0"/>
              </a:p>
              <a:p>
                <a:pPr lvl="2"/>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3793067" cy="4525963"/>
              </a:xfrm>
              <a:blipFill>
                <a:blip r:embed="rId2"/>
                <a:stretch>
                  <a:fillRect l="-2341" t="-1120" r="-1003"/>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cxnSp>
        <p:nvCxnSpPr>
          <p:cNvPr id="6" name="Straight Connector 5"/>
          <p:cNvCxnSpPr/>
          <p:nvPr/>
        </p:nvCxnSpPr>
        <p:spPr>
          <a:xfrm flipV="1">
            <a:off x="5257800" y="51054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5257800" y="17526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5257800" y="2209800"/>
            <a:ext cx="24384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7" name="Freeform 26"/>
          <p:cNvSpPr/>
          <p:nvPr/>
        </p:nvSpPr>
        <p:spPr>
          <a:xfrm>
            <a:off x="5401733" y="1828800"/>
            <a:ext cx="2844800" cy="2446867"/>
          </a:xfrm>
          <a:custGeom>
            <a:avLst/>
            <a:gdLst>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794000"/>
              <a:gd name="connsiteY0" fmla="*/ 0 h 2074334"/>
              <a:gd name="connsiteX1" fmla="*/ 1786467 w 2794000"/>
              <a:gd name="connsiteY1" fmla="*/ 1752600 h 2074334"/>
              <a:gd name="connsiteX2" fmla="*/ 2362200 w 2794000"/>
              <a:gd name="connsiteY2" fmla="*/ 1981200 h 2074334"/>
              <a:gd name="connsiteX3" fmla="*/ 2794000 w 2794000"/>
              <a:gd name="connsiteY3" fmla="*/ 2074334 h 2074334"/>
              <a:gd name="connsiteX4" fmla="*/ 2794000 w 2794000"/>
              <a:gd name="connsiteY4" fmla="*/ 2074334 h 2074334"/>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1837267 w 2844800"/>
              <a:gd name="connsiteY1" fmla="*/ 1337733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413000 w 2844800"/>
              <a:gd name="connsiteY2" fmla="*/ 1566333 h 1659467"/>
              <a:gd name="connsiteX3" fmla="*/ 2844800 w 2844800"/>
              <a:gd name="connsiteY3" fmla="*/ 1659467 h 1659467"/>
              <a:gd name="connsiteX4" fmla="*/ 2844800 w 2844800"/>
              <a:gd name="connsiteY4"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0600 w 2844800"/>
              <a:gd name="connsiteY1" fmla="*/ 1096565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 name="connsiteX0" fmla="*/ 0 w 2844800"/>
              <a:gd name="connsiteY0" fmla="*/ 0 h 1659467"/>
              <a:gd name="connsiteX1" fmla="*/ 996950 w 2844800"/>
              <a:gd name="connsiteY1" fmla="*/ 1087952 h 1659467"/>
              <a:gd name="connsiteX2" fmla="*/ 2844800 w 2844800"/>
              <a:gd name="connsiteY2" fmla="*/ 1659467 h 1659467"/>
              <a:gd name="connsiteX3" fmla="*/ 2844800 w 2844800"/>
              <a:gd name="connsiteY3" fmla="*/ 1659467 h 1659467"/>
            </a:gdLst>
            <a:ahLst/>
            <a:cxnLst>
              <a:cxn ang="0">
                <a:pos x="connsiteX0" y="connsiteY0"/>
              </a:cxn>
              <a:cxn ang="0">
                <a:pos x="connsiteX1" y="connsiteY1"/>
              </a:cxn>
              <a:cxn ang="0">
                <a:pos x="connsiteX2" y="connsiteY2"/>
              </a:cxn>
              <a:cxn ang="0">
                <a:pos x="connsiteX3" y="connsiteY3"/>
              </a:cxn>
            </a:cxnLst>
            <a:rect l="l" t="t" r="r" b="b"/>
            <a:pathLst>
              <a:path w="2844800" h="1659467">
                <a:moveTo>
                  <a:pt x="0" y="0"/>
                </a:moveTo>
                <a:cubicBezTo>
                  <a:pt x="269874" y="503741"/>
                  <a:pt x="522817" y="811374"/>
                  <a:pt x="996950" y="1087952"/>
                </a:cubicBezTo>
                <a:cubicBezTo>
                  <a:pt x="1471083" y="1364530"/>
                  <a:pt x="1978024" y="1506794"/>
                  <a:pt x="2844800" y="1659467"/>
                </a:cubicBezTo>
                <a:lnTo>
                  <a:pt x="2844800" y="1659467"/>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9" name="Straight Connector 28"/>
          <p:cNvCxnSpPr/>
          <p:nvPr/>
        </p:nvCxnSpPr>
        <p:spPr>
          <a:xfrm flipV="1">
            <a:off x="5257800" y="4495800"/>
            <a:ext cx="2971800" cy="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p:cNvSpPr txBox="1"/>
              <p:nvPr/>
            </p:nvSpPr>
            <p:spPr>
              <a:xfrm>
                <a:off x="4953000" y="426720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𝑐</m:t>
                      </m:r>
                    </m:oMath>
                  </m:oMathPara>
                </a14:m>
                <a:endParaRPr lang="en-US" baseline="30000" dirty="0"/>
              </a:p>
            </p:txBody>
          </p:sp>
        </mc:Choice>
        <mc:Fallback xmlns="">
          <p:sp>
            <p:nvSpPr>
              <p:cNvPr id="33" name="TextBox 32"/>
              <p:cNvSpPr txBox="1">
                <a:spLocks noRot="1" noChangeAspect="1" noMove="1" noResize="1" noEditPoints="1" noAdjustHandles="1" noChangeArrowheads="1" noChangeShapeType="1" noTextEdit="1"/>
              </p:cNvSpPr>
              <p:nvPr/>
            </p:nvSpPr>
            <p:spPr>
              <a:xfrm>
                <a:off x="4953000" y="4267200"/>
                <a:ext cx="381000" cy="369332"/>
              </a:xfrm>
              <a:prstGeom prst="rect">
                <a:avLst/>
              </a:prstGeom>
              <a:blipFill>
                <a:blip r:embed="rId3"/>
                <a:stretch>
                  <a:fillRect/>
                </a:stretch>
              </a:blipFill>
            </p:spPr>
            <p:txBody>
              <a:bodyPr/>
              <a:lstStyle/>
              <a:p>
                <a:r>
                  <a:rPr lang="en-US">
                    <a:noFill/>
                  </a:rPr>
                  <a:t> </a:t>
                </a:r>
              </a:p>
            </p:txBody>
          </p:sp>
        </mc:Fallback>
      </mc:AlternateContent>
      <p:cxnSp>
        <p:nvCxnSpPr>
          <p:cNvPr id="35" name="Straight Connector 34"/>
          <p:cNvCxnSpPr/>
          <p:nvPr/>
        </p:nvCxnSpPr>
        <p:spPr>
          <a:xfrm>
            <a:off x="7210425" y="2663825"/>
            <a:ext cx="333375" cy="31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7543800" y="23622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6400800" y="34290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257800" y="3276600"/>
            <a:ext cx="2590800" cy="12192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7362825" y="3502025"/>
            <a:ext cx="333375" cy="317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7696200" y="3352800"/>
            <a:ext cx="0" cy="1524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30"/>
              <p:cNvSpPr txBox="1"/>
              <p:nvPr/>
            </p:nvSpPr>
            <p:spPr>
              <a:xfrm>
                <a:off x="7620000" y="3276600"/>
                <a:ext cx="762000"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𝐹</m:t>
                      </m:r>
                      <m:r>
                        <a:rPr lang="en-US" i="1" dirty="0" smtClean="0">
                          <a:solidFill>
                            <a:srgbClr val="FF0000"/>
                          </a:solidFill>
                          <a:latin typeface="Cambria Math" panose="02040503050406030204" pitchFamily="18" charset="0"/>
                        </a:rPr>
                        <m:t>/2</m:t>
                      </m:r>
                      <m:r>
                        <a:rPr lang="en-US" i="1" dirty="0" smtClean="0">
                          <a:solidFill>
                            <a:srgbClr val="FF0000"/>
                          </a:solidFill>
                          <a:latin typeface="Cambria Math" panose="02040503050406030204" pitchFamily="18" charset="0"/>
                        </a:rPr>
                        <m:t>𝑆</m:t>
                      </m:r>
                    </m:oMath>
                  </m:oMathPara>
                </a14:m>
                <a:endParaRPr lang="en-US" baseline="30000" dirty="0">
                  <a:solidFill>
                    <a:srgbClr val="FF0000"/>
                  </a:solidFill>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7620000" y="3276600"/>
                <a:ext cx="762000" cy="369332"/>
              </a:xfrm>
              <a:prstGeom prst="rect">
                <a:avLst/>
              </a:prstGeom>
              <a:blipFill>
                <a:blip r:embed="rId4"/>
                <a:stretch>
                  <a:fillRect b="-13333"/>
                </a:stretch>
              </a:blipFill>
              <a:ln>
                <a:noFill/>
              </a:ln>
            </p:spPr>
            <p:txBody>
              <a:bodyPr/>
              <a:lstStyle/>
              <a:p>
                <a:r>
                  <a:rPr lang="en-US">
                    <a:noFill/>
                  </a:rPr>
                  <a:t> </a:t>
                </a:r>
              </a:p>
            </p:txBody>
          </p:sp>
        </mc:Fallback>
      </mc:AlternateContent>
      <p:cxnSp>
        <p:nvCxnSpPr>
          <p:cNvPr id="36" name="Straight Connector 35"/>
          <p:cNvCxnSpPr/>
          <p:nvPr/>
        </p:nvCxnSpPr>
        <p:spPr>
          <a:xfrm flipV="1">
            <a:off x="6858000" y="3733800"/>
            <a:ext cx="0" cy="13716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7772400" y="2971800"/>
            <a:ext cx="609600" cy="369332"/>
          </a:xfrm>
          <a:prstGeom prst="rect">
            <a:avLst/>
          </a:prstGeom>
          <a:noFill/>
        </p:spPr>
        <p:txBody>
          <a:bodyPr wrap="square" rtlCol="0">
            <a:spAutoFit/>
          </a:bodyPr>
          <a:lstStyle/>
          <a:p>
            <a:pPr marL="0" lvl="1"/>
            <a:r>
              <a:rPr lang="en-US" dirty="0">
                <a:solidFill>
                  <a:srgbClr val="FF0000"/>
                </a:solidFill>
              </a:rPr>
              <a:t>CC’</a:t>
            </a:r>
          </a:p>
        </p:txBody>
      </p:sp>
      <mc:AlternateContent xmlns:mc="http://schemas.openxmlformats.org/markup-compatibility/2006" xmlns:a14="http://schemas.microsoft.com/office/drawing/2010/main">
        <mc:Choice Requires="a14">
          <p:sp>
            <p:nvSpPr>
              <p:cNvPr id="40" name="TextBox 39"/>
              <p:cNvSpPr txBox="1"/>
              <p:nvPr/>
            </p:nvSpPr>
            <p:spPr>
              <a:xfrm>
                <a:off x="6629400" y="502920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𝑛</m:t>
                      </m:r>
                      <m:r>
                        <a:rPr lang="en-US" i="1" baseline="-25000" dirty="0">
                          <a:solidFill>
                            <a:srgbClr val="FF0000"/>
                          </a:solidFill>
                          <a:latin typeface="Cambria Math" panose="02040503050406030204" pitchFamily="18" charset="0"/>
                        </a:rPr>
                        <m:t>1</m:t>
                      </m:r>
                    </m:oMath>
                  </m:oMathPara>
                </a14:m>
                <a:endParaRPr lang="en-US" baseline="-25000" dirty="0">
                  <a:solidFill>
                    <a:srgbClr val="FF0000"/>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6629400" y="5029200"/>
                <a:ext cx="533400" cy="369332"/>
              </a:xfrm>
              <a:prstGeom prst="rect">
                <a:avLst/>
              </a:prstGeom>
              <a:blipFill>
                <a:blip r:embed="rId5"/>
                <a:stretch>
                  <a:fillRect/>
                </a:stretch>
              </a:blipFill>
            </p:spPr>
            <p:txBody>
              <a:bodyPr/>
              <a:lstStyle/>
              <a:p>
                <a:r>
                  <a:rPr lang="en-US">
                    <a:noFill/>
                  </a:rPr>
                  <a:t> </a:t>
                </a:r>
              </a:p>
            </p:txBody>
          </p:sp>
        </mc:Fallback>
      </mc:AlternateContent>
      <p:cxnSp>
        <p:nvCxnSpPr>
          <p:cNvPr id="43" name="Straight Connector 42"/>
          <p:cNvCxnSpPr/>
          <p:nvPr/>
        </p:nvCxnSpPr>
        <p:spPr>
          <a:xfrm flipH="1">
            <a:off x="6400800" y="3429000"/>
            <a:ext cx="1143000" cy="0"/>
          </a:xfrm>
          <a:prstGeom prst="line">
            <a:avLst/>
          </a:prstGeom>
          <a:ln w="12700">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5" name="TextBox 44"/>
              <p:cNvSpPr txBox="1"/>
              <p:nvPr/>
            </p:nvSpPr>
            <p:spPr>
              <a:xfrm>
                <a:off x="7315200" y="502920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2</m:t>
                      </m:r>
                      <m:r>
                        <a:rPr lang="en-US" i="1" dirty="0" smtClean="0">
                          <a:solidFill>
                            <a:srgbClr val="FF0000"/>
                          </a:solidFill>
                          <a:latin typeface="Cambria Math" panose="02040503050406030204" pitchFamily="18" charset="0"/>
                        </a:rPr>
                        <m:t>𝑛</m:t>
                      </m:r>
                      <m:r>
                        <a:rPr lang="en-US" i="1" baseline="-25000" dirty="0">
                          <a:solidFill>
                            <a:srgbClr val="FF0000"/>
                          </a:solidFill>
                          <a:latin typeface="Cambria Math" panose="02040503050406030204" pitchFamily="18" charset="0"/>
                        </a:rPr>
                        <m:t>0</m:t>
                      </m:r>
                    </m:oMath>
                  </m:oMathPara>
                </a14:m>
                <a:endParaRPr lang="en-US" baseline="-25000" dirty="0">
                  <a:solidFill>
                    <a:srgbClr val="FF0000"/>
                  </a:solidFill>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7315200" y="5029200"/>
                <a:ext cx="533400" cy="369332"/>
              </a:xfrm>
              <a:prstGeom prst="rect">
                <a:avLst/>
              </a:prstGeom>
              <a:blipFill>
                <a:blip r:embed="rId6"/>
                <a:stretch>
                  <a:fillRect/>
                </a:stretch>
              </a:blipFill>
            </p:spPr>
            <p:txBody>
              <a:bodyPr/>
              <a:lstStyle/>
              <a:p>
                <a:r>
                  <a:rPr lang="en-US">
                    <a:noFill/>
                  </a:rPr>
                  <a:t> </a:t>
                </a:r>
              </a:p>
            </p:txBody>
          </p:sp>
        </mc:Fallback>
      </mc:AlternateContent>
      <p:cxnSp>
        <p:nvCxnSpPr>
          <p:cNvPr id="47" name="Straight Connector 46"/>
          <p:cNvCxnSpPr/>
          <p:nvPr/>
        </p:nvCxnSpPr>
        <p:spPr>
          <a:xfrm flipH="1" flipV="1">
            <a:off x="5257800" y="3429000"/>
            <a:ext cx="1140883" cy="397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257800" y="3733800"/>
            <a:ext cx="16002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49" name="TextBox 48"/>
              <p:cNvSpPr txBox="1"/>
              <p:nvPr/>
            </p:nvSpPr>
            <p:spPr>
              <a:xfrm>
                <a:off x="4876800" y="350520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𝑃</m:t>
                      </m:r>
                      <m:r>
                        <a:rPr lang="en-US" i="1" baseline="-25000" dirty="0">
                          <a:solidFill>
                            <a:srgbClr val="FF0000"/>
                          </a:solidFill>
                          <a:latin typeface="Cambria Math" panose="02040503050406030204" pitchFamily="18" charset="0"/>
                        </a:rPr>
                        <m:t>1</m:t>
                      </m:r>
                    </m:oMath>
                  </m:oMathPara>
                </a14:m>
                <a:endParaRPr lang="en-US" baseline="-25000" dirty="0">
                  <a:solidFill>
                    <a:srgbClr val="FF0000"/>
                  </a:solidFill>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4876800" y="3505200"/>
                <a:ext cx="457200" cy="369332"/>
              </a:xfrm>
              <a:prstGeom prst="rect">
                <a:avLst/>
              </a:prstGeom>
              <a:blipFill>
                <a:blip r:embed="rId7"/>
                <a:stretch>
                  <a:fillRect/>
                </a:stretch>
              </a:blipFill>
            </p:spPr>
            <p:txBody>
              <a:bodyPr/>
              <a:lstStyle/>
              <a:p>
                <a:r>
                  <a:rPr lang="en-US">
                    <a:noFill/>
                  </a:rPr>
                  <a:t> </a:t>
                </a:r>
              </a:p>
            </p:txBody>
          </p:sp>
        </mc:Fallback>
      </mc:AlternateContent>
      <p:sp>
        <p:nvSpPr>
          <p:cNvPr id="50" name="TextBox 49"/>
          <p:cNvSpPr txBox="1"/>
          <p:nvPr/>
        </p:nvSpPr>
        <p:spPr>
          <a:xfrm>
            <a:off x="6229350" y="3000375"/>
            <a:ext cx="533400" cy="369332"/>
          </a:xfrm>
          <a:prstGeom prst="rect">
            <a:avLst/>
          </a:prstGeom>
          <a:noFill/>
        </p:spPr>
        <p:txBody>
          <a:bodyPr wrap="square" rtlCol="0">
            <a:spAutoFit/>
          </a:bodyPr>
          <a:lstStyle/>
          <a:p>
            <a:r>
              <a:rPr lang="en-US" dirty="0"/>
              <a:t>E</a:t>
            </a:r>
            <a:endParaRPr lang="en-US" baseline="30000" dirty="0"/>
          </a:p>
        </p:txBody>
      </p:sp>
      <p:cxnSp>
        <p:nvCxnSpPr>
          <p:cNvPr id="52" name="Straight Connector 51"/>
          <p:cNvCxnSpPr/>
          <p:nvPr/>
        </p:nvCxnSpPr>
        <p:spPr>
          <a:xfrm>
            <a:off x="6054725" y="3733800"/>
            <a:ext cx="0" cy="1371600"/>
          </a:xfrm>
          <a:prstGeom prst="line">
            <a:avLst/>
          </a:prstGeom>
          <a:ln w="12700">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56" name="TextBox 55"/>
              <p:cNvSpPr txBox="1"/>
              <p:nvPr/>
            </p:nvSpPr>
            <p:spPr>
              <a:xfrm>
                <a:off x="5715000" y="5029200"/>
                <a:ext cx="6858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panose="02040503050406030204" pitchFamily="18" charset="0"/>
                        </a:rPr>
                        <m:t>𝑛</m:t>
                      </m:r>
                      <m:r>
                        <a:rPr lang="en-US" i="1" baseline="-25000" dirty="0">
                          <a:solidFill>
                            <a:srgbClr val="FF0000"/>
                          </a:solidFill>
                          <a:latin typeface="Cambria Math" panose="02040503050406030204" pitchFamily="18" charset="0"/>
                        </a:rPr>
                        <m:t>1</m:t>
                      </m:r>
                      <m:r>
                        <a:rPr lang="en-US" i="1" dirty="0">
                          <a:solidFill>
                            <a:srgbClr val="FF0000"/>
                          </a:solidFill>
                          <a:latin typeface="Cambria Math" panose="02040503050406030204" pitchFamily="18" charset="0"/>
                        </a:rPr>
                        <m:t>/2</m:t>
                      </m:r>
                    </m:oMath>
                  </m:oMathPara>
                </a14:m>
                <a:endParaRPr lang="en-US" baseline="-25000" dirty="0">
                  <a:solidFill>
                    <a:srgbClr val="FF0000"/>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5715000" y="5029200"/>
                <a:ext cx="685800" cy="369332"/>
              </a:xfrm>
              <a:prstGeom prst="rect">
                <a:avLst/>
              </a:prstGeom>
              <a:blipFill>
                <a:blip r:embed="rId8"/>
                <a:stretch>
                  <a:fillRect b="-13793"/>
                </a:stretch>
              </a:blipFill>
            </p:spPr>
            <p:txBody>
              <a:bodyPr/>
              <a:lstStyle/>
              <a:p>
                <a:r>
                  <a:rPr lang="en-US">
                    <a:noFill/>
                  </a:rPr>
                  <a:t> </a:t>
                </a:r>
              </a:p>
            </p:txBody>
          </p:sp>
        </mc:Fallback>
      </mc:AlternateContent>
      <p:cxnSp>
        <p:nvCxnSpPr>
          <p:cNvPr id="57" name="Straight Arrow Connector 56"/>
          <p:cNvCxnSpPr/>
          <p:nvPr/>
        </p:nvCxnSpPr>
        <p:spPr>
          <a:xfrm>
            <a:off x="5410200" y="3429000"/>
            <a:ext cx="0" cy="30480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flipH="1">
            <a:off x="6057900" y="4953000"/>
            <a:ext cx="3429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6400800" y="4953000"/>
            <a:ext cx="457200" cy="0"/>
          </a:xfrm>
          <a:prstGeom prst="straightConnector1">
            <a:avLst/>
          </a:prstGeom>
          <a:ln w="25400">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7363EEFD-B38B-944C-BF0C-BD18C4D81C83}"/>
                  </a:ext>
                </a:extLst>
              </p:cNvPr>
              <p:cNvSpPr txBox="1"/>
              <p:nvPr/>
            </p:nvSpPr>
            <p:spPr>
              <a:xfrm>
                <a:off x="4538133" y="1600200"/>
                <a:ext cx="7958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 </m:t>
                      </m:r>
                      <m:r>
                        <a:rPr lang="en-US" i="1" dirty="0" smtClean="0">
                          <a:latin typeface="Cambria Math" panose="02040503050406030204" pitchFamily="18" charset="0"/>
                        </a:rPr>
                        <m:t>𝐴𝐶</m:t>
                      </m:r>
                    </m:oMath>
                  </m:oMathPara>
                </a14:m>
                <a:endParaRPr lang="en-US" baseline="30000" dirty="0"/>
              </a:p>
            </p:txBody>
          </p:sp>
        </mc:Choice>
        <mc:Fallback xmlns="">
          <p:sp>
            <p:nvSpPr>
              <p:cNvPr id="51" name="TextBox 50">
                <a:extLst>
                  <a:ext uri="{FF2B5EF4-FFF2-40B4-BE49-F238E27FC236}">
                    <a16:creationId xmlns:a16="http://schemas.microsoft.com/office/drawing/2014/main" id="{7363EEFD-B38B-944C-BF0C-BD18C4D81C83}"/>
                  </a:ext>
                </a:extLst>
              </p:cNvPr>
              <p:cNvSpPr txBox="1">
                <a:spLocks noRot="1" noChangeAspect="1" noMove="1" noResize="1" noEditPoints="1" noAdjustHandles="1" noChangeArrowheads="1" noChangeShapeType="1" noTextEdit="1"/>
              </p:cNvSpPr>
              <p:nvPr/>
            </p:nvSpPr>
            <p:spPr>
              <a:xfrm>
                <a:off x="4538133" y="1600200"/>
                <a:ext cx="795867" cy="369332"/>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ABFBE0B9-60C7-F844-9631-AE104CADA36B}"/>
                  </a:ext>
                </a:extLst>
              </p:cNvPr>
              <p:cNvSpPr txBox="1"/>
              <p:nvPr/>
            </p:nvSpPr>
            <p:spPr>
              <a:xfrm>
                <a:off x="4876800" y="320040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baseline="-25000" dirty="0">
                          <a:latin typeface="Cambria Math" panose="02040503050406030204" pitchFamily="18" charset="0"/>
                        </a:rPr>
                        <m:t>0</m:t>
                      </m:r>
                    </m:oMath>
                  </m:oMathPara>
                </a14:m>
                <a:endParaRPr lang="en-US" baseline="-25000" dirty="0"/>
              </a:p>
            </p:txBody>
          </p:sp>
        </mc:Choice>
        <mc:Fallback xmlns="">
          <p:sp>
            <p:nvSpPr>
              <p:cNvPr id="54" name="TextBox 53">
                <a:extLst>
                  <a:ext uri="{FF2B5EF4-FFF2-40B4-BE49-F238E27FC236}">
                    <a16:creationId xmlns:a16="http://schemas.microsoft.com/office/drawing/2014/main" id="{ABFBE0B9-60C7-F844-9631-AE104CADA36B}"/>
                  </a:ext>
                </a:extLst>
              </p:cNvPr>
              <p:cNvSpPr txBox="1">
                <a:spLocks noRot="1" noChangeAspect="1" noMove="1" noResize="1" noEditPoints="1" noAdjustHandles="1" noChangeArrowheads="1" noChangeShapeType="1" noTextEdit="1"/>
              </p:cNvSpPr>
              <p:nvPr/>
            </p:nvSpPr>
            <p:spPr>
              <a:xfrm>
                <a:off x="4876800" y="3200400"/>
                <a:ext cx="457200" cy="369332"/>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5972E754-A0F7-A74B-9D3C-C7B25E4760A5}"/>
                  </a:ext>
                </a:extLst>
              </p:cNvPr>
              <p:cNvSpPr txBox="1"/>
              <p:nvPr/>
            </p:nvSpPr>
            <p:spPr>
              <a:xfrm>
                <a:off x="7010400" y="1828800"/>
                <a:ext cx="2133600" cy="369332"/>
              </a:xfrm>
              <a:prstGeom prst="rect">
                <a:avLst/>
              </a:prstGeom>
              <a:noFill/>
            </p:spPr>
            <p:txBody>
              <a:bodyPr wrap="square" rtlCol="0">
                <a:spAutoFit/>
              </a:bodyPr>
              <a:lstStyle/>
              <a:p>
                <a:pPr marL="0" lvl="1"/>
                <a:r>
                  <a:rPr lang="en-US" dirty="0"/>
                  <a:t>CC:  </a:t>
                </a:r>
                <a14:m>
                  <m:oMath xmlns:m="http://schemas.openxmlformats.org/officeDocument/2006/math">
                    <m:r>
                      <a:rPr lang="en-US" i="1" dirty="0" smtClean="0">
                        <a:latin typeface="Cambria Math" panose="02040503050406030204" pitchFamily="18" charset="0"/>
                      </a:rPr>
                      <m:t>𝑛</m:t>
                    </m:r>
                    <m:r>
                      <a:rPr lang="en-US" i="1" dirty="0" smtClean="0">
                        <a:latin typeface="Cambria Math" panose="02040503050406030204" pitchFamily="18" charset="0"/>
                      </a:rPr>
                      <m:t>(</m:t>
                    </m:r>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𝑆</m:t>
                    </m:r>
                    <m:r>
                      <a:rPr lang="en-US" i="1" dirty="0" smtClean="0">
                        <a:latin typeface="Cambria Math" panose="02040503050406030204" pitchFamily="18" charset="0"/>
                      </a:rPr>
                      <m:t>) +</m:t>
                    </m:r>
                    <m:r>
                      <a:rPr lang="en-US" i="1" dirty="0" smtClean="0">
                        <a:latin typeface="Cambria Math" panose="02040503050406030204" pitchFamily="18" charset="0"/>
                      </a:rPr>
                      <m:t>𝑐</m:t>
                    </m:r>
                  </m:oMath>
                </a14:m>
                <a:endParaRPr lang="en-US" dirty="0"/>
              </a:p>
            </p:txBody>
          </p:sp>
        </mc:Choice>
        <mc:Fallback xmlns="">
          <p:sp>
            <p:nvSpPr>
              <p:cNvPr id="55" name="TextBox 54">
                <a:extLst>
                  <a:ext uri="{FF2B5EF4-FFF2-40B4-BE49-F238E27FC236}">
                    <a16:creationId xmlns:a16="http://schemas.microsoft.com/office/drawing/2014/main" id="{5972E754-A0F7-A74B-9D3C-C7B25E4760A5}"/>
                  </a:ext>
                </a:extLst>
              </p:cNvPr>
              <p:cNvSpPr txBox="1">
                <a:spLocks noRot="1" noChangeAspect="1" noMove="1" noResize="1" noEditPoints="1" noAdjustHandles="1" noChangeArrowheads="1" noChangeShapeType="1" noTextEdit="1"/>
              </p:cNvSpPr>
              <p:nvPr/>
            </p:nvSpPr>
            <p:spPr>
              <a:xfrm>
                <a:off x="7010400" y="1828800"/>
                <a:ext cx="2133600" cy="369332"/>
              </a:xfrm>
              <a:prstGeom prst="rect">
                <a:avLst/>
              </a:prstGeom>
              <a:blipFill>
                <a:blip r:embed="rId11"/>
                <a:stretch>
                  <a:fillRect l="-2381" t="-6897" b="-241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38915D7E-F4A1-C049-B0DA-F7F440ADE94B}"/>
                  </a:ext>
                </a:extLst>
              </p:cNvPr>
              <p:cNvSpPr txBox="1"/>
              <p:nvPr/>
            </p:nvSpPr>
            <p:spPr>
              <a:xfrm>
                <a:off x="7467600" y="2362200"/>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𝐹</m:t>
                      </m:r>
                      <m:r>
                        <a:rPr lang="en-US" i="1" dirty="0" smtClean="0">
                          <a:latin typeface="Cambria Math" panose="02040503050406030204" pitchFamily="18" charset="0"/>
                        </a:rPr>
                        <m:t>/</m:t>
                      </m:r>
                      <m:r>
                        <a:rPr lang="en-US" i="1" dirty="0" smtClean="0">
                          <a:latin typeface="Cambria Math" panose="02040503050406030204" pitchFamily="18" charset="0"/>
                        </a:rPr>
                        <m:t>𝑆</m:t>
                      </m:r>
                    </m:oMath>
                  </m:oMathPara>
                </a14:m>
                <a:endParaRPr lang="en-US" baseline="30000" dirty="0"/>
              </a:p>
            </p:txBody>
          </p:sp>
        </mc:Choice>
        <mc:Fallback xmlns="">
          <p:sp>
            <p:nvSpPr>
              <p:cNvPr id="58" name="TextBox 57">
                <a:extLst>
                  <a:ext uri="{FF2B5EF4-FFF2-40B4-BE49-F238E27FC236}">
                    <a16:creationId xmlns:a16="http://schemas.microsoft.com/office/drawing/2014/main" id="{38915D7E-F4A1-C049-B0DA-F7F440ADE94B}"/>
                  </a:ext>
                </a:extLst>
              </p:cNvPr>
              <p:cNvSpPr txBox="1">
                <a:spLocks noRot="1" noChangeAspect="1" noMove="1" noResize="1" noEditPoints="1" noAdjustHandles="1" noChangeArrowheads="1" noChangeShapeType="1" noTextEdit="1"/>
              </p:cNvSpPr>
              <p:nvPr/>
            </p:nvSpPr>
            <p:spPr>
              <a:xfrm>
                <a:off x="7467600" y="2362200"/>
                <a:ext cx="609600" cy="369332"/>
              </a:xfrm>
              <a:prstGeom prst="rect">
                <a:avLst/>
              </a:prstGeom>
              <a:blipFill>
                <a:blip r:embed="rId12"/>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C10EC668-3472-494A-BE21-C19882ECFDD7}"/>
                  </a:ext>
                </a:extLst>
              </p:cNvPr>
              <p:cNvSpPr txBox="1"/>
              <p:nvPr/>
            </p:nvSpPr>
            <p:spPr>
              <a:xfrm>
                <a:off x="7239000" y="3657600"/>
                <a:ext cx="1752600" cy="369332"/>
              </a:xfrm>
              <a:prstGeom prst="rect">
                <a:avLst/>
              </a:prstGeom>
              <a:noFill/>
            </p:spPr>
            <p:txBody>
              <a:bodyPr wrap="square" rtlCol="0">
                <a:spAutoFit/>
              </a:bodyPr>
              <a:lstStyle/>
              <a:p>
                <a:pPr marL="0" lvl="1"/>
                <a:r>
                  <a:rPr lang="en-US" dirty="0"/>
                  <a:t>PP: </a:t>
                </a:r>
                <a14:m>
                  <m:oMath xmlns:m="http://schemas.openxmlformats.org/officeDocument/2006/math">
                    <m:r>
                      <a:rPr lang="en-US" i="1" dirty="0" smtClean="0">
                        <a:latin typeface="Cambria Math" panose="02040503050406030204" pitchFamily="18" charset="0"/>
                      </a:rPr>
                      <m:t>(1/</m:t>
                    </m:r>
                    <m:r>
                      <a:rPr lang="en-US" i="1" dirty="0" err="1">
                        <a:latin typeface="Cambria Math" panose="02040503050406030204" pitchFamily="18" charset="0"/>
                      </a:rPr>
                      <m:t>𝑏𝑛</m:t>
                    </m:r>
                    <m:r>
                      <a:rPr lang="en-US" i="1" dirty="0">
                        <a:latin typeface="Cambria Math" panose="02040503050406030204" pitchFamily="18" charset="0"/>
                      </a:rPr>
                      <m:t>)+</m:t>
                    </m:r>
                    <m:r>
                      <a:rPr lang="en-US" i="1" dirty="0">
                        <a:latin typeface="Cambria Math" panose="02040503050406030204" pitchFamily="18" charset="0"/>
                      </a:rPr>
                      <m:t>𝑐</m:t>
                    </m:r>
                    <m:r>
                      <a:rPr lang="en-US" i="1" dirty="0">
                        <a:latin typeface="Cambria Math" panose="02040503050406030204" pitchFamily="18" charset="0"/>
                      </a:rPr>
                      <m:t> </m:t>
                    </m:r>
                  </m:oMath>
                </a14:m>
                <a:endParaRPr lang="en-US" baseline="30000" dirty="0"/>
              </a:p>
            </p:txBody>
          </p:sp>
        </mc:Choice>
        <mc:Fallback xmlns="">
          <p:sp>
            <p:nvSpPr>
              <p:cNvPr id="59" name="TextBox 58">
                <a:extLst>
                  <a:ext uri="{FF2B5EF4-FFF2-40B4-BE49-F238E27FC236}">
                    <a16:creationId xmlns:a16="http://schemas.microsoft.com/office/drawing/2014/main" id="{C10EC668-3472-494A-BE21-C19882ECFDD7}"/>
                  </a:ext>
                </a:extLst>
              </p:cNvPr>
              <p:cNvSpPr txBox="1">
                <a:spLocks noRot="1" noChangeAspect="1" noMove="1" noResize="1" noEditPoints="1" noAdjustHandles="1" noChangeArrowheads="1" noChangeShapeType="1" noTextEdit="1"/>
              </p:cNvSpPr>
              <p:nvPr/>
            </p:nvSpPr>
            <p:spPr>
              <a:xfrm>
                <a:off x="7239000" y="3657600"/>
                <a:ext cx="1752600" cy="369332"/>
              </a:xfrm>
              <a:prstGeom prst="rect">
                <a:avLst/>
              </a:prstGeom>
              <a:blipFill>
                <a:blip r:embed="rId13"/>
                <a:stretch>
                  <a:fillRect l="-2878" t="-6897" b="-241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75E60C5C-7EB5-8B42-9A46-A6D6F951A041}"/>
                  </a:ext>
                </a:extLst>
              </p:cNvPr>
              <p:cNvSpPr txBox="1"/>
              <p:nvPr/>
            </p:nvSpPr>
            <p:spPr>
              <a:xfrm>
                <a:off x="6172200" y="502920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𝑛</m:t>
                      </m:r>
                      <m:r>
                        <a:rPr lang="en-US" i="1" baseline="-25000" dirty="0">
                          <a:latin typeface="Cambria Math" panose="02040503050406030204" pitchFamily="18" charset="0"/>
                        </a:rPr>
                        <m:t>0</m:t>
                      </m:r>
                    </m:oMath>
                  </m:oMathPara>
                </a14:m>
                <a:endParaRPr lang="en-US" baseline="-25000" dirty="0"/>
              </a:p>
            </p:txBody>
          </p:sp>
        </mc:Choice>
        <mc:Fallback xmlns="">
          <p:sp>
            <p:nvSpPr>
              <p:cNvPr id="60" name="TextBox 59">
                <a:extLst>
                  <a:ext uri="{FF2B5EF4-FFF2-40B4-BE49-F238E27FC236}">
                    <a16:creationId xmlns:a16="http://schemas.microsoft.com/office/drawing/2014/main" id="{75E60C5C-7EB5-8B42-9A46-A6D6F951A041}"/>
                  </a:ext>
                </a:extLst>
              </p:cNvPr>
              <p:cNvSpPr txBox="1">
                <a:spLocks noRot="1" noChangeAspect="1" noMove="1" noResize="1" noEditPoints="1" noAdjustHandles="1" noChangeArrowheads="1" noChangeShapeType="1" noTextEdit="1"/>
              </p:cNvSpPr>
              <p:nvPr/>
            </p:nvSpPr>
            <p:spPr>
              <a:xfrm>
                <a:off x="6172200" y="5029200"/>
                <a:ext cx="533400" cy="369332"/>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2" name="TextBox 61">
                <a:extLst>
                  <a:ext uri="{FF2B5EF4-FFF2-40B4-BE49-F238E27FC236}">
                    <a16:creationId xmlns:a16="http://schemas.microsoft.com/office/drawing/2014/main" id="{C51EE0CE-C473-3149-A1E2-F5220D5DC8CF}"/>
                  </a:ext>
                </a:extLst>
              </p:cNvPr>
              <p:cNvSpPr txBox="1"/>
              <p:nvPr/>
            </p:nvSpPr>
            <p:spPr>
              <a:xfrm>
                <a:off x="8153400" y="502920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𝑛</m:t>
                      </m:r>
                    </m:oMath>
                  </m:oMathPara>
                </a14:m>
                <a:endParaRPr lang="en-US" baseline="30000" dirty="0"/>
              </a:p>
            </p:txBody>
          </p:sp>
        </mc:Choice>
        <mc:Fallback xmlns="">
          <p:sp>
            <p:nvSpPr>
              <p:cNvPr id="62" name="TextBox 61">
                <a:extLst>
                  <a:ext uri="{FF2B5EF4-FFF2-40B4-BE49-F238E27FC236}">
                    <a16:creationId xmlns:a16="http://schemas.microsoft.com/office/drawing/2014/main" id="{C51EE0CE-C473-3149-A1E2-F5220D5DC8CF}"/>
                  </a:ext>
                </a:extLst>
              </p:cNvPr>
              <p:cNvSpPr txBox="1">
                <a:spLocks noRot="1" noChangeAspect="1" noMove="1" noResize="1" noEditPoints="1" noAdjustHandles="1" noChangeArrowheads="1" noChangeShapeType="1" noTextEdit="1"/>
              </p:cNvSpPr>
              <p:nvPr/>
            </p:nvSpPr>
            <p:spPr>
              <a:xfrm>
                <a:off x="8153400" y="5029200"/>
                <a:ext cx="381000" cy="369332"/>
              </a:xfrm>
              <a:prstGeom prst="rect">
                <a:avLst/>
              </a:prstGeom>
              <a:blipFill>
                <a:blip r:embed="rId1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73573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par>
                                <p:cTn id="51" presetID="1" presetClass="exit" presetSubtype="0" fill="hold" nodeType="withEffect">
                                  <p:stCondLst>
                                    <p:cond delay="0"/>
                                  </p:stCondLst>
                                  <p:childTnLst>
                                    <p:set>
                                      <p:cBhvr>
                                        <p:cTn id="52" dur="1" fill="hold">
                                          <p:stCondLst>
                                            <p:cond delay="0"/>
                                          </p:stCondLst>
                                        </p:cTn>
                                        <p:tgtEl>
                                          <p:spTgt spid="64"/>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5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4"/>
                                        </p:tgtEl>
                                        <p:attrNameLst>
                                          <p:attrName>style.visibility</p:attrName>
                                        </p:attrNameLst>
                                      </p:cBhvr>
                                      <p:to>
                                        <p:strVal val="visible"/>
                                      </p:to>
                                    </p:set>
                                  </p:childTnLst>
                                </p:cTn>
                              </p:par>
                              <p:par>
                                <p:cTn id="65" presetID="1" presetClass="exit" presetSubtype="0" fill="hold" grpId="0" nodeType="withEffect">
                                  <p:stCondLst>
                                    <p:cond delay="0"/>
                                  </p:stCondLst>
                                  <p:childTnLst>
                                    <p:set>
                                      <p:cBhvr>
                                        <p:cTn id="66" dur="1" fill="hold">
                                          <p:stCondLst>
                                            <p:cond delay="0"/>
                                          </p:stCondLst>
                                        </p:cTn>
                                        <p:tgtEl>
                                          <p:spTgt spid="55"/>
                                        </p:tgtEl>
                                        <p:attrNameLst>
                                          <p:attrName>style.visibility</p:attrName>
                                        </p:attrNameLst>
                                      </p:cBhvr>
                                      <p:to>
                                        <p:strVal val="hidden"/>
                                      </p:to>
                                    </p:set>
                                  </p:childTnLst>
                                </p:cTn>
                              </p:par>
                              <p:par>
                                <p:cTn id="67" presetID="1" presetClass="entr" presetSubtype="0" fill="hold" grpId="1" nodeType="withEffect">
                                  <p:stCondLst>
                                    <p:cond delay="0"/>
                                  </p:stCondLst>
                                  <p:childTnLst>
                                    <p:set>
                                      <p:cBhvr>
                                        <p:cTn id="68" dur="1" fill="hold">
                                          <p:stCondLst>
                                            <p:cond delay="0"/>
                                          </p:stCondLst>
                                        </p:cTn>
                                        <p:tgtEl>
                                          <p:spTgt spid="55"/>
                                        </p:tgtEl>
                                        <p:attrNameLst>
                                          <p:attrName>style.visibility</p:attrName>
                                        </p:attrNameLst>
                                      </p:cBhvr>
                                      <p:to>
                                        <p:strVal val="visible"/>
                                      </p:to>
                                    </p:set>
                                  </p:childTnLst>
                                </p:cTn>
                              </p:par>
                              <p:par>
                                <p:cTn id="69" presetID="1" presetClass="exit" presetSubtype="0" fill="hold" grpId="0" nodeType="withEffect">
                                  <p:stCondLst>
                                    <p:cond delay="0"/>
                                  </p:stCondLst>
                                  <p:childTnLst>
                                    <p:set>
                                      <p:cBhvr>
                                        <p:cTn id="70" dur="1" fill="hold">
                                          <p:stCondLst>
                                            <p:cond delay="0"/>
                                          </p:stCondLst>
                                        </p:cTn>
                                        <p:tgtEl>
                                          <p:spTgt spid="58"/>
                                        </p:tgtEl>
                                        <p:attrNameLst>
                                          <p:attrName>style.visibility</p:attrName>
                                        </p:attrNameLst>
                                      </p:cBhvr>
                                      <p:to>
                                        <p:strVal val="hidden"/>
                                      </p:to>
                                    </p:set>
                                  </p:childTnLst>
                                </p:cTn>
                              </p:par>
                              <p:par>
                                <p:cTn id="71" presetID="1" presetClass="entr" presetSubtype="0" fill="hold" grpId="1" nodeType="withEffect">
                                  <p:stCondLst>
                                    <p:cond delay="0"/>
                                  </p:stCondLst>
                                  <p:childTnLst>
                                    <p:set>
                                      <p:cBhvr>
                                        <p:cTn id="72" dur="1" fill="hold">
                                          <p:stCondLst>
                                            <p:cond delay="0"/>
                                          </p:stCondLst>
                                        </p:cTn>
                                        <p:tgtEl>
                                          <p:spTgt spid="5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7" grpId="0"/>
      <p:bldP spid="40" grpId="0"/>
      <p:bldP spid="45" grpId="0"/>
      <p:bldP spid="49" grpId="0"/>
      <p:bldP spid="56" grpId="0"/>
      <p:bldP spid="54" grpId="0"/>
      <p:bldP spid="55" grpId="0"/>
      <p:bldP spid="55" grpId="1"/>
      <p:bldP spid="58" grpId="0"/>
      <p:bldP spid="58" grpId="1"/>
      <p:bldP spid="6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18:  Scale Economies and Imperfect Competition</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spTree>
    <p:extLst>
      <p:ext uri="{BB962C8B-B14F-4D97-AF65-F5344CB8AC3E}">
        <p14:creationId xmlns:p14="http://schemas.microsoft.com/office/powerpoint/2010/main" val="193045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Why do “internal economies of scale” lead to imperfect competition?</a:t>
            </a:r>
          </a:p>
          <a:p>
            <a:r>
              <a:rPr lang="en-US" dirty="0"/>
              <a:t>What two things contribute to the gap between price on a demand curve facing a monopolistic firm and its marginal revenue?  </a:t>
            </a:r>
          </a:p>
          <a:p>
            <a:r>
              <a:rPr lang="en-US" dirty="0"/>
              <a:t>How then is this related to the markups of price above marginal cost that firms charge?</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spTree>
    <p:extLst>
      <p:ext uri="{BB962C8B-B14F-4D97-AF65-F5344CB8AC3E}">
        <p14:creationId xmlns:p14="http://schemas.microsoft.com/office/powerpoint/2010/main" val="962224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The monopolistic competition model in the text is depicted with two curves, the upward sloping CC curve and the downward sloping PP curve, with the number of firms in the industry, </a:t>
            </a:r>
            <a:r>
              <a:rPr lang="en-US" i="1" dirty="0"/>
              <a:t>n</a:t>
            </a:r>
            <a:r>
              <a:rPr lang="en-US" dirty="0"/>
              <a:t>, on the horizontal axis.  What, intuitively, do these two curves represent, and why are they shaped as they are?</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spTree>
    <p:extLst>
      <p:ext uri="{BB962C8B-B14F-4D97-AF65-F5344CB8AC3E}">
        <p14:creationId xmlns:p14="http://schemas.microsoft.com/office/powerpoint/2010/main" val="2621836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What assumption is captured by saying that the equilibrium is the intersection of the CC and PP curves?</a:t>
            </a:r>
          </a:p>
          <a:p>
            <a:r>
              <a:rPr lang="en-US" dirty="0"/>
              <a:t>Why can the monopolistic competition model lead to trade without comparative advantage?</a:t>
            </a:r>
          </a:p>
          <a:p>
            <a:r>
              <a:rPr lang="en-US" dirty="0"/>
              <a:t>In the monopolistic competition model, are there any losers from trade?</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spTree>
    <p:extLst>
      <p:ext uri="{BB962C8B-B14F-4D97-AF65-F5344CB8AC3E}">
        <p14:creationId xmlns:p14="http://schemas.microsoft.com/office/powerpoint/2010/main" val="985539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What are the replacements in the monopolistic competition model of the following three assumptions, and how does each contribute a new reason for gain from trade?</a:t>
            </a:r>
          </a:p>
          <a:p>
            <a:pPr lvl="1"/>
            <a:r>
              <a:rPr lang="en-US" sz="3200" dirty="0"/>
              <a:t>perfect competition, </a:t>
            </a:r>
          </a:p>
          <a:p>
            <a:pPr lvl="1"/>
            <a:r>
              <a:rPr lang="en-US" sz="3200" dirty="0"/>
              <a:t>constant returns to scale, and </a:t>
            </a:r>
          </a:p>
          <a:p>
            <a:pPr lvl="1"/>
            <a:r>
              <a:rPr lang="en-US" sz="3200" dirty="0"/>
              <a:t>product homogeneity</a:t>
            </a:r>
            <a:endParaRPr lang="en-US" dirty="0"/>
          </a:p>
          <a:p>
            <a:pPr lvl="1"/>
            <a:endParaRPr lang="en-US" sz="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spTree>
    <p:extLst>
      <p:ext uri="{BB962C8B-B14F-4D97-AF65-F5344CB8AC3E}">
        <p14:creationId xmlns:p14="http://schemas.microsoft.com/office/powerpoint/2010/main" val="1100037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Scale Economies</a:t>
            </a:r>
          </a:p>
          <a:p>
            <a:r>
              <a:rPr lang="en-US" dirty="0">
                <a:solidFill>
                  <a:schemeClr val="bg1">
                    <a:lumMod val="75000"/>
                  </a:schemeClr>
                </a:solidFill>
              </a:rPr>
              <a:t>Monopolistic Competition</a:t>
            </a:r>
          </a:p>
          <a:p>
            <a:r>
              <a:rPr lang="en-US" dirty="0"/>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sp>
        <p:nvSpPr>
          <p:cNvPr id="6" name="Rectangle 5"/>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43AF0672-D610-D841-9D32-E41C66DB899C}"/>
              </a:ext>
            </a:extLst>
          </p:cNvPr>
          <p:cNvSpPr>
            <a:spLocks noGrp="1"/>
          </p:cNvSpPr>
          <p:nvPr>
            <p:ph type="ftr" sz="quarter" idx="11"/>
          </p:nvPr>
        </p:nvSpPr>
        <p:spPr/>
        <p:txBody>
          <a:bodyPr/>
          <a:lstStyle/>
          <a:p>
            <a:pPr>
              <a:defRPr/>
            </a:pPr>
            <a:r>
              <a:rPr lang="en-US"/>
              <a:t>Class 18:  Scale Economies and Imperfect Competition</a:t>
            </a:r>
          </a:p>
        </p:txBody>
      </p:sp>
    </p:spTree>
    <p:extLst>
      <p:ext uri="{BB962C8B-B14F-4D97-AF65-F5344CB8AC3E}">
        <p14:creationId xmlns:p14="http://schemas.microsoft.com/office/powerpoint/2010/main" val="3190222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0F7B8-60FE-92A4-2C65-6DEE4C428348}"/>
              </a:ext>
            </a:extLst>
          </p:cNvPr>
          <p:cNvSpPr>
            <a:spLocks noGrp="1"/>
          </p:cNvSpPr>
          <p:nvPr>
            <p:ph type="title"/>
          </p:nvPr>
        </p:nvSpPr>
        <p:spPr/>
        <p:txBody>
          <a:bodyPr/>
          <a:lstStyle/>
          <a:p>
            <a:r>
              <a:rPr lang="en-US" dirty="0"/>
              <a:t>Paper 2</a:t>
            </a:r>
          </a:p>
        </p:txBody>
      </p:sp>
      <p:sp>
        <p:nvSpPr>
          <p:cNvPr id="3" name="Content Placeholder 2">
            <a:extLst>
              <a:ext uri="{FF2B5EF4-FFF2-40B4-BE49-F238E27FC236}">
                <a16:creationId xmlns:a16="http://schemas.microsoft.com/office/drawing/2014/main" id="{B882892C-36F0-ADE3-FA0D-33665CE9712A}"/>
              </a:ext>
            </a:extLst>
          </p:cNvPr>
          <p:cNvSpPr>
            <a:spLocks noGrp="1"/>
          </p:cNvSpPr>
          <p:nvPr>
            <p:ph idx="1"/>
          </p:nvPr>
        </p:nvSpPr>
        <p:spPr/>
        <p:txBody>
          <a:bodyPr/>
          <a:lstStyle/>
          <a:p>
            <a:r>
              <a:rPr lang="en-US" dirty="0"/>
              <a:t>Due Thursday 8:30 AM</a:t>
            </a:r>
          </a:p>
          <a:p>
            <a:r>
              <a:rPr lang="en-US" dirty="0"/>
              <a:t>This time Canvas should be set for one submission per group.</a:t>
            </a:r>
          </a:p>
          <a:p>
            <a:r>
              <a:rPr lang="en-US" dirty="0"/>
              <a:t>I’m still available for group zooms if needed</a:t>
            </a:r>
          </a:p>
        </p:txBody>
      </p:sp>
      <p:sp>
        <p:nvSpPr>
          <p:cNvPr id="4" name="Footer Placeholder 3">
            <a:extLst>
              <a:ext uri="{FF2B5EF4-FFF2-40B4-BE49-F238E27FC236}">
                <a16:creationId xmlns:a16="http://schemas.microsoft.com/office/drawing/2014/main" id="{8F659427-C617-516A-D33E-D99DD29945E8}"/>
              </a:ext>
            </a:extLst>
          </p:cNvPr>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a:extLst>
              <a:ext uri="{FF2B5EF4-FFF2-40B4-BE49-F238E27FC236}">
                <a16:creationId xmlns:a16="http://schemas.microsoft.com/office/drawing/2014/main" id="{C1CCAD09-5897-3544-CD08-0E442D72CD6D}"/>
              </a:ext>
            </a:extLst>
          </p:cNvPr>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Tree>
    <p:extLst>
      <p:ext uri="{BB962C8B-B14F-4D97-AF65-F5344CB8AC3E}">
        <p14:creationId xmlns:p14="http://schemas.microsoft.com/office/powerpoint/2010/main" val="4226466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Old Trade Theory (Ricardo, Heckscher-Ohlin, Specific Factors) had</a:t>
            </a:r>
          </a:p>
          <a:p>
            <a:pPr lvl="2"/>
            <a:r>
              <a:rPr lang="en-US" dirty="0"/>
              <a:t>Constant returns to scale</a:t>
            </a:r>
          </a:p>
          <a:p>
            <a:pPr lvl="2"/>
            <a:r>
              <a:rPr lang="en-US" dirty="0"/>
              <a:t>Perfect competition</a:t>
            </a:r>
          </a:p>
          <a:p>
            <a:pPr lvl="2"/>
            <a:r>
              <a:rPr lang="en-US" dirty="0"/>
              <a:t>Homogeneous products</a:t>
            </a:r>
          </a:p>
          <a:p>
            <a:pPr lvl="1"/>
            <a:r>
              <a:rPr lang="en-US" dirty="0"/>
              <a:t>Thus firms played no role</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spTree>
    <p:extLst>
      <p:ext uri="{BB962C8B-B14F-4D97-AF65-F5344CB8AC3E}">
        <p14:creationId xmlns:p14="http://schemas.microsoft.com/office/powerpoint/2010/main" val="394517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New Trade Theory (Krugman, etc.) had</a:t>
            </a:r>
          </a:p>
          <a:p>
            <a:pPr lvl="2"/>
            <a:r>
              <a:rPr lang="en-US" dirty="0"/>
              <a:t>Increasing returns to scale</a:t>
            </a:r>
          </a:p>
          <a:p>
            <a:pPr lvl="2"/>
            <a:r>
              <a:rPr lang="en-US" dirty="0"/>
              <a:t>Imperfect competition</a:t>
            </a:r>
          </a:p>
          <a:p>
            <a:pPr lvl="2"/>
            <a:r>
              <a:rPr lang="en-US" dirty="0"/>
              <a:t>Differentiated products</a:t>
            </a:r>
          </a:p>
          <a:p>
            <a:pPr lvl="1"/>
            <a:r>
              <a:rPr lang="en-US" dirty="0"/>
              <a:t>Firms played important roles, but</a:t>
            </a:r>
          </a:p>
          <a:p>
            <a:pPr lvl="1"/>
            <a:r>
              <a:rPr lang="en-US" dirty="0"/>
              <a:t>They were assumed identical</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spTree>
    <p:extLst>
      <p:ext uri="{BB962C8B-B14F-4D97-AF65-F5344CB8AC3E}">
        <p14:creationId xmlns:p14="http://schemas.microsoft.com/office/powerpoint/2010/main" val="21848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New, New Trade Theory (Melitz) has</a:t>
            </a:r>
          </a:p>
          <a:p>
            <a:pPr lvl="1"/>
            <a:r>
              <a:rPr lang="en-US" sz="2400" dirty="0"/>
              <a:t>Most of the assumptions of New Trade Theory, but</a:t>
            </a:r>
          </a:p>
          <a:p>
            <a:pPr lvl="1"/>
            <a:r>
              <a:rPr lang="en-US" sz="2400" dirty="0"/>
              <a:t>Heterogeneous firms</a:t>
            </a:r>
          </a:p>
          <a:p>
            <a:r>
              <a:rPr lang="en-US" dirty="0"/>
              <a:t>How?</a:t>
            </a:r>
          </a:p>
          <a:p>
            <a:pPr lvl="1"/>
            <a:r>
              <a:rPr lang="en-US" dirty="0"/>
              <a:t>Firms differ in their productivities, each coming from a random drawing</a:t>
            </a:r>
          </a:p>
          <a:p>
            <a:endParaRPr lang="en-US" dirty="0"/>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spTree>
    <p:extLst>
      <p:ext uri="{BB962C8B-B14F-4D97-AF65-F5344CB8AC3E}">
        <p14:creationId xmlns:p14="http://schemas.microsoft.com/office/powerpoint/2010/main" val="55920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Other features of a Melitz Model</a:t>
            </a:r>
          </a:p>
          <a:p>
            <a:pPr lvl="1"/>
            <a:r>
              <a:rPr lang="en-US" dirty="0"/>
              <a:t>Aside from productivity parameters, firms are identical</a:t>
            </a:r>
          </a:p>
          <a:p>
            <a:pPr lvl="1"/>
            <a:r>
              <a:rPr lang="en-US" dirty="0"/>
              <a:t>Each produces a differentiated product and engages in monopolistic competition</a:t>
            </a:r>
          </a:p>
          <a:p>
            <a:pPr lvl="2"/>
            <a:r>
              <a:rPr lang="en-US" dirty="0"/>
              <a:t>Hence each firm has zero </a:t>
            </a:r>
            <a:r>
              <a:rPr lang="en-US" u="sng" dirty="0"/>
              <a:t>expected</a:t>
            </a:r>
            <a:r>
              <a:rPr lang="en-US" dirty="0"/>
              <a:t> profits (prior to drawing its random productivity)</a:t>
            </a:r>
          </a:p>
          <a:p>
            <a:pPr lvl="1"/>
            <a:r>
              <a:rPr lang="en-US" dirty="0"/>
              <a:t>There are fixed costs of </a:t>
            </a:r>
          </a:p>
          <a:p>
            <a:pPr lvl="2"/>
            <a:r>
              <a:rPr lang="en-US" dirty="0"/>
              <a:t>Production, and of</a:t>
            </a:r>
          </a:p>
          <a:p>
            <a:pPr lvl="2"/>
            <a:r>
              <a:rPr lang="en-US" u="sng" dirty="0">
                <a:solidFill>
                  <a:srgbClr val="FF0000"/>
                </a:solidFill>
              </a:rPr>
              <a:t>Exporting</a:t>
            </a:r>
          </a:p>
          <a:p>
            <a:endParaRPr lang="en-US" dirty="0"/>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Tree>
    <p:extLst>
      <p:ext uri="{BB962C8B-B14F-4D97-AF65-F5344CB8AC3E}">
        <p14:creationId xmlns:p14="http://schemas.microsoft.com/office/powerpoint/2010/main" val="202783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Fixed costs of production imply</a:t>
            </a:r>
          </a:p>
          <a:p>
            <a:pPr lvl="1"/>
            <a:r>
              <a:rPr lang="en-US" dirty="0"/>
              <a:t>Increasing returns to scale</a:t>
            </a:r>
          </a:p>
          <a:p>
            <a:pPr lvl="1"/>
            <a:r>
              <a:rPr lang="en-US" dirty="0"/>
              <a:t>If productivity is too low (thus cost high), firm </a:t>
            </a:r>
          </a:p>
          <a:p>
            <a:pPr lvl="2"/>
            <a:r>
              <a:rPr lang="en-US" dirty="0"/>
              <a:t>Won’t sell enough to cover cost</a:t>
            </a:r>
          </a:p>
          <a:p>
            <a:pPr lvl="2"/>
            <a:r>
              <a:rPr lang="en-US" dirty="0"/>
              <a:t>Will exit</a:t>
            </a:r>
          </a:p>
          <a:p>
            <a:pPr lvl="1"/>
            <a:r>
              <a:rPr lang="en-US" dirty="0"/>
              <a:t>If productivity is high enough, firm</a:t>
            </a:r>
          </a:p>
          <a:p>
            <a:pPr lvl="2"/>
            <a:r>
              <a:rPr lang="en-US" dirty="0"/>
              <a:t>Charges lower price</a:t>
            </a:r>
          </a:p>
          <a:p>
            <a:pPr lvl="2"/>
            <a:r>
              <a:rPr lang="en-US" dirty="0"/>
              <a:t>Makes profit</a:t>
            </a:r>
          </a:p>
          <a:p>
            <a:pPr lvl="2"/>
            <a:r>
              <a:rPr lang="en-US" dirty="0"/>
              <a:t>Stays in the market</a:t>
            </a:r>
          </a:p>
          <a:p>
            <a:endParaRPr lang="en-US" dirty="0"/>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366092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Fixed costs of exporting imply</a:t>
            </a:r>
          </a:p>
          <a:p>
            <a:pPr lvl="1"/>
            <a:r>
              <a:rPr lang="en-US" dirty="0"/>
              <a:t>If productivity is not much above breaking even on domestic market, firm would run a loss if it exported</a:t>
            </a:r>
          </a:p>
          <a:p>
            <a:pPr lvl="1"/>
            <a:r>
              <a:rPr lang="en-US" dirty="0"/>
              <a:t>Only firms with the highest productivity export</a:t>
            </a:r>
          </a:p>
          <a:p>
            <a:endParaRPr lang="en-US" dirty="0"/>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Tree>
    <p:extLst>
      <p:ext uri="{BB962C8B-B14F-4D97-AF65-F5344CB8AC3E}">
        <p14:creationId xmlns:p14="http://schemas.microsoft.com/office/powerpoint/2010/main" val="28869418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p:sp>
        <p:nvSpPr>
          <p:cNvPr id="3" name="Content Placeholder 2"/>
          <p:cNvSpPr>
            <a:spLocks noGrp="1"/>
          </p:cNvSpPr>
          <p:nvPr>
            <p:ph idx="1"/>
          </p:nvPr>
        </p:nvSpPr>
        <p:spPr/>
        <p:txBody>
          <a:bodyPr/>
          <a:lstStyle/>
          <a:p>
            <a:r>
              <a:rPr lang="en-US" dirty="0"/>
              <a:t>Effects of a fall in trade barriers</a:t>
            </a:r>
          </a:p>
          <a:p>
            <a:pPr lvl="1"/>
            <a:r>
              <a:rPr lang="en-US" dirty="0"/>
              <a:t>Highest-productivity firms, already exporting, expand both output and exports</a:t>
            </a:r>
          </a:p>
          <a:p>
            <a:pPr lvl="1"/>
            <a:r>
              <a:rPr lang="en-US" dirty="0"/>
              <a:t>High-productivity firms, start to export</a:t>
            </a:r>
          </a:p>
          <a:p>
            <a:pPr lvl="1"/>
            <a:r>
              <a:rPr lang="en-US" dirty="0"/>
              <a:t>Low productivity firms reduce output</a:t>
            </a:r>
          </a:p>
          <a:p>
            <a:pPr lvl="1"/>
            <a:r>
              <a:rPr lang="en-US" dirty="0"/>
              <a:t>Lowest productivity firms shut down</a:t>
            </a:r>
          </a:p>
          <a:p>
            <a:r>
              <a:rPr lang="en-US" dirty="0"/>
              <a:t>Implications of more trade</a:t>
            </a:r>
          </a:p>
          <a:p>
            <a:pPr lvl="1"/>
            <a:r>
              <a:rPr lang="en-US" dirty="0"/>
              <a:t>Fewer firms, lower prices</a:t>
            </a:r>
          </a:p>
          <a:p>
            <a:pPr lvl="1"/>
            <a:r>
              <a:rPr lang="en-US" dirty="0"/>
              <a:t>Higher average productivity</a:t>
            </a:r>
          </a:p>
          <a:p>
            <a:pPr lvl="2"/>
            <a:endParaRPr lang="en-US" dirty="0"/>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
        <p:nvSpPr>
          <p:cNvPr id="6" name="TextBox 5">
            <a:extLst>
              <a:ext uri="{FF2B5EF4-FFF2-40B4-BE49-F238E27FC236}">
                <a16:creationId xmlns:a16="http://schemas.microsoft.com/office/drawing/2014/main" id="{0D90A50D-7AE9-3647-A084-FB9A7A5641D3}"/>
              </a:ext>
            </a:extLst>
          </p:cNvPr>
          <p:cNvSpPr txBox="1"/>
          <p:nvPr/>
        </p:nvSpPr>
        <p:spPr>
          <a:xfrm>
            <a:off x="6096000" y="5029200"/>
            <a:ext cx="2133600" cy="1200329"/>
          </a:xfrm>
          <a:prstGeom prst="rect">
            <a:avLst/>
          </a:prstGeom>
          <a:noFill/>
          <a:ln w="57150">
            <a:solidFill>
              <a:srgbClr val="0070C0"/>
            </a:solidFill>
          </a:ln>
        </p:spPr>
        <p:txBody>
          <a:bodyPr wrap="square" rtlCol="0">
            <a:spAutoFit/>
          </a:bodyPr>
          <a:lstStyle/>
          <a:p>
            <a:pPr algn="ctr"/>
            <a:r>
              <a:rPr lang="en-US" sz="2400" dirty="0"/>
              <a:t>Thus a new source of gain from trade!</a:t>
            </a:r>
          </a:p>
        </p:txBody>
      </p:sp>
      <p:cxnSp>
        <p:nvCxnSpPr>
          <p:cNvPr id="8" name="Straight Connector 7">
            <a:extLst>
              <a:ext uri="{FF2B5EF4-FFF2-40B4-BE49-F238E27FC236}">
                <a16:creationId xmlns:a16="http://schemas.microsoft.com/office/drawing/2014/main" id="{26487130-0EF2-A24A-B884-955CD86A821F}"/>
              </a:ext>
            </a:extLst>
          </p:cNvPr>
          <p:cNvCxnSpPr>
            <a:cxnSpLocks/>
          </p:cNvCxnSpPr>
          <p:nvPr/>
        </p:nvCxnSpPr>
        <p:spPr>
          <a:xfrm>
            <a:off x="1295400" y="6248400"/>
            <a:ext cx="4800600" cy="0"/>
          </a:xfrm>
          <a:prstGeom prst="line">
            <a:avLst/>
          </a:prstGeom>
          <a:ln w="57150">
            <a:solidFill>
              <a:srgbClr val="0070C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353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Heterogeneous Firms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a:t>Sketch of the Melitz model:</a:t>
                </a:r>
              </a:p>
              <a:p>
                <a:pPr lvl="1"/>
                <a14:m>
                  <m:oMath xmlns:m="http://schemas.openxmlformats.org/officeDocument/2006/math">
                    <m:r>
                      <a:rPr lang="en-US" i="1" smtClean="0">
                        <a:latin typeface="Cambria Math" panose="02040503050406030204" pitchFamily="18" charset="0"/>
                        <a:ea typeface="Cambria Math" panose="02040503050406030204" pitchFamily="18" charset="0"/>
                      </a:rPr>
                      <m:t>𝜋</m:t>
                    </m:r>
                  </m:oMath>
                </a14:m>
                <a:r>
                  <a:rPr lang="en-US" dirty="0"/>
                  <a:t> = profit </a:t>
                </a:r>
                <a:r>
                  <a:rPr lang="en-US" sz="2400" dirty="0"/>
                  <a:t>(revenue – variable cost – fixed cost)</a:t>
                </a:r>
                <a:endParaRPr lang="en-US" dirty="0">
                  <a:latin typeface="Cambria Math" panose="02040503050406030204" pitchFamily="18" charset="0"/>
                  <a:ea typeface="Cambria Math" panose="02040503050406030204" pitchFamily="18" charset="0"/>
                </a:endParaRPr>
              </a:p>
              <a:p>
                <a:pPr lvl="1"/>
                <a14:m>
                  <m:oMath xmlns:m="http://schemas.openxmlformats.org/officeDocument/2006/math">
                    <m:r>
                      <a:rPr lang="en-US" i="1" smtClean="0">
                        <a:latin typeface="Cambria Math" panose="02040503050406030204" pitchFamily="18" charset="0"/>
                        <a:ea typeface="Cambria Math" panose="02040503050406030204" pitchFamily="18" charset="0"/>
                      </a:rPr>
                      <m:t>𝜑</m:t>
                    </m:r>
                  </m:oMath>
                </a14:m>
                <a:r>
                  <a:rPr lang="en-US" dirty="0"/>
                  <a:t> = random productivity</a:t>
                </a:r>
              </a:p>
              <a:p>
                <a:pPr lvl="2"/>
                <a:r>
                  <a:rPr lang="en-US" dirty="0"/>
                  <a:t>Higher </a:t>
                </a:r>
                <a14:m>
                  <m:oMath xmlns:m="http://schemas.openxmlformats.org/officeDocument/2006/math">
                    <m:r>
                      <a:rPr lang="en-US" i="1" smtClean="0">
                        <a:latin typeface="Cambria Math" panose="02040503050406030204" pitchFamily="18" charset="0"/>
                        <a:ea typeface="Cambria Math" panose="02040503050406030204" pitchFamily="18" charset="0"/>
                      </a:rPr>
                      <m:t>𝜑</m:t>
                    </m:r>
                  </m:oMath>
                </a14:m>
                <a:r>
                  <a:rPr lang="en-US" dirty="0"/>
                  <a:t> means</a:t>
                </a:r>
              </a:p>
              <a:p>
                <a:pPr lvl="3">
                  <a:buFont typeface="Wingdings" pitchFamily="2" charset="2"/>
                  <a:buChar char="Ø"/>
                </a:pPr>
                <a:r>
                  <a:rPr lang="en-US" dirty="0"/>
                  <a:t>Lower marginal cost</a:t>
                </a:r>
              </a:p>
              <a:p>
                <a:pPr lvl="3">
                  <a:buFont typeface="Wingdings" pitchFamily="2" charset="2"/>
                  <a:buChar char="Ø"/>
                </a:pPr>
                <a:r>
                  <a:rPr lang="en-US" dirty="0"/>
                  <a:t>Lower price</a:t>
                </a:r>
              </a:p>
              <a:p>
                <a:pPr lvl="3">
                  <a:buFont typeface="Wingdings" pitchFamily="2" charset="2"/>
                  <a:buChar char="Ø"/>
                </a:pPr>
                <a:r>
                  <a:rPr lang="en-US" dirty="0"/>
                  <a:t>Greater sales</a:t>
                </a:r>
              </a:p>
              <a:p>
                <a:pPr lvl="3">
                  <a:buFont typeface="Wingdings" pitchFamily="2" charset="2"/>
                  <a:buChar char="Ø"/>
                </a:pPr>
                <a:r>
                  <a:rPr lang="en-US" dirty="0"/>
                  <a:t>More variable profit (revenue minus variable cost)</a:t>
                </a:r>
              </a:p>
              <a:p>
                <a:pPr lvl="1"/>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𝑓</m:t>
                        </m:r>
                      </m:e>
                      <m:sub>
                        <m:r>
                          <a:rPr lang="en-US" i="1">
                            <a:latin typeface="Cambria Math" panose="02040503050406030204" pitchFamily="18" charset="0"/>
                            <a:ea typeface="Cambria Math" panose="02040503050406030204" pitchFamily="18" charset="0"/>
                          </a:rPr>
                          <m:t>𝐷</m:t>
                        </m:r>
                      </m:sub>
                    </m:sSub>
                  </m:oMath>
                </a14:m>
                <a:r>
                  <a:rPr lang="en-US" dirty="0"/>
                  <a:t> = fixed cost of production &amp; domestic sales</a:t>
                </a:r>
              </a:p>
              <a:p>
                <a:pPr lvl="1"/>
                <a14:m>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𝑓</m:t>
                        </m:r>
                      </m:e>
                      <m:sub>
                        <m:r>
                          <a:rPr lang="en-US" b="0" i="1" smtClean="0">
                            <a:latin typeface="Cambria Math" panose="02040503050406030204" pitchFamily="18" charset="0"/>
                            <a:ea typeface="Cambria Math" panose="02040503050406030204" pitchFamily="18" charset="0"/>
                          </a:rPr>
                          <m:t>𝑋</m:t>
                        </m:r>
                      </m:sub>
                    </m:sSub>
                  </m:oMath>
                </a14:m>
                <a:r>
                  <a:rPr lang="en-US" dirty="0"/>
                  <a:t> = fixed cost of exports</a:t>
                </a:r>
              </a:p>
              <a:p>
                <a:pPr lvl="1"/>
                <a:endParaRPr lang="en-US" dirty="0"/>
              </a:p>
              <a:p>
                <a:endParaRPr lang="en-US" dirty="0"/>
              </a:p>
              <a:p>
                <a:pPr lvl="2"/>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852" t="-1681" r="-309" b="-364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Tree>
    <p:extLst>
      <p:ext uri="{BB962C8B-B14F-4D97-AF65-F5344CB8AC3E}">
        <p14:creationId xmlns:p14="http://schemas.microsoft.com/office/powerpoint/2010/main" val="37851534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in Autarky</a:t>
            </a:r>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cxnSp>
        <p:nvCxnSpPr>
          <p:cNvPr id="8" name="Straight Connector 7">
            <a:extLst>
              <a:ext uri="{FF2B5EF4-FFF2-40B4-BE49-F238E27FC236}">
                <a16:creationId xmlns:a16="http://schemas.microsoft.com/office/drawing/2014/main" id="{8FFAA93C-CE53-ED95-E5BD-DFFFBEEEFB2B}"/>
              </a:ext>
            </a:extLst>
          </p:cNvPr>
          <p:cNvCxnSpPr>
            <a:cxnSpLocks/>
          </p:cNvCxnSpPr>
          <p:nvPr/>
        </p:nvCxnSpPr>
        <p:spPr>
          <a:xfrm>
            <a:off x="1634067" y="4279788"/>
            <a:ext cx="5863509"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A6B16C7-9935-3F20-6304-0A1C8600023A}"/>
              </a:ext>
            </a:extLst>
          </p:cNvPr>
          <p:cNvCxnSpPr>
            <a:cxnSpLocks/>
          </p:cNvCxnSpPr>
          <p:nvPr/>
        </p:nvCxnSpPr>
        <p:spPr>
          <a:xfrm flipV="1">
            <a:off x="1640245" y="1573427"/>
            <a:ext cx="0" cy="3962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5662AE3D-106B-6716-DDC3-7E9F41A91CC1}"/>
                  </a:ext>
                </a:extLst>
              </p:cNvPr>
              <p:cNvSpPr txBox="1"/>
              <p:nvPr/>
            </p:nvSpPr>
            <p:spPr>
              <a:xfrm>
                <a:off x="1203640" y="1388761"/>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𝜋</m:t>
                      </m:r>
                    </m:oMath>
                  </m:oMathPara>
                </a14:m>
                <a:endParaRPr lang="en-US" baseline="30000" dirty="0"/>
              </a:p>
            </p:txBody>
          </p:sp>
        </mc:Choice>
        <mc:Fallback>
          <p:sp>
            <p:nvSpPr>
              <p:cNvPr id="10" name="TextBox 9">
                <a:extLst>
                  <a:ext uri="{FF2B5EF4-FFF2-40B4-BE49-F238E27FC236}">
                    <a16:creationId xmlns:a16="http://schemas.microsoft.com/office/drawing/2014/main" id="{5662AE3D-106B-6716-DDC3-7E9F41A91CC1}"/>
                  </a:ext>
                </a:extLst>
              </p:cNvPr>
              <p:cNvSpPr txBox="1">
                <a:spLocks noRot="1" noChangeAspect="1" noMove="1" noResize="1" noEditPoints="1" noAdjustHandles="1" noChangeArrowheads="1" noChangeShapeType="1" noTextEdit="1"/>
              </p:cNvSpPr>
              <p:nvPr/>
            </p:nvSpPr>
            <p:spPr>
              <a:xfrm>
                <a:off x="1203640" y="1388761"/>
                <a:ext cx="457200" cy="369332"/>
              </a:xfrm>
              <a:prstGeom prst="rect">
                <a:avLst/>
              </a:prstGeom>
              <a:blipFill>
                <a:blip r:embed="rId3"/>
                <a:stretch>
                  <a:fillRect/>
                </a:stretch>
              </a:blipFill>
            </p:spPr>
            <p:txBody>
              <a:bodyPr/>
              <a:lstStyle/>
              <a:p>
                <a:r>
                  <a:rPr lang="en-US">
                    <a:noFill/>
                  </a:rPr>
                  <a:t> </a:t>
                </a:r>
              </a:p>
            </p:txBody>
          </p:sp>
        </mc:Fallback>
      </mc:AlternateContent>
      <p:cxnSp>
        <p:nvCxnSpPr>
          <p:cNvPr id="12" name="Straight Connector 11">
            <a:extLst>
              <a:ext uri="{FF2B5EF4-FFF2-40B4-BE49-F238E27FC236}">
                <a16:creationId xmlns:a16="http://schemas.microsoft.com/office/drawing/2014/main" id="{8BE4A5E5-0E91-4380-B837-0D8F58D76699}"/>
              </a:ext>
            </a:extLst>
          </p:cNvPr>
          <p:cNvCxnSpPr>
            <a:cxnSpLocks/>
          </p:cNvCxnSpPr>
          <p:nvPr/>
        </p:nvCxnSpPr>
        <p:spPr>
          <a:xfrm flipH="1">
            <a:off x="1646424" y="1634927"/>
            <a:ext cx="5283390" cy="3229287"/>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43" name="TextBox 42">
                <a:extLst>
                  <a:ext uri="{FF2B5EF4-FFF2-40B4-BE49-F238E27FC236}">
                    <a16:creationId xmlns:a16="http://schemas.microsoft.com/office/drawing/2014/main" id="{DF7760C7-60F1-6BD2-AF35-4F68DE55632D}"/>
                  </a:ext>
                </a:extLst>
              </p:cNvPr>
              <p:cNvSpPr txBox="1"/>
              <p:nvPr/>
            </p:nvSpPr>
            <p:spPr>
              <a:xfrm>
                <a:off x="1179956" y="4620243"/>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𝑓</m:t>
                          </m:r>
                        </m:e>
                        <m:sub>
                          <m:r>
                            <a:rPr lang="en-US" i="1">
                              <a:latin typeface="Cambria Math" panose="02040503050406030204" pitchFamily="18" charset="0"/>
                              <a:ea typeface="Cambria Math" panose="02040503050406030204" pitchFamily="18" charset="0"/>
                            </a:rPr>
                            <m:t>𝐷</m:t>
                          </m:r>
                        </m:sub>
                      </m:sSub>
                    </m:oMath>
                  </m:oMathPara>
                </a14:m>
                <a:endParaRPr lang="en-US" baseline="30000" dirty="0"/>
              </a:p>
            </p:txBody>
          </p:sp>
        </mc:Choice>
        <mc:Fallback>
          <p:sp>
            <p:nvSpPr>
              <p:cNvPr id="43" name="TextBox 42">
                <a:extLst>
                  <a:ext uri="{FF2B5EF4-FFF2-40B4-BE49-F238E27FC236}">
                    <a16:creationId xmlns:a16="http://schemas.microsoft.com/office/drawing/2014/main" id="{DF7760C7-60F1-6BD2-AF35-4F68DE55632D}"/>
                  </a:ext>
                </a:extLst>
              </p:cNvPr>
              <p:cNvSpPr txBox="1">
                <a:spLocks noRot="1" noChangeAspect="1" noMove="1" noResize="1" noEditPoints="1" noAdjustHandles="1" noChangeArrowheads="1" noChangeShapeType="1" noTextEdit="1"/>
              </p:cNvSpPr>
              <p:nvPr/>
            </p:nvSpPr>
            <p:spPr>
              <a:xfrm>
                <a:off x="1179956" y="4620243"/>
                <a:ext cx="457200" cy="369332"/>
              </a:xfrm>
              <a:prstGeom prst="rect">
                <a:avLst/>
              </a:prstGeom>
              <a:blipFill>
                <a:blip r:embed="rId4"/>
                <a:stretch>
                  <a:fillRect b="-13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7" name="TextBox 46">
                <a:extLst>
                  <a:ext uri="{FF2B5EF4-FFF2-40B4-BE49-F238E27FC236}">
                    <a16:creationId xmlns:a16="http://schemas.microsoft.com/office/drawing/2014/main" id="{FB5E0E4B-419F-4F92-4026-325A3C863B05}"/>
                  </a:ext>
                </a:extLst>
              </p:cNvPr>
              <p:cNvSpPr txBox="1"/>
              <p:nvPr/>
            </p:nvSpPr>
            <p:spPr>
              <a:xfrm>
                <a:off x="7081337" y="4238323"/>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𝜑</m:t>
                      </m:r>
                    </m:oMath>
                  </m:oMathPara>
                </a14:m>
                <a:endParaRPr lang="en-US" baseline="30000" dirty="0"/>
              </a:p>
            </p:txBody>
          </p:sp>
        </mc:Choice>
        <mc:Fallback>
          <p:sp>
            <p:nvSpPr>
              <p:cNvPr id="47" name="TextBox 46">
                <a:extLst>
                  <a:ext uri="{FF2B5EF4-FFF2-40B4-BE49-F238E27FC236}">
                    <a16:creationId xmlns:a16="http://schemas.microsoft.com/office/drawing/2014/main" id="{FB5E0E4B-419F-4F92-4026-325A3C863B05}"/>
                  </a:ext>
                </a:extLst>
              </p:cNvPr>
              <p:cNvSpPr txBox="1">
                <a:spLocks noRot="1" noChangeAspect="1" noMove="1" noResize="1" noEditPoints="1" noAdjustHandles="1" noChangeArrowheads="1" noChangeShapeType="1" noTextEdit="1"/>
              </p:cNvSpPr>
              <p:nvPr/>
            </p:nvSpPr>
            <p:spPr>
              <a:xfrm>
                <a:off x="7081337" y="4238323"/>
                <a:ext cx="457200" cy="369332"/>
              </a:xfrm>
              <a:prstGeom prst="rect">
                <a:avLst/>
              </a:prstGeom>
              <a:blipFill>
                <a:blip r:embed="rId5"/>
                <a:stretch>
                  <a:fillRect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9" name="TextBox 48">
                <a:extLst>
                  <a:ext uri="{FF2B5EF4-FFF2-40B4-BE49-F238E27FC236}">
                    <a16:creationId xmlns:a16="http://schemas.microsoft.com/office/drawing/2014/main" id="{66A5BFFA-A452-8067-39CA-361DCB5E74A6}"/>
                  </a:ext>
                </a:extLst>
              </p:cNvPr>
              <p:cNvSpPr txBox="1"/>
              <p:nvPr/>
            </p:nvSpPr>
            <p:spPr>
              <a:xfrm>
                <a:off x="6852737" y="1379481"/>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0070C0"/>
                              </a:solidFill>
                              <a:latin typeface="Cambria Math" panose="02040503050406030204" pitchFamily="18" charset="0"/>
                              <a:ea typeface="Cambria Math" panose="02040503050406030204" pitchFamily="18" charset="0"/>
                            </a:rPr>
                          </m:ctrlPr>
                        </m:sSubPr>
                        <m:e>
                          <m:r>
                            <a:rPr lang="en-US" i="1" dirty="0" smtClean="0">
                              <a:solidFill>
                                <a:srgbClr val="0070C0"/>
                              </a:solidFill>
                              <a:latin typeface="Cambria Math" panose="02040503050406030204" pitchFamily="18" charset="0"/>
                              <a:ea typeface="Cambria Math" panose="02040503050406030204" pitchFamily="18" charset="0"/>
                            </a:rPr>
                            <m:t>𝜋</m:t>
                          </m:r>
                        </m:e>
                        <m:sub>
                          <m:r>
                            <a:rPr lang="en-US" b="0" i="1" dirty="0" smtClean="0">
                              <a:solidFill>
                                <a:srgbClr val="0070C0"/>
                              </a:solidFill>
                              <a:latin typeface="Cambria Math" panose="02040503050406030204" pitchFamily="18" charset="0"/>
                              <a:ea typeface="Cambria Math" panose="02040503050406030204" pitchFamily="18" charset="0"/>
                            </a:rPr>
                            <m:t>𝑎</m:t>
                          </m:r>
                        </m:sub>
                      </m:sSub>
                    </m:oMath>
                  </m:oMathPara>
                </a14:m>
                <a:endParaRPr lang="en-US" baseline="30000" dirty="0">
                  <a:solidFill>
                    <a:srgbClr val="0070C0"/>
                  </a:solidFill>
                </a:endParaRPr>
              </a:p>
            </p:txBody>
          </p:sp>
        </mc:Choice>
        <mc:Fallback>
          <p:sp>
            <p:nvSpPr>
              <p:cNvPr id="49" name="TextBox 48">
                <a:extLst>
                  <a:ext uri="{FF2B5EF4-FFF2-40B4-BE49-F238E27FC236}">
                    <a16:creationId xmlns:a16="http://schemas.microsoft.com/office/drawing/2014/main" id="{66A5BFFA-A452-8067-39CA-361DCB5E74A6}"/>
                  </a:ext>
                </a:extLst>
              </p:cNvPr>
              <p:cNvSpPr txBox="1">
                <a:spLocks noRot="1" noChangeAspect="1" noMove="1" noResize="1" noEditPoints="1" noAdjustHandles="1" noChangeArrowheads="1" noChangeShapeType="1" noTextEdit="1"/>
              </p:cNvSpPr>
              <p:nvPr/>
            </p:nvSpPr>
            <p:spPr>
              <a:xfrm>
                <a:off x="6852737" y="1379481"/>
                <a:ext cx="457200" cy="36933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9" name="TextBox 58">
                <a:extLst>
                  <a:ext uri="{FF2B5EF4-FFF2-40B4-BE49-F238E27FC236}">
                    <a16:creationId xmlns:a16="http://schemas.microsoft.com/office/drawing/2014/main" id="{983A0425-1F39-61A7-E59F-001616BE25FF}"/>
                  </a:ext>
                </a:extLst>
              </p:cNvPr>
              <p:cNvSpPr txBox="1"/>
              <p:nvPr/>
            </p:nvSpPr>
            <p:spPr>
              <a:xfrm>
                <a:off x="1237735" y="408652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ea typeface="Cambria Math" panose="02040503050406030204" pitchFamily="18" charset="0"/>
                        </a:rPr>
                        <m:t>0</m:t>
                      </m:r>
                    </m:oMath>
                  </m:oMathPara>
                </a14:m>
                <a:endParaRPr lang="en-US" baseline="30000" dirty="0"/>
              </a:p>
            </p:txBody>
          </p:sp>
        </mc:Choice>
        <mc:Fallback>
          <p:sp>
            <p:nvSpPr>
              <p:cNvPr id="59" name="TextBox 58">
                <a:extLst>
                  <a:ext uri="{FF2B5EF4-FFF2-40B4-BE49-F238E27FC236}">
                    <a16:creationId xmlns:a16="http://schemas.microsoft.com/office/drawing/2014/main" id="{983A0425-1F39-61A7-E59F-001616BE25FF}"/>
                  </a:ext>
                </a:extLst>
              </p:cNvPr>
              <p:cNvSpPr txBox="1">
                <a:spLocks noRot="1" noChangeAspect="1" noMove="1" noResize="1" noEditPoints="1" noAdjustHandles="1" noChangeArrowheads="1" noChangeShapeType="1" noTextEdit="1"/>
              </p:cNvSpPr>
              <p:nvPr/>
            </p:nvSpPr>
            <p:spPr>
              <a:xfrm>
                <a:off x="1237735" y="4086520"/>
                <a:ext cx="457200" cy="369332"/>
              </a:xfrm>
              <a:prstGeom prst="rect">
                <a:avLst/>
              </a:prstGeom>
              <a:blipFill>
                <a:blip r:embed="rId7"/>
                <a:stretch>
                  <a:fillRect/>
                </a:stretch>
              </a:blipFill>
            </p:spPr>
            <p:txBody>
              <a:bodyPr/>
              <a:lstStyle/>
              <a:p>
                <a:r>
                  <a:rPr lang="en-US">
                    <a:noFill/>
                  </a:rPr>
                  <a:t> </a:t>
                </a:r>
              </a:p>
            </p:txBody>
          </p:sp>
        </mc:Fallback>
      </mc:AlternateContent>
      <p:sp>
        <p:nvSpPr>
          <p:cNvPr id="67" name="TextBox 66">
            <a:extLst>
              <a:ext uri="{FF2B5EF4-FFF2-40B4-BE49-F238E27FC236}">
                <a16:creationId xmlns:a16="http://schemas.microsoft.com/office/drawing/2014/main" id="{9FC77B36-8CCB-2D45-F24A-2838686EB2C1}"/>
              </a:ext>
            </a:extLst>
          </p:cNvPr>
          <p:cNvSpPr txBox="1"/>
          <p:nvPr/>
        </p:nvSpPr>
        <p:spPr>
          <a:xfrm>
            <a:off x="601702" y="1408276"/>
            <a:ext cx="1272065" cy="369332"/>
          </a:xfrm>
          <a:prstGeom prst="rect">
            <a:avLst/>
          </a:prstGeom>
          <a:noFill/>
        </p:spPr>
        <p:txBody>
          <a:bodyPr wrap="square" rtlCol="0">
            <a:spAutoFit/>
          </a:bodyPr>
          <a:lstStyle/>
          <a:p>
            <a:r>
              <a:rPr lang="en-US" dirty="0"/>
              <a:t>Profit</a:t>
            </a:r>
          </a:p>
        </p:txBody>
      </p:sp>
      <p:sp>
        <p:nvSpPr>
          <p:cNvPr id="68" name="TextBox 67">
            <a:extLst>
              <a:ext uri="{FF2B5EF4-FFF2-40B4-BE49-F238E27FC236}">
                <a16:creationId xmlns:a16="http://schemas.microsoft.com/office/drawing/2014/main" id="{139F0CA3-B75B-4B1D-BFC4-E4D5A1412FC4}"/>
              </a:ext>
            </a:extLst>
          </p:cNvPr>
          <p:cNvSpPr txBox="1"/>
          <p:nvPr/>
        </p:nvSpPr>
        <p:spPr>
          <a:xfrm>
            <a:off x="6707999" y="4534207"/>
            <a:ext cx="1369194" cy="369332"/>
          </a:xfrm>
          <a:prstGeom prst="rect">
            <a:avLst/>
          </a:prstGeom>
          <a:noFill/>
        </p:spPr>
        <p:txBody>
          <a:bodyPr wrap="square" rtlCol="0">
            <a:spAutoFit/>
          </a:bodyPr>
          <a:lstStyle/>
          <a:p>
            <a:r>
              <a:rPr lang="en-US" dirty="0"/>
              <a:t>Productivity</a:t>
            </a:r>
          </a:p>
        </p:txBody>
      </p:sp>
      <p:sp>
        <p:nvSpPr>
          <p:cNvPr id="6" name="Left Brace 5">
            <a:extLst>
              <a:ext uri="{FF2B5EF4-FFF2-40B4-BE49-F238E27FC236}">
                <a16:creationId xmlns:a16="http://schemas.microsoft.com/office/drawing/2014/main" id="{B9370D33-4D5F-CDF7-C41F-C89D83A34EA0}"/>
              </a:ext>
            </a:extLst>
          </p:cNvPr>
          <p:cNvSpPr/>
          <p:nvPr/>
        </p:nvSpPr>
        <p:spPr>
          <a:xfrm rot="5400000">
            <a:off x="2050650" y="3726837"/>
            <a:ext cx="151587" cy="928712"/>
          </a:xfrm>
          <a:prstGeom prst="leftBrace">
            <a:avLst>
              <a:gd name="adj1" fmla="val 57047"/>
              <a:gd name="adj2" fmla="val 50000"/>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27344A96-93AF-207D-7CC7-574BB37D12C4}"/>
              </a:ext>
            </a:extLst>
          </p:cNvPr>
          <p:cNvSpPr txBox="1"/>
          <p:nvPr/>
        </p:nvSpPr>
        <p:spPr>
          <a:xfrm>
            <a:off x="1632322" y="3519383"/>
            <a:ext cx="1091976" cy="646331"/>
          </a:xfrm>
          <a:prstGeom prst="rect">
            <a:avLst/>
          </a:prstGeom>
          <a:noFill/>
        </p:spPr>
        <p:txBody>
          <a:bodyPr wrap="square" rtlCol="0">
            <a:spAutoFit/>
          </a:bodyPr>
          <a:lstStyle/>
          <a:p>
            <a:pPr algn="ctr"/>
            <a:r>
              <a:rPr lang="en-US" dirty="0">
                <a:solidFill>
                  <a:srgbClr val="FF0000"/>
                </a:solidFill>
              </a:rPr>
              <a:t>Don’t produce</a:t>
            </a:r>
          </a:p>
        </p:txBody>
      </p:sp>
      <p:sp>
        <p:nvSpPr>
          <p:cNvPr id="11" name="Left Brace 10">
            <a:extLst>
              <a:ext uri="{FF2B5EF4-FFF2-40B4-BE49-F238E27FC236}">
                <a16:creationId xmlns:a16="http://schemas.microsoft.com/office/drawing/2014/main" id="{B45FDB73-F50F-AD4C-1735-A06716A5BF34}"/>
              </a:ext>
            </a:extLst>
          </p:cNvPr>
          <p:cNvSpPr/>
          <p:nvPr/>
        </p:nvSpPr>
        <p:spPr>
          <a:xfrm rot="5400000" flipH="1">
            <a:off x="4734540" y="2148240"/>
            <a:ext cx="202346" cy="4491246"/>
          </a:xfrm>
          <a:prstGeom prst="leftBrace">
            <a:avLst>
              <a:gd name="adj1" fmla="val 57047"/>
              <a:gd name="adj2" fmla="val 50929"/>
            </a:avLst>
          </a:prstGeom>
          <a:ln>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ECD5FF09-BB44-58DC-BB09-781DC06E4ECD}"/>
              </a:ext>
            </a:extLst>
          </p:cNvPr>
          <p:cNvSpPr txBox="1"/>
          <p:nvPr/>
        </p:nvSpPr>
        <p:spPr>
          <a:xfrm>
            <a:off x="4282752" y="4420878"/>
            <a:ext cx="1091976" cy="369332"/>
          </a:xfrm>
          <a:prstGeom prst="rect">
            <a:avLst/>
          </a:prstGeom>
          <a:noFill/>
        </p:spPr>
        <p:txBody>
          <a:bodyPr wrap="square" rtlCol="0">
            <a:spAutoFit/>
          </a:bodyPr>
          <a:lstStyle/>
          <a:p>
            <a:pPr algn="ctr"/>
            <a:r>
              <a:rPr lang="en-US" dirty="0">
                <a:solidFill>
                  <a:srgbClr val="00B050"/>
                </a:solidFill>
              </a:rPr>
              <a:t>Produce</a:t>
            </a:r>
          </a:p>
        </p:txBody>
      </p:sp>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6DDE5353-B478-8B59-87EF-D1A46B391C8A}"/>
                  </a:ext>
                </a:extLst>
              </p:cNvPr>
              <p:cNvSpPr txBox="1"/>
              <p:nvPr/>
            </p:nvSpPr>
            <p:spPr>
              <a:xfrm>
                <a:off x="2301103" y="3885797"/>
                <a:ext cx="457200" cy="363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i="1" dirty="0" smtClean="0">
                              <a:solidFill>
                                <a:srgbClr val="0070C0"/>
                              </a:solidFill>
                              <a:latin typeface="Cambria Math" panose="02040503050406030204" pitchFamily="18" charset="0"/>
                              <a:ea typeface="Cambria Math" panose="02040503050406030204" pitchFamily="18" charset="0"/>
                            </a:rPr>
                          </m:ctrlPr>
                        </m:sSubSupPr>
                        <m:e>
                          <m:r>
                            <a:rPr lang="en-US" i="1" dirty="0" smtClean="0">
                              <a:solidFill>
                                <a:srgbClr val="0070C0"/>
                              </a:solidFill>
                              <a:latin typeface="Cambria Math" panose="02040503050406030204" pitchFamily="18" charset="0"/>
                              <a:ea typeface="Cambria Math" panose="02040503050406030204" pitchFamily="18" charset="0"/>
                            </a:rPr>
                            <m:t>𝜑</m:t>
                          </m:r>
                        </m:e>
                        <m:sub>
                          <m:r>
                            <a:rPr lang="en-US" b="0" i="1" dirty="0" smtClean="0">
                              <a:solidFill>
                                <a:srgbClr val="0070C0"/>
                              </a:solidFill>
                              <a:latin typeface="Cambria Math" panose="02040503050406030204" pitchFamily="18" charset="0"/>
                              <a:ea typeface="Cambria Math" panose="02040503050406030204" pitchFamily="18" charset="0"/>
                            </a:rPr>
                            <m:t>𝑎</m:t>
                          </m:r>
                        </m:sub>
                        <m:sup>
                          <m:r>
                            <a:rPr lang="en-US" b="0" i="1" dirty="0" smtClean="0">
                              <a:solidFill>
                                <a:srgbClr val="0070C0"/>
                              </a:solidFill>
                              <a:latin typeface="Cambria Math" panose="02040503050406030204" pitchFamily="18" charset="0"/>
                              <a:ea typeface="Cambria Math" panose="02040503050406030204" pitchFamily="18" charset="0"/>
                            </a:rPr>
                            <m:t>∗</m:t>
                          </m:r>
                        </m:sup>
                      </m:sSubSup>
                    </m:oMath>
                  </m:oMathPara>
                </a14:m>
                <a:endParaRPr lang="en-US" baseline="30000" dirty="0">
                  <a:solidFill>
                    <a:srgbClr val="0070C0"/>
                  </a:solidFill>
                </a:endParaRPr>
              </a:p>
            </p:txBody>
          </p:sp>
        </mc:Choice>
        <mc:Fallback>
          <p:sp>
            <p:nvSpPr>
              <p:cNvPr id="14" name="TextBox 13">
                <a:extLst>
                  <a:ext uri="{FF2B5EF4-FFF2-40B4-BE49-F238E27FC236}">
                    <a16:creationId xmlns:a16="http://schemas.microsoft.com/office/drawing/2014/main" id="{6DDE5353-B478-8B59-87EF-D1A46B391C8A}"/>
                  </a:ext>
                </a:extLst>
              </p:cNvPr>
              <p:cNvSpPr txBox="1">
                <a:spLocks noRot="1" noChangeAspect="1" noMove="1" noResize="1" noEditPoints="1" noAdjustHandles="1" noChangeArrowheads="1" noChangeShapeType="1" noTextEdit="1"/>
              </p:cNvSpPr>
              <p:nvPr/>
            </p:nvSpPr>
            <p:spPr>
              <a:xfrm>
                <a:off x="2301103" y="3885797"/>
                <a:ext cx="457200" cy="363241"/>
              </a:xfrm>
              <a:prstGeom prst="rect">
                <a:avLst/>
              </a:prstGeom>
              <a:blipFill>
                <a:blip r:embed="rId8"/>
                <a:stretch>
                  <a:fillRect b="-10000"/>
                </a:stretch>
              </a:blipFill>
            </p:spPr>
            <p:txBody>
              <a:bodyPr/>
              <a:lstStyle/>
              <a:p>
                <a:r>
                  <a:rPr lang="en-US">
                    <a:noFill/>
                  </a:rPr>
                  <a:t> </a:t>
                </a:r>
              </a:p>
            </p:txBody>
          </p:sp>
        </mc:Fallback>
      </mc:AlternateContent>
    </p:spTree>
    <p:extLst>
      <p:ext uri="{BB962C8B-B14F-4D97-AF65-F5344CB8AC3E}">
        <p14:creationId xmlns:p14="http://schemas.microsoft.com/office/powerpoint/2010/main" val="161998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1" grpId="0" animBg="1"/>
      <p:bldP spid="1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with Trade</a:t>
            </a:r>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cxnSp>
        <p:nvCxnSpPr>
          <p:cNvPr id="8" name="Straight Connector 7">
            <a:extLst>
              <a:ext uri="{FF2B5EF4-FFF2-40B4-BE49-F238E27FC236}">
                <a16:creationId xmlns:a16="http://schemas.microsoft.com/office/drawing/2014/main" id="{8FFAA93C-CE53-ED95-E5BD-DFFFBEEEFB2B}"/>
              </a:ext>
            </a:extLst>
          </p:cNvPr>
          <p:cNvCxnSpPr>
            <a:cxnSpLocks/>
          </p:cNvCxnSpPr>
          <p:nvPr/>
        </p:nvCxnSpPr>
        <p:spPr>
          <a:xfrm>
            <a:off x="1634067" y="4279788"/>
            <a:ext cx="5863509"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A6B16C7-9935-3F20-6304-0A1C8600023A}"/>
              </a:ext>
            </a:extLst>
          </p:cNvPr>
          <p:cNvCxnSpPr>
            <a:cxnSpLocks/>
          </p:cNvCxnSpPr>
          <p:nvPr/>
        </p:nvCxnSpPr>
        <p:spPr>
          <a:xfrm flipV="1">
            <a:off x="1640245" y="1573427"/>
            <a:ext cx="0" cy="3962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5662AE3D-106B-6716-DDC3-7E9F41A91CC1}"/>
                  </a:ext>
                </a:extLst>
              </p:cNvPr>
              <p:cNvSpPr txBox="1"/>
              <p:nvPr/>
            </p:nvSpPr>
            <p:spPr>
              <a:xfrm>
                <a:off x="1203640" y="1388761"/>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𝜋</m:t>
                      </m:r>
                    </m:oMath>
                  </m:oMathPara>
                </a14:m>
                <a:endParaRPr lang="en-US" baseline="30000" dirty="0"/>
              </a:p>
            </p:txBody>
          </p:sp>
        </mc:Choice>
        <mc:Fallback>
          <p:sp>
            <p:nvSpPr>
              <p:cNvPr id="10" name="TextBox 9">
                <a:extLst>
                  <a:ext uri="{FF2B5EF4-FFF2-40B4-BE49-F238E27FC236}">
                    <a16:creationId xmlns:a16="http://schemas.microsoft.com/office/drawing/2014/main" id="{5662AE3D-106B-6716-DDC3-7E9F41A91CC1}"/>
                  </a:ext>
                </a:extLst>
              </p:cNvPr>
              <p:cNvSpPr txBox="1">
                <a:spLocks noRot="1" noChangeAspect="1" noMove="1" noResize="1" noEditPoints="1" noAdjustHandles="1" noChangeArrowheads="1" noChangeShapeType="1" noTextEdit="1"/>
              </p:cNvSpPr>
              <p:nvPr/>
            </p:nvSpPr>
            <p:spPr>
              <a:xfrm>
                <a:off x="1203640" y="1388761"/>
                <a:ext cx="457200" cy="369332"/>
              </a:xfrm>
              <a:prstGeom prst="rect">
                <a:avLst/>
              </a:prstGeom>
              <a:blipFill>
                <a:blip r:embed="rId3"/>
                <a:stretch>
                  <a:fillRect/>
                </a:stretch>
              </a:blipFill>
            </p:spPr>
            <p:txBody>
              <a:bodyPr/>
              <a:lstStyle/>
              <a:p>
                <a:r>
                  <a:rPr lang="en-US">
                    <a:noFill/>
                  </a:rPr>
                  <a:t> </a:t>
                </a:r>
              </a:p>
            </p:txBody>
          </p:sp>
        </mc:Fallback>
      </mc:AlternateContent>
      <p:cxnSp>
        <p:nvCxnSpPr>
          <p:cNvPr id="12" name="Straight Connector 11">
            <a:extLst>
              <a:ext uri="{FF2B5EF4-FFF2-40B4-BE49-F238E27FC236}">
                <a16:creationId xmlns:a16="http://schemas.microsoft.com/office/drawing/2014/main" id="{8BE4A5E5-0E91-4380-B837-0D8F58D76699}"/>
              </a:ext>
            </a:extLst>
          </p:cNvPr>
          <p:cNvCxnSpPr>
            <a:cxnSpLocks/>
          </p:cNvCxnSpPr>
          <p:nvPr/>
        </p:nvCxnSpPr>
        <p:spPr>
          <a:xfrm flipH="1">
            <a:off x="1646424" y="2079137"/>
            <a:ext cx="5302727" cy="2785077"/>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43" name="TextBox 42">
                <a:extLst>
                  <a:ext uri="{FF2B5EF4-FFF2-40B4-BE49-F238E27FC236}">
                    <a16:creationId xmlns:a16="http://schemas.microsoft.com/office/drawing/2014/main" id="{DF7760C7-60F1-6BD2-AF35-4F68DE55632D}"/>
                  </a:ext>
                </a:extLst>
              </p:cNvPr>
              <p:cNvSpPr txBox="1"/>
              <p:nvPr/>
            </p:nvSpPr>
            <p:spPr>
              <a:xfrm>
                <a:off x="1179956" y="4620243"/>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𝑓</m:t>
                          </m:r>
                        </m:e>
                        <m:sub>
                          <m:r>
                            <a:rPr lang="en-US" i="1">
                              <a:latin typeface="Cambria Math" panose="02040503050406030204" pitchFamily="18" charset="0"/>
                              <a:ea typeface="Cambria Math" panose="02040503050406030204" pitchFamily="18" charset="0"/>
                            </a:rPr>
                            <m:t>𝐷</m:t>
                          </m:r>
                        </m:sub>
                      </m:sSub>
                    </m:oMath>
                  </m:oMathPara>
                </a14:m>
                <a:endParaRPr lang="en-US" baseline="30000" dirty="0"/>
              </a:p>
            </p:txBody>
          </p:sp>
        </mc:Choice>
        <mc:Fallback>
          <p:sp>
            <p:nvSpPr>
              <p:cNvPr id="43" name="TextBox 42">
                <a:extLst>
                  <a:ext uri="{FF2B5EF4-FFF2-40B4-BE49-F238E27FC236}">
                    <a16:creationId xmlns:a16="http://schemas.microsoft.com/office/drawing/2014/main" id="{DF7760C7-60F1-6BD2-AF35-4F68DE55632D}"/>
                  </a:ext>
                </a:extLst>
              </p:cNvPr>
              <p:cNvSpPr txBox="1">
                <a:spLocks noRot="1" noChangeAspect="1" noMove="1" noResize="1" noEditPoints="1" noAdjustHandles="1" noChangeArrowheads="1" noChangeShapeType="1" noTextEdit="1"/>
              </p:cNvSpPr>
              <p:nvPr/>
            </p:nvSpPr>
            <p:spPr>
              <a:xfrm>
                <a:off x="1179956" y="4620243"/>
                <a:ext cx="457200" cy="369332"/>
              </a:xfrm>
              <a:prstGeom prst="rect">
                <a:avLst/>
              </a:prstGeom>
              <a:blipFill>
                <a:blip r:embed="rId4"/>
                <a:stretch>
                  <a:fillRect b="-13333"/>
                </a:stretch>
              </a:blipFill>
            </p:spPr>
            <p:txBody>
              <a:bodyPr/>
              <a:lstStyle/>
              <a:p>
                <a:r>
                  <a:rPr lang="en-US">
                    <a:noFill/>
                  </a:rPr>
                  <a:t> </a:t>
                </a:r>
              </a:p>
            </p:txBody>
          </p:sp>
        </mc:Fallback>
      </mc:AlternateContent>
      <p:cxnSp>
        <p:nvCxnSpPr>
          <p:cNvPr id="44" name="Straight Connector 43">
            <a:extLst>
              <a:ext uri="{FF2B5EF4-FFF2-40B4-BE49-F238E27FC236}">
                <a16:creationId xmlns:a16="http://schemas.microsoft.com/office/drawing/2014/main" id="{CF220E1D-4102-3F4E-DF6C-F70F26D7F484}"/>
              </a:ext>
            </a:extLst>
          </p:cNvPr>
          <p:cNvCxnSpPr>
            <a:cxnSpLocks/>
          </p:cNvCxnSpPr>
          <p:nvPr/>
        </p:nvCxnSpPr>
        <p:spPr>
          <a:xfrm flipH="1">
            <a:off x="1613472" y="3276600"/>
            <a:ext cx="5320728" cy="200797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46" name="TextBox 45">
                <a:extLst>
                  <a:ext uri="{FF2B5EF4-FFF2-40B4-BE49-F238E27FC236}">
                    <a16:creationId xmlns:a16="http://schemas.microsoft.com/office/drawing/2014/main" id="{F676ADF3-5876-F6D3-5186-D69E9B94DD6B}"/>
                  </a:ext>
                </a:extLst>
              </p:cNvPr>
              <p:cNvSpPr txBox="1"/>
              <p:nvPr/>
            </p:nvSpPr>
            <p:spPr>
              <a:xfrm>
                <a:off x="1203640" y="506274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𝑓</m:t>
                          </m:r>
                        </m:e>
                        <m:sub>
                          <m:r>
                            <a:rPr lang="en-US" b="0" i="1" smtClean="0">
                              <a:latin typeface="Cambria Math" panose="02040503050406030204" pitchFamily="18" charset="0"/>
                              <a:ea typeface="Cambria Math" panose="02040503050406030204" pitchFamily="18" charset="0"/>
                            </a:rPr>
                            <m:t>𝑋</m:t>
                          </m:r>
                        </m:sub>
                      </m:sSub>
                    </m:oMath>
                  </m:oMathPara>
                </a14:m>
                <a:endParaRPr lang="en-US" baseline="30000" dirty="0"/>
              </a:p>
            </p:txBody>
          </p:sp>
        </mc:Choice>
        <mc:Fallback>
          <p:sp>
            <p:nvSpPr>
              <p:cNvPr id="46" name="TextBox 45">
                <a:extLst>
                  <a:ext uri="{FF2B5EF4-FFF2-40B4-BE49-F238E27FC236}">
                    <a16:creationId xmlns:a16="http://schemas.microsoft.com/office/drawing/2014/main" id="{F676ADF3-5876-F6D3-5186-D69E9B94DD6B}"/>
                  </a:ext>
                </a:extLst>
              </p:cNvPr>
              <p:cNvSpPr txBox="1">
                <a:spLocks noRot="1" noChangeAspect="1" noMove="1" noResize="1" noEditPoints="1" noAdjustHandles="1" noChangeArrowheads="1" noChangeShapeType="1" noTextEdit="1"/>
              </p:cNvSpPr>
              <p:nvPr/>
            </p:nvSpPr>
            <p:spPr>
              <a:xfrm>
                <a:off x="1203640" y="5062740"/>
                <a:ext cx="457200" cy="369332"/>
              </a:xfrm>
              <a:prstGeom prst="rect">
                <a:avLst/>
              </a:prstGeom>
              <a:blipFill>
                <a:blip r:embed="rId5"/>
                <a:stretch>
                  <a:fillRect b="-1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7" name="TextBox 46">
                <a:extLst>
                  <a:ext uri="{FF2B5EF4-FFF2-40B4-BE49-F238E27FC236}">
                    <a16:creationId xmlns:a16="http://schemas.microsoft.com/office/drawing/2014/main" id="{FB5E0E4B-419F-4F92-4026-325A3C863B05}"/>
                  </a:ext>
                </a:extLst>
              </p:cNvPr>
              <p:cNvSpPr txBox="1"/>
              <p:nvPr/>
            </p:nvSpPr>
            <p:spPr>
              <a:xfrm>
                <a:off x="7081337" y="4238323"/>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𝜑</m:t>
                      </m:r>
                    </m:oMath>
                  </m:oMathPara>
                </a14:m>
                <a:endParaRPr lang="en-US" baseline="30000" dirty="0"/>
              </a:p>
            </p:txBody>
          </p:sp>
        </mc:Choice>
        <mc:Fallback>
          <p:sp>
            <p:nvSpPr>
              <p:cNvPr id="47" name="TextBox 46">
                <a:extLst>
                  <a:ext uri="{FF2B5EF4-FFF2-40B4-BE49-F238E27FC236}">
                    <a16:creationId xmlns:a16="http://schemas.microsoft.com/office/drawing/2014/main" id="{FB5E0E4B-419F-4F92-4026-325A3C863B05}"/>
                  </a:ext>
                </a:extLst>
              </p:cNvPr>
              <p:cNvSpPr txBox="1">
                <a:spLocks noRot="1" noChangeAspect="1" noMove="1" noResize="1" noEditPoints="1" noAdjustHandles="1" noChangeArrowheads="1" noChangeShapeType="1" noTextEdit="1"/>
              </p:cNvSpPr>
              <p:nvPr/>
            </p:nvSpPr>
            <p:spPr>
              <a:xfrm>
                <a:off x="7081337" y="4238323"/>
                <a:ext cx="457200" cy="369332"/>
              </a:xfrm>
              <a:prstGeom prst="rect">
                <a:avLst/>
              </a:prstGeom>
              <a:blipFill>
                <a:blip r:embed="rId6"/>
                <a:stretch>
                  <a:fillRect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8" name="TextBox 47">
                <a:extLst>
                  <a:ext uri="{FF2B5EF4-FFF2-40B4-BE49-F238E27FC236}">
                    <a16:creationId xmlns:a16="http://schemas.microsoft.com/office/drawing/2014/main" id="{C2B3EA13-5331-7533-2494-F6100ECB7DD3}"/>
                  </a:ext>
                </a:extLst>
              </p:cNvPr>
              <p:cNvSpPr txBox="1"/>
              <p:nvPr/>
            </p:nvSpPr>
            <p:spPr>
              <a:xfrm>
                <a:off x="6916657" y="1803532"/>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dirty="0" smtClean="0">
                              <a:latin typeface="Cambria Math" panose="02040503050406030204" pitchFamily="18" charset="0"/>
                              <a:ea typeface="Cambria Math" panose="02040503050406030204" pitchFamily="18" charset="0"/>
                            </a:rPr>
                          </m:ctrlPr>
                        </m:sSubPr>
                        <m:e>
                          <m:r>
                            <a:rPr lang="en-US" i="1" dirty="0" smtClean="0">
                              <a:latin typeface="Cambria Math" panose="02040503050406030204" pitchFamily="18" charset="0"/>
                              <a:ea typeface="Cambria Math" panose="02040503050406030204" pitchFamily="18" charset="0"/>
                            </a:rPr>
                            <m:t>𝜋</m:t>
                          </m:r>
                        </m:e>
                        <m:sub>
                          <m:r>
                            <a:rPr lang="en-US" b="0" i="1" dirty="0" smtClean="0">
                              <a:latin typeface="Cambria Math" panose="02040503050406030204" pitchFamily="18" charset="0"/>
                              <a:ea typeface="Cambria Math" panose="02040503050406030204" pitchFamily="18" charset="0"/>
                            </a:rPr>
                            <m:t>𝐷</m:t>
                          </m:r>
                        </m:sub>
                      </m:sSub>
                    </m:oMath>
                  </m:oMathPara>
                </a14:m>
                <a:endParaRPr lang="en-US" baseline="30000" dirty="0"/>
              </a:p>
            </p:txBody>
          </p:sp>
        </mc:Choice>
        <mc:Fallback>
          <p:sp>
            <p:nvSpPr>
              <p:cNvPr id="48" name="TextBox 47">
                <a:extLst>
                  <a:ext uri="{FF2B5EF4-FFF2-40B4-BE49-F238E27FC236}">
                    <a16:creationId xmlns:a16="http://schemas.microsoft.com/office/drawing/2014/main" id="{C2B3EA13-5331-7533-2494-F6100ECB7DD3}"/>
                  </a:ext>
                </a:extLst>
              </p:cNvPr>
              <p:cNvSpPr txBox="1">
                <a:spLocks noRot="1" noChangeAspect="1" noMove="1" noResize="1" noEditPoints="1" noAdjustHandles="1" noChangeArrowheads="1" noChangeShapeType="1" noTextEdit="1"/>
              </p:cNvSpPr>
              <p:nvPr/>
            </p:nvSpPr>
            <p:spPr>
              <a:xfrm>
                <a:off x="6916657" y="1803532"/>
                <a:ext cx="457200"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9" name="TextBox 48">
                <a:extLst>
                  <a:ext uri="{FF2B5EF4-FFF2-40B4-BE49-F238E27FC236}">
                    <a16:creationId xmlns:a16="http://schemas.microsoft.com/office/drawing/2014/main" id="{66A5BFFA-A452-8067-39CA-361DCB5E74A6}"/>
                  </a:ext>
                </a:extLst>
              </p:cNvPr>
              <p:cNvSpPr txBox="1"/>
              <p:nvPr/>
            </p:nvSpPr>
            <p:spPr>
              <a:xfrm>
                <a:off x="6869212" y="2988835"/>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dirty="0" smtClean="0">
                              <a:latin typeface="Cambria Math" panose="02040503050406030204" pitchFamily="18" charset="0"/>
                              <a:ea typeface="Cambria Math" panose="02040503050406030204" pitchFamily="18" charset="0"/>
                            </a:rPr>
                          </m:ctrlPr>
                        </m:sSubPr>
                        <m:e>
                          <m:r>
                            <a:rPr lang="en-US" i="1" dirty="0" smtClean="0">
                              <a:latin typeface="Cambria Math" panose="02040503050406030204" pitchFamily="18" charset="0"/>
                              <a:ea typeface="Cambria Math" panose="02040503050406030204" pitchFamily="18" charset="0"/>
                            </a:rPr>
                            <m:t>𝜋</m:t>
                          </m:r>
                        </m:e>
                        <m:sub>
                          <m:r>
                            <a:rPr lang="en-US" b="0" i="1" dirty="0" smtClean="0">
                              <a:latin typeface="Cambria Math" panose="02040503050406030204" pitchFamily="18" charset="0"/>
                              <a:ea typeface="Cambria Math" panose="02040503050406030204" pitchFamily="18" charset="0"/>
                            </a:rPr>
                            <m:t>𝑋</m:t>
                          </m:r>
                        </m:sub>
                      </m:sSub>
                    </m:oMath>
                  </m:oMathPara>
                </a14:m>
                <a:endParaRPr lang="en-US" baseline="30000" dirty="0"/>
              </a:p>
            </p:txBody>
          </p:sp>
        </mc:Choice>
        <mc:Fallback>
          <p:sp>
            <p:nvSpPr>
              <p:cNvPr id="49" name="TextBox 48">
                <a:extLst>
                  <a:ext uri="{FF2B5EF4-FFF2-40B4-BE49-F238E27FC236}">
                    <a16:creationId xmlns:a16="http://schemas.microsoft.com/office/drawing/2014/main" id="{66A5BFFA-A452-8067-39CA-361DCB5E74A6}"/>
                  </a:ext>
                </a:extLst>
              </p:cNvPr>
              <p:cNvSpPr txBox="1">
                <a:spLocks noRot="1" noChangeAspect="1" noMove="1" noResize="1" noEditPoints="1" noAdjustHandles="1" noChangeArrowheads="1" noChangeShapeType="1" noTextEdit="1"/>
              </p:cNvSpPr>
              <p:nvPr/>
            </p:nvSpPr>
            <p:spPr>
              <a:xfrm>
                <a:off x="6869212" y="2988835"/>
                <a:ext cx="457200" cy="369332"/>
              </a:xfrm>
              <a:prstGeom prst="rect">
                <a:avLst/>
              </a:prstGeom>
              <a:blipFill>
                <a:blip r:embed="rId8"/>
                <a:stretch>
                  <a:fillRect/>
                </a:stretch>
              </a:blipFill>
            </p:spPr>
            <p:txBody>
              <a:bodyPr/>
              <a:lstStyle/>
              <a:p>
                <a:r>
                  <a:rPr lang="en-US">
                    <a:noFill/>
                  </a:rPr>
                  <a:t> </a:t>
                </a:r>
              </a:p>
            </p:txBody>
          </p:sp>
        </mc:Fallback>
      </mc:AlternateContent>
      <p:cxnSp>
        <p:nvCxnSpPr>
          <p:cNvPr id="50" name="Straight Connector 49">
            <a:extLst>
              <a:ext uri="{FF2B5EF4-FFF2-40B4-BE49-F238E27FC236}">
                <a16:creationId xmlns:a16="http://schemas.microsoft.com/office/drawing/2014/main" id="{7833467E-C65F-858A-38E0-4DD86C068BA9}"/>
              </a:ext>
            </a:extLst>
          </p:cNvPr>
          <p:cNvCxnSpPr>
            <a:cxnSpLocks/>
          </p:cNvCxnSpPr>
          <p:nvPr/>
        </p:nvCxnSpPr>
        <p:spPr>
          <a:xfrm flipV="1">
            <a:off x="4274751" y="2312774"/>
            <a:ext cx="0" cy="196701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63380FAF-0C7A-5A83-00A9-56688D65A7DD}"/>
              </a:ext>
            </a:extLst>
          </p:cNvPr>
          <p:cNvCxnSpPr>
            <a:cxnSpLocks/>
          </p:cNvCxnSpPr>
          <p:nvPr/>
        </p:nvCxnSpPr>
        <p:spPr>
          <a:xfrm flipH="1">
            <a:off x="4268573" y="1816188"/>
            <a:ext cx="1751227" cy="168064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56" name="TextBox 55">
                <a:extLst>
                  <a:ext uri="{FF2B5EF4-FFF2-40B4-BE49-F238E27FC236}">
                    <a16:creationId xmlns:a16="http://schemas.microsoft.com/office/drawing/2014/main" id="{FD4002D2-34AB-5C3C-0F70-D0A3ABC94B5E}"/>
                  </a:ext>
                </a:extLst>
              </p:cNvPr>
              <p:cNvSpPr txBox="1"/>
              <p:nvPr/>
            </p:nvSpPr>
            <p:spPr>
              <a:xfrm>
                <a:off x="5990282" y="1554016"/>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𝜋</m:t>
                      </m:r>
                    </m:oMath>
                  </m:oMathPara>
                </a14:m>
                <a:endParaRPr lang="en-US" baseline="30000" dirty="0"/>
              </a:p>
            </p:txBody>
          </p:sp>
        </mc:Choice>
        <mc:Fallback>
          <p:sp>
            <p:nvSpPr>
              <p:cNvPr id="56" name="TextBox 55">
                <a:extLst>
                  <a:ext uri="{FF2B5EF4-FFF2-40B4-BE49-F238E27FC236}">
                    <a16:creationId xmlns:a16="http://schemas.microsoft.com/office/drawing/2014/main" id="{FD4002D2-34AB-5C3C-0F70-D0A3ABC94B5E}"/>
                  </a:ext>
                </a:extLst>
              </p:cNvPr>
              <p:cNvSpPr txBox="1">
                <a:spLocks noRot="1" noChangeAspect="1" noMove="1" noResize="1" noEditPoints="1" noAdjustHandles="1" noChangeArrowheads="1" noChangeShapeType="1" noTextEdit="1"/>
              </p:cNvSpPr>
              <p:nvPr/>
            </p:nvSpPr>
            <p:spPr>
              <a:xfrm>
                <a:off x="5990282" y="1554016"/>
                <a:ext cx="457200"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7" name="TextBox 56">
                <a:extLst>
                  <a:ext uri="{FF2B5EF4-FFF2-40B4-BE49-F238E27FC236}">
                    <a16:creationId xmlns:a16="http://schemas.microsoft.com/office/drawing/2014/main" id="{5FD99CA7-363E-ECF0-3B07-9728FBE73802}"/>
                  </a:ext>
                </a:extLst>
              </p:cNvPr>
              <p:cNvSpPr txBox="1"/>
              <p:nvPr/>
            </p:nvSpPr>
            <p:spPr>
              <a:xfrm>
                <a:off x="2513227" y="4250911"/>
                <a:ext cx="457200" cy="363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i="1" dirty="0" smtClean="0">
                              <a:latin typeface="Cambria Math" panose="02040503050406030204" pitchFamily="18" charset="0"/>
                              <a:ea typeface="Cambria Math" panose="02040503050406030204" pitchFamily="18" charset="0"/>
                            </a:rPr>
                          </m:ctrlPr>
                        </m:sSubSupPr>
                        <m:e>
                          <m:r>
                            <a:rPr lang="en-US" i="1" dirty="0" smtClean="0">
                              <a:latin typeface="Cambria Math" panose="02040503050406030204" pitchFamily="18" charset="0"/>
                              <a:ea typeface="Cambria Math" panose="02040503050406030204" pitchFamily="18" charset="0"/>
                            </a:rPr>
                            <m:t>𝜑</m:t>
                          </m:r>
                        </m:e>
                        <m:sub>
                          <m:r>
                            <a:rPr lang="en-US" b="0" i="1" dirty="0" smtClean="0">
                              <a:latin typeface="Cambria Math" panose="02040503050406030204" pitchFamily="18" charset="0"/>
                              <a:ea typeface="Cambria Math" panose="02040503050406030204" pitchFamily="18" charset="0"/>
                            </a:rPr>
                            <m:t>𝐷</m:t>
                          </m:r>
                        </m:sub>
                        <m:sup>
                          <m:r>
                            <a:rPr lang="en-US" b="0" i="1" dirty="0" smtClean="0">
                              <a:latin typeface="Cambria Math" panose="02040503050406030204" pitchFamily="18" charset="0"/>
                              <a:ea typeface="Cambria Math" panose="02040503050406030204" pitchFamily="18" charset="0"/>
                            </a:rPr>
                            <m:t>∗</m:t>
                          </m:r>
                        </m:sup>
                      </m:sSubSup>
                    </m:oMath>
                  </m:oMathPara>
                </a14:m>
                <a:endParaRPr lang="en-US" baseline="30000" dirty="0"/>
              </a:p>
            </p:txBody>
          </p:sp>
        </mc:Choice>
        <mc:Fallback>
          <p:sp>
            <p:nvSpPr>
              <p:cNvPr id="57" name="TextBox 56">
                <a:extLst>
                  <a:ext uri="{FF2B5EF4-FFF2-40B4-BE49-F238E27FC236}">
                    <a16:creationId xmlns:a16="http://schemas.microsoft.com/office/drawing/2014/main" id="{5FD99CA7-363E-ECF0-3B07-9728FBE73802}"/>
                  </a:ext>
                </a:extLst>
              </p:cNvPr>
              <p:cNvSpPr txBox="1">
                <a:spLocks noRot="1" noChangeAspect="1" noMove="1" noResize="1" noEditPoints="1" noAdjustHandles="1" noChangeArrowheads="1" noChangeShapeType="1" noTextEdit="1"/>
              </p:cNvSpPr>
              <p:nvPr/>
            </p:nvSpPr>
            <p:spPr>
              <a:xfrm>
                <a:off x="2513227" y="4250911"/>
                <a:ext cx="457200" cy="363241"/>
              </a:xfrm>
              <a:prstGeom prst="rect">
                <a:avLst/>
              </a:prstGeom>
              <a:blipFill>
                <a:blip r:embed="rId9"/>
                <a:stretch>
                  <a:fillRect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8" name="TextBox 57">
                <a:extLst>
                  <a:ext uri="{FF2B5EF4-FFF2-40B4-BE49-F238E27FC236}">
                    <a16:creationId xmlns:a16="http://schemas.microsoft.com/office/drawing/2014/main" id="{6731D89B-4355-B00B-C0C3-1786B4076984}"/>
                  </a:ext>
                </a:extLst>
              </p:cNvPr>
              <p:cNvSpPr txBox="1"/>
              <p:nvPr/>
            </p:nvSpPr>
            <p:spPr>
              <a:xfrm>
                <a:off x="4045236" y="4237315"/>
                <a:ext cx="457200" cy="363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i="1" dirty="0" smtClean="0">
                              <a:latin typeface="Cambria Math" panose="02040503050406030204" pitchFamily="18" charset="0"/>
                              <a:ea typeface="Cambria Math" panose="02040503050406030204" pitchFamily="18" charset="0"/>
                            </a:rPr>
                          </m:ctrlPr>
                        </m:sSubSupPr>
                        <m:e>
                          <m:r>
                            <a:rPr lang="en-US" i="1" dirty="0" smtClean="0">
                              <a:latin typeface="Cambria Math" panose="02040503050406030204" pitchFamily="18" charset="0"/>
                              <a:ea typeface="Cambria Math" panose="02040503050406030204" pitchFamily="18" charset="0"/>
                            </a:rPr>
                            <m:t>𝜑</m:t>
                          </m:r>
                        </m:e>
                        <m:sub>
                          <m:r>
                            <a:rPr lang="en-US" b="0" i="1" dirty="0" smtClean="0">
                              <a:latin typeface="Cambria Math" panose="02040503050406030204" pitchFamily="18" charset="0"/>
                              <a:ea typeface="Cambria Math" panose="02040503050406030204" pitchFamily="18" charset="0"/>
                            </a:rPr>
                            <m:t>𝑋</m:t>
                          </m:r>
                        </m:sub>
                        <m:sup>
                          <m:r>
                            <a:rPr lang="en-US" b="0" i="1" dirty="0" smtClean="0">
                              <a:latin typeface="Cambria Math" panose="02040503050406030204" pitchFamily="18" charset="0"/>
                              <a:ea typeface="Cambria Math" panose="02040503050406030204" pitchFamily="18" charset="0"/>
                            </a:rPr>
                            <m:t>∗</m:t>
                          </m:r>
                        </m:sup>
                      </m:sSubSup>
                    </m:oMath>
                  </m:oMathPara>
                </a14:m>
                <a:endParaRPr lang="en-US" baseline="30000" dirty="0"/>
              </a:p>
            </p:txBody>
          </p:sp>
        </mc:Choice>
        <mc:Fallback>
          <p:sp>
            <p:nvSpPr>
              <p:cNvPr id="58" name="TextBox 57">
                <a:extLst>
                  <a:ext uri="{FF2B5EF4-FFF2-40B4-BE49-F238E27FC236}">
                    <a16:creationId xmlns:a16="http://schemas.microsoft.com/office/drawing/2014/main" id="{6731D89B-4355-B00B-C0C3-1786B4076984}"/>
                  </a:ext>
                </a:extLst>
              </p:cNvPr>
              <p:cNvSpPr txBox="1">
                <a:spLocks noRot="1" noChangeAspect="1" noMove="1" noResize="1" noEditPoints="1" noAdjustHandles="1" noChangeArrowheads="1" noChangeShapeType="1" noTextEdit="1"/>
              </p:cNvSpPr>
              <p:nvPr/>
            </p:nvSpPr>
            <p:spPr>
              <a:xfrm>
                <a:off x="4045236" y="4237315"/>
                <a:ext cx="457200" cy="363241"/>
              </a:xfrm>
              <a:prstGeom prst="rect">
                <a:avLst/>
              </a:prstGeom>
              <a:blipFill>
                <a:blip r:embed="rId10"/>
                <a:stretch>
                  <a:fillRect b="-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9" name="TextBox 58">
                <a:extLst>
                  <a:ext uri="{FF2B5EF4-FFF2-40B4-BE49-F238E27FC236}">
                    <a16:creationId xmlns:a16="http://schemas.microsoft.com/office/drawing/2014/main" id="{983A0425-1F39-61A7-E59F-001616BE25FF}"/>
                  </a:ext>
                </a:extLst>
              </p:cNvPr>
              <p:cNvSpPr txBox="1"/>
              <p:nvPr/>
            </p:nvSpPr>
            <p:spPr>
              <a:xfrm>
                <a:off x="1237735" y="408652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ea typeface="Cambria Math" panose="02040503050406030204" pitchFamily="18" charset="0"/>
                        </a:rPr>
                        <m:t>0</m:t>
                      </m:r>
                    </m:oMath>
                  </m:oMathPara>
                </a14:m>
                <a:endParaRPr lang="en-US" baseline="30000" dirty="0"/>
              </a:p>
            </p:txBody>
          </p:sp>
        </mc:Choice>
        <mc:Fallback>
          <p:sp>
            <p:nvSpPr>
              <p:cNvPr id="59" name="TextBox 58">
                <a:extLst>
                  <a:ext uri="{FF2B5EF4-FFF2-40B4-BE49-F238E27FC236}">
                    <a16:creationId xmlns:a16="http://schemas.microsoft.com/office/drawing/2014/main" id="{983A0425-1F39-61A7-E59F-001616BE25FF}"/>
                  </a:ext>
                </a:extLst>
              </p:cNvPr>
              <p:cNvSpPr txBox="1">
                <a:spLocks noRot="1" noChangeAspect="1" noMove="1" noResize="1" noEditPoints="1" noAdjustHandles="1" noChangeArrowheads="1" noChangeShapeType="1" noTextEdit="1"/>
              </p:cNvSpPr>
              <p:nvPr/>
            </p:nvSpPr>
            <p:spPr>
              <a:xfrm>
                <a:off x="1237735" y="4086520"/>
                <a:ext cx="457200" cy="369332"/>
              </a:xfrm>
              <a:prstGeom prst="rect">
                <a:avLst/>
              </a:prstGeom>
              <a:blipFill>
                <a:blip r:embed="rId11"/>
                <a:stretch>
                  <a:fillRect/>
                </a:stretch>
              </a:blipFill>
            </p:spPr>
            <p:txBody>
              <a:bodyPr/>
              <a:lstStyle/>
              <a:p>
                <a:r>
                  <a:rPr lang="en-US">
                    <a:noFill/>
                  </a:rPr>
                  <a:t> </a:t>
                </a:r>
              </a:p>
            </p:txBody>
          </p:sp>
        </mc:Fallback>
      </mc:AlternateContent>
      <p:sp>
        <p:nvSpPr>
          <p:cNvPr id="60" name="Left Brace 59">
            <a:extLst>
              <a:ext uri="{FF2B5EF4-FFF2-40B4-BE49-F238E27FC236}">
                <a16:creationId xmlns:a16="http://schemas.microsoft.com/office/drawing/2014/main" id="{90A71F7A-32C3-FCFB-A652-EA3E3BCCC7CE}"/>
              </a:ext>
            </a:extLst>
          </p:cNvPr>
          <p:cNvSpPr/>
          <p:nvPr/>
        </p:nvSpPr>
        <p:spPr>
          <a:xfrm rot="5400000">
            <a:off x="2126846" y="3650640"/>
            <a:ext cx="151587" cy="1081104"/>
          </a:xfrm>
          <a:prstGeom prst="leftBrace">
            <a:avLst>
              <a:gd name="adj1" fmla="val 57047"/>
              <a:gd name="adj2" fmla="val 50000"/>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TextBox 60">
            <a:extLst>
              <a:ext uri="{FF2B5EF4-FFF2-40B4-BE49-F238E27FC236}">
                <a16:creationId xmlns:a16="http://schemas.microsoft.com/office/drawing/2014/main" id="{12FEC2CE-B47D-D57A-DB44-F497F9FA7427}"/>
              </a:ext>
            </a:extLst>
          </p:cNvPr>
          <p:cNvSpPr txBox="1"/>
          <p:nvPr/>
        </p:nvSpPr>
        <p:spPr>
          <a:xfrm>
            <a:off x="2819400" y="2872514"/>
            <a:ext cx="1433141" cy="923330"/>
          </a:xfrm>
          <a:prstGeom prst="rect">
            <a:avLst/>
          </a:prstGeom>
          <a:noFill/>
        </p:spPr>
        <p:txBody>
          <a:bodyPr wrap="square" rtlCol="0">
            <a:spAutoFit/>
          </a:bodyPr>
          <a:lstStyle/>
          <a:p>
            <a:pPr algn="ctr"/>
            <a:r>
              <a:rPr lang="en-US" dirty="0">
                <a:solidFill>
                  <a:srgbClr val="FFC000"/>
                </a:solidFill>
              </a:rPr>
              <a:t>Produce &amp; sell only domestic</a:t>
            </a:r>
          </a:p>
        </p:txBody>
      </p:sp>
      <p:sp>
        <p:nvSpPr>
          <p:cNvPr id="62" name="Left Brace 61">
            <a:extLst>
              <a:ext uri="{FF2B5EF4-FFF2-40B4-BE49-F238E27FC236}">
                <a16:creationId xmlns:a16="http://schemas.microsoft.com/office/drawing/2014/main" id="{3C6CA17B-150C-7802-8132-D398CA615C81}"/>
              </a:ext>
            </a:extLst>
          </p:cNvPr>
          <p:cNvSpPr/>
          <p:nvPr/>
        </p:nvSpPr>
        <p:spPr>
          <a:xfrm rot="5400000">
            <a:off x="3477908" y="3139481"/>
            <a:ext cx="151587" cy="1429742"/>
          </a:xfrm>
          <a:prstGeom prst="leftBrace">
            <a:avLst>
              <a:gd name="adj1" fmla="val 57047"/>
              <a:gd name="adj2" fmla="val 50000"/>
            </a:avLst>
          </a:prstGeom>
          <a:ln>
            <a:solidFill>
              <a:srgbClr val="FFC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TextBox 62">
            <a:extLst>
              <a:ext uri="{FF2B5EF4-FFF2-40B4-BE49-F238E27FC236}">
                <a16:creationId xmlns:a16="http://schemas.microsoft.com/office/drawing/2014/main" id="{EF5BA722-FB93-E140-503A-388F7F4A2772}"/>
              </a:ext>
            </a:extLst>
          </p:cNvPr>
          <p:cNvSpPr txBox="1"/>
          <p:nvPr/>
        </p:nvSpPr>
        <p:spPr>
          <a:xfrm>
            <a:off x="1775935" y="3507669"/>
            <a:ext cx="1091976" cy="646331"/>
          </a:xfrm>
          <a:prstGeom prst="rect">
            <a:avLst/>
          </a:prstGeom>
          <a:noFill/>
        </p:spPr>
        <p:txBody>
          <a:bodyPr wrap="square" rtlCol="0">
            <a:spAutoFit/>
          </a:bodyPr>
          <a:lstStyle/>
          <a:p>
            <a:pPr algn="ctr"/>
            <a:r>
              <a:rPr lang="en-US" dirty="0">
                <a:solidFill>
                  <a:srgbClr val="FF0000"/>
                </a:solidFill>
              </a:rPr>
              <a:t>Don’t produce</a:t>
            </a:r>
          </a:p>
        </p:txBody>
      </p:sp>
      <p:sp>
        <p:nvSpPr>
          <p:cNvPr id="64" name="Left Brace 63">
            <a:extLst>
              <a:ext uri="{FF2B5EF4-FFF2-40B4-BE49-F238E27FC236}">
                <a16:creationId xmlns:a16="http://schemas.microsoft.com/office/drawing/2014/main" id="{A5B4726C-83B7-0D87-B297-7FBFE252DA1D}"/>
              </a:ext>
            </a:extLst>
          </p:cNvPr>
          <p:cNvSpPr/>
          <p:nvPr/>
        </p:nvSpPr>
        <p:spPr>
          <a:xfrm rot="5400000" flipH="1">
            <a:off x="5478826" y="2317826"/>
            <a:ext cx="202346" cy="2578426"/>
          </a:xfrm>
          <a:prstGeom prst="leftBrace">
            <a:avLst>
              <a:gd name="adj1" fmla="val 57047"/>
              <a:gd name="adj2" fmla="val 50929"/>
            </a:avLst>
          </a:prstGeom>
          <a:ln>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TextBox 64">
            <a:extLst>
              <a:ext uri="{FF2B5EF4-FFF2-40B4-BE49-F238E27FC236}">
                <a16:creationId xmlns:a16="http://schemas.microsoft.com/office/drawing/2014/main" id="{4162275D-5D8A-B1AB-8B45-F9178DCEABDF}"/>
              </a:ext>
            </a:extLst>
          </p:cNvPr>
          <p:cNvSpPr txBox="1"/>
          <p:nvPr/>
        </p:nvSpPr>
        <p:spPr>
          <a:xfrm>
            <a:off x="4423363" y="3628646"/>
            <a:ext cx="2393211" cy="646331"/>
          </a:xfrm>
          <a:prstGeom prst="rect">
            <a:avLst/>
          </a:prstGeom>
          <a:noFill/>
        </p:spPr>
        <p:txBody>
          <a:bodyPr wrap="square" rtlCol="0">
            <a:spAutoFit/>
          </a:bodyPr>
          <a:lstStyle/>
          <a:p>
            <a:pPr algn="ctr"/>
            <a:r>
              <a:rPr lang="en-US" dirty="0">
                <a:solidFill>
                  <a:srgbClr val="00B050"/>
                </a:solidFill>
              </a:rPr>
              <a:t>Produce &amp; sell both domestic and export</a:t>
            </a:r>
          </a:p>
        </p:txBody>
      </p:sp>
      <p:sp>
        <p:nvSpPr>
          <p:cNvPr id="67" name="TextBox 66">
            <a:extLst>
              <a:ext uri="{FF2B5EF4-FFF2-40B4-BE49-F238E27FC236}">
                <a16:creationId xmlns:a16="http://schemas.microsoft.com/office/drawing/2014/main" id="{9FC77B36-8CCB-2D45-F24A-2838686EB2C1}"/>
              </a:ext>
            </a:extLst>
          </p:cNvPr>
          <p:cNvSpPr txBox="1"/>
          <p:nvPr/>
        </p:nvSpPr>
        <p:spPr>
          <a:xfrm>
            <a:off x="601702" y="1408276"/>
            <a:ext cx="1272065" cy="369332"/>
          </a:xfrm>
          <a:prstGeom prst="rect">
            <a:avLst/>
          </a:prstGeom>
          <a:noFill/>
        </p:spPr>
        <p:txBody>
          <a:bodyPr wrap="square" rtlCol="0">
            <a:spAutoFit/>
          </a:bodyPr>
          <a:lstStyle/>
          <a:p>
            <a:r>
              <a:rPr lang="en-US" dirty="0"/>
              <a:t>Profit</a:t>
            </a:r>
          </a:p>
        </p:txBody>
      </p:sp>
      <p:sp>
        <p:nvSpPr>
          <p:cNvPr id="68" name="TextBox 67">
            <a:extLst>
              <a:ext uri="{FF2B5EF4-FFF2-40B4-BE49-F238E27FC236}">
                <a16:creationId xmlns:a16="http://schemas.microsoft.com/office/drawing/2014/main" id="{139F0CA3-B75B-4B1D-BFC4-E4D5A1412FC4}"/>
              </a:ext>
            </a:extLst>
          </p:cNvPr>
          <p:cNvSpPr txBox="1"/>
          <p:nvPr/>
        </p:nvSpPr>
        <p:spPr>
          <a:xfrm>
            <a:off x="6707999" y="4534207"/>
            <a:ext cx="1369194" cy="369332"/>
          </a:xfrm>
          <a:prstGeom prst="rect">
            <a:avLst/>
          </a:prstGeom>
          <a:noFill/>
        </p:spPr>
        <p:txBody>
          <a:bodyPr wrap="square" rtlCol="0">
            <a:spAutoFit/>
          </a:bodyPr>
          <a:lstStyle/>
          <a:p>
            <a:r>
              <a:rPr lang="en-US" dirty="0"/>
              <a:t>Productivity</a:t>
            </a:r>
          </a:p>
        </p:txBody>
      </p:sp>
    </p:spTree>
    <p:extLst>
      <p:ext uri="{BB962C8B-B14F-4D97-AF65-F5344CB8AC3E}">
        <p14:creationId xmlns:p14="http://schemas.microsoft.com/office/powerpoint/2010/main" val="304422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p:bldP spid="62" grpId="0" animBg="1"/>
      <p:bldP spid="63" grpId="0"/>
      <p:bldP spid="64" grpId="0" animBg="1"/>
      <p:bldP spid="6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xfrm>
            <a:off x="3124200" y="6245225"/>
            <a:ext cx="2895600" cy="476250"/>
          </a:xfrm>
          <a:noFill/>
        </p:spPr>
        <p:txBody>
          <a:bodyPr/>
          <a:lstStyle/>
          <a:p>
            <a:r>
              <a:rPr lang="en-US">
                <a:latin typeface="Arial" pitchFamily="-109" charset="0"/>
              </a:rPr>
              <a:t>Class 18:  Scale Economies and Imperfect Competition</a:t>
            </a:r>
            <a:endParaRPr lang="en-US" dirty="0">
              <a:latin typeface="Arial" pitchFamily="-109" charset="0"/>
            </a:endParaRPr>
          </a:p>
        </p:txBody>
      </p:sp>
      <p:sp>
        <p:nvSpPr>
          <p:cNvPr id="29699" name="Slide Number Placeholder 5"/>
          <p:cNvSpPr>
            <a:spLocks noGrp="1"/>
          </p:cNvSpPr>
          <p:nvPr>
            <p:ph type="sldNum" sz="quarter" idx="12"/>
          </p:nvPr>
        </p:nvSpPr>
        <p:spPr>
          <a:noFill/>
        </p:spPr>
        <p:txBody>
          <a:bodyPr/>
          <a:lstStyle/>
          <a:p>
            <a:fld id="{7C4CCD31-DF18-E24B-8454-0432F923D698}" type="slidenum">
              <a:rPr lang="en-US" smtClean="0">
                <a:latin typeface="Arial" pitchFamily="-109" charset="0"/>
              </a:rPr>
              <a:pPr/>
              <a:t>4</a:t>
            </a:fld>
            <a:endParaRPr lang="en-US">
              <a:latin typeface="Arial" pitchFamily="-109" charset="0"/>
            </a:endParaRPr>
          </a:p>
        </p:txBody>
      </p:sp>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News</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80358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Move Autarky to Trade </a:t>
            </a:r>
          </a:p>
        </p:txBody>
      </p:sp>
      <p:sp>
        <p:nvSpPr>
          <p:cNvPr id="4" name="Footer Placeholder 3"/>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cxnSp>
        <p:nvCxnSpPr>
          <p:cNvPr id="8" name="Straight Connector 7">
            <a:extLst>
              <a:ext uri="{FF2B5EF4-FFF2-40B4-BE49-F238E27FC236}">
                <a16:creationId xmlns:a16="http://schemas.microsoft.com/office/drawing/2014/main" id="{8FFAA93C-CE53-ED95-E5BD-DFFFBEEEFB2B}"/>
              </a:ext>
            </a:extLst>
          </p:cNvPr>
          <p:cNvCxnSpPr>
            <a:cxnSpLocks/>
          </p:cNvCxnSpPr>
          <p:nvPr/>
        </p:nvCxnSpPr>
        <p:spPr>
          <a:xfrm>
            <a:off x="1634067" y="4279788"/>
            <a:ext cx="5863509"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A6B16C7-9935-3F20-6304-0A1C8600023A}"/>
              </a:ext>
            </a:extLst>
          </p:cNvPr>
          <p:cNvCxnSpPr>
            <a:cxnSpLocks/>
          </p:cNvCxnSpPr>
          <p:nvPr/>
        </p:nvCxnSpPr>
        <p:spPr>
          <a:xfrm flipV="1">
            <a:off x="1640245" y="1573427"/>
            <a:ext cx="0" cy="3962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5662AE3D-106B-6716-DDC3-7E9F41A91CC1}"/>
                  </a:ext>
                </a:extLst>
              </p:cNvPr>
              <p:cNvSpPr txBox="1"/>
              <p:nvPr/>
            </p:nvSpPr>
            <p:spPr>
              <a:xfrm>
                <a:off x="1203640" y="1388761"/>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𝜋</m:t>
                      </m:r>
                    </m:oMath>
                  </m:oMathPara>
                </a14:m>
                <a:endParaRPr lang="en-US" baseline="30000" dirty="0"/>
              </a:p>
            </p:txBody>
          </p:sp>
        </mc:Choice>
        <mc:Fallback>
          <p:sp>
            <p:nvSpPr>
              <p:cNvPr id="10" name="TextBox 9">
                <a:extLst>
                  <a:ext uri="{FF2B5EF4-FFF2-40B4-BE49-F238E27FC236}">
                    <a16:creationId xmlns:a16="http://schemas.microsoft.com/office/drawing/2014/main" id="{5662AE3D-106B-6716-DDC3-7E9F41A91CC1}"/>
                  </a:ext>
                </a:extLst>
              </p:cNvPr>
              <p:cNvSpPr txBox="1">
                <a:spLocks noRot="1" noChangeAspect="1" noMove="1" noResize="1" noEditPoints="1" noAdjustHandles="1" noChangeArrowheads="1" noChangeShapeType="1" noTextEdit="1"/>
              </p:cNvSpPr>
              <p:nvPr/>
            </p:nvSpPr>
            <p:spPr>
              <a:xfrm>
                <a:off x="1203640" y="1388761"/>
                <a:ext cx="457200" cy="369332"/>
              </a:xfrm>
              <a:prstGeom prst="rect">
                <a:avLst/>
              </a:prstGeom>
              <a:blipFill>
                <a:blip r:embed="rId3"/>
                <a:stretch>
                  <a:fillRect/>
                </a:stretch>
              </a:blipFill>
            </p:spPr>
            <p:txBody>
              <a:bodyPr/>
              <a:lstStyle/>
              <a:p>
                <a:r>
                  <a:rPr lang="en-US">
                    <a:noFill/>
                  </a:rPr>
                  <a:t> </a:t>
                </a:r>
              </a:p>
            </p:txBody>
          </p:sp>
        </mc:Fallback>
      </mc:AlternateContent>
      <p:cxnSp>
        <p:nvCxnSpPr>
          <p:cNvPr id="12" name="Straight Connector 11">
            <a:extLst>
              <a:ext uri="{FF2B5EF4-FFF2-40B4-BE49-F238E27FC236}">
                <a16:creationId xmlns:a16="http://schemas.microsoft.com/office/drawing/2014/main" id="{8BE4A5E5-0E91-4380-B837-0D8F58D76699}"/>
              </a:ext>
            </a:extLst>
          </p:cNvPr>
          <p:cNvCxnSpPr>
            <a:cxnSpLocks/>
          </p:cNvCxnSpPr>
          <p:nvPr/>
        </p:nvCxnSpPr>
        <p:spPr>
          <a:xfrm flipH="1">
            <a:off x="1646424" y="1634927"/>
            <a:ext cx="5283390" cy="3229287"/>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43" name="TextBox 42">
                <a:extLst>
                  <a:ext uri="{FF2B5EF4-FFF2-40B4-BE49-F238E27FC236}">
                    <a16:creationId xmlns:a16="http://schemas.microsoft.com/office/drawing/2014/main" id="{DF7760C7-60F1-6BD2-AF35-4F68DE55632D}"/>
                  </a:ext>
                </a:extLst>
              </p:cNvPr>
              <p:cNvSpPr txBox="1"/>
              <p:nvPr/>
            </p:nvSpPr>
            <p:spPr>
              <a:xfrm>
                <a:off x="1179956" y="4620243"/>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𝑓</m:t>
                          </m:r>
                        </m:e>
                        <m:sub>
                          <m:r>
                            <a:rPr lang="en-US" i="1">
                              <a:latin typeface="Cambria Math" panose="02040503050406030204" pitchFamily="18" charset="0"/>
                              <a:ea typeface="Cambria Math" panose="02040503050406030204" pitchFamily="18" charset="0"/>
                            </a:rPr>
                            <m:t>𝐷</m:t>
                          </m:r>
                        </m:sub>
                      </m:sSub>
                    </m:oMath>
                  </m:oMathPara>
                </a14:m>
                <a:endParaRPr lang="en-US" baseline="30000" dirty="0"/>
              </a:p>
            </p:txBody>
          </p:sp>
        </mc:Choice>
        <mc:Fallback>
          <p:sp>
            <p:nvSpPr>
              <p:cNvPr id="43" name="TextBox 42">
                <a:extLst>
                  <a:ext uri="{FF2B5EF4-FFF2-40B4-BE49-F238E27FC236}">
                    <a16:creationId xmlns:a16="http://schemas.microsoft.com/office/drawing/2014/main" id="{DF7760C7-60F1-6BD2-AF35-4F68DE55632D}"/>
                  </a:ext>
                </a:extLst>
              </p:cNvPr>
              <p:cNvSpPr txBox="1">
                <a:spLocks noRot="1" noChangeAspect="1" noMove="1" noResize="1" noEditPoints="1" noAdjustHandles="1" noChangeArrowheads="1" noChangeShapeType="1" noTextEdit="1"/>
              </p:cNvSpPr>
              <p:nvPr/>
            </p:nvSpPr>
            <p:spPr>
              <a:xfrm>
                <a:off x="1179956" y="4620243"/>
                <a:ext cx="457200" cy="369332"/>
              </a:xfrm>
              <a:prstGeom prst="rect">
                <a:avLst/>
              </a:prstGeom>
              <a:blipFill>
                <a:blip r:embed="rId4"/>
                <a:stretch>
                  <a:fillRect b="-13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7" name="TextBox 46">
                <a:extLst>
                  <a:ext uri="{FF2B5EF4-FFF2-40B4-BE49-F238E27FC236}">
                    <a16:creationId xmlns:a16="http://schemas.microsoft.com/office/drawing/2014/main" id="{FB5E0E4B-419F-4F92-4026-325A3C863B05}"/>
                  </a:ext>
                </a:extLst>
              </p:cNvPr>
              <p:cNvSpPr txBox="1"/>
              <p:nvPr/>
            </p:nvSpPr>
            <p:spPr>
              <a:xfrm>
                <a:off x="7081337" y="4238323"/>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𝜑</m:t>
                      </m:r>
                    </m:oMath>
                  </m:oMathPara>
                </a14:m>
                <a:endParaRPr lang="en-US" baseline="30000" dirty="0"/>
              </a:p>
            </p:txBody>
          </p:sp>
        </mc:Choice>
        <mc:Fallback>
          <p:sp>
            <p:nvSpPr>
              <p:cNvPr id="47" name="TextBox 46">
                <a:extLst>
                  <a:ext uri="{FF2B5EF4-FFF2-40B4-BE49-F238E27FC236}">
                    <a16:creationId xmlns:a16="http://schemas.microsoft.com/office/drawing/2014/main" id="{FB5E0E4B-419F-4F92-4026-325A3C863B05}"/>
                  </a:ext>
                </a:extLst>
              </p:cNvPr>
              <p:cNvSpPr txBox="1">
                <a:spLocks noRot="1" noChangeAspect="1" noMove="1" noResize="1" noEditPoints="1" noAdjustHandles="1" noChangeArrowheads="1" noChangeShapeType="1" noTextEdit="1"/>
              </p:cNvSpPr>
              <p:nvPr/>
            </p:nvSpPr>
            <p:spPr>
              <a:xfrm>
                <a:off x="7081337" y="4238323"/>
                <a:ext cx="457200" cy="369332"/>
              </a:xfrm>
              <a:prstGeom prst="rect">
                <a:avLst/>
              </a:prstGeom>
              <a:blipFill>
                <a:blip r:embed="rId5"/>
                <a:stretch>
                  <a:fillRect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9" name="TextBox 48">
                <a:extLst>
                  <a:ext uri="{FF2B5EF4-FFF2-40B4-BE49-F238E27FC236}">
                    <a16:creationId xmlns:a16="http://schemas.microsoft.com/office/drawing/2014/main" id="{66A5BFFA-A452-8067-39CA-361DCB5E74A6}"/>
                  </a:ext>
                </a:extLst>
              </p:cNvPr>
              <p:cNvSpPr txBox="1"/>
              <p:nvPr/>
            </p:nvSpPr>
            <p:spPr>
              <a:xfrm>
                <a:off x="6852737" y="1379481"/>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0070C0"/>
                              </a:solidFill>
                              <a:latin typeface="Cambria Math" panose="02040503050406030204" pitchFamily="18" charset="0"/>
                              <a:ea typeface="Cambria Math" panose="02040503050406030204" pitchFamily="18" charset="0"/>
                            </a:rPr>
                          </m:ctrlPr>
                        </m:sSubPr>
                        <m:e>
                          <m:r>
                            <a:rPr lang="en-US" i="1" dirty="0" smtClean="0">
                              <a:solidFill>
                                <a:srgbClr val="0070C0"/>
                              </a:solidFill>
                              <a:latin typeface="Cambria Math" panose="02040503050406030204" pitchFamily="18" charset="0"/>
                              <a:ea typeface="Cambria Math" panose="02040503050406030204" pitchFamily="18" charset="0"/>
                            </a:rPr>
                            <m:t>𝜋</m:t>
                          </m:r>
                        </m:e>
                        <m:sub>
                          <m:r>
                            <a:rPr lang="en-US" b="0" i="1" dirty="0" smtClean="0">
                              <a:solidFill>
                                <a:srgbClr val="0070C0"/>
                              </a:solidFill>
                              <a:latin typeface="Cambria Math" panose="02040503050406030204" pitchFamily="18" charset="0"/>
                              <a:ea typeface="Cambria Math" panose="02040503050406030204" pitchFamily="18" charset="0"/>
                            </a:rPr>
                            <m:t>𝑎</m:t>
                          </m:r>
                        </m:sub>
                      </m:sSub>
                    </m:oMath>
                  </m:oMathPara>
                </a14:m>
                <a:endParaRPr lang="en-US" baseline="30000" dirty="0">
                  <a:solidFill>
                    <a:srgbClr val="0070C0"/>
                  </a:solidFill>
                </a:endParaRPr>
              </a:p>
            </p:txBody>
          </p:sp>
        </mc:Choice>
        <mc:Fallback>
          <p:sp>
            <p:nvSpPr>
              <p:cNvPr id="49" name="TextBox 48">
                <a:extLst>
                  <a:ext uri="{FF2B5EF4-FFF2-40B4-BE49-F238E27FC236}">
                    <a16:creationId xmlns:a16="http://schemas.microsoft.com/office/drawing/2014/main" id="{66A5BFFA-A452-8067-39CA-361DCB5E74A6}"/>
                  </a:ext>
                </a:extLst>
              </p:cNvPr>
              <p:cNvSpPr txBox="1">
                <a:spLocks noRot="1" noChangeAspect="1" noMove="1" noResize="1" noEditPoints="1" noAdjustHandles="1" noChangeArrowheads="1" noChangeShapeType="1" noTextEdit="1"/>
              </p:cNvSpPr>
              <p:nvPr/>
            </p:nvSpPr>
            <p:spPr>
              <a:xfrm>
                <a:off x="6852737" y="1379481"/>
                <a:ext cx="457200" cy="36933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7" name="TextBox 56">
                <a:extLst>
                  <a:ext uri="{FF2B5EF4-FFF2-40B4-BE49-F238E27FC236}">
                    <a16:creationId xmlns:a16="http://schemas.microsoft.com/office/drawing/2014/main" id="{5FD99CA7-363E-ECF0-3B07-9728FBE73802}"/>
                  </a:ext>
                </a:extLst>
              </p:cNvPr>
              <p:cNvSpPr txBox="1"/>
              <p:nvPr/>
            </p:nvSpPr>
            <p:spPr>
              <a:xfrm>
                <a:off x="2222634" y="3876063"/>
                <a:ext cx="457200" cy="363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i="1" dirty="0" smtClean="0">
                              <a:solidFill>
                                <a:srgbClr val="0070C0"/>
                              </a:solidFill>
                              <a:latin typeface="Cambria Math" panose="02040503050406030204" pitchFamily="18" charset="0"/>
                              <a:ea typeface="Cambria Math" panose="02040503050406030204" pitchFamily="18" charset="0"/>
                            </a:rPr>
                          </m:ctrlPr>
                        </m:sSubSupPr>
                        <m:e>
                          <m:r>
                            <a:rPr lang="en-US" i="1" dirty="0" smtClean="0">
                              <a:solidFill>
                                <a:srgbClr val="0070C0"/>
                              </a:solidFill>
                              <a:latin typeface="Cambria Math" panose="02040503050406030204" pitchFamily="18" charset="0"/>
                              <a:ea typeface="Cambria Math" panose="02040503050406030204" pitchFamily="18" charset="0"/>
                            </a:rPr>
                            <m:t>𝜑</m:t>
                          </m:r>
                        </m:e>
                        <m:sub>
                          <m:r>
                            <a:rPr lang="en-US" b="0" i="1" dirty="0" smtClean="0">
                              <a:solidFill>
                                <a:srgbClr val="0070C0"/>
                              </a:solidFill>
                              <a:latin typeface="Cambria Math" panose="02040503050406030204" pitchFamily="18" charset="0"/>
                              <a:ea typeface="Cambria Math" panose="02040503050406030204" pitchFamily="18" charset="0"/>
                            </a:rPr>
                            <m:t>𝑎</m:t>
                          </m:r>
                        </m:sub>
                        <m:sup>
                          <m:r>
                            <a:rPr lang="en-US" b="0" i="1" dirty="0" smtClean="0">
                              <a:solidFill>
                                <a:srgbClr val="0070C0"/>
                              </a:solidFill>
                              <a:latin typeface="Cambria Math" panose="02040503050406030204" pitchFamily="18" charset="0"/>
                              <a:ea typeface="Cambria Math" panose="02040503050406030204" pitchFamily="18" charset="0"/>
                            </a:rPr>
                            <m:t>∗</m:t>
                          </m:r>
                        </m:sup>
                      </m:sSubSup>
                    </m:oMath>
                  </m:oMathPara>
                </a14:m>
                <a:endParaRPr lang="en-US" baseline="30000" dirty="0">
                  <a:solidFill>
                    <a:srgbClr val="0070C0"/>
                  </a:solidFill>
                </a:endParaRPr>
              </a:p>
            </p:txBody>
          </p:sp>
        </mc:Choice>
        <mc:Fallback>
          <p:sp>
            <p:nvSpPr>
              <p:cNvPr id="57" name="TextBox 56">
                <a:extLst>
                  <a:ext uri="{FF2B5EF4-FFF2-40B4-BE49-F238E27FC236}">
                    <a16:creationId xmlns:a16="http://schemas.microsoft.com/office/drawing/2014/main" id="{5FD99CA7-363E-ECF0-3B07-9728FBE73802}"/>
                  </a:ext>
                </a:extLst>
              </p:cNvPr>
              <p:cNvSpPr txBox="1">
                <a:spLocks noRot="1" noChangeAspect="1" noMove="1" noResize="1" noEditPoints="1" noAdjustHandles="1" noChangeArrowheads="1" noChangeShapeType="1" noTextEdit="1"/>
              </p:cNvSpPr>
              <p:nvPr/>
            </p:nvSpPr>
            <p:spPr>
              <a:xfrm>
                <a:off x="2222634" y="3876063"/>
                <a:ext cx="457200" cy="363241"/>
              </a:xfrm>
              <a:prstGeom prst="rect">
                <a:avLst/>
              </a:prstGeom>
              <a:blipFill>
                <a:blip r:embed="rId7"/>
                <a:stretch>
                  <a:fillRect b="-1034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9" name="TextBox 58">
                <a:extLst>
                  <a:ext uri="{FF2B5EF4-FFF2-40B4-BE49-F238E27FC236}">
                    <a16:creationId xmlns:a16="http://schemas.microsoft.com/office/drawing/2014/main" id="{983A0425-1F39-61A7-E59F-001616BE25FF}"/>
                  </a:ext>
                </a:extLst>
              </p:cNvPr>
              <p:cNvSpPr txBox="1"/>
              <p:nvPr/>
            </p:nvSpPr>
            <p:spPr>
              <a:xfrm>
                <a:off x="1237735" y="408652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ea typeface="Cambria Math" panose="02040503050406030204" pitchFamily="18" charset="0"/>
                        </a:rPr>
                        <m:t>0</m:t>
                      </m:r>
                    </m:oMath>
                  </m:oMathPara>
                </a14:m>
                <a:endParaRPr lang="en-US" baseline="30000" dirty="0"/>
              </a:p>
            </p:txBody>
          </p:sp>
        </mc:Choice>
        <mc:Fallback>
          <p:sp>
            <p:nvSpPr>
              <p:cNvPr id="59" name="TextBox 58">
                <a:extLst>
                  <a:ext uri="{FF2B5EF4-FFF2-40B4-BE49-F238E27FC236}">
                    <a16:creationId xmlns:a16="http://schemas.microsoft.com/office/drawing/2014/main" id="{983A0425-1F39-61A7-E59F-001616BE25FF}"/>
                  </a:ext>
                </a:extLst>
              </p:cNvPr>
              <p:cNvSpPr txBox="1">
                <a:spLocks noRot="1" noChangeAspect="1" noMove="1" noResize="1" noEditPoints="1" noAdjustHandles="1" noChangeArrowheads="1" noChangeShapeType="1" noTextEdit="1"/>
              </p:cNvSpPr>
              <p:nvPr/>
            </p:nvSpPr>
            <p:spPr>
              <a:xfrm>
                <a:off x="1237735" y="4086520"/>
                <a:ext cx="457200" cy="369332"/>
              </a:xfrm>
              <a:prstGeom prst="rect">
                <a:avLst/>
              </a:prstGeom>
              <a:blipFill>
                <a:blip r:embed="rId8"/>
                <a:stretch>
                  <a:fillRect/>
                </a:stretch>
              </a:blipFill>
            </p:spPr>
            <p:txBody>
              <a:bodyPr/>
              <a:lstStyle/>
              <a:p>
                <a:r>
                  <a:rPr lang="en-US">
                    <a:noFill/>
                  </a:rPr>
                  <a:t> </a:t>
                </a:r>
              </a:p>
            </p:txBody>
          </p:sp>
        </mc:Fallback>
      </mc:AlternateContent>
      <p:sp>
        <p:nvSpPr>
          <p:cNvPr id="67" name="TextBox 66">
            <a:extLst>
              <a:ext uri="{FF2B5EF4-FFF2-40B4-BE49-F238E27FC236}">
                <a16:creationId xmlns:a16="http://schemas.microsoft.com/office/drawing/2014/main" id="{9FC77B36-8CCB-2D45-F24A-2838686EB2C1}"/>
              </a:ext>
            </a:extLst>
          </p:cNvPr>
          <p:cNvSpPr txBox="1"/>
          <p:nvPr/>
        </p:nvSpPr>
        <p:spPr>
          <a:xfrm>
            <a:off x="601702" y="1408276"/>
            <a:ext cx="1272065" cy="369332"/>
          </a:xfrm>
          <a:prstGeom prst="rect">
            <a:avLst/>
          </a:prstGeom>
          <a:noFill/>
        </p:spPr>
        <p:txBody>
          <a:bodyPr wrap="square" rtlCol="0">
            <a:spAutoFit/>
          </a:bodyPr>
          <a:lstStyle/>
          <a:p>
            <a:r>
              <a:rPr lang="en-US" dirty="0"/>
              <a:t>Profit</a:t>
            </a:r>
          </a:p>
        </p:txBody>
      </p:sp>
      <p:sp>
        <p:nvSpPr>
          <p:cNvPr id="68" name="TextBox 67">
            <a:extLst>
              <a:ext uri="{FF2B5EF4-FFF2-40B4-BE49-F238E27FC236}">
                <a16:creationId xmlns:a16="http://schemas.microsoft.com/office/drawing/2014/main" id="{139F0CA3-B75B-4B1D-BFC4-E4D5A1412FC4}"/>
              </a:ext>
            </a:extLst>
          </p:cNvPr>
          <p:cNvSpPr txBox="1"/>
          <p:nvPr/>
        </p:nvSpPr>
        <p:spPr>
          <a:xfrm>
            <a:off x="6707999" y="4534207"/>
            <a:ext cx="1369194" cy="369332"/>
          </a:xfrm>
          <a:prstGeom prst="rect">
            <a:avLst/>
          </a:prstGeom>
          <a:noFill/>
        </p:spPr>
        <p:txBody>
          <a:bodyPr wrap="square" rtlCol="0">
            <a:spAutoFit/>
          </a:bodyPr>
          <a:lstStyle/>
          <a:p>
            <a:r>
              <a:rPr lang="en-US" dirty="0"/>
              <a:t>Productivity</a:t>
            </a:r>
          </a:p>
        </p:txBody>
      </p:sp>
      <p:cxnSp>
        <p:nvCxnSpPr>
          <p:cNvPr id="3" name="Straight Connector 2">
            <a:extLst>
              <a:ext uri="{FF2B5EF4-FFF2-40B4-BE49-F238E27FC236}">
                <a16:creationId xmlns:a16="http://schemas.microsoft.com/office/drawing/2014/main" id="{BB17924D-B325-482D-8AA8-C574FA96B1F1}"/>
              </a:ext>
            </a:extLst>
          </p:cNvPr>
          <p:cNvCxnSpPr>
            <a:cxnSpLocks/>
          </p:cNvCxnSpPr>
          <p:nvPr/>
        </p:nvCxnSpPr>
        <p:spPr>
          <a:xfrm flipH="1">
            <a:off x="1613472" y="3276600"/>
            <a:ext cx="5320728" cy="200797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CA26ED18-E8BC-6DD9-4B51-BD60C952C90E}"/>
                  </a:ext>
                </a:extLst>
              </p:cNvPr>
              <p:cNvSpPr txBox="1"/>
              <p:nvPr/>
            </p:nvSpPr>
            <p:spPr>
              <a:xfrm>
                <a:off x="1203640" y="5062740"/>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𝑓</m:t>
                          </m:r>
                        </m:e>
                        <m:sub>
                          <m:r>
                            <a:rPr lang="en-US" b="0" i="1" smtClean="0">
                              <a:latin typeface="Cambria Math" panose="02040503050406030204" pitchFamily="18" charset="0"/>
                              <a:ea typeface="Cambria Math" panose="02040503050406030204" pitchFamily="18" charset="0"/>
                            </a:rPr>
                            <m:t>𝑋</m:t>
                          </m:r>
                        </m:sub>
                      </m:sSub>
                    </m:oMath>
                  </m:oMathPara>
                </a14:m>
                <a:endParaRPr lang="en-US" baseline="30000" dirty="0"/>
              </a:p>
            </p:txBody>
          </p:sp>
        </mc:Choice>
        <mc:Fallback>
          <p:sp>
            <p:nvSpPr>
              <p:cNvPr id="14" name="TextBox 13">
                <a:extLst>
                  <a:ext uri="{FF2B5EF4-FFF2-40B4-BE49-F238E27FC236}">
                    <a16:creationId xmlns:a16="http://schemas.microsoft.com/office/drawing/2014/main" id="{CA26ED18-E8BC-6DD9-4B51-BD60C952C90E}"/>
                  </a:ext>
                </a:extLst>
              </p:cNvPr>
              <p:cNvSpPr txBox="1">
                <a:spLocks noRot="1" noChangeAspect="1" noMove="1" noResize="1" noEditPoints="1" noAdjustHandles="1" noChangeArrowheads="1" noChangeShapeType="1" noTextEdit="1"/>
              </p:cNvSpPr>
              <p:nvPr/>
            </p:nvSpPr>
            <p:spPr>
              <a:xfrm>
                <a:off x="1203640" y="5062740"/>
                <a:ext cx="457200" cy="369332"/>
              </a:xfrm>
              <a:prstGeom prst="rect">
                <a:avLst/>
              </a:prstGeom>
              <a:blipFill>
                <a:blip r:embed="rId9"/>
                <a:stretch>
                  <a:fillRect b="-16667"/>
                </a:stretch>
              </a:blipFill>
            </p:spPr>
            <p:txBody>
              <a:bodyPr/>
              <a:lstStyle/>
              <a:p>
                <a:r>
                  <a:rPr lang="en-US">
                    <a:noFill/>
                  </a:rPr>
                  <a:t> </a:t>
                </a:r>
              </a:p>
            </p:txBody>
          </p:sp>
        </mc:Fallback>
      </mc:AlternateContent>
      <p:cxnSp>
        <p:nvCxnSpPr>
          <p:cNvPr id="15" name="Straight Connector 14">
            <a:extLst>
              <a:ext uri="{FF2B5EF4-FFF2-40B4-BE49-F238E27FC236}">
                <a16:creationId xmlns:a16="http://schemas.microsoft.com/office/drawing/2014/main" id="{1EB0B851-B4BB-D198-6A17-10111DA23307}"/>
              </a:ext>
            </a:extLst>
          </p:cNvPr>
          <p:cNvCxnSpPr>
            <a:cxnSpLocks/>
          </p:cNvCxnSpPr>
          <p:nvPr/>
        </p:nvCxnSpPr>
        <p:spPr>
          <a:xfrm flipH="1">
            <a:off x="1646424" y="2079137"/>
            <a:ext cx="5302727" cy="2785077"/>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9BA1CE1E-0FC8-B862-DC0B-A49F7EFE960F}"/>
                  </a:ext>
                </a:extLst>
              </p:cNvPr>
              <p:cNvSpPr txBox="1"/>
              <p:nvPr/>
            </p:nvSpPr>
            <p:spPr>
              <a:xfrm>
                <a:off x="6916657" y="1803532"/>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dirty="0" smtClean="0">
                              <a:latin typeface="Cambria Math" panose="02040503050406030204" pitchFamily="18" charset="0"/>
                              <a:ea typeface="Cambria Math" panose="02040503050406030204" pitchFamily="18" charset="0"/>
                            </a:rPr>
                          </m:ctrlPr>
                        </m:sSubPr>
                        <m:e>
                          <m:r>
                            <a:rPr lang="en-US" i="1" dirty="0" smtClean="0">
                              <a:latin typeface="Cambria Math" panose="02040503050406030204" pitchFamily="18" charset="0"/>
                              <a:ea typeface="Cambria Math" panose="02040503050406030204" pitchFamily="18" charset="0"/>
                            </a:rPr>
                            <m:t>𝜋</m:t>
                          </m:r>
                        </m:e>
                        <m:sub>
                          <m:r>
                            <a:rPr lang="en-US" b="0" i="1" dirty="0" smtClean="0">
                              <a:latin typeface="Cambria Math" panose="02040503050406030204" pitchFamily="18" charset="0"/>
                              <a:ea typeface="Cambria Math" panose="02040503050406030204" pitchFamily="18" charset="0"/>
                            </a:rPr>
                            <m:t>𝐷</m:t>
                          </m:r>
                        </m:sub>
                      </m:sSub>
                    </m:oMath>
                  </m:oMathPara>
                </a14:m>
                <a:endParaRPr lang="en-US" baseline="30000" dirty="0"/>
              </a:p>
            </p:txBody>
          </p:sp>
        </mc:Choice>
        <mc:Fallback>
          <p:sp>
            <p:nvSpPr>
              <p:cNvPr id="16" name="TextBox 15">
                <a:extLst>
                  <a:ext uri="{FF2B5EF4-FFF2-40B4-BE49-F238E27FC236}">
                    <a16:creationId xmlns:a16="http://schemas.microsoft.com/office/drawing/2014/main" id="{9BA1CE1E-0FC8-B862-DC0B-A49F7EFE960F}"/>
                  </a:ext>
                </a:extLst>
              </p:cNvPr>
              <p:cNvSpPr txBox="1">
                <a:spLocks noRot="1" noChangeAspect="1" noMove="1" noResize="1" noEditPoints="1" noAdjustHandles="1" noChangeArrowheads="1" noChangeShapeType="1" noTextEdit="1"/>
              </p:cNvSpPr>
              <p:nvPr/>
            </p:nvSpPr>
            <p:spPr>
              <a:xfrm>
                <a:off x="6916657" y="1803532"/>
                <a:ext cx="457200" cy="369332"/>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1EB27915-ABBB-8BD0-E052-A4A26CED6A0B}"/>
                  </a:ext>
                </a:extLst>
              </p:cNvPr>
              <p:cNvSpPr txBox="1"/>
              <p:nvPr/>
            </p:nvSpPr>
            <p:spPr>
              <a:xfrm>
                <a:off x="6869212" y="2988835"/>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dirty="0" smtClean="0">
                              <a:latin typeface="Cambria Math" panose="02040503050406030204" pitchFamily="18" charset="0"/>
                              <a:ea typeface="Cambria Math" panose="02040503050406030204" pitchFamily="18" charset="0"/>
                            </a:rPr>
                          </m:ctrlPr>
                        </m:sSubPr>
                        <m:e>
                          <m:r>
                            <a:rPr lang="en-US" i="1" dirty="0" smtClean="0">
                              <a:latin typeface="Cambria Math" panose="02040503050406030204" pitchFamily="18" charset="0"/>
                              <a:ea typeface="Cambria Math" panose="02040503050406030204" pitchFamily="18" charset="0"/>
                            </a:rPr>
                            <m:t>𝜋</m:t>
                          </m:r>
                        </m:e>
                        <m:sub>
                          <m:r>
                            <a:rPr lang="en-US" b="0" i="1" dirty="0" smtClean="0">
                              <a:latin typeface="Cambria Math" panose="02040503050406030204" pitchFamily="18" charset="0"/>
                              <a:ea typeface="Cambria Math" panose="02040503050406030204" pitchFamily="18" charset="0"/>
                            </a:rPr>
                            <m:t>𝑋</m:t>
                          </m:r>
                        </m:sub>
                      </m:sSub>
                    </m:oMath>
                  </m:oMathPara>
                </a14:m>
                <a:endParaRPr lang="en-US" baseline="30000" dirty="0"/>
              </a:p>
            </p:txBody>
          </p:sp>
        </mc:Choice>
        <mc:Fallback>
          <p:sp>
            <p:nvSpPr>
              <p:cNvPr id="17" name="TextBox 16">
                <a:extLst>
                  <a:ext uri="{FF2B5EF4-FFF2-40B4-BE49-F238E27FC236}">
                    <a16:creationId xmlns:a16="http://schemas.microsoft.com/office/drawing/2014/main" id="{1EB27915-ABBB-8BD0-E052-A4A26CED6A0B}"/>
                  </a:ext>
                </a:extLst>
              </p:cNvPr>
              <p:cNvSpPr txBox="1">
                <a:spLocks noRot="1" noChangeAspect="1" noMove="1" noResize="1" noEditPoints="1" noAdjustHandles="1" noChangeArrowheads="1" noChangeShapeType="1" noTextEdit="1"/>
              </p:cNvSpPr>
              <p:nvPr/>
            </p:nvSpPr>
            <p:spPr>
              <a:xfrm>
                <a:off x="6869212" y="2988835"/>
                <a:ext cx="457200" cy="369332"/>
              </a:xfrm>
              <a:prstGeom prst="rect">
                <a:avLst/>
              </a:prstGeom>
              <a:blipFill>
                <a:blip r:embed="rId11"/>
                <a:stretch>
                  <a:fillRect/>
                </a:stretch>
              </a:blipFill>
            </p:spPr>
            <p:txBody>
              <a:bodyPr/>
              <a:lstStyle/>
              <a:p>
                <a:r>
                  <a:rPr lang="en-US">
                    <a:noFill/>
                  </a:rPr>
                  <a:t> </a:t>
                </a:r>
              </a:p>
            </p:txBody>
          </p:sp>
        </mc:Fallback>
      </mc:AlternateContent>
      <p:cxnSp>
        <p:nvCxnSpPr>
          <p:cNvPr id="18" name="Straight Connector 17">
            <a:extLst>
              <a:ext uri="{FF2B5EF4-FFF2-40B4-BE49-F238E27FC236}">
                <a16:creationId xmlns:a16="http://schemas.microsoft.com/office/drawing/2014/main" id="{15C2C91B-3A35-D6C1-1109-5571B887F4D3}"/>
              </a:ext>
            </a:extLst>
          </p:cNvPr>
          <p:cNvCxnSpPr>
            <a:cxnSpLocks/>
          </p:cNvCxnSpPr>
          <p:nvPr/>
        </p:nvCxnSpPr>
        <p:spPr>
          <a:xfrm flipV="1">
            <a:off x="4274751" y="2312774"/>
            <a:ext cx="0" cy="196701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56840E5-AD2F-69E2-6DD6-4DD62EBEAD19}"/>
              </a:ext>
            </a:extLst>
          </p:cNvPr>
          <p:cNvCxnSpPr>
            <a:cxnSpLocks/>
          </p:cNvCxnSpPr>
          <p:nvPr/>
        </p:nvCxnSpPr>
        <p:spPr>
          <a:xfrm flipH="1">
            <a:off x="4268573" y="1816188"/>
            <a:ext cx="1751227" cy="168064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4E8826BC-D61D-9207-C922-75D2E21C4CF3}"/>
                  </a:ext>
                </a:extLst>
              </p:cNvPr>
              <p:cNvSpPr txBox="1"/>
              <p:nvPr/>
            </p:nvSpPr>
            <p:spPr>
              <a:xfrm>
                <a:off x="5990282" y="1554016"/>
                <a:ext cx="4572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ea typeface="Cambria Math" panose="02040503050406030204" pitchFamily="18" charset="0"/>
                        </a:rPr>
                        <m:t>𝜋</m:t>
                      </m:r>
                    </m:oMath>
                  </m:oMathPara>
                </a14:m>
                <a:endParaRPr lang="en-US" baseline="30000" dirty="0"/>
              </a:p>
            </p:txBody>
          </p:sp>
        </mc:Choice>
        <mc:Fallback>
          <p:sp>
            <p:nvSpPr>
              <p:cNvPr id="20" name="TextBox 19">
                <a:extLst>
                  <a:ext uri="{FF2B5EF4-FFF2-40B4-BE49-F238E27FC236}">
                    <a16:creationId xmlns:a16="http://schemas.microsoft.com/office/drawing/2014/main" id="{4E8826BC-D61D-9207-C922-75D2E21C4CF3}"/>
                  </a:ext>
                </a:extLst>
              </p:cNvPr>
              <p:cNvSpPr txBox="1">
                <a:spLocks noRot="1" noChangeAspect="1" noMove="1" noResize="1" noEditPoints="1" noAdjustHandles="1" noChangeArrowheads="1" noChangeShapeType="1" noTextEdit="1"/>
              </p:cNvSpPr>
              <p:nvPr/>
            </p:nvSpPr>
            <p:spPr>
              <a:xfrm>
                <a:off x="5990282" y="1554016"/>
                <a:ext cx="457200"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424A621C-E999-EB72-235F-DE84E93C16EF}"/>
                  </a:ext>
                </a:extLst>
              </p:cNvPr>
              <p:cNvSpPr txBox="1"/>
              <p:nvPr/>
            </p:nvSpPr>
            <p:spPr>
              <a:xfrm>
                <a:off x="2656150" y="4213472"/>
                <a:ext cx="457200" cy="363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i="1" dirty="0" smtClean="0">
                              <a:latin typeface="Cambria Math" panose="02040503050406030204" pitchFamily="18" charset="0"/>
                              <a:ea typeface="Cambria Math" panose="02040503050406030204" pitchFamily="18" charset="0"/>
                            </a:rPr>
                          </m:ctrlPr>
                        </m:sSubSupPr>
                        <m:e>
                          <m:r>
                            <a:rPr lang="en-US" i="1" dirty="0" smtClean="0">
                              <a:latin typeface="Cambria Math" panose="02040503050406030204" pitchFamily="18" charset="0"/>
                              <a:ea typeface="Cambria Math" panose="02040503050406030204" pitchFamily="18" charset="0"/>
                            </a:rPr>
                            <m:t>𝜑</m:t>
                          </m:r>
                        </m:e>
                        <m:sub>
                          <m:r>
                            <a:rPr lang="en-US" b="0" i="1" dirty="0" smtClean="0">
                              <a:latin typeface="Cambria Math" panose="02040503050406030204" pitchFamily="18" charset="0"/>
                              <a:ea typeface="Cambria Math" panose="02040503050406030204" pitchFamily="18" charset="0"/>
                            </a:rPr>
                            <m:t>𝐷</m:t>
                          </m:r>
                        </m:sub>
                        <m:sup>
                          <m:r>
                            <a:rPr lang="en-US" b="0" i="1" dirty="0" smtClean="0">
                              <a:latin typeface="Cambria Math" panose="02040503050406030204" pitchFamily="18" charset="0"/>
                              <a:ea typeface="Cambria Math" panose="02040503050406030204" pitchFamily="18" charset="0"/>
                            </a:rPr>
                            <m:t>∗</m:t>
                          </m:r>
                        </m:sup>
                      </m:sSubSup>
                    </m:oMath>
                  </m:oMathPara>
                </a14:m>
                <a:endParaRPr lang="en-US" baseline="30000" dirty="0"/>
              </a:p>
            </p:txBody>
          </p:sp>
        </mc:Choice>
        <mc:Fallback>
          <p:sp>
            <p:nvSpPr>
              <p:cNvPr id="21" name="TextBox 20">
                <a:extLst>
                  <a:ext uri="{FF2B5EF4-FFF2-40B4-BE49-F238E27FC236}">
                    <a16:creationId xmlns:a16="http://schemas.microsoft.com/office/drawing/2014/main" id="{424A621C-E999-EB72-235F-DE84E93C16EF}"/>
                  </a:ext>
                </a:extLst>
              </p:cNvPr>
              <p:cNvSpPr txBox="1">
                <a:spLocks noRot="1" noChangeAspect="1" noMove="1" noResize="1" noEditPoints="1" noAdjustHandles="1" noChangeArrowheads="1" noChangeShapeType="1" noTextEdit="1"/>
              </p:cNvSpPr>
              <p:nvPr/>
            </p:nvSpPr>
            <p:spPr>
              <a:xfrm>
                <a:off x="2656150" y="4213472"/>
                <a:ext cx="457200" cy="363241"/>
              </a:xfrm>
              <a:prstGeom prst="rect">
                <a:avLst/>
              </a:prstGeom>
              <a:blipFill>
                <a:blip r:embed="rId12"/>
                <a:stretch>
                  <a:fillRect b="-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2" name="TextBox 21">
                <a:extLst>
                  <a:ext uri="{FF2B5EF4-FFF2-40B4-BE49-F238E27FC236}">
                    <a16:creationId xmlns:a16="http://schemas.microsoft.com/office/drawing/2014/main" id="{84D545A1-CE41-97CC-BE6C-1B8253811CB2}"/>
                  </a:ext>
                </a:extLst>
              </p:cNvPr>
              <p:cNvSpPr txBox="1"/>
              <p:nvPr/>
            </p:nvSpPr>
            <p:spPr>
              <a:xfrm>
                <a:off x="4045236" y="4237315"/>
                <a:ext cx="457200" cy="363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i="1" dirty="0" smtClean="0">
                              <a:latin typeface="Cambria Math" panose="02040503050406030204" pitchFamily="18" charset="0"/>
                              <a:ea typeface="Cambria Math" panose="02040503050406030204" pitchFamily="18" charset="0"/>
                            </a:rPr>
                          </m:ctrlPr>
                        </m:sSubSupPr>
                        <m:e>
                          <m:r>
                            <a:rPr lang="en-US" i="1" dirty="0" smtClean="0">
                              <a:latin typeface="Cambria Math" panose="02040503050406030204" pitchFamily="18" charset="0"/>
                              <a:ea typeface="Cambria Math" panose="02040503050406030204" pitchFamily="18" charset="0"/>
                            </a:rPr>
                            <m:t>𝜑</m:t>
                          </m:r>
                        </m:e>
                        <m:sub>
                          <m:r>
                            <a:rPr lang="en-US" b="0" i="1" dirty="0" smtClean="0">
                              <a:latin typeface="Cambria Math" panose="02040503050406030204" pitchFamily="18" charset="0"/>
                              <a:ea typeface="Cambria Math" panose="02040503050406030204" pitchFamily="18" charset="0"/>
                            </a:rPr>
                            <m:t>𝑋</m:t>
                          </m:r>
                        </m:sub>
                        <m:sup>
                          <m:r>
                            <a:rPr lang="en-US" b="0" i="1" dirty="0" smtClean="0">
                              <a:latin typeface="Cambria Math" panose="02040503050406030204" pitchFamily="18" charset="0"/>
                              <a:ea typeface="Cambria Math" panose="02040503050406030204" pitchFamily="18" charset="0"/>
                            </a:rPr>
                            <m:t>∗</m:t>
                          </m:r>
                        </m:sup>
                      </m:sSubSup>
                    </m:oMath>
                  </m:oMathPara>
                </a14:m>
                <a:endParaRPr lang="en-US" baseline="30000" dirty="0"/>
              </a:p>
            </p:txBody>
          </p:sp>
        </mc:Choice>
        <mc:Fallback>
          <p:sp>
            <p:nvSpPr>
              <p:cNvPr id="22" name="TextBox 21">
                <a:extLst>
                  <a:ext uri="{FF2B5EF4-FFF2-40B4-BE49-F238E27FC236}">
                    <a16:creationId xmlns:a16="http://schemas.microsoft.com/office/drawing/2014/main" id="{84D545A1-CE41-97CC-BE6C-1B8253811CB2}"/>
                  </a:ext>
                </a:extLst>
              </p:cNvPr>
              <p:cNvSpPr txBox="1">
                <a:spLocks noRot="1" noChangeAspect="1" noMove="1" noResize="1" noEditPoints="1" noAdjustHandles="1" noChangeArrowheads="1" noChangeShapeType="1" noTextEdit="1"/>
              </p:cNvSpPr>
              <p:nvPr/>
            </p:nvSpPr>
            <p:spPr>
              <a:xfrm>
                <a:off x="4045236" y="4237315"/>
                <a:ext cx="457200" cy="363241"/>
              </a:xfrm>
              <a:prstGeom prst="rect">
                <a:avLst/>
              </a:prstGeom>
              <a:blipFill>
                <a:blip r:embed="rId13"/>
                <a:stretch>
                  <a:fillRect b="-6667"/>
                </a:stretch>
              </a:blipFill>
            </p:spPr>
            <p:txBody>
              <a:bodyPr/>
              <a:lstStyle/>
              <a:p>
                <a:r>
                  <a:rPr lang="en-US">
                    <a:noFill/>
                  </a:rPr>
                  <a:t> </a:t>
                </a:r>
              </a:p>
            </p:txBody>
          </p:sp>
        </mc:Fallback>
      </mc:AlternateContent>
      <p:cxnSp>
        <p:nvCxnSpPr>
          <p:cNvPr id="23" name="Straight Connector 22">
            <a:extLst>
              <a:ext uri="{FF2B5EF4-FFF2-40B4-BE49-F238E27FC236}">
                <a16:creationId xmlns:a16="http://schemas.microsoft.com/office/drawing/2014/main" id="{A2430138-B13A-2EB3-2279-DF9BE53DC11A}"/>
              </a:ext>
            </a:extLst>
          </p:cNvPr>
          <p:cNvCxnSpPr>
            <a:cxnSpLocks/>
          </p:cNvCxnSpPr>
          <p:nvPr/>
        </p:nvCxnSpPr>
        <p:spPr>
          <a:xfrm flipV="1">
            <a:off x="2590800" y="2293093"/>
            <a:ext cx="0" cy="196701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5431BF2A-CE48-247C-30B5-B5D17D69DF27}"/>
              </a:ext>
            </a:extLst>
          </p:cNvPr>
          <p:cNvCxnSpPr>
            <a:cxnSpLocks/>
          </p:cNvCxnSpPr>
          <p:nvPr/>
        </p:nvCxnSpPr>
        <p:spPr>
          <a:xfrm flipV="1">
            <a:off x="2771274" y="2304172"/>
            <a:ext cx="0" cy="1967014"/>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25" name="Left Brace 24">
            <a:extLst>
              <a:ext uri="{FF2B5EF4-FFF2-40B4-BE49-F238E27FC236}">
                <a16:creationId xmlns:a16="http://schemas.microsoft.com/office/drawing/2014/main" id="{1377828C-4DE1-B177-E12C-A432BC849FC5}"/>
              </a:ext>
            </a:extLst>
          </p:cNvPr>
          <p:cNvSpPr/>
          <p:nvPr/>
        </p:nvSpPr>
        <p:spPr>
          <a:xfrm rot="5400000">
            <a:off x="2601664" y="2066482"/>
            <a:ext cx="151587" cy="187618"/>
          </a:xfrm>
          <a:prstGeom prst="leftBrace">
            <a:avLst>
              <a:gd name="adj1" fmla="val 57047"/>
              <a:gd name="adj2" fmla="val 50000"/>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F99937BE-F603-8418-112E-D0AC3CE8F26B}"/>
              </a:ext>
            </a:extLst>
          </p:cNvPr>
          <p:cNvSpPr txBox="1"/>
          <p:nvPr/>
        </p:nvSpPr>
        <p:spPr>
          <a:xfrm>
            <a:off x="2179270" y="1192633"/>
            <a:ext cx="1091976" cy="923330"/>
          </a:xfrm>
          <a:prstGeom prst="rect">
            <a:avLst/>
          </a:prstGeom>
          <a:noFill/>
        </p:spPr>
        <p:txBody>
          <a:bodyPr wrap="square" rtlCol="0">
            <a:spAutoFit/>
          </a:bodyPr>
          <a:lstStyle/>
          <a:p>
            <a:pPr algn="ctr"/>
            <a:r>
              <a:rPr lang="en-US" dirty="0">
                <a:solidFill>
                  <a:srgbClr val="FF0000"/>
                </a:solidFill>
              </a:rPr>
              <a:t>Firms shut down</a:t>
            </a:r>
          </a:p>
        </p:txBody>
      </p:sp>
      <p:sp>
        <p:nvSpPr>
          <p:cNvPr id="27" name="Left Brace 26">
            <a:extLst>
              <a:ext uri="{FF2B5EF4-FFF2-40B4-BE49-F238E27FC236}">
                <a16:creationId xmlns:a16="http://schemas.microsoft.com/office/drawing/2014/main" id="{3803606F-498E-87F1-7B3F-A4C17DFAD3EA}"/>
              </a:ext>
            </a:extLst>
          </p:cNvPr>
          <p:cNvSpPr/>
          <p:nvPr/>
        </p:nvSpPr>
        <p:spPr>
          <a:xfrm rot="5400000">
            <a:off x="3447850" y="1390728"/>
            <a:ext cx="151587" cy="1489833"/>
          </a:xfrm>
          <a:prstGeom prst="leftBrace">
            <a:avLst>
              <a:gd name="adj1" fmla="val 57047"/>
              <a:gd name="adj2" fmla="val 50000"/>
            </a:avLst>
          </a:prstGeom>
          <a:ln>
            <a:solidFill>
              <a:srgbClr val="FFC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45015D40-D861-5476-343B-5CD62417FE8D}"/>
              </a:ext>
            </a:extLst>
          </p:cNvPr>
          <p:cNvSpPr txBox="1"/>
          <p:nvPr/>
        </p:nvSpPr>
        <p:spPr>
          <a:xfrm>
            <a:off x="2953260" y="1345210"/>
            <a:ext cx="1091976" cy="646331"/>
          </a:xfrm>
          <a:prstGeom prst="rect">
            <a:avLst/>
          </a:prstGeom>
          <a:noFill/>
        </p:spPr>
        <p:txBody>
          <a:bodyPr wrap="square" rtlCol="0">
            <a:spAutoFit/>
          </a:bodyPr>
          <a:lstStyle/>
          <a:p>
            <a:pPr algn="ctr"/>
            <a:r>
              <a:rPr lang="en-US" dirty="0">
                <a:solidFill>
                  <a:srgbClr val="FFC000"/>
                </a:solidFill>
              </a:rPr>
              <a:t>Firms shrink</a:t>
            </a:r>
          </a:p>
        </p:txBody>
      </p:sp>
      <p:sp>
        <p:nvSpPr>
          <p:cNvPr id="29" name="Left Brace 28">
            <a:extLst>
              <a:ext uri="{FF2B5EF4-FFF2-40B4-BE49-F238E27FC236}">
                <a16:creationId xmlns:a16="http://schemas.microsoft.com/office/drawing/2014/main" id="{56C28360-BD29-0C2E-819C-CB132701EABA}"/>
              </a:ext>
            </a:extLst>
          </p:cNvPr>
          <p:cNvSpPr/>
          <p:nvPr/>
        </p:nvSpPr>
        <p:spPr>
          <a:xfrm rot="5400000">
            <a:off x="5505335" y="765807"/>
            <a:ext cx="229266" cy="2658365"/>
          </a:xfrm>
          <a:prstGeom prst="leftBrace">
            <a:avLst>
              <a:gd name="adj1" fmla="val 57047"/>
              <a:gd name="adj2" fmla="val 65759"/>
            </a:avLst>
          </a:prstGeom>
          <a:ln>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6E4CA277-F817-BDE5-3684-39C725124167}"/>
              </a:ext>
            </a:extLst>
          </p:cNvPr>
          <p:cNvSpPr txBox="1"/>
          <p:nvPr/>
        </p:nvSpPr>
        <p:spPr>
          <a:xfrm>
            <a:off x="4631032" y="1324161"/>
            <a:ext cx="1091976" cy="646331"/>
          </a:xfrm>
          <a:prstGeom prst="rect">
            <a:avLst/>
          </a:prstGeom>
          <a:noFill/>
        </p:spPr>
        <p:txBody>
          <a:bodyPr wrap="square" rtlCol="0">
            <a:spAutoFit/>
          </a:bodyPr>
          <a:lstStyle/>
          <a:p>
            <a:pPr algn="ctr"/>
            <a:r>
              <a:rPr lang="en-US" dirty="0">
                <a:solidFill>
                  <a:srgbClr val="00B050"/>
                </a:solidFill>
              </a:rPr>
              <a:t>Firms expand</a:t>
            </a:r>
          </a:p>
        </p:txBody>
      </p:sp>
      <p:sp>
        <p:nvSpPr>
          <p:cNvPr id="31" name="TextBox 30">
            <a:extLst>
              <a:ext uri="{FF2B5EF4-FFF2-40B4-BE49-F238E27FC236}">
                <a16:creationId xmlns:a16="http://schemas.microsoft.com/office/drawing/2014/main" id="{0176AE12-7C08-FE87-39B0-DC16CF6AFB9F}"/>
              </a:ext>
            </a:extLst>
          </p:cNvPr>
          <p:cNvSpPr txBox="1"/>
          <p:nvPr/>
        </p:nvSpPr>
        <p:spPr>
          <a:xfrm>
            <a:off x="7306545" y="1166756"/>
            <a:ext cx="1654396" cy="1754326"/>
          </a:xfrm>
          <a:prstGeom prst="rect">
            <a:avLst/>
          </a:prstGeom>
          <a:noFill/>
        </p:spPr>
        <p:txBody>
          <a:bodyPr wrap="square" rtlCol="0">
            <a:spAutoFit/>
          </a:bodyPr>
          <a:lstStyle/>
          <a:p>
            <a:r>
              <a:rPr lang="en-US" dirty="0"/>
              <a:t>Profit falls due to greater competition and lower price with trade.</a:t>
            </a:r>
          </a:p>
        </p:txBody>
      </p:sp>
      <p:cxnSp>
        <p:nvCxnSpPr>
          <p:cNvPr id="33" name="Straight Arrow Connector 32">
            <a:extLst>
              <a:ext uri="{FF2B5EF4-FFF2-40B4-BE49-F238E27FC236}">
                <a16:creationId xmlns:a16="http://schemas.microsoft.com/office/drawing/2014/main" id="{9C76D624-0531-F5B4-EFDB-39141A50F56B}"/>
              </a:ext>
            </a:extLst>
          </p:cNvPr>
          <p:cNvCxnSpPr/>
          <p:nvPr/>
        </p:nvCxnSpPr>
        <p:spPr>
          <a:xfrm flipH="1">
            <a:off x="7145257" y="1324161"/>
            <a:ext cx="228600" cy="22985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8DD4CAF8-AB47-DA29-126E-769C9CF6C810}"/>
              </a:ext>
            </a:extLst>
          </p:cNvPr>
          <p:cNvCxnSpPr>
            <a:cxnSpLocks/>
          </p:cNvCxnSpPr>
          <p:nvPr/>
        </p:nvCxnSpPr>
        <p:spPr>
          <a:xfrm flipH="1">
            <a:off x="7184612" y="1345210"/>
            <a:ext cx="189245" cy="57813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710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31"/>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3"/>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4"/>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27" grpId="0" animBg="1"/>
      <p:bldP spid="28" grpId="0"/>
      <p:bldP spid="29" grpId="0" animBg="1"/>
      <p:bldP spid="30" grpId="0"/>
      <p:bldP spid="31" grpId="0"/>
      <p:bldP spid="31" grpId="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18:  Scale Economies and Imperfect Competition</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spTree>
    <p:extLst>
      <p:ext uri="{BB962C8B-B14F-4D97-AF65-F5344CB8AC3E}">
        <p14:creationId xmlns:p14="http://schemas.microsoft.com/office/powerpoint/2010/main" val="19216277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(not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It seems obvious that firms differ.  Why was that not allowed with perfect competition?</a:t>
            </a:r>
          </a:p>
          <a:p>
            <a:r>
              <a:rPr lang="en-US" dirty="0"/>
              <a:t>Explain the new source of gain from trade that the heterogeneous firm model introduces?</a:t>
            </a:r>
          </a:p>
          <a:p>
            <a:pPr lvl="1"/>
            <a:endParaRPr lang="en-US" sz="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spTree>
    <p:extLst>
      <p:ext uri="{BB962C8B-B14F-4D97-AF65-F5344CB8AC3E}">
        <p14:creationId xmlns:p14="http://schemas.microsoft.com/office/powerpoint/2010/main" val="23872622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18:  Scale Economies and Imperfect Competition</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spTree>
    <p:extLst>
      <p:ext uri="{BB962C8B-B14F-4D97-AF65-F5344CB8AC3E}">
        <p14:creationId xmlns:p14="http://schemas.microsoft.com/office/powerpoint/2010/main" val="279127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34D67-935E-2946-8073-2F43BE97C1FC}"/>
              </a:ext>
            </a:extLst>
          </p:cNvPr>
          <p:cNvSpPr>
            <a:spLocks noGrp="1"/>
          </p:cNvSpPr>
          <p:nvPr>
            <p:ph type="title"/>
          </p:nvPr>
        </p:nvSpPr>
        <p:spPr/>
        <p:txBody>
          <a:bodyPr/>
          <a:lstStyle/>
          <a:p>
            <a:r>
              <a:rPr lang="en-US" dirty="0"/>
              <a:t>Assumptions</a:t>
            </a:r>
          </a:p>
        </p:txBody>
      </p:sp>
      <p:graphicFrame>
        <p:nvGraphicFramePr>
          <p:cNvPr id="6" name="Content Placeholder 5">
            <a:extLst>
              <a:ext uri="{FF2B5EF4-FFF2-40B4-BE49-F238E27FC236}">
                <a16:creationId xmlns:a16="http://schemas.microsoft.com/office/drawing/2014/main" id="{E17608FD-9A92-C349-98B9-AECA4334A440}"/>
              </a:ext>
            </a:extLst>
          </p:cNvPr>
          <p:cNvGraphicFramePr>
            <a:graphicFrameLocks noGrp="1"/>
          </p:cNvGraphicFramePr>
          <p:nvPr>
            <p:ph idx="1"/>
            <p:extLst>
              <p:ext uri="{D42A27DB-BD31-4B8C-83A1-F6EECF244321}">
                <p14:modId xmlns:p14="http://schemas.microsoft.com/office/powerpoint/2010/main" val="1818709067"/>
              </p:ext>
            </p:extLst>
          </p:nvPr>
        </p:nvGraphicFramePr>
        <p:xfrm>
          <a:off x="457200" y="1600200"/>
          <a:ext cx="8135655" cy="2123440"/>
        </p:xfrm>
        <a:graphic>
          <a:graphicData uri="http://schemas.openxmlformats.org/drawingml/2006/table">
            <a:tbl>
              <a:tblPr firstRow="1" bandRow="1">
                <a:tableStyleId>{073A0DAA-6AF3-43AB-8588-CEC1D06C72B9}</a:tableStyleId>
              </a:tblPr>
              <a:tblGrid>
                <a:gridCol w="2711885">
                  <a:extLst>
                    <a:ext uri="{9D8B030D-6E8A-4147-A177-3AD203B41FA5}">
                      <a16:colId xmlns:a16="http://schemas.microsoft.com/office/drawing/2014/main" val="555215968"/>
                    </a:ext>
                  </a:extLst>
                </a:gridCol>
                <a:gridCol w="2711885">
                  <a:extLst>
                    <a:ext uri="{9D8B030D-6E8A-4147-A177-3AD203B41FA5}">
                      <a16:colId xmlns:a16="http://schemas.microsoft.com/office/drawing/2014/main" val="3304509162"/>
                    </a:ext>
                  </a:extLst>
                </a:gridCol>
                <a:gridCol w="2711885">
                  <a:extLst>
                    <a:ext uri="{9D8B030D-6E8A-4147-A177-3AD203B41FA5}">
                      <a16:colId xmlns:a16="http://schemas.microsoft.com/office/drawing/2014/main" val="1393640129"/>
                    </a:ext>
                  </a:extLst>
                </a:gridCol>
              </a:tblGrid>
              <a:tr h="370840">
                <a:tc>
                  <a:txBody>
                    <a:bodyPr/>
                    <a:lstStyle/>
                    <a:p>
                      <a:r>
                        <a:rPr lang="en-US" dirty="0"/>
                        <a:t>Old Trade Theories</a:t>
                      </a:r>
                    </a:p>
                  </a:txBody>
                  <a:tcPr/>
                </a:tc>
                <a:tc>
                  <a:txBody>
                    <a:bodyPr/>
                    <a:lstStyle/>
                    <a:p>
                      <a:r>
                        <a:rPr lang="en-US" dirty="0"/>
                        <a:t>New Trade Theories</a:t>
                      </a:r>
                    </a:p>
                  </a:txBody>
                  <a:tcPr/>
                </a:tc>
                <a:tc>
                  <a:txBody>
                    <a:bodyPr/>
                    <a:lstStyle/>
                    <a:p>
                      <a:r>
                        <a:rPr lang="en-US" dirty="0"/>
                        <a:t>New new (Melitz)</a:t>
                      </a:r>
                    </a:p>
                  </a:txBody>
                  <a:tcPr/>
                </a:tc>
                <a:extLst>
                  <a:ext uri="{0D108BD9-81ED-4DB2-BD59-A6C34878D82A}">
                    <a16:rowId xmlns:a16="http://schemas.microsoft.com/office/drawing/2014/main" val="2798163526"/>
                  </a:ext>
                </a:extLst>
              </a:tr>
              <a:tr h="370840">
                <a:tc>
                  <a:txBody>
                    <a:bodyPr/>
                    <a:lstStyle/>
                    <a:p>
                      <a:r>
                        <a:rPr lang="en-US" dirty="0"/>
                        <a:t>Constant returns to scale</a:t>
                      </a:r>
                    </a:p>
                  </a:txBody>
                  <a:tcPr/>
                </a:tc>
                <a:tc>
                  <a:txBody>
                    <a:bodyPr/>
                    <a:lstStyle/>
                    <a:p>
                      <a:r>
                        <a:rPr lang="en-US" dirty="0"/>
                        <a:t>Increasing returns to scale</a:t>
                      </a:r>
                    </a:p>
                  </a:txBody>
                  <a:tcPr/>
                </a:tc>
                <a:tc>
                  <a:txBody>
                    <a:bodyPr/>
                    <a:lstStyle/>
                    <a:p>
                      <a:r>
                        <a:rPr lang="en-US" dirty="0">
                          <a:solidFill>
                            <a:schemeClr val="bg1">
                              <a:lumMod val="65000"/>
                            </a:schemeClr>
                          </a:solidFill>
                        </a:rPr>
                        <a:t>Increasing returns to scale</a:t>
                      </a:r>
                    </a:p>
                  </a:txBody>
                  <a:tcPr/>
                </a:tc>
                <a:extLst>
                  <a:ext uri="{0D108BD9-81ED-4DB2-BD59-A6C34878D82A}">
                    <a16:rowId xmlns:a16="http://schemas.microsoft.com/office/drawing/2014/main" val="308006764"/>
                  </a:ext>
                </a:extLst>
              </a:tr>
              <a:tr h="370840">
                <a:tc>
                  <a:txBody>
                    <a:bodyPr/>
                    <a:lstStyle/>
                    <a:p>
                      <a:r>
                        <a:rPr lang="en-US" dirty="0"/>
                        <a:t>Perfect competition</a:t>
                      </a:r>
                    </a:p>
                  </a:txBody>
                  <a:tcPr/>
                </a:tc>
                <a:tc>
                  <a:txBody>
                    <a:bodyPr/>
                    <a:lstStyle/>
                    <a:p>
                      <a:r>
                        <a:rPr lang="en-US" dirty="0"/>
                        <a:t>Imperfect competition</a:t>
                      </a:r>
                    </a:p>
                  </a:txBody>
                  <a:tcPr/>
                </a:tc>
                <a:tc>
                  <a:txBody>
                    <a:bodyPr/>
                    <a:lstStyle/>
                    <a:p>
                      <a:r>
                        <a:rPr lang="en-US" dirty="0">
                          <a:solidFill>
                            <a:schemeClr val="bg1">
                              <a:lumMod val="65000"/>
                            </a:schemeClr>
                          </a:solidFill>
                        </a:rPr>
                        <a:t>Imperfect competition</a:t>
                      </a:r>
                    </a:p>
                  </a:txBody>
                  <a:tcPr/>
                </a:tc>
                <a:extLst>
                  <a:ext uri="{0D108BD9-81ED-4DB2-BD59-A6C34878D82A}">
                    <a16:rowId xmlns:a16="http://schemas.microsoft.com/office/drawing/2014/main" val="4123135704"/>
                  </a:ext>
                </a:extLst>
              </a:tr>
              <a:tr h="370840">
                <a:tc>
                  <a:txBody>
                    <a:bodyPr/>
                    <a:lstStyle/>
                    <a:p>
                      <a:r>
                        <a:rPr lang="en-US" dirty="0"/>
                        <a:t>Homogeneous products</a:t>
                      </a:r>
                    </a:p>
                  </a:txBody>
                  <a:tcPr/>
                </a:tc>
                <a:tc>
                  <a:txBody>
                    <a:bodyPr/>
                    <a:lstStyle/>
                    <a:p>
                      <a:r>
                        <a:rPr lang="en-US" dirty="0"/>
                        <a:t>Differentiated products</a:t>
                      </a:r>
                    </a:p>
                  </a:txBody>
                  <a:tcPr/>
                </a:tc>
                <a:tc>
                  <a:txBody>
                    <a:bodyPr/>
                    <a:lstStyle/>
                    <a:p>
                      <a:r>
                        <a:rPr lang="en-US" dirty="0">
                          <a:solidFill>
                            <a:schemeClr val="bg1">
                              <a:lumMod val="65000"/>
                            </a:schemeClr>
                          </a:solidFill>
                        </a:rPr>
                        <a:t>Differentiated products</a:t>
                      </a:r>
                    </a:p>
                  </a:txBody>
                  <a:tcPr/>
                </a:tc>
                <a:extLst>
                  <a:ext uri="{0D108BD9-81ED-4DB2-BD59-A6C34878D82A}">
                    <a16:rowId xmlns:a16="http://schemas.microsoft.com/office/drawing/2014/main" val="3058660757"/>
                  </a:ext>
                </a:extLst>
              </a:tr>
              <a:tr h="370840">
                <a:tc>
                  <a:txBody>
                    <a:bodyPr/>
                    <a:lstStyle/>
                    <a:p>
                      <a:r>
                        <a:rPr lang="en-US" dirty="0"/>
                        <a:t>Firms irrelevant</a:t>
                      </a:r>
                    </a:p>
                  </a:txBody>
                  <a:tcPr/>
                </a:tc>
                <a:tc>
                  <a:txBody>
                    <a:bodyPr/>
                    <a:lstStyle/>
                    <a:p>
                      <a:r>
                        <a:rPr lang="en-US" dirty="0"/>
                        <a:t>Firms identical</a:t>
                      </a:r>
                    </a:p>
                  </a:txBody>
                  <a:tcPr/>
                </a:tc>
                <a:tc>
                  <a:txBody>
                    <a:bodyPr/>
                    <a:lstStyle/>
                    <a:p>
                      <a:r>
                        <a:rPr lang="en-US" dirty="0"/>
                        <a:t>Firms heterogeneous</a:t>
                      </a:r>
                    </a:p>
                  </a:txBody>
                  <a:tcPr/>
                </a:tc>
                <a:extLst>
                  <a:ext uri="{0D108BD9-81ED-4DB2-BD59-A6C34878D82A}">
                    <a16:rowId xmlns:a16="http://schemas.microsoft.com/office/drawing/2014/main" val="602535546"/>
                  </a:ext>
                </a:extLst>
              </a:tr>
            </a:tbl>
          </a:graphicData>
        </a:graphic>
      </p:graphicFrame>
      <p:sp>
        <p:nvSpPr>
          <p:cNvPr id="4" name="Footer Placeholder 3">
            <a:extLst>
              <a:ext uri="{FF2B5EF4-FFF2-40B4-BE49-F238E27FC236}">
                <a16:creationId xmlns:a16="http://schemas.microsoft.com/office/drawing/2014/main" id="{7A8AC09A-0A48-0449-9F7A-DC756FA09062}"/>
              </a:ext>
            </a:extLst>
          </p:cNvPr>
          <p:cNvSpPr>
            <a:spLocks noGrp="1"/>
          </p:cNvSpPr>
          <p:nvPr>
            <p:ph type="ftr" sz="quarter" idx="11"/>
          </p:nvPr>
        </p:nvSpPr>
        <p:spPr/>
        <p:txBody>
          <a:bodyPr/>
          <a:lstStyle/>
          <a:p>
            <a:pPr>
              <a:defRPr/>
            </a:pPr>
            <a:r>
              <a:rPr lang="en-US"/>
              <a:t>Class 18:  Scale Economies and Imperfect Competition</a:t>
            </a:r>
          </a:p>
        </p:txBody>
      </p:sp>
      <p:sp>
        <p:nvSpPr>
          <p:cNvPr id="5" name="Slide Number Placeholder 4">
            <a:extLst>
              <a:ext uri="{FF2B5EF4-FFF2-40B4-BE49-F238E27FC236}">
                <a16:creationId xmlns:a16="http://schemas.microsoft.com/office/drawing/2014/main" id="{1B388C39-3956-1642-B210-690FD03F3D88}"/>
              </a:ext>
            </a:extLst>
          </p:cNvPr>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
        <p:nvSpPr>
          <p:cNvPr id="7" name="Rectangle 6">
            <a:extLst>
              <a:ext uri="{FF2B5EF4-FFF2-40B4-BE49-F238E27FC236}">
                <a16:creationId xmlns:a16="http://schemas.microsoft.com/office/drawing/2014/main" id="{54660DCF-5035-624E-94DC-E2C9BB19ABCB}"/>
              </a:ext>
            </a:extLst>
          </p:cNvPr>
          <p:cNvSpPr/>
          <p:nvPr/>
        </p:nvSpPr>
        <p:spPr>
          <a:xfrm>
            <a:off x="5861058" y="1398428"/>
            <a:ext cx="2780778" cy="2442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981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7"/>
                                        </p:tgtEl>
                                        <p:attrNameLst>
                                          <p:attrName>ppt_x</p:attrName>
                                        </p:attrNameLst>
                                      </p:cBhvr>
                                      <p:tavLst>
                                        <p:tav tm="0">
                                          <p:val>
                                            <p:strVal val="ppt_x"/>
                                          </p:val>
                                        </p:tav>
                                        <p:tav tm="100000">
                                          <p:val>
                                            <p:strVal val="ppt_x"/>
                                          </p:val>
                                        </p:tav>
                                      </p:tavLst>
                                    </p:anim>
                                    <p:anim calcmode="lin" valueType="num">
                                      <p:cBhvr additive="base">
                                        <p:cTn id="7" dur="500"/>
                                        <p:tgtEl>
                                          <p:spTgt spid="7"/>
                                        </p:tgtEl>
                                        <p:attrNameLst>
                                          <p:attrName>ppt_y</p:attrName>
                                        </p:attrNameLst>
                                      </p:cBhvr>
                                      <p:tavLst>
                                        <p:tav tm="0">
                                          <p:val>
                                            <p:strVal val="ppt_y"/>
                                          </p:val>
                                        </p:tav>
                                        <p:tav tm="100000">
                                          <p:val>
                                            <p:strVal val="1+ppt_h/2"/>
                                          </p:val>
                                        </p:tav>
                                      </p:tavLst>
                                    </p:anim>
                                    <p:set>
                                      <p:cBhvr>
                                        <p:cTn id="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Scale Economies</a:t>
            </a:r>
          </a:p>
          <a:p>
            <a:r>
              <a:rPr lang="en-US" dirty="0"/>
              <a:t>Monopolistic Competition</a:t>
            </a:r>
          </a:p>
          <a:p>
            <a:r>
              <a:rPr lang="en-US" dirty="0"/>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
        <p:nvSpPr>
          <p:cNvPr id="4" name="Footer Placeholder 3">
            <a:extLst>
              <a:ext uri="{FF2B5EF4-FFF2-40B4-BE49-F238E27FC236}">
                <a16:creationId xmlns:a16="http://schemas.microsoft.com/office/drawing/2014/main" id="{87C1DC92-205A-284B-816E-338AE189B7D4}"/>
              </a:ext>
            </a:extLst>
          </p:cNvPr>
          <p:cNvSpPr>
            <a:spLocks noGrp="1"/>
          </p:cNvSpPr>
          <p:nvPr>
            <p:ph type="ftr" sz="quarter" idx="11"/>
          </p:nvPr>
        </p:nvSpPr>
        <p:spPr/>
        <p:txBody>
          <a:bodyPr/>
          <a:lstStyle/>
          <a:p>
            <a:pPr>
              <a:defRPr/>
            </a:pPr>
            <a:r>
              <a:rPr lang="en-US"/>
              <a:t>Class 18:  Scale Economies and Imperfect Competition</a:t>
            </a:r>
          </a:p>
        </p:txBody>
      </p:sp>
      <p:sp>
        <p:nvSpPr>
          <p:cNvPr id="6" name="Rectangle 5">
            <a:extLst>
              <a:ext uri="{FF2B5EF4-FFF2-40B4-BE49-F238E27FC236}">
                <a16:creationId xmlns:a16="http://schemas.microsoft.com/office/drawing/2014/main" id="{A86EBE3B-00C9-B14D-B3E5-F87A45E21541}"/>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5995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18:  Scale Economies and Imperfect Competition</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Tree>
    <p:extLst>
      <p:ext uri="{BB962C8B-B14F-4D97-AF65-F5344CB8AC3E}">
        <p14:creationId xmlns:p14="http://schemas.microsoft.com/office/powerpoint/2010/main" val="234574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What are economies of scale, and how do external economies of scale differ from internal economies of scale?</a:t>
            </a:r>
          </a:p>
          <a:p>
            <a:r>
              <a:rPr lang="en-US" dirty="0"/>
              <a:t>What are some reasons why the costs of a number of firms producing the same thing might be lower if they are located close together than if they are far apart?</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18:  Scale Economies and Imperfect Competition</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spTree>
    <p:extLst>
      <p:ext uri="{BB962C8B-B14F-4D97-AF65-F5344CB8AC3E}">
        <p14:creationId xmlns:p14="http://schemas.microsoft.com/office/powerpoint/2010/main" val="1398698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Scale Economies</a:t>
            </a:r>
          </a:p>
          <a:p>
            <a:r>
              <a:rPr lang="en-US" dirty="0">
                <a:solidFill>
                  <a:schemeClr val="bg1">
                    <a:lumMod val="75000"/>
                  </a:schemeClr>
                </a:solidFill>
              </a:rPr>
              <a:t>Monopolistic Competition</a:t>
            </a:r>
          </a:p>
          <a:p>
            <a:r>
              <a:rPr lang="en-US" dirty="0">
                <a:solidFill>
                  <a:schemeClr val="bg1">
                    <a:lumMod val="75000"/>
                  </a:schemeClr>
                </a:solidFill>
              </a:rPr>
              <a:t>Heterogeneous Firms</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
        <p:nvSpPr>
          <p:cNvPr id="4" name="Footer Placeholder 3">
            <a:extLst>
              <a:ext uri="{FF2B5EF4-FFF2-40B4-BE49-F238E27FC236}">
                <a16:creationId xmlns:a16="http://schemas.microsoft.com/office/drawing/2014/main" id="{87C1DC92-205A-284B-816E-338AE189B7D4}"/>
              </a:ext>
            </a:extLst>
          </p:cNvPr>
          <p:cNvSpPr>
            <a:spLocks noGrp="1"/>
          </p:cNvSpPr>
          <p:nvPr>
            <p:ph type="ftr" sz="quarter" idx="11"/>
          </p:nvPr>
        </p:nvSpPr>
        <p:spPr/>
        <p:txBody>
          <a:bodyPr/>
          <a:lstStyle/>
          <a:p>
            <a:pPr>
              <a:defRPr/>
            </a:pPr>
            <a:r>
              <a:rPr lang="en-US"/>
              <a:t>Class 18:  Scale Economies and Imperfect Competition</a:t>
            </a:r>
          </a:p>
        </p:txBody>
      </p:sp>
      <p:sp>
        <p:nvSpPr>
          <p:cNvPr id="6" name="Rectangle 5">
            <a:extLst>
              <a:ext uri="{FF2B5EF4-FFF2-40B4-BE49-F238E27FC236}">
                <a16:creationId xmlns:a16="http://schemas.microsoft.com/office/drawing/2014/main" id="{A86EBE3B-00C9-B14D-B3E5-F87A45E21541}"/>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753368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98116</TotalTime>
  <Words>2409</Words>
  <Application>Microsoft Macintosh PowerPoint</Application>
  <PresentationFormat>On-screen Show (4:3)</PresentationFormat>
  <Paragraphs>493</Paragraphs>
  <Slides>43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Cambria Math</vt:lpstr>
      <vt:lpstr>Wingdings</vt:lpstr>
      <vt:lpstr>Default Design</vt:lpstr>
      <vt:lpstr>Class 18  Scale Economies  and Imperfect Competition by Alan V. Deardorff University of Michigan 2022</vt:lpstr>
      <vt:lpstr>Quiz</vt:lpstr>
      <vt:lpstr>Paper 2</vt:lpstr>
      <vt:lpstr>Pause for News</vt:lpstr>
      <vt:lpstr>Assumptions</vt:lpstr>
      <vt:lpstr>Outline</vt:lpstr>
      <vt:lpstr>Pause for Discussion</vt:lpstr>
      <vt:lpstr>Questions on KOM</vt:lpstr>
      <vt:lpstr>Outline</vt:lpstr>
      <vt:lpstr>Scale Economies</vt:lpstr>
      <vt:lpstr>Scale Economies</vt:lpstr>
      <vt:lpstr>Two-Country Autarky and Trade</vt:lpstr>
      <vt:lpstr>Case of Less Demand in Low-Cost Country</vt:lpstr>
      <vt:lpstr>Potential Loss from Trade</vt:lpstr>
      <vt:lpstr>Potential Loss from Trade</vt:lpstr>
      <vt:lpstr>Infant-Industry Protection</vt:lpstr>
      <vt:lpstr>Pause for Discussion</vt:lpstr>
      <vt:lpstr>Questions on KOM</vt:lpstr>
      <vt:lpstr>Questions on KOM</vt:lpstr>
      <vt:lpstr>Outline</vt:lpstr>
      <vt:lpstr>Monopolistic Competition</vt:lpstr>
      <vt:lpstr>Monopolistic Competition</vt:lpstr>
      <vt:lpstr>Monopolistic Competition</vt:lpstr>
      <vt:lpstr>Pause for Discussion</vt:lpstr>
      <vt:lpstr>Questions on KOM</vt:lpstr>
      <vt:lpstr>Questions on KOM</vt:lpstr>
      <vt:lpstr>Questions on KOM</vt:lpstr>
      <vt:lpstr>Questions on KOM</vt:lpstr>
      <vt:lpstr>Outline</vt:lpstr>
      <vt:lpstr>Heterogeneous Firms</vt:lpstr>
      <vt:lpstr>Heterogeneous Firms</vt:lpstr>
      <vt:lpstr>Heterogeneous Firms</vt:lpstr>
      <vt:lpstr>Heterogeneous Firms</vt:lpstr>
      <vt:lpstr>Heterogeneous Firms</vt:lpstr>
      <vt:lpstr>Heterogeneous Firms</vt:lpstr>
      <vt:lpstr>Heterogeneous Firms</vt:lpstr>
      <vt:lpstr>Heterogeneous Firms</vt:lpstr>
      <vt:lpstr>Equilibrium in Autarky</vt:lpstr>
      <vt:lpstr>Equilibrium with Trade</vt:lpstr>
      <vt:lpstr>Move Autarky to Trade </vt:lpstr>
      <vt:lpstr>Pause for Discussion</vt:lpstr>
      <vt:lpstr>Questions (not asked before)</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Deardorff, Alan</cp:lastModifiedBy>
  <cp:revision>173</cp:revision>
  <cp:lastPrinted>2021-11-09T15:48:29Z</cp:lastPrinted>
  <dcterms:created xsi:type="dcterms:W3CDTF">2011-01-03T19:29:08Z</dcterms:created>
  <dcterms:modified xsi:type="dcterms:W3CDTF">2022-11-09T19:35:47Z</dcterms:modified>
</cp:coreProperties>
</file>