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60" r:id="rId3"/>
    <p:sldId id="561" r:id="rId4"/>
    <p:sldId id="562" r:id="rId5"/>
    <p:sldId id="563" r:id="rId6"/>
    <p:sldId id="564" r:id="rId7"/>
    <p:sldId id="555" r:id="rId8"/>
    <p:sldId id="565" r:id="rId9"/>
    <p:sldId id="558" r:id="rId10"/>
    <p:sldId id="546" r:id="rId11"/>
    <p:sldId id="556" r:id="rId12"/>
    <p:sldId id="313" r:id="rId13"/>
    <p:sldId id="314" r:id="rId14"/>
    <p:sldId id="315" r:id="rId15"/>
    <p:sldId id="540" r:id="rId16"/>
    <p:sldId id="316" r:id="rId17"/>
    <p:sldId id="317" r:id="rId18"/>
    <p:sldId id="289" r:id="rId19"/>
    <p:sldId id="290" r:id="rId20"/>
    <p:sldId id="519" r:id="rId21"/>
    <p:sldId id="518" r:id="rId22"/>
    <p:sldId id="541" r:id="rId23"/>
    <p:sldId id="520" r:id="rId24"/>
    <p:sldId id="295" r:id="rId25"/>
    <p:sldId id="521" r:id="rId26"/>
    <p:sldId id="522" r:id="rId27"/>
    <p:sldId id="523" r:id="rId28"/>
    <p:sldId id="524" r:id="rId29"/>
    <p:sldId id="544" r:id="rId30"/>
    <p:sldId id="545" r:id="rId31"/>
    <p:sldId id="542" r:id="rId32"/>
    <p:sldId id="525" r:id="rId33"/>
    <p:sldId id="526" r:id="rId34"/>
    <p:sldId id="527" r:id="rId35"/>
    <p:sldId id="297" r:id="rId36"/>
    <p:sldId id="530" r:id="rId37"/>
    <p:sldId id="547" r:id="rId38"/>
    <p:sldId id="531" r:id="rId39"/>
    <p:sldId id="303" r:id="rId40"/>
    <p:sldId id="528" r:id="rId41"/>
    <p:sldId id="532" r:id="rId42"/>
    <p:sldId id="529" r:id="rId43"/>
    <p:sldId id="543" r:id="rId44"/>
    <p:sldId id="533" r:id="rId45"/>
    <p:sldId id="548" r:id="rId46"/>
    <p:sldId id="549" r:id="rId47"/>
    <p:sldId id="550" r:id="rId48"/>
    <p:sldId id="551" r:id="rId49"/>
    <p:sldId id="553" r:id="rId50"/>
    <p:sldId id="534" r:id="rId51"/>
    <p:sldId id="552" r:id="rId52"/>
    <p:sldId id="559" r:id="rId53"/>
    <p:sldId id="311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 autoAdjust="0"/>
    <p:restoredTop sz="92496" autoAdjust="0"/>
  </p:normalViewPr>
  <p:slideViewPr>
    <p:cSldViewPr>
      <p:cViewPr varScale="1">
        <p:scale>
          <a:sx n="104" d="100"/>
          <a:sy n="104" d="100"/>
        </p:scale>
        <p:origin x="2032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10/01/world/asia/india-modi-onion-prices.html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middle-east-and-africa/2019/09/12/mozambiques-nut-factories-have-made-a-cracking-comeback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aa614ec6-21ae-11ea-b8a1-584213ee7b2b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cocoa-cartel-is-less-bitter-for-luxury-chocolate-11579256986?mod=itp_wsj&amp;ru=yahoo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oxeu.org/article/impacts-export-taxes-agricultural-trade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Hannon, Paul, “</a:t>
            </a:r>
            <a:r>
              <a:rPr lang="en-US" b="0" i="0" dirty="0">
                <a:effectLst/>
                <a:latin typeface="var(--typography-headline-standard-xxl-font-family)"/>
              </a:rPr>
              <a:t>WTO Sees Sharp Slowdown in Global Trade, Pointing to Possible Recession,” </a:t>
            </a:r>
            <a:r>
              <a:rPr lang="en-US" dirty="0"/>
              <a:t>WSJ Oct 6, 2022.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/articles/sharp-slowdown-in-global-trade-points-to-possible-recession-lower-inflation-11664964002?mod=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Gettleman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Jeffrey,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Julfikar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Suhasini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Raj, “India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Isnʼt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Letting a Single Onion Leave the Country,”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York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October 1, 2019.  [2p]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https://www.nytimes.com/2019/10/01/world/asia/india-modi-onion-prices.html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“Of cashews and cash:  Mozambique’s nut factories have made a cracking comeback,”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September 12, 2019.  [2p]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https://www.economist.com/middle-east-and-africa/2019/09/12/mozambiques-nut-factories-have-made-a-cracking-comeback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Bruce-Lockhart, Chelsea, “Boom in global sand trade fuels fears over conservation,”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December 30, 2019.  [7p]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https://www.ft.com/content/aa614ec6-21ae-11ea-b8a1-584213ee7b2b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Ryan, Carol, “Cocoa Cartel Is Less Bitter for Luxury Chocolate,”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17, 2020.  [3p]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https://www.wsj.com/articles/cocoa-cartel-is-less-bitter-for-luxury-chocolate-11579256986?mod=itp_wsj&amp;ru=yahoo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Hannon, Paul, “</a:t>
            </a:r>
            <a:r>
              <a:rPr lang="en-US" b="0" i="0" dirty="0">
                <a:effectLst/>
                <a:latin typeface="var(--typography-headline-standard-xxl-font-family)"/>
              </a:rPr>
              <a:t>WTO Sees Sharp Slowdown in Global Trade, Pointing to Possible Recession,” </a:t>
            </a:r>
            <a:r>
              <a:rPr lang="en-US" dirty="0"/>
              <a:t>WSJ Oct 6, 2022.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/articles/sharp-slowdown-in-global-trade-points-to-possible-recession-lower-inflation-11664964002?mod=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Hannon, Paul, “</a:t>
            </a:r>
            <a:r>
              <a:rPr lang="en-US" b="0" i="0" dirty="0">
                <a:effectLst/>
                <a:latin typeface="var(--typography-headline-standard-xxl-font-family)"/>
              </a:rPr>
              <a:t>WTO Sees Sharp Slowdown in Global Trade, Pointing to Possible Recession,” </a:t>
            </a:r>
            <a:r>
              <a:rPr lang="en-US" dirty="0"/>
              <a:t>WSJ Oct 6, 2022.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/articles/sharp-slowdown-in-global-trade-points-to-possible-recession-lower-inflation-11664964002?mod=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Hannon, Paul, “</a:t>
            </a:r>
            <a:r>
              <a:rPr lang="en-US" b="0" i="0" dirty="0">
                <a:effectLst/>
                <a:latin typeface="var(--typography-headline-standard-xxl-font-family)"/>
              </a:rPr>
              <a:t>WTO Sees Sharp Slowdown in Global Trade, Pointing to Possible Recession,” </a:t>
            </a:r>
            <a:r>
              <a:rPr lang="en-US" dirty="0"/>
              <a:t>WSJ Oct 6, 2022.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/articles/sharp-slowdown-in-global-trade-points-to-possible-recession-lower-inflation-11664964002?mod=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FAO:  “Lessons from the world food crisis of 2006–08”</a:t>
            </a:r>
          </a:p>
          <a:p>
            <a:r>
              <a:rPr lang="en-US" dirty="0"/>
              <a:t>http://</a:t>
            </a:r>
            <a:r>
              <a:rPr lang="en-US" dirty="0" err="1"/>
              <a:t>www.fao.org</a:t>
            </a:r>
            <a:r>
              <a:rPr lang="en-US" dirty="0"/>
              <a:t>/3/i2330e/i2330e04.pdf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Beckman, Jayson, Carmen Estrades, Manuel Flores, and Angel Aguiar, “The impacts of export taxes on agricultural trade,”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CEPR Policy Portal, October 3, 2018.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https://voxeu.org/article/impacts-export-taxes-agricultural-trade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Export Policies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86C9-4072-804E-B5CD-CD5378FF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#1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75B8-7DA7-3447-A79B-1720CA91D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Rent is not deadweight loss</a:t>
            </a:r>
          </a:p>
          <a:p>
            <a:r>
              <a:rPr lang="en-US" sz="2400" dirty="0"/>
              <a:t>Why consumer cost per job saved</a:t>
            </a:r>
          </a:p>
          <a:p>
            <a:r>
              <a:rPr lang="en-US" sz="2400" dirty="0"/>
              <a:t>Discussion different for policy already in place than for a prospective one</a:t>
            </a:r>
          </a:p>
          <a:p>
            <a:r>
              <a:rPr lang="en-US" sz="2400" dirty="0"/>
              <a:t>Partial equilibrium and other markets:  </a:t>
            </a:r>
          </a:p>
          <a:p>
            <a:pPr lvl="1"/>
            <a:r>
              <a:rPr lang="en-US" sz="2000" dirty="0"/>
              <a:t>Not that they don’t exist or don’t matter</a:t>
            </a:r>
          </a:p>
          <a:p>
            <a:pPr lvl="1"/>
            <a:r>
              <a:rPr lang="en-US" sz="2000" dirty="0"/>
              <a:t>Just that their prices are held fixed</a:t>
            </a:r>
          </a:p>
          <a:p>
            <a:r>
              <a:rPr lang="en-US" sz="2400" dirty="0"/>
              <a:t>I now suggest using 3 significant digits, not less</a:t>
            </a:r>
          </a:p>
          <a:p>
            <a:r>
              <a:rPr lang="en-US" sz="2400" dirty="0"/>
              <a:t>Report the elasticities that you use</a:t>
            </a:r>
          </a:p>
          <a:p>
            <a:r>
              <a:rPr lang="en-US" sz="2400" dirty="0"/>
              <a:t>Foreign lost sales are not a welfare loss</a:t>
            </a:r>
          </a:p>
          <a:p>
            <a:pPr lvl="1"/>
            <a:r>
              <a:rPr lang="en-US" sz="2000" dirty="0"/>
              <a:t>Revenue falls, but so does cost.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DBE4-BD1D-C84E-A637-55FF97AB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EF525-E69E-234D-920A-E38FDA0B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4057-7728-C347-B29A-B7A13115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this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7D0-3572-8343-A100-B11D612B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you’ve time and interest, </a:t>
            </a:r>
          </a:p>
          <a:p>
            <a:pPr lvl="1"/>
            <a:r>
              <a:rPr lang="en-US" sz="1800" dirty="0"/>
              <a:t>Optional: read and view:</a:t>
            </a:r>
          </a:p>
          <a:p>
            <a:pPr lvl="2"/>
            <a:r>
              <a:rPr lang="en-US" sz="1600" dirty="0"/>
              <a:t>Scott and Trade Talk on trade and women</a:t>
            </a:r>
          </a:p>
          <a:p>
            <a:pPr lvl="2"/>
            <a:r>
              <a:rPr lang="en-US" sz="1600" dirty="0"/>
              <a:t>Economist on Making trade greener:  When environmental protection turns into trade protection</a:t>
            </a:r>
          </a:p>
          <a:p>
            <a:pPr lvl="2"/>
            <a:r>
              <a:rPr lang="en-US" sz="1600" dirty="0"/>
              <a:t>Economist on The urge to protect</a:t>
            </a:r>
            <a:r>
              <a:rPr lang="en-US" sz="1600" b="1" dirty="0"/>
              <a:t>:  </a:t>
            </a:r>
            <a:r>
              <a:rPr lang="en-US" sz="1600" dirty="0"/>
              <a:t>How trade restrictions are being used as a tool to protect human rights</a:t>
            </a:r>
          </a:p>
          <a:p>
            <a:r>
              <a:rPr lang="en-US" sz="1600" dirty="0"/>
              <a:t>Think of ways that trade </a:t>
            </a:r>
            <a:r>
              <a:rPr lang="en-US" sz="2000" dirty="0"/>
              <a:t>may hurt or help, such as</a:t>
            </a:r>
          </a:p>
          <a:p>
            <a:pPr lvl="1"/>
            <a:r>
              <a:rPr lang="en-US" sz="1800" dirty="0"/>
              <a:t>Gender inequality</a:t>
            </a:r>
          </a:p>
          <a:p>
            <a:pPr lvl="1"/>
            <a:r>
              <a:rPr lang="en-US" sz="1800" dirty="0"/>
              <a:t>Racial inequality</a:t>
            </a:r>
          </a:p>
          <a:p>
            <a:pPr lvl="1"/>
            <a:r>
              <a:rPr lang="en-US" sz="1800" dirty="0"/>
              <a:t>Income and wealth inequality</a:t>
            </a:r>
          </a:p>
          <a:p>
            <a:pPr lvl="1"/>
            <a:r>
              <a:rPr lang="en-US" sz="1800" dirty="0"/>
              <a:t>Environment</a:t>
            </a:r>
          </a:p>
          <a:p>
            <a:pPr lvl="1"/>
            <a:r>
              <a:rPr lang="en-US" sz="1800" dirty="0"/>
              <a:t>Exploitation</a:t>
            </a:r>
          </a:p>
          <a:p>
            <a:pPr lvl="1"/>
            <a:r>
              <a:rPr lang="en-US" sz="1800" dirty="0"/>
              <a:t>And more…?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56F17-0E44-9B4D-BBD0-EB869D95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11:  Non-tariff Barriers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DB913-6F7E-9F46-8CD7-F3717A30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  <a:p>
            <a:r>
              <a:rPr lang="en-US" dirty="0"/>
              <a:t>How common are they</a:t>
            </a:r>
          </a:p>
          <a:p>
            <a:r>
              <a:rPr lang="en-US" dirty="0"/>
              <a:t>Economic analysis</a:t>
            </a:r>
          </a:p>
          <a:p>
            <a:r>
              <a:rPr lang="en-US" dirty="0"/>
              <a:t>Empirics of export restrictions</a:t>
            </a:r>
          </a:p>
          <a:p>
            <a:r>
              <a:rPr lang="en-US" dirty="0"/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4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export policies</a:t>
            </a:r>
          </a:p>
          <a:p>
            <a:pPr lvl="1"/>
            <a:r>
              <a:rPr lang="en-US" dirty="0"/>
              <a:t>Bans</a:t>
            </a:r>
          </a:p>
          <a:p>
            <a:pPr lvl="1"/>
            <a:r>
              <a:rPr lang="en-US" dirty="0"/>
              <a:t>Taxes</a:t>
            </a:r>
          </a:p>
          <a:p>
            <a:pPr lvl="1"/>
            <a:r>
              <a:rPr lang="en-US" dirty="0"/>
              <a:t>Subsidies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9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export policies</a:t>
            </a:r>
          </a:p>
          <a:p>
            <a:pPr lvl="1"/>
            <a:r>
              <a:rPr lang="en-US" dirty="0"/>
              <a:t>Bans</a:t>
            </a:r>
          </a:p>
          <a:p>
            <a:pPr lvl="2"/>
            <a:r>
              <a:rPr lang="en-US" dirty="0"/>
              <a:t>To keep products away from other countries</a:t>
            </a:r>
          </a:p>
          <a:p>
            <a:pPr lvl="2"/>
            <a:r>
              <a:rPr lang="en-US" dirty="0"/>
              <a:t>To lower prices to home consumers</a:t>
            </a:r>
          </a:p>
          <a:p>
            <a:pPr lvl="1"/>
            <a:r>
              <a:rPr lang="en-US" dirty="0"/>
              <a:t>Taxes</a:t>
            </a:r>
          </a:p>
          <a:p>
            <a:pPr lvl="2"/>
            <a:r>
              <a:rPr lang="en-US" dirty="0"/>
              <a:t>To raise revenue</a:t>
            </a:r>
          </a:p>
          <a:p>
            <a:pPr lvl="2"/>
            <a:r>
              <a:rPr lang="en-US" dirty="0"/>
              <a:t>To lower prices to home consumers</a:t>
            </a:r>
          </a:p>
          <a:p>
            <a:pPr lvl="1"/>
            <a:r>
              <a:rPr lang="en-US" dirty="0"/>
              <a:t>Subsidies (see later, Dec 6.  Not GATT-legal)</a:t>
            </a:r>
          </a:p>
          <a:p>
            <a:pPr lvl="2"/>
            <a:r>
              <a:rPr lang="en-US" dirty="0"/>
              <a:t>To support domestic producers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/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export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Laborde</a:t>
            </a:r>
            <a:r>
              <a:rPr lang="en-US" dirty="0"/>
              <a:t> et al.</a:t>
            </a:r>
          </a:p>
          <a:p>
            <a:r>
              <a:rPr lang="en-US" dirty="0"/>
              <a:t>Note first why they’ve been neglected:  </a:t>
            </a:r>
          </a:p>
          <a:p>
            <a:pPr lvl="1"/>
            <a:r>
              <a:rPr lang="en-US" dirty="0"/>
              <a:t>Countries usually want to export </a:t>
            </a:r>
            <a:r>
              <a:rPr lang="en-US" u="sng" dirty="0"/>
              <a:t>more</a:t>
            </a:r>
            <a:r>
              <a:rPr lang="en-US" dirty="0"/>
              <a:t>, not less</a:t>
            </a:r>
          </a:p>
          <a:p>
            <a:r>
              <a:rPr lang="en-US" dirty="0"/>
              <a:t>Export taxes are used by about 1/3 of WTO members</a:t>
            </a:r>
          </a:p>
          <a:p>
            <a:r>
              <a:rPr lang="en-US" dirty="0"/>
              <a:t>Average was 0.48% per cent in 2007</a:t>
            </a:r>
          </a:p>
          <a:p>
            <a:pPr lvl="1"/>
            <a:r>
              <a:rPr lang="en-US" dirty="0"/>
              <a:t>This is less than half a percent.  This must be an average of ones that are zero.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export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taxes are concentrated on</a:t>
            </a:r>
          </a:p>
          <a:p>
            <a:pPr lvl="1"/>
            <a:r>
              <a:rPr lang="en-US" dirty="0"/>
              <a:t>Raw agricultural products</a:t>
            </a:r>
          </a:p>
          <a:p>
            <a:pPr lvl="1"/>
            <a:r>
              <a:rPr lang="en-US" dirty="0"/>
              <a:t>Minerals</a:t>
            </a:r>
          </a:p>
          <a:p>
            <a:pPr lvl="1"/>
            <a:r>
              <a:rPr lang="en-US" dirty="0"/>
              <a:t>Processed oilseeds </a:t>
            </a:r>
          </a:p>
          <a:p>
            <a:pPr lvl="1"/>
            <a:r>
              <a:rPr lang="en-US" dirty="0"/>
              <a:t>Aluminum and iron </a:t>
            </a:r>
          </a:p>
          <a:p>
            <a:pPr lvl="1"/>
            <a:r>
              <a:rPr lang="en-US" dirty="0"/>
              <a:t>Timber.</a:t>
            </a:r>
          </a:p>
          <a:p>
            <a:pPr lvl="1"/>
            <a:r>
              <a:rPr lang="en-US" dirty="0"/>
              <a:t>Energy products (esp. Russia natural gas)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3AE48-3B52-5D4B-89EB-FC057D26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3332"/>
            <a:ext cx="7543800" cy="55948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2AF123-ACBD-944C-B3C9-90A1B222D1C0}"/>
              </a:ext>
            </a:extLst>
          </p:cNvPr>
          <p:cNvSpPr/>
          <p:nvPr/>
        </p:nvSpPr>
        <p:spPr>
          <a:xfrm>
            <a:off x="6096000" y="990600"/>
            <a:ext cx="2514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A0CB5-47D0-294B-AB0E-EA680369285E}"/>
              </a:ext>
            </a:extLst>
          </p:cNvPr>
          <p:cNvSpPr txBox="1"/>
          <p:nvPr/>
        </p:nvSpPr>
        <p:spPr>
          <a:xfrm>
            <a:off x="6705600" y="1676400"/>
            <a:ext cx="1371600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 bias:  </a:t>
            </a:r>
            <a:r>
              <a:rPr lang="en-US" dirty="0"/>
              <a:t>High taxes cause less trade and lower weight.</a:t>
            </a:r>
          </a:p>
        </p:txBody>
      </p:sp>
    </p:spTree>
    <p:extLst>
      <p:ext uri="{BB962C8B-B14F-4D97-AF65-F5344CB8AC3E}">
        <p14:creationId xmlns:p14="http://schemas.microsoft.com/office/powerpoint/2010/main" val="6442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3C96-8591-A44E-95F3-7DFFD1AA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6" y="694027"/>
            <a:ext cx="7826323" cy="54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10:  Policies and Institutions: National, Other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Laborde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2006, what sector had the most export taxes? </a:t>
            </a:r>
          </a:p>
          <a:p>
            <a:r>
              <a:rPr lang="en-US" dirty="0"/>
              <a:t>What are some of the motives for export taxes mentioned?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/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5088-CB11-7847-B0A7-9B81FAF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BCE4-08AA-2C4F-9CF0-16E99337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tools and assumptions as for tariffs</a:t>
            </a:r>
          </a:p>
          <a:p>
            <a:r>
              <a:rPr lang="en-US" dirty="0"/>
              <a:t>Export tax causes domestic price to be </a:t>
            </a:r>
            <a:r>
              <a:rPr lang="en-US" u="sng" dirty="0"/>
              <a:t>below</a:t>
            </a:r>
            <a:r>
              <a:rPr lang="en-US" dirty="0"/>
              <a:t> the world price by the amount of the tax (if country still exports)</a:t>
            </a:r>
          </a:p>
          <a:p>
            <a:r>
              <a:rPr lang="en-US" dirty="0"/>
              <a:t>Why?  If suppliers continue to sell both at home and for export, </a:t>
            </a:r>
          </a:p>
          <a:p>
            <a:pPr lvl="1"/>
            <a:r>
              <a:rPr lang="en-US" dirty="0"/>
              <a:t>They must get the same at home as for export</a:t>
            </a:r>
          </a:p>
          <a:p>
            <a:pPr lvl="1"/>
            <a:r>
              <a:rPr lang="en-US" dirty="0"/>
              <a:t>And that is the world price minus the tax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C0B07-AF22-C348-B4B0-081E9A27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8C3D6-6916-3F4F-B62F-55D3730C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743200"/>
            <a:ext cx="1134534" cy="6180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1"/>
            <a:ext cx="46482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an export tax, starting from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of exports falls</a:t>
            </a:r>
          </a:p>
          <a:p>
            <a:pPr lvl="1"/>
            <a:r>
              <a:rPr lang="en-US" sz="2000" dirty="0"/>
              <a:t>Tax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3352800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3352800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676400" y="27432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81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H="1">
            <a:off x="3429000" y="4724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5A714A30-859C-DE4F-B1F7-30FFA8E16B47}"/>
              </a:ext>
            </a:extLst>
          </p:cNvPr>
          <p:cNvSpPr/>
          <p:nvPr/>
        </p:nvSpPr>
        <p:spPr>
          <a:xfrm flipH="1" flipV="1">
            <a:off x="1981200" y="2743200"/>
            <a:ext cx="3048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951CC1CD-8E22-7E47-ABE7-FF3493AF5857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57C39C-08EA-2645-8D12-36DFBA3AF744}"/>
              </a:ext>
            </a:extLst>
          </p:cNvPr>
          <p:cNvSpPr/>
          <p:nvPr/>
        </p:nvSpPr>
        <p:spPr>
          <a:xfrm>
            <a:off x="1447800" y="2743200"/>
            <a:ext cx="533400" cy="6096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1C431889-A580-3F43-9C58-8C578C30CEAD}"/>
              </a:ext>
            </a:extLst>
          </p:cNvPr>
          <p:cNvSpPr/>
          <p:nvPr/>
        </p:nvSpPr>
        <p:spPr>
          <a:xfrm>
            <a:off x="1981200" y="2743200"/>
            <a:ext cx="304800" cy="609600"/>
          </a:xfrm>
          <a:prstGeom prst="rtTriangle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02510F83-81A4-0742-B4C3-B90DA40A9532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19AD0A-C123-0F4C-8BC1-9B6713D6B515}"/>
              </a:ext>
            </a:extLst>
          </p:cNvPr>
          <p:cNvSpPr/>
          <p:nvPr/>
        </p:nvSpPr>
        <p:spPr>
          <a:xfrm>
            <a:off x="1447800" y="2743200"/>
            <a:ext cx="1981200" cy="6096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743200"/>
            <a:ext cx="1134534" cy="618067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AC504F-8B34-AD42-ADC5-CD0E0435F98F}"/>
              </a:ext>
            </a:extLst>
          </p:cNvPr>
          <p:cNvSpPr txBox="1"/>
          <p:nvPr/>
        </p:nvSpPr>
        <p:spPr>
          <a:xfrm>
            <a:off x="1371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3A7928-0218-3748-AC9E-48867E08F888}"/>
              </a:ext>
            </a:extLst>
          </p:cNvPr>
          <p:cNvSpPr txBox="1"/>
          <p:nvPr/>
        </p:nvSpPr>
        <p:spPr>
          <a:xfrm>
            <a:off x="1752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2760DE-CA37-8B46-8C1A-7FE8018076F0}"/>
              </a:ext>
            </a:extLst>
          </p:cNvPr>
          <p:cNvSpPr txBox="1"/>
          <p:nvPr/>
        </p:nvSpPr>
        <p:spPr>
          <a:xfrm>
            <a:off x="1828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E62B7D-3433-3046-9310-CAD1177C1FA1}"/>
              </a:ext>
            </a:extLst>
          </p:cNvPr>
          <p:cNvSpPr txBox="1"/>
          <p:nvPr/>
        </p:nvSpPr>
        <p:spPr>
          <a:xfrm>
            <a:off x="2514600" y="2895600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9DA2F-4CF7-5040-B323-E6FEF6058165}"/>
              </a:ext>
            </a:extLst>
          </p:cNvPr>
          <p:cNvSpPr txBox="1"/>
          <p:nvPr/>
        </p:nvSpPr>
        <p:spPr>
          <a:xfrm>
            <a:off x="3200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2918A-9F74-7049-82E2-210F4044160A}"/>
              </a:ext>
            </a:extLst>
          </p:cNvPr>
          <p:cNvSpPr txBox="1"/>
          <p:nvPr/>
        </p:nvSpPr>
        <p:spPr>
          <a:xfrm>
            <a:off x="33528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CAE7852-97E7-4145-9C13-ED119203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an export tax, starting from free trade</a:t>
            </a:r>
          </a:p>
          <a:p>
            <a:pPr lvl="1"/>
            <a:r>
              <a:rPr lang="en-US" sz="2000" dirty="0"/>
              <a:t>Suppliers lose 	−(</a:t>
            </a:r>
            <a:r>
              <a:rPr lang="en-US" sz="2000" i="1" dirty="0" err="1"/>
              <a:t>a+b+c+d+e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Demanders </a:t>
            </a:r>
            <a:r>
              <a:rPr lang="en-US" sz="2000"/>
              <a:t>gain   +(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d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0581B5-8555-EE49-AC9C-47DB3EBE6E17}"/>
              </a:ext>
            </a:extLst>
          </p:cNvPr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36">
            <a:extLst>
              <a:ext uri="{FF2B5EF4-FFF2-40B4-BE49-F238E27FC236}">
                <a16:creationId xmlns:a16="http://schemas.microsoft.com/office/drawing/2014/main" id="{37A332F0-0FF7-994F-8C8E-E8BADFFEC618}"/>
              </a:ext>
            </a:extLst>
          </p:cNvPr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3114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2" grpId="0" animBg="1"/>
      <p:bldP spid="62" grpId="1" animBg="1"/>
      <p:bldP spid="63" grpId="0" animBg="1"/>
      <p:bldP spid="63" grpId="1" animBg="1"/>
      <p:bldP spid="61" grpId="0" animBg="1"/>
      <p:bldP spid="61" grpId="1" animBg="1"/>
      <p:bldP spid="18" grpId="0" animBg="1"/>
      <p:bldP spid="18" grpId="1" animBg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5A714A30-859C-DE4F-B1F7-30FFA8E16B47}"/>
              </a:ext>
            </a:extLst>
          </p:cNvPr>
          <p:cNvSpPr/>
          <p:nvPr/>
        </p:nvSpPr>
        <p:spPr>
          <a:xfrm flipH="1" flipV="1">
            <a:off x="1981200" y="2743200"/>
            <a:ext cx="3048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951CC1CD-8E22-7E47-ABE7-FF3493AF5857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02510F83-81A4-0742-B4C3-B90DA40A9532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AC504F-8B34-AD42-ADC5-CD0E0435F98F}"/>
              </a:ext>
            </a:extLst>
          </p:cNvPr>
          <p:cNvSpPr txBox="1"/>
          <p:nvPr/>
        </p:nvSpPr>
        <p:spPr>
          <a:xfrm>
            <a:off x="1371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3A7928-0218-3748-AC9E-48867E08F888}"/>
              </a:ext>
            </a:extLst>
          </p:cNvPr>
          <p:cNvSpPr txBox="1"/>
          <p:nvPr/>
        </p:nvSpPr>
        <p:spPr>
          <a:xfrm>
            <a:off x="1752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2760DE-CA37-8B46-8C1A-7FE8018076F0}"/>
              </a:ext>
            </a:extLst>
          </p:cNvPr>
          <p:cNvSpPr txBox="1"/>
          <p:nvPr/>
        </p:nvSpPr>
        <p:spPr>
          <a:xfrm>
            <a:off x="1828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E62B7D-3433-3046-9310-CAD1177C1FA1}"/>
              </a:ext>
            </a:extLst>
          </p:cNvPr>
          <p:cNvSpPr txBox="1"/>
          <p:nvPr/>
        </p:nvSpPr>
        <p:spPr>
          <a:xfrm>
            <a:off x="2514600" y="2895600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9DA2F-4CF7-5040-B323-E6FEF6058165}"/>
              </a:ext>
            </a:extLst>
          </p:cNvPr>
          <p:cNvSpPr txBox="1"/>
          <p:nvPr/>
        </p:nvSpPr>
        <p:spPr>
          <a:xfrm>
            <a:off x="3200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2918A-9F74-7049-82E2-210F4044160A}"/>
              </a:ext>
            </a:extLst>
          </p:cNvPr>
          <p:cNvSpPr txBox="1"/>
          <p:nvPr/>
        </p:nvSpPr>
        <p:spPr>
          <a:xfrm>
            <a:off x="33528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CAE7852-97E7-4145-9C13-ED119203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an export tax, starting from free trade</a:t>
            </a:r>
          </a:p>
          <a:p>
            <a:pPr lvl="1"/>
            <a:r>
              <a:rPr lang="en-US" sz="2000" dirty="0"/>
              <a:t>Suppliers lose 	−(</a:t>
            </a:r>
            <a:r>
              <a:rPr lang="en-US" sz="2000" i="1" dirty="0" err="1"/>
              <a:t>a+b+c+d+e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Demanders gain 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d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0581B5-8555-EE49-AC9C-47DB3EBE6E17}"/>
              </a:ext>
            </a:extLst>
          </p:cNvPr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36">
            <a:extLst>
              <a:ext uri="{FF2B5EF4-FFF2-40B4-BE49-F238E27FC236}">
                <a16:creationId xmlns:a16="http://schemas.microsoft.com/office/drawing/2014/main" id="{37A332F0-0FF7-994F-8C8E-E8BADFFEC618}"/>
              </a:ext>
            </a:extLst>
          </p:cNvPr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66599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800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Exporter</a:t>
            </a:r>
          </a:p>
          <a:p>
            <a:pPr algn="ctr"/>
            <a:r>
              <a:rPr lang="en-US" dirty="0"/>
              <a:t>Foreign (*) is Importer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M*,X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=M*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240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=M*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i="1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064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2" grpId="4" animBg="1"/>
      <p:bldP spid="131" grpId="2" animBg="1"/>
      <p:bldP spid="131" grpId="4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Exporter</a:t>
            </a:r>
          </a:p>
          <a:p>
            <a:pPr algn="ctr"/>
            <a:r>
              <a:rPr lang="en-US" dirty="0"/>
              <a:t>Foreign (*) is Importer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M*,X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=M*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240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=M*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4C75F93-34E5-E744-9FB9-9204DBBE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6482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country, again, will gain from export tax if </a:t>
            </a:r>
            <a:r>
              <a:rPr lang="en-US" sz="2400" i="1" dirty="0"/>
              <a:t>a&gt;d</a:t>
            </a:r>
          </a:p>
          <a:p>
            <a:r>
              <a:rPr lang="en-US" sz="2400" dirty="0"/>
              <a:t>What is area </a:t>
            </a:r>
            <a:r>
              <a:rPr lang="en-US" sz="2400" i="1" dirty="0"/>
              <a:t>a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The portion of the tax paid by foreign importers, who pay a higher price</a:t>
            </a:r>
          </a:p>
          <a:p>
            <a:pPr lvl="1"/>
            <a:r>
              <a:rPr lang="en-US" sz="2000" dirty="0"/>
              <a:t>A transfer from foreign demanders to the home government</a:t>
            </a:r>
          </a:p>
          <a:p>
            <a:pPr lvl="1"/>
            <a:r>
              <a:rPr lang="en-US" sz="2000" dirty="0"/>
              <a:t>The result, again, of improving the home country’s </a:t>
            </a:r>
          </a:p>
          <a:p>
            <a:pPr marL="457200" lvl="1" indent="0">
              <a:buNone/>
            </a:pPr>
            <a:r>
              <a:rPr lang="en-US" sz="2000" dirty="0"/>
              <a:t>		“terms of trade”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318C01-6588-FA48-A507-C8F010C64FF8}"/>
              </a:ext>
            </a:extLst>
          </p:cNvPr>
          <p:cNvSpPr txBox="1"/>
          <p:nvPr/>
        </p:nvSpPr>
        <p:spPr>
          <a:xfrm>
            <a:off x="365760" y="5596128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E99B49-46AF-2041-A749-5BCC7996AA8A}"/>
              </a:ext>
            </a:extLst>
          </p:cNvPr>
          <p:cNvSpPr/>
          <p:nvPr/>
        </p:nvSpPr>
        <p:spPr>
          <a:xfrm>
            <a:off x="6324600" y="5029200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EF1182-190E-D344-9171-38703083B9C9}"/>
              </a:ext>
            </a:extLst>
          </p:cNvPr>
          <p:cNvCxnSpPr>
            <a:cxnSpLocks/>
          </p:cNvCxnSpPr>
          <p:nvPr/>
        </p:nvCxnSpPr>
        <p:spPr>
          <a:xfrm>
            <a:off x="8229600" y="5410200"/>
            <a:ext cx="778374" cy="1895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B00619-0044-DB4C-9E75-673F7A4FAB9F}"/>
              </a:ext>
            </a:extLst>
          </p:cNvPr>
          <p:cNvCxnSpPr>
            <a:cxnSpLocks/>
          </p:cNvCxnSpPr>
          <p:nvPr/>
        </p:nvCxnSpPr>
        <p:spPr>
          <a:xfrm flipV="1">
            <a:off x="362737" y="5410200"/>
            <a:ext cx="6038063" cy="1895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9BD6-87D5-CA38-F973-77F63AB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378C0-87AD-1FF8-7604-B96A026A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var(--typography-headline-standard-xxl-font-family)"/>
              </a:rPr>
              <a:t>WTO Sees Sharp Slowdown in Global Trade, Pointing to Possible Recession,” </a:t>
            </a:r>
          </a:p>
          <a:p>
            <a:pPr lvl="1"/>
            <a:r>
              <a:rPr lang="en-US" dirty="0"/>
              <a:t>WSJ Oct 6, 2022.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E3B57-A3F9-CFEE-2C33-2089FBF4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3313F-8775-95DF-6CCF-71F48FFA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93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</a:t>
            </a:r>
            <a:br>
              <a:rPr lang="en-US" dirty="0"/>
            </a:br>
            <a:r>
              <a:rPr lang="en-US" dirty="0"/>
              <a:t>(</a:t>
            </a:r>
            <a:r>
              <a:rPr lang="en-US" u="sng" dirty="0"/>
              <a:t>not</a:t>
            </a:r>
            <a:r>
              <a:rPr lang="en-US" dirty="0"/>
              <a:t> asked about readings)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Explain why an export tax pushes down the price at home.</a:t>
            </a:r>
          </a:p>
          <a:p>
            <a:r>
              <a:rPr lang="en-US" sz="2800" dirty="0"/>
              <a:t>Explain why an export tax pushes up the price abroad.</a:t>
            </a:r>
          </a:p>
          <a:p>
            <a:r>
              <a:rPr lang="en-US" sz="2800" dirty="0"/>
              <a:t>Who are hurt and who are helped by an export tax?</a:t>
            </a:r>
          </a:p>
          <a:p>
            <a:r>
              <a:rPr lang="en-US" sz="2400" dirty="0"/>
              <a:t>Statement above said </a:t>
            </a:r>
          </a:p>
          <a:p>
            <a:pPr lvl="1"/>
            <a:r>
              <a:rPr lang="en-US" sz="2000" dirty="0"/>
              <a:t>“Export tax causes domestic price to be </a:t>
            </a:r>
            <a:r>
              <a:rPr lang="en-US" sz="2000" u="sng" dirty="0"/>
              <a:t>below</a:t>
            </a:r>
            <a:r>
              <a:rPr lang="en-US" sz="2000" dirty="0"/>
              <a:t> the world price by the amount of the tax (if country still exports)”</a:t>
            </a:r>
          </a:p>
          <a:p>
            <a:pPr lvl="1"/>
            <a:r>
              <a:rPr lang="en-US" sz="2000" dirty="0"/>
              <a:t>What happens if exports stop?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/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Laborde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Use computer model of trade to quantify the effects of removing export taxes that existed in 2007</a:t>
            </a:r>
          </a:p>
          <a:p>
            <a:pPr lvl="1"/>
            <a:r>
              <a:rPr lang="en-US" dirty="0"/>
              <a:t>(CGE Model = Computable General Equilibrium Model)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Findings:  Export tax </a:t>
            </a:r>
            <a:r>
              <a:rPr lang="en-US" u="sng" dirty="0"/>
              <a:t>removal</a:t>
            </a:r>
            <a:r>
              <a:rPr lang="en-US" dirty="0"/>
              <a:t> causes</a:t>
            </a:r>
          </a:p>
          <a:p>
            <a:pPr lvl="1"/>
            <a:r>
              <a:rPr lang="en-US" dirty="0"/>
              <a:t>an overall gain of 0.24 per cent in world real income</a:t>
            </a:r>
          </a:p>
          <a:p>
            <a:pPr lvl="2"/>
            <a:r>
              <a:rPr lang="en-US" dirty="0"/>
              <a:t>+1.6 per cent in oil-exporting countries, </a:t>
            </a:r>
          </a:p>
          <a:p>
            <a:pPr lvl="2"/>
            <a:r>
              <a:rPr lang="en-US" dirty="0"/>
              <a:t>+0.2 per cent in developed countries and </a:t>
            </a:r>
          </a:p>
          <a:p>
            <a:pPr lvl="2"/>
            <a:r>
              <a:rPr lang="en-US" dirty="0"/>
              <a:t>+0.1 per cent in other developing countries.</a:t>
            </a:r>
          </a:p>
          <a:p>
            <a:pPr lvl="1"/>
            <a:r>
              <a:rPr lang="en-US" dirty="0"/>
              <a:t>boosts world trade volumes by 2.8 per cent</a:t>
            </a:r>
          </a:p>
          <a:p>
            <a:pPr lvl="1"/>
            <a:r>
              <a:rPr lang="en-US" dirty="0"/>
              <a:t>reduces the world price of these products.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6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 on export tax removal:</a:t>
            </a:r>
          </a:p>
          <a:p>
            <a:pPr lvl="1"/>
            <a:r>
              <a:rPr lang="en-US" dirty="0"/>
              <a:t>The largest winner is the CIS block (whose real income increases by 3.5 per cent)</a:t>
            </a:r>
          </a:p>
          <a:p>
            <a:pPr lvl="1"/>
            <a:r>
              <a:rPr lang="en-US" dirty="0"/>
              <a:t>Other oil exporters are negatively hit</a:t>
            </a:r>
          </a:p>
          <a:p>
            <a:pPr lvl="1"/>
            <a:r>
              <a:rPr lang="en-US" dirty="0"/>
              <a:t>Importing countries can benefit</a:t>
            </a:r>
          </a:p>
          <a:p>
            <a:pPr lvl="1"/>
            <a:r>
              <a:rPr lang="en-US" dirty="0"/>
              <a:t>May cause deindustrialization</a:t>
            </a:r>
          </a:p>
          <a:p>
            <a:pPr lvl="1"/>
            <a:r>
              <a:rPr lang="en-US" dirty="0"/>
              <a:t>Despite their much smaller size, export taxes effects on real incomes are more than half those of import taxes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BC68D-1054-6442-A271-45C59EB2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497300"/>
            <a:ext cx="7239001" cy="58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6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Beckman et al.</a:t>
            </a:r>
          </a:p>
          <a:p>
            <a:pPr lvl="1"/>
            <a:r>
              <a:rPr lang="en-US" dirty="0"/>
              <a:t>Reports effect of export taxes in agriculture, 2006-2008</a:t>
            </a:r>
          </a:p>
          <a:p>
            <a:pPr lvl="1"/>
            <a:r>
              <a:rPr lang="en-US" dirty="0"/>
              <a:t>“In times of high or volatile prices, they are generally applied to guarantee domestic food supply and lower domestic prices.” </a:t>
            </a:r>
          </a:p>
          <a:p>
            <a:pPr lvl="1"/>
            <a:r>
              <a:rPr lang="en-US" dirty="0"/>
              <a:t>Results from both a partial equilibrium model and a CGE model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5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1DF873-FC11-3C41-8871-B260EB1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61999"/>
            <a:ext cx="5029200" cy="53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3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Effects of export taxes, Beckman et al.:</a:t>
            </a:r>
          </a:p>
          <a:p>
            <a:pPr lvl="1"/>
            <a:r>
              <a:rPr lang="en-US" sz="2400" dirty="0"/>
              <a:t>lower domestic prices.</a:t>
            </a:r>
          </a:p>
          <a:p>
            <a:pPr lvl="1"/>
            <a:r>
              <a:rPr lang="en-US" sz="2400" dirty="0"/>
              <a:t>increased international prices </a:t>
            </a:r>
          </a:p>
          <a:p>
            <a:pPr lvl="2"/>
            <a:r>
              <a:rPr lang="en-US" sz="2000" dirty="0"/>
              <a:t>if exporter is large or if many exporters tax</a:t>
            </a:r>
          </a:p>
          <a:p>
            <a:pPr lvl="1"/>
            <a:r>
              <a:rPr lang="en-US" sz="2400" dirty="0"/>
              <a:t>negative impacts on welfare</a:t>
            </a:r>
          </a:p>
          <a:p>
            <a:pPr lvl="1"/>
            <a:r>
              <a:rPr lang="en-US" sz="2400" dirty="0"/>
              <a:t>countries that implemented these policies tended to weather the food-price crisis the best.</a:t>
            </a:r>
          </a:p>
          <a:p>
            <a:pPr lvl="1"/>
            <a:r>
              <a:rPr lang="en-US" sz="2400" dirty="0"/>
              <a:t>countries that are dependent on food imports were not as insulated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9D8A7-5C18-CA41-A4F4-051613A7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42817"/>
            <a:ext cx="7086600" cy="52044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10B09C-5580-5D43-B8E1-3A243FF945C8}"/>
              </a:ext>
            </a:extLst>
          </p:cNvPr>
          <p:cNvCxnSpPr>
            <a:cxnSpLocks/>
          </p:cNvCxnSpPr>
          <p:nvPr/>
        </p:nvCxnSpPr>
        <p:spPr>
          <a:xfrm>
            <a:off x="1676400" y="2438400"/>
            <a:ext cx="586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C925C4-2F99-5543-8608-706333F87C04}"/>
              </a:ext>
            </a:extLst>
          </p:cNvPr>
          <p:cNvSpPr txBox="1"/>
          <p:nvPr/>
        </p:nvSpPr>
        <p:spPr>
          <a:xfrm>
            <a:off x="7467600" y="16764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 line.  This is an odd way to present results.</a:t>
            </a:r>
          </a:p>
        </p:txBody>
      </p:sp>
    </p:spTree>
    <p:extLst>
      <p:ext uri="{BB962C8B-B14F-4D97-AF65-F5344CB8AC3E}">
        <p14:creationId xmlns:p14="http://schemas.microsoft.com/office/powerpoint/2010/main" val="16743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A2B66-A1F2-9C9E-462D-C8310713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84070-B880-F89C-81C4-D62EA069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F2374-68AC-21DF-7564-C65184BE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0437"/>
            <a:ext cx="7772400" cy="56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3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Laborde</a:t>
            </a:r>
            <a:r>
              <a:rPr lang="en-US" dirty="0"/>
              <a:t> et al., </a:t>
            </a:r>
            <a:r>
              <a:rPr lang="en-US" sz="4000" dirty="0"/>
              <a:t>“</a:t>
            </a:r>
            <a:r>
              <a:rPr lang="en-US" sz="4000" kern="1200" dirty="0">
                <a:solidFill>
                  <a:schemeClr val="tx1"/>
                </a:solidFill>
              </a:rPr>
              <a:t>Economic Effects of Export Taxes”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main effects of removing export taxes?</a:t>
            </a:r>
          </a:p>
          <a:p>
            <a:r>
              <a:rPr lang="en-US" dirty="0"/>
              <a:t>What are some of the limitations of this analysis?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Beckman et al., </a:t>
            </a:r>
            <a:r>
              <a:rPr lang="en-US" sz="4000" dirty="0"/>
              <a:t>“E</a:t>
            </a:r>
            <a:r>
              <a:rPr lang="en-US" dirty="0"/>
              <a:t>xport taxes on agricultural</a:t>
            </a:r>
            <a:r>
              <a:rPr lang="en-US" sz="4000" dirty="0"/>
              <a:t> …</a:t>
            </a:r>
            <a:r>
              <a:rPr lang="en-US" sz="4000" kern="1200" dirty="0">
                <a:solidFill>
                  <a:schemeClr val="tx1"/>
                </a:solidFill>
              </a:rPr>
              <a:t>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reason for export taxes examined here? </a:t>
            </a:r>
          </a:p>
          <a:p>
            <a:r>
              <a:rPr lang="en-US" dirty="0"/>
              <a:t>Can you tell from this whether the policies have the desired effects? </a:t>
            </a:r>
          </a:p>
          <a:p>
            <a:r>
              <a:rPr lang="en-US" dirty="0"/>
              <a:t>Does Figure 2 show poverty falling in all the countries?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/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5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India: Banned all export of onions in 2020</a:t>
            </a:r>
          </a:p>
          <a:p>
            <a:pPr lvl="1"/>
            <a:r>
              <a:rPr lang="en-US" dirty="0"/>
              <a:t>Due to drought, then rain, and resulting onion shortage</a:t>
            </a:r>
          </a:p>
          <a:p>
            <a:pPr lvl="1"/>
            <a:r>
              <a:rPr lang="en-US" dirty="0"/>
              <a:t>Neighboring country consumers hit hard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Mozambique: Cashews</a:t>
            </a:r>
          </a:p>
          <a:p>
            <a:pPr lvl="1"/>
            <a:r>
              <a:rPr lang="en-US" dirty="0"/>
              <a:t>Export tax of 18-22% on raw cashews</a:t>
            </a:r>
          </a:p>
          <a:p>
            <a:pPr lvl="1"/>
            <a:r>
              <a:rPr lang="en-US" dirty="0"/>
              <a:t>Export tax of zero on processed cashews</a:t>
            </a:r>
          </a:p>
          <a:p>
            <a:pPr lvl="1"/>
            <a:r>
              <a:rPr lang="en-US" dirty="0"/>
              <a:t>Purpose:  to support processing industry</a:t>
            </a:r>
          </a:p>
          <a:p>
            <a:pPr lvl="1"/>
            <a:r>
              <a:rPr lang="en-US" dirty="0"/>
              <a:t>Growers are hurt, but the processing industry has thrived</a:t>
            </a:r>
          </a:p>
          <a:p>
            <a:pPr lvl="1"/>
            <a:r>
              <a:rPr lang="en-US" dirty="0"/>
              <a:t>Quality of raw cashews became “one of the lowest in the world”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9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Bans on export of sand</a:t>
            </a:r>
          </a:p>
          <a:p>
            <a:pPr lvl="1"/>
            <a:r>
              <a:rPr lang="en-US" dirty="0"/>
              <a:t>Several countries</a:t>
            </a:r>
          </a:p>
          <a:p>
            <a:pPr lvl="2"/>
            <a:r>
              <a:rPr lang="en-US" dirty="0"/>
              <a:t>Indonesia in 2003, Vietnam in 2010, Cambodia in 2017, Malaysia in 1997-2015, and again in 2020.</a:t>
            </a:r>
          </a:p>
          <a:p>
            <a:pPr lvl="1"/>
            <a:r>
              <a:rPr lang="en-US" dirty="0"/>
              <a:t>Why?  </a:t>
            </a:r>
          </a:p>
          <a:p>
            <a:pPr lvl="2"/>
            <a:r>
              <a:rPr lang="en-US" dirty="0"/>
              <a:t>Mining sand threatens natural habitats</a:t>
            </a:r>
          </a:p>
          <a:p>
            <a:pPr lvl="2"/>
            <a:r>
              <a:rPr lang="en-US" dirty="0"/>
              <a:t>Huge amounts needed for construction and land reclamation.  </a:t>
            </a:r>
          </a:p>
          <a:p>
            <a:pPr lvl="2"/>
            <a:r>
              <a:rPr lang="en-US" dirty="0"/>
              <a:t>Many countries but especially</a:t>
            </a:r>
          </a:p>
          <a:p>
            <a:pPr lvl="3"/>
            <a:r>
              <a:rPr lang="en-US" dirty="0"/>
              <a:t>China</a:t>
            </a:r>
          </a:p>
          <a:p>
            <a:pPr lvl="3"/>
            <a:r>
              <a:rPr lang="en-US" dirty="0"/>
              <a:t>Singapore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4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Cocoa</a:t>
            </a:r>
          </a:p>
          <a:p>
            <a:pPr lvl="1"/>
            <a:r>
              <a:rPr lang="en-US" dirty="0"/>
              <a:t>“Governments of Ghana and Ivory Coast formed a cocoa cartel that will charge an extra $400 per metric ton of the crop to give a better deal to farmers.”</a:t>
            </a:r>
          </a:p>
          <a:p>
            <a:pPr lvl="1"/>
            <a:r>
              <a:rPr lang="en-US" dirty="0"/>
              <a:t>Why might this succeed? </a:t>
            </a:r>
          </a:p>
          <a:p>
            <a:pPr lvl="2"/>
            <a:r>
              <a:rPr lang="en-US" dirty="0"/>
              <a:t>The two produce about 65% of the world’s cocoa. </a:t>
            </a:r>
          </a:p>
          <a:p>
            <a:pPr lvl="2"/>
            <a:r>
              <a:rPr lang="en-US" dirty="0"/>
              <a:t>Smaller producers can’t serve the needs of the largest brands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2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earths (see Yu &amp; </a:t>
            </a:r>
            <a:r>
              <a:rPr lang="en-US" dirty="0" err="1"/>
              <a:t>Savastopolu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China may limit production and export of 17 rare earths</a:t>
            </a:r>
          </a:p>
          <a:p>
            <a:pPr lvl="1"/>
            <a:r>
              <a:rPr lang="en-US" dirty="0"/>
              <a:t>It controls ~80% of world supply</a:t>
            </a:r>
          </a:p>
          <a:p>
            <a:pPr lvl="1"/>
            <a:r>
              <a:rPr lang="en-US" dirty="0"/>
              <a:t>Crucial for many high-tech products</a:t>
            </a:r>
          </a:p>
          <a:p>
            <a:pPr lvl="2"/>
            <a:r>
              <a:rPr lang="en-US" dirty="0"/>
              <a:t>Including American F-35 fighter jets </a:t>
            </a:r>
          </a:p>
          <a:p>
            <a:pPr lvl="1"/>
            <a:r>
              <a:rPr lang="en-US" dirty="0"/>
              <a:t>Note:  </a:t>
            </a:r>
          </a:p>
          <a:p>
            <a:pPr lvl="2"/>
            <a:r>
              <a:rPr lang="en-US" dirty="0"/>
              <a:t>Trump had done this for “sensitive US technology, such as high-end semiconductors”</a:t>
            </a:r>
          </a:p>
          <a:p>
            <a:pPr lvl="2"/>
            <a:r>
              <a:rPr lang="en-US" dirty="0"/>
              <a:t>Biden would too, together with allies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Medical, PPE, Vaccines </a:t>
            </a:r>
          </a:p>
          <a:p>
            <a:pPr lvl="1"/>
            <a:r>
              <a:rPr lang="en-US" dirty="0"/>
              <a:t>As we saw earlier, countries’ responses to pandemic often included export restrictions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1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A2B66-A1F2-9C9E-462D-C8310713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84070-B880-F89C-81C4-D62EA069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16991-7465-1B5C-C66B-331F9E15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81990"/>
            <a:ext cx="7772400" cy="56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Yu &amp; </a:t>
            </a:r>
            <a:r>
              <a:rPr lang="en-US" dirty="0" err="1"/>
              <a:t>Savastopolu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a limit on exports of rare earths matter only for weapons?</a:t>
            </a:r>
          </a:p>
          <a:p>
            <a:r>
              <a:rPr lang="en-US" dirty="0"/>
              <a:t>Why would an export limit be a “double edged sword”?</a:t>
            </a:r>
          </a:p>
          <a:p>
            <a:r>
              <a:rPr lang="en-US" dirty="0"/>
              <a:t>What has been suggested as a way for the US to protect itself from this?</a:t>
            </a:r>
          </a:p>
          <a:p>
            <a:r>
              <a:rPr lang="en-US" dirty="0"/>
              <a:t>Is China a net exporter of rare earths?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1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Douglas et al.</a:t>
            </a:r>
            <a:br>
              <a:rPr lang="en-US" dirty="0"/>
            </a:br>
            <a:r>
              <a:rPr lang="en-US" dirty="0"/>
              <a:t>“Export Curbs Spread…”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export restrictions both caused by, and cause of, high world prices? </a:t>
            </a:r>
          </a:p>
          <a:p>
            <a:r>
              <a:rPr lang="en-US" sz="2400" dirty="0"/>
              <a:t>Do export restrictions cause prices to rise at home in the restricting country? </a:t>
            </a:r>
          </a:p>
          <a:p>
            <a:r>
              <a:rPr lang="en-US" sz="2400" dirty="0"/>
              <a:t>What product’s world price, as of this report, had risen the most? </a:t>
            </a:r>
          </a:p>
          <a:p>
            <a:r>
              <a:rPr lang="en-US" sz="2400" dirty="0"/>
              <a:t>How does the WTO deal with export restrictions? </a:t>
            </a:r>
          </a:p>
          <a:p>
            <a:r>
              <a:rPr lang="en-US" sz="2400" dirty="0"/>
              <a:t>How many countries (as of this report) have implemented export restrictions, and how does this compare to past experience? </a:t>
            </a:r>
          </a:p>
          <a:p>
            <a:r>
              <a:rPr lang="en-US" sz="2400" dirty="0"/>
              <a:t>Have the US and other advanced countries restricted exports?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A2B66-A1F2-9C9E-462D-C8310713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84070-B880-F89C-81C4-D62EA069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A649B-B66D-807C-68E0-2D60FBB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66014"/>
            <a:ext cx="7772400" cy="55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75AA-2567-7B47-96FA-9A105C7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9033-28A6-3D44-B623-6455D7E0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question 4</a:t>
            </a:r>
          </a:p>
          <a:p>
            <a:pPr lvl="1"/>
            <a:r>
              <a:rPr lang="en-US" sz="2400" b="0" i="0" dirty="0">
                <a:solidFill>
                  <a:srgbClr val="000000"/>
                </a:solidFill>
                <a:effectLst/>
                <a:latin typeface="Lato Extended"/>
              </a:rPr>
              <a:t>In US trade law, how do the injury requirements differ for anti-dumping and safeguards?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Lato Extended"/>
              </a:rPr>
              <a:t>Correct:  </a:t>
            </a:r>
          </a:p>
          <a:p>
            <a:pPr lvl="3"/>
            <a:r>
              <a:rPr lang="en-US" sz="1800" dirty="0">
                <a:solidFill>
                  <a:srgbClr val="000000"/>
                </a:solidFill>
                <a:latin typeface="Lato Extended"/>
              </a:rPr>
              <a:t>Greater injury is required for safeguards than for anti-dumping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Lato Extended"/>
              </a:rPr>
              <a:t>Incorrect but agrees with </a:t>
            </a:r>
            <a:r>
              <a:rPr lang="en-US" sz="2000" u="sng" dirty="0">
                <a:solidFill>
                  <a:srgbClr val="000000"/>
                </a:solidFill>
                <a:latin typeface="Lato Extended"/>
              </a:rPr>
              <a:t>incorrect</a:t>
            </a:r>
            <a:r>
              <a:rPr lang="en-US" sz="2000" dirty="0">
                <a:solidFill>
                  <a:srgbClr val="000000"/>
                </a:solidFill>
                <a:latin typeface="Lato Extended"/>
              </a:rPr>
              <a:t> statement I made in lecture Sep 29:</a:t>
            </a:r>
          </a:p>
          <a:p>
            <a:pPr lvl="3"/>
            <a:r>
              <a:rPr lang="en-US" sz="1800" dirty="0"/>
              <a:t> Greater injury is required for anti-dumping than for safeguards </a:t>
            </a:r>
          </a:p>
          <a:p>
            <a:pPr lvl="1"/>
            <a:r>
              <a:rPr lang="en-US" sz="2400" dirty="0"/>
              <a:t>I’ve now given credit for both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3F1C2-100C-6E43-90AC-74F2FB7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1628-65A7-4546-B5E7-75D7CDE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75AA-2567-7B47-96FA-9A105C7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9033-28A6-3D44-B623-6455D7E0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Quiz Scores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3F1C2-100C-6E43-90AC-74F2FB7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1628-65A7-4546-B5E7-75D7CDE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7109FA-9BDB-0E1F-F84A-1EC7A6010667}"/>
              </a:ext>
            </a:extLst>
          </p:cNvPr>
          <p:cNvGraphicFramePr>
            <a:graphicFrameLocks noGrp="1"/>
          </p:cNvGraphicFramePr>
          <p:nvPr/>
        </p:nvGraphicFramePr>
        <p:xfrm>
          <a:off x="3270250" y="2667000"/>
          <a:ext cx="3435349" cy="2449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132">
                  <a:extLst>
                    <a:ext uri="{9D8B030D-6E8A-4147-A177-3AD203B41FA5}">
                      <a16:colId xmlns:a16="http://schemas.microsoft.com/office/drawing/2014/main" val="2854985459"/>
                    </a:ext>
                  </a:extLst>
                </a:gridCol>
                <a:gridCol w="688739">
                  <a:extLst>
                    <a:ext uri="{9D8B030D-6E8A-4147-A177-3AD203B41FA5}">
                      <a16:colId xmlns:a16="http://schemas.microsoft.com/office/drawing/2014/main" val="4242578322"/>
                    </a:ext>
                  </a:extLst>
                </a:gridCol>
                <a:gridCol w="688739">
                  <a:extLst>
                    <a:ext uri="{9D8B030D-6E8A-4147-A177-3AD203B41FA5}">
                      <a16:colId xmlns:a16="http://schemas.microsoft.com/office/drawing/2014/main" val="4185756101"/>
                    </a:ext>
                  </a:extLst>
                </a:gridCol>
                <a:gridCol w="688739">
                  <a:extLst>
                    <a:ext uri="{9D8B030D-6E8A-4147-A177-3AD203B41FA5}">
                      <a16:colId xmlns:a16="http://schemas.microsoft.com/office/drawing/2014/main" val="2956019010"/>
                    </a:ext>
                  </a:extLst>
                </a:gridCol>
              </a:tblGrid>
              <a:tr h="302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Q3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501938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52468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Median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757675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074736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77248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S.D.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37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8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75AA-2567-7B47-96FA-9A105C7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9033-28A6-3D44-B623-6455D7E0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Tuesday, 10/18:  No class (Fall Break)</a:t>
            </a:r>
          </a:p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6 on NTBs &amp; Export Policies this Thursday Oct 13</a:t>
            </a:r>
          </a:p>
          <a:p>
            <a:pPr lvl="1"/>
            <a:r>
              <a:rPr lang="en-US" dirty="0"/>
              <a:t>No quiz Oct 20</a:t>
            </a:r>
          </a:p>
          <a:p>
            <a:pPr lvl="1"/>
            <a:r>
              <a:rPr lang="en-US" dirty="0"/>
              <a:t>Quiz 7 Oct 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3F1C2-100C-6E43-90AC-74F2FB7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1628-65A7-4546-B5E7-75D7CDE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55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89091</TotalTime>
  <Words>2847</Words>
  <Application>Microsoft Macintosh PowerPoint</Application>
  <PresentationFormat>On-screen Show (4:3)</PresentationFormat>
  <Paragraphs>511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Lato Extended</vt:lpstr>
      <vt:lpstr>Lucida Blackletter</vt:lpstr>
      <vt:lpstr>var(--typography-headline-standard-xxl-font-family)</vt:lpstr>
      <vt:lpstr>Default Design</vt:lpstr>
      <vt:lpstr>Class 12  Export Policies by Alan V. Deardorff University of Michigan 2022</vt:lpstr>
      <vt:lpstr>Pause for News</vt:lpstr>
      <vt:lpstr>News</vt:lpstr>
      <vt:lpstr>PowerPoint Presentation</vt:lpstr>
      <vt:lpstr>PowerPoint Presentation</vt:lpstr>
      <vt:lpstr>PowerPoint Presentation</vt:lpstr>
      <vt:lpstr>Announcements</vt:lpstr>
      <vt:lpstr>Announcements</vt:lpstr>
      <vt:lpstr>Announcements</vt:lpstr>
      <vt:lpstr>Paper #1 Feedback</vt:lpstr>
      <vt:lpstr>For this Thursday</vt:lpstr>
      <vt:lpstr>Outline</vt:lpstr>
      <vt:lpstr>Export policies</vt:lpstr>
      <vt:lpstr>Export policies</vt:lpstr>
      <vt:lpstr>Outline</vt:lpstr>
      <vt:lpstr>How common are export taxes</vt:lpstr>
      <vt:lpstr>How common are export taxes</vt:lpstr>
      <vt:lpstr>PowerPoint Presentation</vt:lpstr>
      <vt:lpstr>PowerPoint Presentation</vt:lpstr>
      <vt:lpstr>Pause for Discussion</vt:lpstr>
      <vt:lpstr>Questions on Laborde et al.</vt:lpstr>
      <vt:lpstr>Outline</vt:lpstr>
      <vt:lpstr>Economic Analysis</vt:lpstr>
      <vt:lpstr>Small country export tax</vt:lpstr>
      <vt:lpstr>Small country export tax</vt:lpstr>
      <vt:lpstr>Small country export tax</vt:lpstr>
      <vt:lpstr>Large country, World Market</vt:lpstr>
      <vt:lpstr>Large country, World Market</vt:lpstr>
      <vt:lpstr>Pause for Discussion</vt:lpstr>
      <vt:lpstr>Questions  (not asked about readings)</vt:lpstr>
      <vt:lpstr>Outline</vt:lpstr>
      <vt:lpstr>Empirics</vt:lpstr>
      <vt:lpstr>Empirics</vt:lpstr>
      <vt:lpstr>Empirics</vt:lpstr>
      <vt:lpstr>PowerPoint Presentation</vt:lpstr>
      <vt:lpstr>Empirics</vt:lpstr>
      <vt:lpstr>PowerPoint Presentation</vt:lpstr>
      <vt:lpstr>Empirics</vt:lpstr>
      <vt:lpstr>PowerPoint Presentation</vt:lpstr>
      <vt:lpstr>Pause for Discussion</vt:lpstr>
      <vt:lpstr>Questions on Laborde et al., “Economic Effects of Export Taxes”</vt:lpstr>
      <vt:lpstr>Questions on Beckman et al., “Export taxes on agricultural …”</vt:lpstr>
      <vt:lpstr>Outline</vt:lpstr>
      <vt:lpstr>Recent Uses</vt:lpstr>
      <vt:lpstr>Recent Uses</vt:lpstr>
      <vt:lpstr>Recent Uses</vt:lpstr>
      <vt:lpstr>Recent Uses</vt:lpstr>
      <vt:lpstr>Recent Uses</vt:lpstr>
      <vt:lpstr>Recent Uses</vt:lpstr>
      <vt:lpstr>Pause for Discussion</vt:lpstr>
      <vt:lpstr>Questions on  Yu &amp; Savastopolu</vt:lpstr>
      <vt:lpstr>Questions on Douglas et al. “Export Curbs Spread…”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177</cp:revision>
  <cp:lastPrinted>2021-10-12T13:58:16Z</cp:lastPrinted>
  <dcterms:created xsi:type="dcterms:W3CDTF">2011-01-03T19:29:08Z</dcterms:created>
  <dcterms:modified xsi:type="dcterms:W3CDTF">2022-10-11T15:11:53Z</dcterms:modified>
</cp:coreProperties>
</file>