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528" r:id="rId3"/>
    <p:sldId id="507" r:id="rId4"/>
    <p:sldId id="537" r:id="rId5"/>
    <p:sldId id="510" r:id="rId6"/>
    <p:sldId id="523" r:id="rId7"/>
    <p:sldId id="524" r:id="rId8"/>
    <p:sldId id="282" r:id="rId9"/>
    <p:sldId id="284" r:id="rId10"/>
    <p:sldId id="285" r:id="rId11"/>
    <p:sldId id="522" r:id="rId12"/>
    <p:sldId id="483" r:id="rId13"/>
    <p:sldId id="485" r:id="rId14"/>
    <p:sldId id="530" r:id="rId15"/>
    <p:sldId id="531" r:id="rId16"/>
    <p:sldId id="484" r:id="rId17"/>
    <p:sldId id="486" r:id="rId18"/>
    <p:sldId id="490" r:id="rId19"/>
    <p:sldId id="487" r:id="rId20"/>
    <p:sldId id="508" r:id="rId21"/>
    <p:sldId id="532" r:id="rId22"/>
    <p:sldId id="489" r:id="rId23"/>
    <p:sldId id="533" r:id="rId24"/>
    <p:sldId id="534" r:id="rId25"/>
    <p:sldId id="492" r:id="rId26"/>
    <p:sldId id="493" r:id="rId27"/>
    <p:sldId id="512" r:id="rId28"/>
    <p:sldId id="535" r:id="rId29"/>
    <p:sldId id="536" r:id="rId30"/>
    <p:sldId id="513" r:id="rId31"/>
    <p:sldId id="514" r:id="rId32"/>
    <p:sldId id="515" r:id="rId33"/>
    <p:sldId id="498" r:id="rId34"/>
    <p:sldId id="500" r:id="rId35"/>
    <p:sldId id="501" r:id="rId36"/>
    <p:sldId id="504" r:id="rId37"/>
    <p:sldId id="505" r:id="rId38"/>
    <p:sldId id="516" r:id="rId39"/>
    <p:sldId id="518" r:id="rId40"/>
    <p:sldId id="519" r:id="rId41"/>
    <p:sldId id="520" r:id="rId42"/>
    <p:sldId id="517" r:id="rId43"/>
    <p:sldId id="521" r:id="rId4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2438" autoAdjust="0"/>
  </p:normalViewPr>
  <p:slideViewPr>
    <p:cSldViewPr>
      <p:cViewPr varScale="1">
        <p:scale>
          <a:sx n="103" d="100"/>
          <a:sy n="103" d="100"/>
        </p:scale>
        <p:origin x="656" y="176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finance-and-economics/2022/01/01/new-research-counts-the-costs-of-the-sino-american-trade-war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Pinn</a:t>
            </a:r>
            <a:r>
              <a:rPr lang="en-US" dirty="0"/>
              <a:t>, Ingram,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Ingram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Pinn’s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illustration of the week: Trading tariffs,”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June 22, 2018.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/content/c56ebb64-7579-11e8-b326-75a27d27ea5f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4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www.commerce.gov</a:t>
            </a:r>
            <a:r>
              <a:rPr lang="en-US" b="1" dirty="0"/>
              <a:t>/news/press-releases/2021/07/commerce-department-adds-34-entities-entity-list-target-enablers-chinas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10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Swanson &amp; Vogel, “</a:t>
            </a:r>
            <a:r>
              <a:rPr lang="en-US" b="1" dirty="0"/>
              <a:t>Faced With Crippling Sanctions, ZTE Loaded Up on Lobbyists,” </a:t>
            </a:r>
            <a:r>
              <a:rPr lang="en-US" b="1" i="1" dirty="0"/>
              <a:t>New </a:t>
            </a:r>
            <a:r>
              <a:rPr lang="en-US" b="1" i="1" dirty="0" err="1"/>
              <a:t>Hork</a:t>
            </a:r>
            <a:r>
              <a:rPr lang="en-US" b="1" i="1" dirty="0"/>
              <a:t> Times</a:t>
            </a:r>
            <a:r>
              <a:rPr lang="en-US" b="1" i="0" dirty="0"/>
              <a:t>, Aug 1, 2018.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www.nytimes.com</a:t>
            </a:r>
            <a:r>
              <a:rPr lang="en-US" b="1" dirty="0"/>
              <a:t>/2018/08/01/us/politics/</a:t>
            </a:r>
            <a:r>
              <a:rPr lang="en-US" b="1" dirty="0" err="1"/>
              <a:t>zte-sanctions-lobbying.html?rref</a:t>
            </a:r>
            <a:r>
              <a:rPr lang="en-US" b="1" dirty="0"/>
              <a:t>=collection%2Fissuecollection%2Ftodays-new-york-times&amp;action=</a:t>
            </a:r>
            <a:r>
              <a:rPr lang="en-US" b="1" dirty="0" err="1"/>
              <a:t>click&amp;contentCollection</a:t>
            </a:r>
            <a:r>
              <a:rPr lang="en-US" b="1" dirty="0"/>
              <a:t>=</a:t>
            </a:r>
            <a:r>
              <a:rPr lang="en-US" b="1" dirty="0" err="1"/>
              <a:t>todayspaper&amp;region</a:t>
            </a:r>
            <a:r>
              <a:rPr lang="en-US" b="1" dirty="0"/>
              <a:t>=</a:t>
            </a:r>
            <a:r>
              <a:rPr lang="en-US" b="1" dirty="0" err="1"/>
              <a:t>rank&amp;module</a:t>
            </a:r>
            <a:r>
              <a:rPr lang="en-US" b="1" dirty="0"/>
              <a:t>=</a:t>
            </a:r>
            <a:r>
              <a:rPr lang="en-US" b="1" dirty="0" err="1"/>
              <a:t>package&amp;version</a:t>
            </a:r>
            <a:r>
              <a:rPr lang="en-US" b="1" dirty="0"/>
              <a:t>=</a:t>
            </a:r>
            <a:r>
              <a:rPr lang="en-US" b="1" dirty="0" err="1"/>
              <a:t>highlights&amp;contentPlacement</a:t>
            </a:r>
            <a:r>
              <a:rPr lang="en-US" b="1" dirty="0"/>
              <a:t>=5&amp;pgtype=collection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11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1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28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07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92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1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Pinn</a:t>
            </a:r>
            <a:r>
              <a:rPr lang="en-US" dirty="0"/>
              <a:t>, Ingram,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Ingram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Pinn’s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illustration of the week: Trading tariffs,”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June 22, 2018.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/content/c56ebb64-7579-11e8-b326-75a27d27ea5f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3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Pinn</a:t>
            </a:r>
            <a:r>
              <a:rPr lang="en-US" dirty="0"/>
              <a:t>, Ingram,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Ingram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Pinn’s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illustration of the week: Trading tariffs,”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June 22, 2018.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/content/c56ebb64-7579-11e8-b326-75a27d27ea5f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2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</a:t>
            </a:r>
            <a:r>
              <a:rPr lang="en-US">
                <a:hlinkClick r:id="rId3"/>
              </a:rPr>
              <a:t>/feds/files/2019086pap.pdf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4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4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“New research counts the costs of the Sino-American trade war,”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January 1, 2022.   [3p].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https://www.economist.com/finance-and-economics/2022/01/01/new-research-counts-the-costs-of-the-sino-american-trade-war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www.commerce.gov</a:t>
            </a:r>
            <a:r>
              <a:rPr lang="en-US" b="1" dirty="0"/>
              <a:t>/news/press-releases/2021/07/commerce-department-adds-34-entities-entity-list-target-enablers-chinas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www.bis.doc.gov</a:t>
            </a:r>
            <a:r>
              <a:rPr lang="en-US" b="1" dirty="0"/>
              <a:t>/</a:t>
            </a:r>
            <a:r>
              <a:rPr lang="en-US" b="1" dirty="0" err="1"/>
              <a:t>index.php</a:t>
            </a:r>
            <a:r>
              <a:rPr lang="en-US" b="1" dirty="0"/>
              <a:t>/documents/regulations-docs/2326-supplement-no-4-to-part-744-entity-list-4/file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15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www.commerce.gov</a:t>
            </a:r>
            <a:r>
              <a:rPr lang="en-US" b="1" dirty="0"/>
              <a:t>/news/press-releases/2021/07/commerce-department-adds-34-entities-entity-list-target-enablers-chinas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1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dirty="0"/>
              <a:t>The State of Play in International Trade and Trade Policy I:  </a:t>
            </a:r>
            <a:br>
              <a:rPr lang="en-US" sz="3600" dirty="0"/>
            </a:br>
            <a:r>
              <a:rPr lang="en-US" sz="3600" dirty="0"/>
              <a:t>Trade Wars</a:t>
            </a:r>
            <a:br>
              <a:rPr lang="en-US" sz="3600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Security</a:t>
            </a:r>
          </a:p>
          <a:p>
            <a:pPr lvl="1"/>
            <a:r>
              <a:rPr lang="en-US" dirty="0"/>
              <a:t>Mar 1, 2018:  Trump levies tariffs</a:t>
            </a:r>
          </a:p>
          <a:p>
            <a:pPr lvl="2"/>
            <a:r>
              <a:rPr lang="en-US" dirty="0"/>
              <a:t>25% on steel, 10% on aluminum</a:t>
            </a:r>
          </a:p>
          <a:p>
            <a:pPr lvl="2"/>
            <a:r>
              <a:rPr lang="en-US" dirty="0"/>
              <a:t>Against all countries</a:t>
            </a:r>
          </a:p>
          <a:p>
            <a:pPr lvl="3"/>
            <a:r>
              <a:rPr lang="en-US" dirty="0"/>
              <a:t>A few removed shortly thereafter</a:t>
            </a:r>
          </a:p>
          <a:p>
            <a:pPr lvl="3"/>
            <a:r>
              <a:rPr lang="en-US" dirty="0"/>
              <a:t>Remained in place on EU, China, Canada, Mexico, and others</a:t>
            </a:r>
          </a:p>
          <a:p>
            <a:pPr lvl="2"/>
            <a:r>
              <a:rPr lang="en-US" dirty="0"/>
              <a:t>Retaliation by all</a:t>
            </a:r>
          </a:p>
          <a:p>
            <a:pPr lvl="2"/>
            <a:r>
              <a:rPr lang="en-US" dirty="0"/>
              <a:t>(Tariffs on Canada &amp; Mexico later removed)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8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US-EU and other</a:t>
            </a:r>
          </a:p>
          <a:p>
            <a:pPr lvl="1"/>
            <a:r>
              <a:rPr lang="en-US" sz="2400" dirty="0"/>
              <a:t>Negotiations began under Biden May 17, 2021</a:t>
            </a:r>
          </a:p>
          <a:p>
            <a:pPr lvl="1"/>
            <a:r>
              <a:rPr lang="en-US" sz="2400" dirty="0"/>
              <a:t>US lifts some tariffs but keeps them on over-quota quantities (“tariff-rate quota”) and partners remove retaliatory tariffs on US:</a:t>
            </a:r>
          </a:p>
          <a:p>
            <a:pPr lvl="2"/>
            <a:r>
              <a:rPr lang="en-US" sz="2000" dirty="0"/>
              <a:t>EU:  Oct 31, 2021</a:t>
            </a:r>
          </a:p>
          <a:p>
            <a:pPr lvl="2"/>
            <a:r>
              <a:rPr lang="en-US" sz="2000" dirty="0"/>
              <a:t>Japan:  Feb 7, 2022</a:t>
            </a:r>
          </a:p>
          <a:p>
            <a:pPr lvl="2"/>
            <a:r>
              <a:rPr lang="en-US" sz="2000" dirty="0"/>
              <a:t>UK:  Mar 22, 2022</a:t>
            </a:r>
          </a:p>
          <a:p>
            <a:pPr lvl="2"/>
            <a:r>
              <a:rPr lang="en-US" sz="2000" dirty="0"/>
              <a:t>Ukraine:  May 9, 2022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6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br>
              <a:rPr lang="en-US" dirty="0"/>
            </a:br>
            <a:r>
              <a:rPr lang="en-US" dirty="0"/>
              <a:t>Swanson &amp; Rogers (re EU)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tariffs simply being removed? </a:t>
            </a:r>
          </a:p>
          <a:p>
            <a:r>
              <a:rPr lang="en-US" dirty="0"/>
              <a:t>Is there any restriction on which EU products will qualify for zero tariff? </a:t>
            </a:r>
          </a:p>
          <a:p>
            <a:r>
              <a:rPr lang="en-US" dirty="0"/>
              <a:t>Does the steel quota look like it will be binding?</a:t>
            </a:r>
          </a:p>
          <a:p>
            <a:r>
              <a:rPr lang="en-US" dirty="0"/>
              <a:t>Are US industries other than steel and aluminum happy with this?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7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br>
              <a:rPr lang="en-US" dirty="0"/>
            </a:br>
            <a:r>
              <a:rPr lang="en-US" dirty="0"/>
              <a:t>Hayashi (re Japan)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this deal with Japan compare to the one with the EU?</a:t>
            </a:r>
          </a:p>
          <a:p>
            <a:r>
              <a:rPr lang="en-US" dirty="0"/>
              <a:t>Does Japan see this as a final deal? </a:t>
            </a:r>
          </a:p>
          <a:p>
            <a:r>
              <a:rPr lang="en-US" dirty="0"/>
              <a:t>What is Japan doing in return?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75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br>
              <a:rPr lang="en-US" dirty="0"/>
            </a:br>
            <a:r>
              <a:rPr lang="en-US" dirty="0"/>
              <a:t>Williams (re UK)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this deal compare to those with the EU and Japan? </a:t>
            </a:r>
          </a:p>
          <a:p>
            <a:r>
              <a:rPr lang="en-US" dirty="0"/>
              <a:t>What complicated these negotiations? </a:t>
            </a:r>
          </a:p>
          <a:p>
            <a:r>
              <a:rPr lang="en-US" dirty="0"/>
              <a:t>How did USTR Tai respond when asked about the likelihood of a UK-US FTA?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95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 basis of US tariffs on China was mostly on intellectual property</a:t>
            </a:r>
          </a:p>
          <a:p>
            <a:pPr lvl="1"/>
            <a:r>
              <a:rPr lang="en-US" dirty="0"/>
              <a:t>IP includes patents, trademarks, copyrights, and trade secrets</a:t>
            </a:r>
          </a:p>
          <a:p>
            <a:pPr lvl="1"/>
            <a:r>
              <a:rPr lang="en-US" dirty="0"/>
              <a:t>US (and others) claim that China</a:t>
            </a:r>
          </a:p>
          <a:p>
            <a:pPr lvl="2"/>
            <a:r>
              <a:rPr lang="en-US" dirty="0"/>
              <a:t>Steals technology secrets</a:t>
            </a:r>
          </a:p>
          <a:p>
            <a:pPr lvl="2"/>
            <a:r>
              <a:rPr lang="en-US" dirty="0"/>
              <a:t>Forces investors to turn over technologies in joint ventures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FFF2E-A5EF-C54C-8935-6243D0D4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</p:spTree>
    <p:extLst>
      <p:ext uri="{BB962C8B-B14F-4D97-AF65-F5344CB8AC3E}">
        <p14:creationId xmlns:p14="http://schemas.microsoft.com/office/powerpoint/2010/main" val="2815918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USTR (United States Trade Representative) under Trump</a:t>
            </a:r>
          </a:p>
          <a:p>
            <a:pPr lvl="1"/>
            <a:r>
              <a:rPr lang="en-US" dirty="0"/>
              <a:t>Initiated investigation of China’s IP practices</a:t>
            </a:r>
          </a:p>
          <a:p>
            <a:pPr lvl="1"/>
            <a:r>
              <a:rPr lang="en-US" dirty="0"/>
              <a:t>Under Section 301 of US trade law – Unfair trade practices</a:t>
            </a:r>
          </a:p>
          <a:p>
            <a:pPr lvl="1"/>
            <a:r>
              <a:rPr lang="en-US" dirty="0"/>
              <a:t>This is </a:t>
            </a:r>
            <a:r>
              <a:rPr lang="en-US" u="sng" dirty="0"/>
              <a:t>not</a:t>
            </a:r>
            <a:r>
              <a:rPr lang="en-US" dirty="0"/>
              <a:t> something permitted by the WTO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55ABAC-D611-AF45-9AA8-C1E1B91B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</p:spTree>
    <p:extLst>
      <p:ext uri="{BB962C8B-B14F-4D97-AF65-F5344CB8AC3E}">
        <p14:creationId xmlns:p14="http://schemas.microsoft.com/office/powerpoint/2010/main" val="215295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22, 2018:  Report found unfair trade practices</a:t>
            </a:r>
          </a:p>
          <a:p>
            <a:pPr lvl="1"/>
            <a:r>
              <a:rPr lang="en-US" dirty="0"/>
              <a:t>IP violations (see above)</a:t>
            </a:r>
          </a:p>
          <a:p>
            <a:pPr lvl="1"/>
            <a:r>
              <a:rPr lang="en-US" dirty="0"/>
              <a:t>Also subsidies to firms and state-owned enterprises (SOEs) to trade unfairly</a:t>
            </a:r>
          </a:p>
          <a:p>
            <a:r>
              <a:rPr lang="en-US" dirty="0"/>
              <a:t>Trump announced tariffs on up to $60 billion of China’s exports to US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and China levied tariffs on each other</a:t>
            </a:r>
          </a:p>
          <a:p>
            <a:pPr lvl="1"/>
            <a:r>
              <a:rPr lang="en-US" dirty="0"/>
              <a:t>Three times in 2018, twice in 2019</a:t>
            </a:r>
          </a:p>
          <a:p>
            <a:pPr lvl="2"/>
            <a:r>
              <a:rPr lang="en-US" dirty="0"/>
              <a:t>Trump either added new tariffs on China exports or raised them</a:t>
            </a:r>
          </a:p>
          <a:p>
            <a:pPr lvl="2"/>
            <a:r>
              <a:rPr lang="en-US" dirty="0"/>
              <a:t>Each time, China responded with more tariffs on US exports</a:t>
            </a:r>
          </a:p>
          <a:p>
            <a:pPr lvl="1"/>
            <a:r>
              <a:rPr lang="en-US" dirty="0"/>
              <a:t>Threat of more in December 2019 was suspended by the “Phase One” US-China Trade Deal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7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628-A085-C440-8FAB-E6EA76CE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4C6E6-4D0D-7443-986A-BCED22609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Tuesday I’ll start by asking you for News, then discuss that and what I’ve noticed myself.</a:t>
            </a:r>
          </a:p>
          <a:p>
            <a:r>
              <a:rPr lang="en-US" sz="2800" dirty="0"/>
              <a:t>Note that if I don’t get through all my slides, you should view them later.  (But not the Aug 30 class.)</a:t>
            </a:r>
          </a:p>
          <a:p>
            <a:r>
              <a:rPr lang="en-US" sz="2800" dirty="0"/>
              <a:t>Office hours:</a:t>
            </a:r>
          </a:p>
          <a:p>
            <a:pPr lvl="1"/>
            <a:r>
              <a:rPr lang="en-US" sz="2400" dirty="0"/>
              <a:t>Feel free to enter even if others are there</a:t>
            </a:r>
          </a:p>
          <a:p>
            <a:pPr lvl="1"/>
            <a:r>
              <a:rPr lang="en-US" sz="2400" dirty="0"/>
              <a:t>If you want a private meeting, email me to schedule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A55CC-36E8-804B-A708-24FDDD79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C05DF-93FA-1746-BB54-9F0E1143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09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1C93CE-F872-974B-B1F4-7BD1F0435929}"/>
              </a:ext>
            </a:extLst>
          </p:cNvPr>
          <p:cNvSpPr txBox="1"/>
          <p:nvPr/>
        </p:nvSpPr>
        <p:spPr>
          <a:xfrm>
            <a:off x="2743200" y="990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Trump Tariffs,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B5B8F-9834-3B25-9705-592A1D9CB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64" y="631938"/>
            <a:ext cx="7249071" cy="5572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F7E74B-B586-D50D-C898-94ADAD727CFB}"/>
              </a:ext>
            </a:extLst>
          </p:cNvPr>
          <p:cNvSpPr txBox="1"/>
          <p:nvPr/>
        </p:nvSpPr>
        <p:spPr>
          <a:xfrm>
            <a:off x="152400" y="5508954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2716835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4B4E0-3EE3-8B17-AF38-4E85D268A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5" y="482915"/>
            <a:ext cx="7543800" cy="5734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F7E74B-B586-D50D-C898-94ADAD727CFB}"/>
              </a:ext>
            </a:extLst>
          </p:cNvPr>
          <p:cNvSpPr txBox="1"/>
          <p:nvPr/>
        </p:nvSpPr>
        <p:spPr>
          <a:xfrm>
            <a:off x="152400" y="5508954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24857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Phase One Deal</a:t>
            </a:r>
          </a:p>
          <a:p>
            <a:pPr lvl="1"/>
            <a:r>
              <a:rPr lang="en-US" sz="2400" dirty="0"/>
              <a:t>In anticipation, Trump called off December 2019 tariffs</a:t>
            </a:r>
          </a:p>
          <a:p>
            <a:pPr lvl="1"/>
            <a:r>
              <a:rPr lang="en-US" sz="2400" dirty="0"/>
              <a:t>Agreement signed January 15, 2020</a:t>
            </a:r>
          </a:p>
          <a:p>
            <a:r>
              <a:rPr lang="en-US" sz="2800" dirty="0"/>
              <a:t>Content of Deal:</a:t>
            </a:r>
          </a:p>
          <a:p>
            <a:pPr lvl="1"/>
            <a:r>
              <a:rPr lang="en-US" sz="2400" dirty="0"/>
              <a:t>China to buy $200 billion more US exports</a:t>
            </a:r>
          </a:p>
          <a:p>
            <a:pPr lvl="1"/>
            <a:r>
              <a:rPr lang="en-US" sz="2400" dirty="0"/>
              <a:t>US to reduce a few tariffs on China</a:t>
            </a:r>
          </a:p>
          <a:p>
            <a:pPr lvl="1"/>
            <a:r>
              <a:rPr lang="en-US" sz="2400" dirty="0"/>
              <a:t>China to stop forcing foreign companies to transfer technology</a:t>
            </a:r>
          </a:p>
          <a:p>
            <a:pPr lvl="1"/>
            <a:r>
              <a:rPr lang="en-US" sz="2400" dirty="0"/>
              <a:t>Most tariffs remain in place by both, and China did not address subsidies and SOEs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27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313FE-CA21-4260-B85D-36629738D33B}"/>
              </a:ext>
            </a:extLst>
          </p:cNvPr>
          <p:cNvSpPr txBox="1"/>
          <p:nvPr/>
        </p:nvSpPr>
        <p:spPr>
          <a:xfrm>
            <a:off x="280416" y="5822529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DE4D70-F4D0-6EA2-419C-9CECF18F6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589040"/>
            <a:ext cx="7305936" cy="5679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483395-7CB9-7C37-0FCE-9068778C0AF4}"/>
              </a:ext>
            </a:extLst>
          </p:cNvPr>
          <p:cNvSpPr txBox="1"/>
          <p:nvPr/>
        </p:nvSpPr>
        <p:spPr>
          <a:xfrm>
            <a:off x="268224" y="2190122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dirty="0">
                <a:solidFill>
                  <a:srgbClr val="FF0000"/>
                </a:solidFill>
              </a:rPr>
              <a:t>  Industrial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dirty="0">
                <a:solidFill>
                  <a:srgbClr val="0070C0"/>
                </a:solidFill>
              </a:rPr>
              <a:t>  Industrial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7EF6A-979F-46BC-0E0E-3F584E344058}"/>
              </a:ext>
            </a:extLst>
          </p:cNvPr>
          <p:cNvSpPr txBox="1"/>
          <p:nvPr/>
        </p:nvSpPr>
        <p:spPr>
          <a:xfrm>
            <a:off x="7388352" y="228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56738A-9B19-AE81-6265-2B0FA88D9AB0}"/>
              </a:ext>
            </a:extLst>
          </p:cNvPr>
          <p:cNvSpPr/>
          <p:nvPr/>
        </p:nvSpPr>
        <p:spPr>
          <a:xfrm>
            <a:off x="7540752" y="1428929"/>
            <a:ext cx="1143000" cy="2533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72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Effects of the trade war</a:t>
            </a:r>
          </a:p>
          <a:p>
            <a:pPr lvl="3"/>
            <a:r>
              <a:rPr lang="en-US" sz="1600" kern="1200" dirty="0">
                <a:latin typeface="Arial" charset="0"/>
                <a:cs typeface="ＭＳ Ｐゴシック" charset="-128"/>
              </a:rPr>
              <a:t>Economist, “New research counts the costs of the Sino-American trade war,” </a:t>
            </a:r>
            <a:r>
              <a:rPr lang="en-US" sz="1600" i="1" kern="1200" dirty="0">
                <a:latin typeface="Arial" charset="0"/>
                <a:cs typeface="ＭＳ Ｐゴシック" charset="-128"/>
              </a:rPr>
              <a:t>The Economist</a:t>
            </a:r>
            <a:r>
              <a:rPr lang="en-US" sz="1600" kern="1200" dirty="0">
                <a:latin typeface="Arial" charset="0"/>
                <a:cs typeface="ＭＳ Ｐゴシック" charset="-128"/>
              </a:rPr>
              <a:t>, January 1, 2022. </a:t>
            </a:r>
            <a:endParaRPr lang="en-US" sz="1600" dirty="0"/>
          </a:p>
          <a:p>
            <a:pPr lvl="1"/>
            <a:r>
              <a:rPr lang="en-US" sz="2400" dirty="0"/>
              <a:t>Tariffs rose:  </a:t>
            </a:r>
          </a:p>
          <a:p>
            <a:pPr lvl="2"/>
            <a:r>
              <a:rPr lang="en-US" sz="2000" dirty="0"/>
              <a:t>US on China 3% to 19%</a:t>
            </a:r>
          </a:p>
          <a:p>
            <a:pPr lvl="2"/>
            <a:r>
              <a:rPr lang="en-US" sz="2000" dirty="0"/>
              <a:t>China on US 8% to 21%</a:t>
            </a:r>
          </a:p>
          <a:p>
            <a:pPr lvl="1"/>
            <a:r>
              <a:rPr lang="en-US" sz="2400" dirty="0"/>
              <a:t>Compared to Smoot-Hawley tariffs of 1930</a:t>
            </a:r>
          </a:p>
          <a:p>
            <a:pPr lvl="2"/>
            <a:r>
              <a:rPr lang="en-US" sz="2000" dirty="0"/>
              <a:t>Covered more trade as share of GDP</a:t>
            </a:r>
          </a:p>
          <a:p>
            <a:pPr lvl="2"/>
            <a:r>
              <a:rPr lang="en-US" sz="2000" dirty="0"/>
              <a:t>Caused smaller harm to GDP (“effects muffled by complex supply chains”)</a:t>
            </a:r>
          </a:p>
          <a:p>
            <a:pPr lvl="1"/>
            <a:r>
              <a:rPr lang="en-US" sz="2400" dirty="0"/>
              <a:t>US prices of imports rose by 90% of tariffs</a:t>
            </a:r>
          </a:p>
          <a:p>
            <a:pPr lvl="1"/>
            <a:r>
              <a:rPr lang="en-US" sz="2400" dirty="0"/>
              <a:t>Reduced US manufacturing employment by 1.4%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11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25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1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Economist,</a:t>
            </a:r>
            <a:br>
              <a:rPr lang="en-US" dirty="0"/>
            </a:br>
            <a:r>
              <a:rPr lang="en-US" dirty="0"/>
              <a:t>“New Research…”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China promise in the Phase One deal, and to what extent did they do as promised? </a:t>
            </a:r>
          </a:p>
          <a:p>
            <a:r>
              <a:rPr lang="en-US" dirty="0"/>
              <a:t>How did US import patterns change? </a:t>
            </a:r>
          </a:p>
          <a:p>
            <a:r>
              <a:rPr lang="en-US" dirty="0"/>
              <a:t>Are the changes in US import patterns good or bad for the US?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72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Economist,</a:t>
            </a:r>
            <a:br>
              <a:rPr lang="en-US" dirty="0"/>
            </a:br>
            <a:r>
              <a:rPr lang="en-US" dirty="0"/>
              <a:t>“Artful Dodging…”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ways mentioned for avoiding US tariffs? </a:t>
            </a:r>
          </a:p>
          <a:p>
            <a:r>
              <a:rPr lang="en-US" dirty="0"/>
              <a:t>Why has the de </a:t>
            </a:r>
            <a:r>
              <a:rPr lang="en-US" dirty="0" err="1"/>
              <a:t>minimus</a:t>
            </a:r>
            <a:r>
              <a:rPr lang="en-US" dirty="0"/>
              <a:t> loophole gotten bigger? </a:t>
            </a:r>
          </a:p>
          <a:p>
            <a:r>
              <a:rPr lang="en-US" dirty="0"/>
              <a:t>What has one congressman proposed to fix this? </a:t>
            </a:r>
          </a:p>
          <a:p>
            <a:r>
              <a:rPr lang="en-US" dirty="0"/>
              <a:t>Is this hurting the US?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49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Swanson,</a:t>
            </a:r>
            <a:br>
              <a:rPr lang="en-US" dirty="0"/>
            </a:br>
            <a:r>
              <a:rPr lang="en-US" dirty="0"/>
              <a:t>“China Continues to…”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basis for US tariffs on China? </a:t>
            </a:r>
          </a:p>
          <a:p>
            <a:r>
              <a:rPr lang="en-US" dirty="0"/>
              <a:t>What had Trump’s deal with China gotten them to promise regarding this issue? </a:t>
            </a:r>
          </a:p>
          <a:p>
            <a:r>
              <a:rPr lang="en-US" dirty="0"/>
              <a:t>What has China done in response? </a:t>
            </a:r>
          </a:p>
          <a:p>
            <a:r>
              <a:rPr lang="en-US" dirty="0"/>
              <a:t>What issue is mentioned here between the US and the EU?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74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Sevastopulo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“Joe Biden’s administration…”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tradeoff that Biden is confronting? </a:t>
            </a:r>
          </a:p>
          <a:p>
            <a:r>
              <a:rPr lang="en-US" dirty="0"/>
              <a:t>Who (in US gov’t) are in favor of tariff cuts on China, and who are opposed? </a:t>
            </a:r>
          </a:p>
          <a:p>
            <a:r>
              <a:rPr lang="en-US" dirty="0"/>
              <a:t>What policy is suggested to try to achieve both of Biden’s aims? </a:t>
            </a:r>
          </a:p>
          <a:p>
            <a:r>
              <a:rPr lang="en-US" dirty="0"/>
              <a:t>What is said to be likely to happen?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C0042A4-4F2F-F8C6-0CBB-922DF7FA7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7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2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19418-B26F-9042-A495-C83CE38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3C1C6-CCD4-D849-8B28-9DF32CB2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B264C-4A09-EFA3-E069-C7F4774A09F1}"/>
              </a:ext>
            </a:extLst>
          </p:cNvPr>
          <p:cNvSpPr txBox="1"/>
          <p:nvPr/>
        </p:nvSpPr>
        <p:spPr>
          <a:xfrm>
            <a:off x="2209800" y="2438400"/>
            <a:ext cx="45461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/>
              <a:t>Trade Wars</a:t>
            </a:r>
          </a:p>
        </p:txBody>
      </p:sp>
    </p:spTree>
    <p:extLst>
      <p:ext uri="{BB962C8B-B14F-4D97-AF65-F5344CB8AC3E}">
        <p14:creationId xmlns:p14="http://schemas.microsoft.com/office/powerpoint/2010/main" val="3394836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 Entity List</a:t>
            </a:r>
          </a:p>
          <a:p>
            <a:pPr lvl="1"/>
            <a:r>
              <a:rPr lang="en-US" sz="2400" dirty="0"/>
              <a:t>“A tool utilized by BIS to restrict the export, reexport, and transfer (in-country) of items … reasonably believed to be … contrary to the national security or foreign policy interests of the United States.”</a:t>
            </a:r>
          </a:p>
          <a:p>
            <a:pPr lvl="2"/>
            <a:r>
              <a:rPr lang="en-US" sz="2000" dirty="0"/>
              <a:t>Department of Commerce, Bureau of Industry and Security (BIS)</a:t>
            </a:r>
          </a:p>
          <a:p>
            <a:pPr lvl="1"/>
            <a:r>
              <a:rPr lang="en-US" sz="2400" dirty="0"/>
              <a:t>List has </a:t>
            </a:r>
            <a:r>
              <a:rPr lang="en-US" sz="2400" u="sng" dirty="0"/>
              <a:t>many</a:t>
            </a:r>
            <a:r>
              <a:rPr lang="en-US" sz="2400" dirty="0"/>
              <a:t> entities from many countries (474 pages of them)</a:t>
            </a:r>
          </a:p>
          <a:p>
            <a:pPr lvl="1"/>
            <a:r>
              <a:rPr lang="en-US" sz="2400" dirty="0"/>
              <a:t>Exports are not necessarily banned, but require a license</a:t>
            </a:r>
          </a:p>
          <a:p>
            <a:pPr lvl="2"/>
            <a:endParaRPr lang="en-US" sz="2000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10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Entity List (cont.)</a:t>
            </a:r>
          </a:p>
          <a:p>
            <a:pPr lvl="1"/>
            <a:r>
              <a:rPr lang="en-US" dirty="0"/>
              <a:t>Recently expanded the number of Chinese companies on the list</a:t>
            </a:r>
          </a:p>
          <a:p>
            <a:pPr lvl="2"/>
            <a:r>
              <a:rPr lang="en-US" dirty="0"/>
              <a:t>Trump added “dozens of Chinese companies” </a:t>
            </a:r>
          </a:p>
          <a:p>
            <a:pPr lvl="2"/>
            <a:r>
              <a:rPr lang="en-US" dirty="0"/>
              <a:t>Biden added firms building supercomputers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52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Trump and Biden have also banned investment in some Chinese companies</a:t>
            </a:r>
          </a:p>
          <a:p>
            <a:pPr lvl="1"/>
            <a:r>
              <a:rPr lang="en-US" dirty="0"/>
              <a:t>Based on links to China’s military</a:t>
            </a:r>
          </a:p>
          <a:p>
            <a:pPr lvl="1"/>
            <a:r>
              <a:rPr lang="en-US" dirty="0"/>
              <a:t>Current investors have 1 year to divest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4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Trump used national security as the grounds for a series of actions against Chinese companies</a:t>
            </a:r>
          </a:p>
          <a:p>
            <a:pPr lvl="1"/>
            <a:r>
              <a:rPr lang="en-US" dirty="0"/>
              <a:t>ZTE</a:t>
            </a:r>
          </a:p>
          <a:p>
            <a:pPr lvl="1"/>
            <a:r>
              <a:rPr lang="en-US" dirty="0"/>
              <a:t>Huawei</a:t>
            </a:r>
          </a:p>
          <a:p>
            <a:pPr lvl="1"/>
            <a:r>
              <a:rPr lang="en-US" dirty="0" err="1"/>
              <a:t>TikTok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7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Huawei</a:t>
            </a:r>
          </a:p>
          <a:p>
            <a:pPr lvl="1"/>
            <a:r>
              <a:rPr lang="en-US" dirty="0"/>
              <a:t>The world’s largest telecommunications equipment maker </a:t>
            </a:r>
          </a:p>
          <a:p>
            <a:pPr lvl="1"/>
            <a:r>
              <a:rPr lang="en-US" dirty="0"/>
              <a:t>US worried that, although a private company, the Chinese government could use it to spy</a:t>
            </a:r>
          </a:p>
          <a:p>
            <a:pPr lvl="1"/>
            <a:r>
              <a:rPr lang="en-US" dirty="0"/>
              <a:t>2012: US firms were encouraged not to buy from Huawei</a:t>
            </a:r>
          </a:p>
          <a:p>
            <a:pPr lvl="1"/>
            <a:r>
              <a:rPr lang="en-US" dirty="0"/>
              <a:t>2018: US asked allies not to buy from Huawei, but few complied (New Zealand, UK)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95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Huawei (cont.)</a:t>
            </a:r>
          </a:p>
          <a:p>
            <a:pPr lvl="1"/>
            <a:r>
              <a:rPr lang="en-US" sz="2000" dirty="0"/>
              <a:t>May 2019:  US firms were banned from selling chips made in US to Huawei</a:t>
            </a:r>
          </a:p>
          <a:p>
            <a:pPr lvl="1"/>
            <a:r>
              <a:rPr lang="en-US" sz="2000" dirty="0"/>
              <a:t>Aug 2020: US prohibited </a:t>
            </a:r>
            <a:r>
              <a:rPr lang="en-US" sz="2000" u="sng" dirty="0"/>
              <a:t>anyone</a:t>
            </a:r>
            <a:r>
              <a:rPr lang="en-US" sz="2000" dirty="0"/>
              <a:t> from selling chips to Huawei, custom or not, if produced with American technology”</a:t>
            </a:r>
          </a:p>
          <a:p>
            <a:pPr lvl="2"/>
            <a:r>
              <a:rPr lang="en-US" sz="1800" dirty="0"/>
              <a:t>Based on “foreign direct product rule” – stronger than entities list</a:t>
            </a:r>
          </a:p>
          <a:p>
            <a:pPr lvl="1"/>
            <a:r>
              <a:rPr lang="en-US" sz="2000" dirty="0"/>
              <a:t>Governments in Africa, Asia, and Latin America are still buying from them </a:t>
            </a:r>
          </a:p>
          <a:p>
            <a:pPr lvl="2"/>
            <a:r>
              <a:rPr lang="en-US" sz="1800" dirty="0"/>
              <a:t>“77% of these countries are “not free” or “partly free” according to Freedom House.</a:t>
            </a:r>
          </a:p>
          <a:p>
            <a:pPr lvl="2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2"/>
            <a:endParaRPr lang="en-US" sz="18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7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36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03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Strumpf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“U.S. Set Out to Hobble…”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the US government done to Huawei?</a:t>
            </a:r>
          </a:p>
          <a:p>
            <a:r>
              <a:rPr lang="en-US" dirty="0"/>
              <a:t>Has this hurt Huawei?</a:t>
            </a:r>
          </a:p>
          <a:p>
            <a:r>
              <a:rPr lang="en-US" dirty="0"/>
              <a:t>Is this the sort of action that they US has taken against a foreign company often?</a:t>
            </a:r>
          </a:p>
          <a:p>
            <a:r>
              <a:rPr lang="en-US" dirty="0"/>
              <a:t>How is Huawei dealing with this?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69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Imports from Xinjiang,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concern (in US and EU)</a:t>
            </a:r>
          </a:p>
          <a:p>
            <a:pPr lvl="1"/>
            <a:r>
              <a:rPr lang="en-US" dirty="0"/>
              <a:t>Human rights</a:t>
            </a:r>
          </a:p>
          <a:p>
            <a:pPr lvl="2"/>
            <a:r>
              <a:rPr lang="en-US" dirty="0"/>
              <a:t>“Rights groups, researchers, former residents and some Western lawmakers and officials say Xinjiang authorities have facilitated forced labor by detaining around a million Uyghurs and other primarily Muslim minorities since 2016.”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7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Imports from Xinjiang,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actions</a:t>
            </a:r>
          </a:p>
          <a:p>
            <a:pPr lvl="1"/>
            <a:r>
              <a:rPr lang="en-US" dirty="0"/>
              <a:t>US banned specific imports from Xinjiang:</a:t>
            </a:r>
          </a:p>
          <a:p>
            <a:pPr lvl="2"/>
            <a:r>
              <a:rPr lang="en-US" dirty="0"/>
              <a:t>Tomatoes (January 2021)</a:t>
            </a:r>
          </a:p>
          <a:p>
            <a:pPr lvl="2"/>
            <a:r>
              <a:rPr lang="en-US" dirty="0"/>
              <a:t>Cotton (January 2021)</a:t>
            </a:r>
          </a:p>
          <a:p>
            <a:pPr lvl="2"/>
            <a:r>
              <a:rPr lang="en-US" dirty="0"/>
              <a:t>Some solar products (June 2021)</a:t>
            </a:r>
          </a:p>
          <a:p>
            <a:pPr lvl="1"/>
            <a:r>
              <a:rPr lang="en-US" dirty="0"/>
              <a:t>French investigation into four fashion retailers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9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19418-B26F-9042-A495-C83CE38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3C1C6-CCD4-D849-8B28-9DF32CB2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6B8EB-E6CF-E14D-87FA-BFD5F39D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819197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07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Imports from Xinjiang,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policy </a:t>
            </a:r>
          </a:p>
          <a:p>
            <a:pPr lvl="1"/>
            <a:r>
              <a:rPr lang="en-US" dirty="0"/>
              <a:t>Since the Tariff Act of 1930, US law has banned imports produced with forced labor</a:t>
            </a:r>
          </a:p>
          <a:p>
            <a:pPr lvl="1"/>
            <a:r>
              <a:rPr lang="en-US" dirty="0"/>
              <a:t>New law likely to be enacted:</a:t>
            </a:r>
          </a:p>
          <a:p>
            <a:pPr lvl="2"/>
            <a:r>
              <a:rPr lang="en-US" dirty="0"/>
              <a:t>Uyghur Forced Labor Prevention Act </a:t>
            </a:r>
          </a:p>
          <a:p>
            <a:pPr lvl="2"/>
            <a:r>
              <a:rPr lang="en-US" dirty="0"/>
              <a:t>Creates “rebuttable presumption” that goods produced in Xinjiang use force labor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12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Imports from Xinjiang,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Private-sector actions</a:t>
            </a:r>
          </a:p>
          <a:p>
            <a:pPr lvl="1"/>
            <a:r>
              <a:rPr lang="en-US" dirty="0"/>
              <a:t>Suppliers to several companies (Apple, Nike) are phasing out employment of “Uyghur factory workers transferred from Xinjiang through a state-backed labor program.” </a:t>
            </a:r>
          </a:p>
          <a:p>
            <a:pPr lvl="1"/>
            <a:r>
              <a:rPr lang="en-US" dirty="0"/>
              <a:t>China’s response:  “state-run transfers of Uyghur, Kazakh and other mostly Muslim minority laborers are part of poverty-alleviation programs”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46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42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67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Yeung,</a:t>
            </a:r>
            <a:br>
              <a:rPr lang="en-US" dirty="0"/>
            </a:br>
            <a:r>
              <a:rPr lang="en-US" dirty="0"/>
              <a:t>“US Bans Imports from…”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any exception for importers wanting to import from Xinjiang?</a:t>
            </a:r>
          </a:p>
          <a:p>
            <a:r>
              <a:rPr lang="en-US" dirty="0"/>
              <a:t>What harms does the US government say are being done to people in Xinjiang?</a:t>
            </a:r>
          </a:p>
          <a:p>
            <a:r>
              <a:rPr lang="en-US" dirty="0"/>
              <a:t>What does China say it is doing?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6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19418-B26F-9042-A495-C83CE38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3C1C6-CCD4-D849-8B28-9DF32CB2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C20A0-8369-944D-A869-3858238ABD2D}"/>
              </a:ext>
            </a:extLst>
          </p:cNvPr>
          <p:cNvSpPr txBox="1"/>
          <p:nvPr/>
        </p:nvSpPr>
        <p:spPr>
          <a:xfrm flipV="1">
            <a:off x="685800" y="1817132"/>
            <a:ext cx="2438400" cy="87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4618A-A527-AA4D-BA84-76E617D30726}"/>
              </a:ext>
            </a:extLst>
          </p:cNvPr>
          <p:cNvSpPr txBox="1"/>
          <p:nvPr/>
        </p:nvSpPr>
        <p:spPr>
          <a:xfrm>
            <a:off x="990600" y="1600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Bown</a:t>
            </a:r>
            <a:r>
              <a:rPr lang="en-US" dirty="0"/>
              <a:t>, Chad P. and Melina Kolb, "Trump's Trade War Timeline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EEF0DB-5332-DD72-049B-FBFA34A8A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73300"/>
            <a:ext cx="7315200" cy="23114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4CB893-99F5-E84D-8B6E-9677DDB2941D}"/>
              </a:ext>
            </a:extLst>
          </p:cNvPr>
          <p:cNvSpPr/>
          <p:nvPr/>
        </p:nvSpPr>
        <p:spPr>
          <a:xfrm>
            <a:off x="277474" y="2895600"/>
            <a:ext cx="8485525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CC912-A3BC-F949-91F2-8DE1063A0C9A}"/>
              </a:ext>
            </a:extLst>
          </p:cNvPr>
          <p:cNvSpPr txBox="1"/>
          <p:nvPr/>
        </p:nvSpPr>
        <p:spPr>
          <a:xfrm>
            <a:off x="6705600" y="3581400"/>
            <a:ext cx="220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We’ll focus on these two only</a:t>
            </a:r>
          </a:p>
        </p:txBody>
      </p:sp>
    </p:spTree>
    <p:extLst>
      <p:ext uri="{BB962C8B-B14F-4D97-AF65-F5344CB8AC3E}">
        <p14:creationId xmlns:p14="http://schemas.microsoft.com/office/powerpoint/2010/main" val="12861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6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4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Bown</a:t>
            </a:r>
            <a:r>
              <a:rPr lang="en-US" dirty="0"/>
              <a:t> &amp; Kolb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what countries is the US engaged in a trade war?</a:t>
            </a:r>
          </a:p>
          <a:p>
            <a:r>
              <a:rPr lang="en-US" dirty="0"/>
              <a:t>What have been the legal bases (within the US) for tariffs and threats of tariffs?</a:t>
            </a:r>
          </a:p>
          <a:p>
            <a:r>
              <a:rPr lang="en-US" dirty="0"/>
              <a:t>What is the current status of the trade war with China? </a:t>
            </a:r>
          </a:p>
          <a:p>
            <a:r>
              <a:rPr lang="en-US" dirty="0"/>
              <a:t>To what extent has President Biden reversed the tariffs begun by Trump?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Wars, 2018-2021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Outline</a:t>
            </a:r>
          </a:p>
          <a:p>
            <a:pPr lvl="1"/>
            <a:r>
              <a:rPr lang="en-US" sz="2400" dirty="0"/>
              <a:t>Battles in the Trade Wars</a:t>
            </a:r>
          </a:p>
          <a:p>
            <a:pPr lvl="2"/>
            <a:r>
              <a:rPr lang="en-US" sz="2000" dirty="0"/>
              <a:t>(Washing Machines &amp; Solar Panels)</a:t>
            </a:r>
          </a:p>
          <a:p>
            <a:pPr lvl="2"/>
            <a:r>
              <a:rPr lang="en-US" sz="2000" dirty="0"/>
              <a:t>Steel &amp; Aluminum</a:t>
            </a:r>
          </a:p>
          <a:p>
            <a:pPr lvl="2"/>
            <a:r>
              <a:rPr lang="en-US" sz="2000" dirty="0"/>
              <a:t>Intellectual Property / US-China Trade War</a:t>
            </a:r>
          </a:p>
          <a:p>
            <a:pPr lvl="2"/>
            <a:r>
              <a:rPr lang="en-US" sz="2000" dirty="0"/>
              <a:t>(Cars)</a:t>
            </a:r>
          </a:p>
          <a:p>
            <a:pPr lvl="2"/>
            <a:r>
              <a:rPr lang="en-US" sz="2000" dirty="0"/>
              <a:t>(Mexico migration)</a:t>
            </a:r>
          </a:p>
          <a:p>
            <a:pPr lvl="2"/>
            <a:r>
              <a:rPr lang="en-US" sz="2000" dirty="0"/>
              <a:t>Targeting Companies</a:t>
            </a:r>
          </a:p>
          <a:p>
            <a:pPr lvl="2"/>
            <a:r>
              <a:rPr lang="en-US" sz="2000" dirty="0"/>
              <a:t>Imports from Xinjiang, China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1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Security</a:t>
            </a:r>
          </a:p>
          <a:p>
            <a:pPr lvl="1"/>
            <a:r>
              <a:rPr lang="en-US" dirty="0"/>
              <a:t>Section 232 of US trade law</a:t>
            </a:r>
          </a:p>
          <a:p>
            <a:pPr lvl="1"/>
            <a:r>
              <a:rPr lang="en-US" dirty="0"/>
              <a:t>Tariffs on imports that “threaten national security”</a:t>
            </a:r>
          </a:p>
          <a:p>
            <a:pPr lvl="1"/>
            <a:r>
              <a:rPr lang="en-US" dirty="0"/>
              <a:t>“National security” is not defined</a:t>
            </a:r>
          </a:p>
          <a:p>
            <a:pPr lvl="1"/>
            <a:r>
              <a:rPr lang="en-US" dirty="0"/>
              <a:t>Legality in WTO is unclear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102261</TotalTime>
  <Words>2558</Words>
  <Application>Microsoft Macintosh PowerPoint</Application>
  <PresentationFormat>On-screen Show (4:3)</PresentationFormat>
  <Paragraphs>326</Paragraphs>
  <Slides>43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Arial</vt:lpstr>
      <vt:lpstr>Default Design</vt:lpstr>
      <vt:lpstr>Class 1  The State of Play in International Trade and Trade Policy I:   Trade Wars  by Alan V. Deardorff University of Michigan 2022</vt:lpstr>
      <vt:lpstr>Announcements</vt:lpstr>
      <vt:lpstr>PowerPoint Presentation</vt:lpstr>
      <vt:lpstr>PowerPoint Presentation</vt:lpstr>
      <vt:lpstr>PowerPoint Presentation</vt:lpstr>
      <vt:lpstr>Pause for Discussion</vt:lpstr>
      <vt:lpstr>Questions on Bown &amp; Kolb</vt:lpstr>
      <vt:lpstr>Trade Wars, 2018-2021</vt:lpstr>
      <vt:lpstr>Steel &amp; Aluminum</vt:lpstr>
      <vt:lpstr>Steel &amp; Aluminum</vt:lpstr>
      <vt:lpstr>Steel &amp; Aluminum</vt:lpstr>
      <vt:lpstr>Pause for Discussion</vt:lpstr>
      <vt:lpstr>Questions on  Swanson &amp; Rogers (re EU)</vt:lpstr>
      <vt:lpstr>Questions on  Hayashi (re Japan)</vt:lpstr>
      <vt:lpstr>Questions on  Williams (re UK)</vt:lpstr>
      <vt:lpstr>US-China Trade War</vt:lpstr>
      <vt:lpstr>US-China Trade War</vt:lpstr>
      <vt:lpstr>US-China Trade War</vt:lpstr>
      <vt:lpstr>US-China Trade War</vt:lpstr>
      <vt:lpstr>PowerPoint Presentation</vt:lpstr>
      <vt:lpstr>PowerPoint Presentation</vt:lpstr>
      <vt:lpstr>US-China Trade War</vt:lpstr>
      <vt:lpstr>PowerPoint Presentation</vt:lpstr>
      <vt:lpstr>US-China Trade War</vt:lpstr>
      <vt:lpstr>Pause for Discussion</vt:lpstr>
      <vt:lpstr>Questions on Economist, “New Research…”</vt:lpstr>
      <vt:lpstr>Questions on Economist, “Artful Dodging…”</vt:lpstr>
      <vt:lpstr>Questions on Swanson, “China Continues to…”</vt:lpstr>
      <vt:lpstr>Questions on Sevastopulo,  “Joe Biden’s administration…”</vt:lpstr>
      <vt:lpstr>Targeting Chinese Companies</vt:lpstr>
      <vt:lpstr>Targeting Chinese Companies</vt:lpstr>
      <vt:lpstr>Targeting Chinese Companies</vt:lpstr>
      <vt:lpstr>Targeting Chinese Companies</vt:lpstr>
      <vt:lpstr>Targeting Chinese Companies</vt:lpstr>
      <vt:lpstr>Targeting Chinese Companies</vt:lpstr>
      <vt:lpstr>Pause for Discussion</vt:lpstr>
      <vt:lpstr>Questions on Strumpf, “U.S. Set Out to Hobble…”</vt:lpstr>
      <vt:lpstr>Imports from Xinjiang, China</vt:lpstr>
      <vt:lpstr>Imports from Xinjiang, China</vt:lpstr>
      <vt:lpstr>Imports from Xinjiang, China</vt:lpstr>
      <vt:lpstr>Imports from Xinjiang, China</vt:lpstr>
      <vt:lpstr>Pause for Discussion</vt:lpstr>
      <vt:lpstr>Questions on Yeung, “US Bans Imports from…”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177</cp:revision>
  <cp:lastPrinted>2022-08-22T19:00:09Z</cp:lastPrinted>
  <dcterms:created xsi:type="dcterms:W3CDTF">2011-01-03T19:29:08Z</dcterms:created>
  <dcterms:modified xsi:type="dcterms:W3CDTF">2022-09-01T19:24:28Z</dcterms:modified>
</cp:coreProperties>
</file>