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562" r:id="rId3"/>
    <p:sldId id="564" r:id="rId4"/>
    <p:sldId id="565" r:id="rId5"/>
    <p:sldId id="616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555" r:id="rId15"/>
    <p:sldId id="556" r:id="rId16"/>
    <p:sldId id="566" r:id="rId17"/>
    <p:sldId id="567" r:id="rId18"/>
    <p:sldId id="374" r:id="rId19"/>
    <p:sldId id="416" r:id="rId20"/>
    <p:sldId id="417" r:id="rId21"/>
    <p:sldId id="418" r:id="rId22"/>
    <p:sldId id="568" r:id="rId23"/>
    <p:sldId id="419" r:id="rId24"/>
    <p:sldId id="420" r:id="rId25"/>
    <p:sldId id="569" r:id="rId26"/>
    <p:sldId id="421" r:id="rId27"/>
    <p:sldId id="571" r:id="rId28"/>
    <p:sldId id="424" r:id="rId29"/>
    <p:sldId id="425" r:id="rId30"/>
    <p:sldId id="426" r:id="rId31"/>
    <p:sldId id="427" r:id="rId32"/>
    <p:sldId id="428" r:id="rId33"/>
    <p:sldId id="429" r:id="rId34"/>
    <p:sldId id="570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617" r:id="rId43"/>
    <p:sldId id="581" r:id="rId44"/>
    <p:sldId id="618" r:id="rId45"/>
    <p:sldId id="619" r:id="rId46"/>
    <p:sldId id="620" r:id="rId47"/>
    <p:sldId id="622" r:id="rId48"/>
    <p:sldId id="339" r:id="rId49"/>
    <p:sldId id="345" r:id="rId50"/>
    <p:sldId id="583" r:id="rId51"/>
    <p:sldId id="584" r:id="rId52"/>
    <p:sldId id="621" r:id="rId53"/>
    <p:sldId id="623" r:id="rId54"/>
    <p:sldId id="624" r:id="rId55"/>
    <p:sldId id="625" r:id="rId56"/>
    <p:sldId id="626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641" r:id="rId67"/>
    <p:sldId id="642" r:id="rId68"/>
    <p:sldId id="643" r:id="rId69"/>
    <p:sldId id="644" r:id="rId70"/>
    <p:sldId id="645" r:id="rId71"/>
    <p:sldId id="646" r:id="rId72"/>
    <p:sldId id="647" r:id="rId73"/>
    <p:sldId id="648" r:id="rId74"/>
    <p:sldId id="649" r:id="rId75"/>
    <p:sldId id="650" r:id="rId76"/>
    <p:sldId id="651" r:id="rId77"/>
    <p:sldId id="652" r:id="rId78"/>
    <p:sldId id="653" r:id="rId79"/>
    <p:sldId id="654" r:id="rId80"/>
    <p:sldId id="655" r:id="rId81"/>
    <p:sldId id="333" r:id="rId8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 autoAdjust="0"/>
    <p:restoredTop sz="92465" autoAdjust="0"/>
  </p:normalViewPr>
  <p:slideViewPr>
    <p:cSldViewPr>
      <p:cViewPr varScale="1">
        <p:scale>
          <a:sx n="114" d="100"/>
          <a:sy n="114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region_e</a:t>
            </a:r>
            <a:r>
              <a:rPr lang="en-US" dirty="0"/>
              <a:t>/</a:t>
            </a:r>
            <a:r>
              <a:rPr lang="en-US" dirty="0" err="1"/>
              <a:t>region_e.htm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www.mfat.govt.nz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/trade/free-trade-agreements/free-trade-agreements-concluded-but-not-in-force/regional-comprehensive-economic-partnership-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"Big deal: Who gains from RCEP, Asia’s new trade pact?,"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21, 2020.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Bird, Mike, "Asia’s Massive New Trade Deal Is No Big Victory for Beijing,"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16,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advocacy.calchamber.com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/policy/issues/trans-pacific-trade-relations/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“Two Years into CPTPP”, CSIS, August 9, 2021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www.csis.org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/analysis/two-years-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cptpp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2021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ROOs necessary in FTA but not in Customs Union?</a:t>
            </a:r>
          </a:p>
          <a:p>
            <a:r>
              <a:rPr lang="en-US" sz="2400" dirty="0"/>
              <a:t>Why is the matrix of FTAs plus CUs so much fuller than the matrix of just FTAs?  Are there really a lot of CUs?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was</a:t>
            </a:r>
          </a:p>
          <a:p>
            <a:pPr lvl="1"/>
            <a:r>
              <a:rPr lang="en-US" dirty="0"/>
              <a:t>An FTA between US, Canada, and Mexico</a:t>
            </a:r>
          </a:p>
          <a:p>
            <a:pPr lvl="1"/>
            <a:r>
              <a:rPr lang="en-US" dirty="0"/>
              <a:t>Went into effect Jan 1, 1994</a:t>
            </a:r>
          </a:p>
          <a:p>
            <a:r>
              <a:rPr lang="en-US" dirty="0"/>
              <a:t>Effects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r>
              <a:rPr lang="en-US" dirty="0"/>
              <a:t>Supply chains, especially in autos, extended across North America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/>
              <a:t>Growing Together: Economic Ties between the United States and Mexico</a:t>
            </a:r>
            <a:r>
              <a:rPr lang="en-US"/>
              <a:t>, Wilson Center, March 2017.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</p:spTree>
    <p:extLst>
      <p:ext uri="{BB962C8B-B14F-4D97-AF65-F5344CB8AC3E}">
        <p14:creationId xmlns:p14="http://schemas.microsoft.com/office/powerpoint/2010/main" val="10569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ED59-EA4A-884B-93CC-9EDCDCDA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784-B017-D141-833D-F75EE1F4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FTAs in general</a:t>
            </a:r>
          </a:p>
          <a:p>
            <a:r>
              <a:rPr lang="en-US" sz="2800" dirty="0"/>
              <a:t>North America</a:t>
            </a:r>
          </a:p>
          <a:p>
            <a:pPr lvl="1"/>
            <a:r>
              <a:rPr lang="en-US" sz="2400" dirty="0"/>
              <a:t>NAFTA</a:t>
            </a:r>
          </a:p>
          <a:p>
            <a:pPr lvl="1"/>
            <a:r>
              <a:rPr lang="en-US" sz="2400" dirty="0"/>
              <a:t>USMCA</a:t>
            </a:r>
          </a:p>
          <a:p>
            <a:r>
              <a:rPr lang="en-US" sz="2800" dirty="0"/>
              <a:t>RCEP</a:t>
            </a:r>
          </a:p>
          <a:p>
            <a:r>
              <a:rPr lang="en-US" sz="2800" dirty="0"/>
              <a:t>CPTPP</a:t>
            </a:r>
          </a:p>
          <a:p>
            <a:r>
              <a:rPr lang="en-US" sz="2800" dirty="0"/>
              <a:t>Other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9F7-2D01-BA47-A9C2-EADDDEB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C398-B67F-5A41-9BD9-05025F5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A02CA-5180-1F4D-BB15-46BF2E911921}"/>
              </a:ext>
            </a:extLst>
          </p:cNvPr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C2585D-098E-2340-A77E-10DB383B73F6}"/>
              </a:ext>
            </a:extLst>
          </p:cNvPr>
          <p:cNvSpPr/>
          <p:nvPr/>
        </p:nvSpPr>
        <p:spPr>
          <a:xfrm>
            <a:off x="1981200" y="533400"/>
            <a:ext cx="1981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96E808B-FE68-CA4A-8D28-3D32A49AA93C}"/>
              </a:ext>
            </a:extLst>
          </p:cNvPr>
          <p:cNvSpPr/>
          <p:nvPr/>
        </p:nvSpPr>
        <p:spPr>
          <a:xfrm>
            <a:off x="6629400" y="4953000"/>
            <a:ext cx="1676400" cy="838200"/>
          </a:xfrm>
          <a:prstGeom prst="wedgeRectCallout">
            <a:avLst>
              <a:gd name="adj1" fmla="val 58257"/>
              <a:gd name="adj2" fmla="val -75682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Note near balance</a:t>
            </a:r>
          </a:p>
        </p:txBody>
      </p:sp>
    </p:spTree>
    <p:extLst>
      <p:ext uri="{BB962C8B-B14F-4D97-AF65-F5344CB8AC3E}">
        <p14:creationId xmlns:p14="http://schemas.microsoft.com/office/powerpoint/2010/main" val="1938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Class 20:  FTAs and Other Trade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89198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B1A2-79C1-544A-A683-EA5A3AD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690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/>
      <p:bldP spid="529416" grpId="0" animBg="1"/>
      <p:bldP spid="529417" grpId="0"/>
      <p:bldP spid="529418" grpId="0"/>
      <p:bldP spid="529419" grpId="0" animBg="1"/>
      <p:bldP spid="52942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83AF7-5DC1-304D-B971-582DBF45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893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68B88-37E0-8847-ADDF-2CB7372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512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BABD5-0620-DB45-BD15-D7D31249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18765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E581-8168-7742-9DBE-08D02AF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0646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(most) imports from partners</a:t>
            </a:r>
          </a:p>
          <a:p>
            <a:pPr lvl="2"/>
            <a:r>
              <a:rPr lang="en-US" sz="2000" dirty="0"/>
              <a:t>Unequal tariffs on imports from outsiders</a:t>
            </a:r>
          </a:p>
          <a:p>
            <a:pPr lvl="2"/>
            <a:r>
              <a:rPr lang="en-US" sz="2000" dirty="0"/>
              <a:t>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imports from partners</a:t>
            </a:r>
          </a:p>
          <a:p>
            <a:pPr lvl="2"/>
            <a:r>
              <a:rPr lang="en-US" sz="2000" dirty="0"/>
              <a:t>Common external tariffs on outsiders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other free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9AA3-17CB-5641-B03D-BFC06C7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984087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DEFF-371E-0941-A9AE-FF3473C3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110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BF8C-176F-D54A-A115-D3B198F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8467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DE01-CDA6-044E-8B5A-7E5D194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510999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I’ve not assigned anything evaluating NAFTA, since it’s been replaced by USMCA.  But what were, and are, your impressions of NAFTA?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3" y="1276815"/>
            <a:ext cx="8229600" cy="4525963"/>
          </a:xfrm>
        </p:spPr>
        <p:txBody>
          <a:bodyPr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“United States, Mexico, Canada Agreement”</a:t>
            </a:r>
          </a:p>
          <a:p>
            <a:pPr lvl="1"/>
            <a:r>
              <a:rPr lang="en-US" dirty="0"/>
              <a:t>Result of Trump’s renegotiation of NAFTA</a:t>
            </a:r>
          </a:p>
          <a:p>
            <a:pPr lvl="1"/>
            <a:r>
              <a:rPr lang="en-US" dirty="0"/>
              <a:t>Mostly the same as NAFTA</a:t>
            </a:r>
          </a:p>
          <a:p>
            <a:r>
              <a:rPr lang="en-US" dirty="0"/>
              <a:t>Why replace NAFTA?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dirty="0"/>
              <a:t>“The Mexicans want it, and that doesn't sound good to me.”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Trump sees trade as zero-sum game</a:t>
            </a:r>
          </a:p>
          <a:p>
            <a:pPr lvl="1"/>
            <a:r>
              <a:rPr lang="en-US" dirty="0"/>
              <a:t>Opposition to NAFTA was popular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Renegotiation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sz="2400" dirty="0"/>
              <a:t>Renegotiation began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27, 2018:  Agreement between US and Mexico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Agreement with Canada to join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and Implementation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Dec 19, 2019:  US House approved (contentious)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17, 2020: Senate approved (expected)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29, 2020: Trump signed into law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1, 2020:  Agreement goes into effect</a:t>
            </a:r>
          </a:p>
          <a:p>
            <a:pPr lvl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3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 incentives</a:t>
            </a:r>
          </a:p>
          <a:p>
            <a:pPr lvl="1"/>
            <a:r>
              <a:rPr lang="en-US" sz="2000" dirty="0"/>
              <a:t>ROO raised from 62.5% to 75%</a:t>
            </a:r>
          </a:p>
          <a:p>
            <a:pPr lvl="1"/>
            <a:r>
              <a:rPr lang="en-US" sz="2000" dirty="0"/>
              <a:t>70% of steel &amp; aluminum must come from NA</a:t>
            </a:r>
          </a:p>
          <a:p>
            <a:pPr lvl="1"/>
            <a:r>
              <a:rPr lang="en-US" sz="2000" dirty="0"/>
              <a:t>40-45% of value added from &gt;$16/</a:t>
            </a:r>
            <a:r>
              <a:rPr lang="en-US" sz="2000" dirty="0" err="1"/>
              <a:t>hr</a:t>
            </a:r>
            <a:r>
              <a:rPr lang="en-US" sz="2000" dirty="0"/>
              <a:t> labor</a:t>
            </a:r>
          </a:p>
          <a:p>
            <a:r>
              <a:rPr lang="en-US" sz="2400" dirty="0"/>
              <a:t>Dairy:  Some opening of US dairy to Canada</a:t>
            </a:r>
          </a:p>
          <a:p>
            <a:r>
              <a:rPr lang="en-US" sz="2400" dirty="0"/>
              <a:t>ISDS only between US &amp; Mexico (was for all in NAFTA)</a:t>
            </a:r>
          </a:p>
          <a:p>
            <a:pPr lvl="1"/>
            <a:r>
              <a:rPr lang="en-US" sz="2000" dirty="0"/>
              <a:t>ISDS = Investor-State Dispute Settlement </a:t>
            </a:r>
          </a:p>
          <a:p>
            <a:r>
              <a:rPr lang="en-US" sz="2400" dirty="0"/>
              <a:t>Commitments on labor &amp; IP standards</a:t>
            </a:r>
          </a:p>
          <a:p>
            <a:r>
              <a:rPr lang="en-US" sz="2400" dirty="0"/>
              <a:t>“Sunset Clause”: Review after 6 years</a:t>
            </a:r>
          </a:p>
          <a:p>
            <a:r>
              <a:rPr lang="en-US" sz="2400" dirty="0"/>
              <a:t>Inform US if negotiate with NME (China)</a:t>
            </a:r>
          </a:p>
          <a:p>
            <a:r>
              <a:rPr lang="en-US" sz="2400" dirty="0"/>
              <a:t>Commitment not to manipulate currencies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Proliferation:  Now more than 300, involving a significant fraction of possible country pairs</a:t>
            </a:r>
          </a:p>
          <a:p>
            <a:r>
              <a:rPr lang="en-US" sz="2800" dirty="0"/>
              <a:t>Most are FTAs</a:t>
            </a:r>
          </a:p>
          <a:p>
            <a:r>
              <a:rPr lang="en-US" sz="2800" dirty="0"/>
              <a:t>WTO reports all as Regional Trade Agreements (RTAs), though many include distant countries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3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Kirby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big a change is USMCA compared to NAFTA? </a:t>
            </a:r>
          </a:p>
          <a:p>
            <a:r>
              <a:rPr lang="en-US" sz="2800" dirty="0"/>
              <a:t>What industry or product seems to have gotten the most attention in the changes made to USMCA? </a:t>
            </a:r>
          </a:p>
          <a:p>
            <a:r>
              <a:rPr lang="en-US" sz="2800" dirty="0"/>
              <a:t>How are the rules of origin for cars and car parts changed in USMCA compared to NAFTA? </a:t>
            </a:r>
          </a:p>
          <a:p>
            <a:r>
              <a:rPr lang="en-US" sz="2800" dirty="0"/>
              <a:t>What is the “rapid-response mechanism”?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1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br>
              <a:rPr lang="en-US" sz="4000" dirty="0"/>
            </a:br>
            <a:r>
              <a:rPr lang="en-US" sz="4000" dirty="0"/>
              <a:t>Swanson &amp; Tankersley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Canada dropping its protectionist policies on dairy? </a:t>
            </a:r>
          </a:p>
          <a:p>
            <a:r>
              <a:rPr lang="en-US" dirty="0"/>
              <a:t>Is intellectual property protection being increased or decreased? </a:t>
            </a:r>
          </a:p>
          <a:p>
            <a:r>
              <a:rPr lang="en-US" dirty="0"/>
              <a:t>What is the Sunset Clause? 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4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dirty="0"/>
              <a:t>Nakayama</a:t>
            </a:r>
            <a:r>
              <a:rPr lang="en-US" sz="4000" dirty="0"/>
              <a:t>, “</a:t>
            </a:r>
            <a:r>
              <a:rPr lang="en-US" dirty="0"/>
              <a:t>Japanese carmakers …</a:t>
            </a:r>
            <a:r>
              <a:rPr lang="en-US" sz="4000" b="1" dirty="0"/>
              <a:t>”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are Japanese car companies responding to USMCA rules?</a:t>
            </a:r>
          </a:p>
          <a:p>
            <a:r>
              <a:rPr lang="en-US" sz="2800" dirty="0"/>
              <a:t>Can you tell from this what the tariff rate would be if cars made in Mexico don’t have 40% of value from high-wage workers? </a:t>
            </a:r>
          </a:p>
          <a:p>
            <a:r>
              <a:rPr lang="en-US" sz="2800" dirty="0"/>
              <a:t>What are companies doing to respond to the USMCA rules? </a:t>
            </a:r>
          </a:p>
          <a:p>
            <a:r>
              <a:rPr lang="en-US" sz="2800" dirty="0"/>
              <a:t>What will USMCA do to the prices of cars in the US?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0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Kaplan, “Complaint Accuses Mexican Factories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“trade pact” is being tested here, and in what sense? </a:t>
            </a:r>
          </a:p>
          <a:p>
            <a:r>
              <a:rPr lang="en-US" dirty="0"/>
              <a:t>What is the company accused of doing? </a:t>
            </a:r>
          </a:p>
          <a:p>
            <a:r>
              <a:rPr lang="en-US" dirty="0"/>
              <a:t>Does the company allow a union for its workers? </a:t>
            </a:r>
          </a:p>
          <a:p>
            <a:r>
              <a:rPr lang="en-US" dirty="0"/>
              <a:t>Is the company Mexican owned?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9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Zumbrun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“U.S. Initiates Trade Dispute…”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US claim? </a:t>
            </a:r>
          </a:p>
          <a:p>
            <a:r>
              <a:rPr lang="en-US" dirty="0"/>
              <a:t>What can you tell, from this, about the process for a dispute under the USMCA? </a:t>
            </a:r>
          </a:p>
          <a:p>
            <a:r>
              <a:rPr lang="en-US" dirty="0"/>
              <a:t>Is dairy a new issue between the US and Canada?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1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  <a:p>
            <a:pPr lvl="1"/>
            <a:r>
              <a:rPr lang="en-US" dirty="0"/>
              <a:t>“Regional Comprehensive Economic Partnership”</a:t>
            </a:r>
          </a:p>
          <a:p>
            <a:pPr lvl="1"/>
            <a:r>
              <a:rPr lang="en-US" dirty="0"/>
              <a:t>Large FTA negotiated since 2013 by </a:t>
            </a:r>
          </a:p>
          <a:p>
            <a:pPr lvl="2"/>
            <a:r>
              <a:rPr lang="en-US" dirty="0"/>
              <a:t>ASEAN 10 countries plus 5:  China, Japan, South Korea, Australia and New Zealand </a:t>
            </a:r>
          </a:p>
          <a:p>
            <a:pPr lvl="2"/>
            <a:r>
              <a:rPr lang="en-US" dirty="0"/>
              <a:t>India also, until it recently dropped out</a:t>
            </a:r>
          </a:p>
          <a:p>
            <a:pPr lvl="1"/>
            <a:r>
              <a:rPr lang="en-US" dirty="0"/>
              <a:t>Signed Nov 15,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2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map&#10;&#10;Description automatically generated">
            <a:extLst>
              <a:ext uri="{FF2B5EF4-FFF2-40B4-BE49-F238E27FC236}">
                <a16:creationId xmlns:a16="http://schemas.microsoft.com/office/drawing/2014/main" id="{61C0953C-4747-2347-87CA-834D487D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4" y="643466"/>
            <a:ext cx="7074371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826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4FFFE-A3D5-BF44-BF6C-FD3C4692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4927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129A-ADEB-B04D-9592-C4E793FB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685800"/>
            <a:ext cx="4327607" cy="5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2D91B-54AE-904C-9B33-91DA390B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7A10D-DDE3-2741-B836-7F49FCC0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B02A1-014C-9B44-83B6-691F50D323EF}"/>
              </a:ext>
            </a:extLst>
          </p:cNvPr>
          <p:cNvSpPr txBox="1"/>
          <p:nvPr/>
        </p:nvSpPr>
        <p:spPr>
          <a:xfrm>
            <a:off x="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8CE8A4-5C80-9841-B80E-1A9B6290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5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Economist, </a:t>
            </a:r>
            <a:br>
              <a:rPr lang="en-US" sz="4000" dirty="0"/>
            </a:br>
            <a:r>
              <a:rPr lang="en-US" sz="4000" dirty="0"/>
              <a:t>“Big Deal…”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RCEP signed, by whom, and after how many years of negotiation? </a:t>
            </a:r>
          </a:p>
          <a:p>
            <a:r>
              <a:rPr lang="en-US" dirty="0"/>
              <a:t>By when is it expected to be ratified? </a:t>
            </a:r>
          </a:p>
          <a:p>
            <a:r>
              <a:rPr lang="en-US" dirty="0"/>
              <a:t>In what ways is RCEP weaker than other agreements? </a:t>
            </a:r>
          </a:p>
          <a:p>
            <a:r>
              <a:rPr lang="en-US" dirty="0"/>
              <a:t>Of the trade of these countries, how much will be newly covered by a trade agreement?  Why?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6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  <a:p>
            <a:pPr lvl="1"/>
            <a:r>
              <a:rPr lang="en-US" dirty="0"/>
              <a:t>“Comprehensive and Progressive Trans-Pacific Partnership”</a:t>
            </a:r>
          </a:p>
          <a:p>
            <a:pPr lvl="1"/>
            <a:r>
              <a:rPr lang="en-US" dirty="0"/>
              <a:t>Successor to TPP after Trump pulled US out</a:t>
            </a:r>
          </a:p>
          <a:p>
            <a:pPr lvl="1"/>
            <a:r>
              <a:rPr lang="en-US" dirty="0"/>
              <a:t>Includes 11 countries, including</a:t>
            </a:r>
          </a:p>
          <a:p>
            <a:pPr lvl="2"/>
            <a:r>
              <a:rPr lang="en-US" dirty="0"/>
              <a:t>Japan</a:t>
            </a:r>
          </a:p>
          <a:p>
            <a:pPr lvl="2"/>
            <a:r>
              <a:rPr lang="en-US" dirty="0"/>
              <a:t>Canada</a:t>
            </a:r>
          </a:p>
          <a:p>
            <a:pPr lvl="2"/>
            <a:r>
              <a:rPr lang="en-US" dirty="0"/>
              <a:t>Mexico</a:t>
            </a:r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Chile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5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4EFAF-1D71-134D-B1F2-3B137F9D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9103"/>
            <a:ext cx="8178799" cy="54797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400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8215391-1378-2E44-927C-7B6BBEE9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87" y="643466"/>
            <a:ext cx="6312825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52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Bird, “…Japan’s Beef With American Farmers”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US beef exporters at a disadvantage selling to Japan? </a:t>
            </a:r>
          </a:p>
          <a:p>
            <a:r>
              <a:rPr lang="en-US" dirty="0"/>
              <a:t>If beef exports by US or others to Japan surge in the future, will Japan levy a higher tariff? </a:t>
            </a:r>
          </a:p>
          <a:p>
            <a:r>
              <a:rPr lang="en-US" dirty="0"/>
              <a:t>Why is this author hoping that the US will join CPTPP?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7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Donnan</a:t>
            </a:r>
            <a:r>
              <a:rPr lang="en-US" sz="4000" dirty="0"/>
              <a:t>, “Biden’s Road Back to TPP”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is about the US and TPP, why does it start with China and RCEP? </a:t>
            </a:r>
          </a:p>
          <a:p>
            <a:r>
              <a:rPr lang="en-US" dirty="0"/>
              <a:t>What does this suggest to make rejoining TPP more palatable politically?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1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UK-US</a:t>
            </a:r>
          </a:p>
          <a:p>
            <a:pPr lvl="1"/>
            <a:r>
              <a:rPr lang="en-US" dirty="0"/>
              <a:t>Brexit was motivated, in small part, by UK wanting freedom to have FTA with US, which it could not do as part of EU customs union</a:t>
            </a:r>
          </a:p>
          <a:p>
            <a:pPr lvl="1"/>
            <a:r>
              <a:rPr lang="en-US" dirty="0"/>
              <a:t>US under Biden is not pursuing this</a:t>
            </a:r>
          </a:p>
          <a:p>
            <a:pPr lvl="1"/>
            <a:r>
              <a:rPr lang="en-US" dirty="0"/>
              <a:t>UK government still wants it, but population is concerned about US food standards</a:t>
            </a:r>
          </a:p>
          <a:p>
            <a:pPr lvl="2"/>
            <a:r>
              <a:rPr lang="en-US" dirty="0"/>
              <a:t>Chlorinated chicken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95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5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Segal, </a:t>
            </a:r>
            <a:br>
              <a:rPr lang="en-US" sz="4000" dirty="0"/>
            </a:br>
            <a:r>
              <a:rPr lang="en-US" sz="4000" dirty="0"/>
              <a:t>“ ‘Chlorinated’ US Chickens…”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chickens a sticking point in the negotiation of a trade agreement between the UK and the US? </a:t>
            </a:r>
          </a:p>
          <a:p>
            <a:r>
              <a:rPr lang="en-US" dirty="0"/>
              <a:t>Why is this said to be a deeper issue than just chicken? </a:t>
            </a:r>
          </a:p>
          <a:p>
            <a:r>
              <a:rPr lang="en-US" dirty="0"/>
              <a:t>What is the “precautionary principle” and how is it relevant here?</a:t>
            </a:r>
            <a:r>
              <a:rPr lang="en-US" sz="2400" dirty="0"/>
              <a:t> </a:t>
            </a:r>
          </a:p>
          <a:p>
            <a:r>
              <a:rPr lang="en-US" dirty="0"/>
              <a:t>How much of US chicken is actually chlorinated?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1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Africa:  </a:t>
            </a:r>
            <a:r>
              <a:rPr lang="en-US" dirty="0" err="1"/>
              <a:t>AfCFTA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“African Continental Free Trade Area”</a:t>
            </a:r>
          </a:p>
          <a:p>
            <a:pPr lvl="1"/>
            <a:r>
              <a:rPr lang="en-US" dirty="0"/>
              <a:t>Founded 2018, in effect since Jan 1, 2021</a:t>
            </a:r>
          </a:p>
          <a:p>
            <a:pPr lvl="1"/>
            <a:r>
              <a:rPr lang="en-US" dirty="0"/>
              <a:t>Includes 54 of the 55 African Union countries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9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6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Pilling, </a:t>
            </a:r>
            <a:br>
              <a:rPr lang="en-US" sz="4000" dirty="0"/>
            </a:br>
            <a:r>
              <a:rPr lang="en-US" sz="4000" dirty="0"/>
              <a:t>“African countries not ready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had ratified it as of this writing?  </a:t>
            </a:r>
          </a:p>
          <a:p>
            <a:r>
              <a:rPr lang="en-US" dirty="0"/>
              <a:t>In what ways are the countries not ready? </a:t>
            </a:r>
          </a:p>
          <a:p>
            <a:r>
              <a:rPr lang="en-US" dirty="0"/>
              <a:t>What is the main purpose of </a:t>
            </a:r>
            <a:r>
              <a:rPr lang="en-US" dirty="0" err="1"/>
              <a:t>AfCFTA</a:t>
            </a:r>
            <a:r>
              <a:rPr lang="en-US" dirty="0"/>
              <a:t>? </a:t>
            </a:r>
          </a:p>
          <a:p>
            <a:r>
              <a:rPr lang="en-US" dirty="0"/>
              <a:t>What is the relevance of “economies of scale”?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06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and other</a:t>
            </a:r>
          </a:p>
          <a:p>
            <a:pPr lvl="1"/>
            <a:r>
              <a:rPr lang="en-US" dirty="0"/>
              <a:t>Switzerland:  </a:t>
            </a:r>
          </a:p>
          <a:p>
            <a:pPr lvl="2"/>
            <a:r>
              <a:rPr lang="en-US" dirty="0"/>
              <a:t>Not EU member but has many agreements</a:t>
            </a:r>
          </a:p>
          <a:p>
            <a:pPr lvl="2"/>
            <a:r>
              <a:rPr lang="en-US" dirty="0"/>
              <a:t>Frictions may undermine these</a:t>
            </a:r>
          </a:p>
          <a:p>
            <a:pPr lvl="1"/>
            <a:r>
              <a:rPr lang="en-US" dirty="0"/>
              <a:t>India:  Discussion of FTA has been renewed</a:t>
            </a:r>
          </a:p>
          <a:p>
            <a:pPr lvl="1"/>
            <a:r>
              <a:rPr lang="en-US" dirty="0"/>
              <a:t>Mercosur</a:t>
            </a:r>
          </a:p>
          <a:p>
            <a:pPr lvl="2"/>
            <a:r>
              <a:rPr lang="en-US" dirty="0"/>
              <a:t>EU-Mercosur FTA was signed in 2019</a:t>
            </a:r>
          </a:p>
          <a:p>
            <a:pPr lvl="2"/>
            <a:r>
              <a:rPr lang="en-US" dirty="0"/>
              <a:t>Still not ratified, and may never be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0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05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FT, </a:t>
            </a:r>
            <a:br>
              <a:rPr lang="en-US" sz="4000" dirty="0"/>
            </a:br>
            <a:r>
              <a:rPr lang="en-US" sz="4000" dirty="0"/>
              <a:t>“Switzerland’s slow-motion </a:t>
            </a:r>
            <a:r>
              <a:rPr lang="en-US" sz="4000" dirty="0" err="1"/>
              <a:t>Swexit</a:t>
            </a:r>
            <a:r>
              <a:rPr lang="en-US" sz="40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What, apparently, is “</a:t>
            </a:r>
            <a:r>
              <a:rPr lang="en-US" dirty="0" err="1"/>
              <a:t>Swexit</a:t>
            </a:r>
            <a:r>
              <a:rPr lang="en-US" dirty="0"/>
              <a:t>”?  Is it Switzerland leaving the European Union? </a:t>
            </a:r>
          </a:p>
          <a:p>
            <a:r>
              <a:rPr lang="en-US" dirty="0"/>
              <a:t>What benefits does Switzerland enjoy with respect to the EU? </a:t>
            </a:r>
          </a:p>
          <a:p>
            <a:r>
              <a:rPr lang="en-US" dirty="0"/>
              <a:t>Who wanted these negotiations for a “framework agreement” and why? </a:t>
            </a:r>
          </a:p>
          <a:p>
            <a:r>
              <a:rPr lang="en-US" dirty="0"/>
              <a:t>Was it the Swiss government that ended this by pulling out of the negotiations?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96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Fleming &amp; </a:t>
            </a:r>
            <a:r>
              <a:rPr lang="en-US" sz="4000" dirty="0" err="1"/>
              <a:t>Brunsden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“EU and India agree to relaunch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EU and India had talks like these before? </a:t>
            </a:r>
          </a:p>
          <a:p>
            <a:r>
              <a:rPr lang="en-US" dirty="0"/>
              <a:t>What motivates them to talk now? </a:t>
            </a:r>
          </a:p>
          <a:p>
            <a:r>
              <a:rPr lang="en-US" dirty="0"/>
              <a:t>What are some of the contentious issues between them?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04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Brunsden</a:t>
            </a:r>
            <a:r>
              <a:rPr lang="en-US" sz="4000" dirty="0"/>
              <a:t> &amp; Fleming, </a:t>
            </a:r>
            <a:br>
              <a:rPr lang="en-US" sz="4000" dirty="0"/>
            </a:br>
            <a:r>
              <a:rPr lang="en-US" sz="4000" dirty="0"/>
              <a:t>“… EU ‘credibility’ on the line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holding it up the EU-Mercosur FTA? </a:t>
            </a:r>
          </a:p>
          <a:p>
            <a:r>
              <a:rPr lang="en-US" dirty="0"/>
              <a:t>Does the agreement remove all of Mercosur’s tariffs on EU exports? </a:t>
            </a:r>
          </a:p>
          <a:p>
            <a:r>
              <a:rPr lang="en-US" dirty="0"/>
              <a:t>How are views divided among EU countries? </a:t>
            </a:r>
          </a:p>
          <a:p>
            <a:r>
              <a:rPr lang="en-US" dirty="0"/>
              <a:t>Why is re-opening the agreement said to be a bad idea?  What is the alternative?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1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and other</a:t>
            </a:r>
          </a:p>
          <a:p>
            <a:pPr lvl="1"/>
            <a:r>
              <a:rPr lang="en-US" dirty="0"/>
              <a:t>First job after Brexit was to get new FTAs with EU FTA partners</a:t>
            </a:r>
          </a:p>
          <a:p>
            <a:pPr lvl="1"/>
            <a:r>
              <a:rPr lang="en-US" dirty="0"/>
              <a:t>Now free to do FTAs with new countries</a:t>
            </a:r>
          </a:p>
          <a:p>
            <a:pPr lvl="2"/>
            <a:r>
              <a:rPr lang="en-US" dirty="0"/>
              <a:t>Australia (as of Jun 16, 2021)</a:t>
            </a:r>
          </a:p>
          <a:p>
            <a:pPr lvl="2"/>
            <a:r>
              <a:rPr lang="en-US" dirty="0"/>
              <a:t>New Zealand (as of Oct 20, 2021)</a:t>
            </a:r>
          </a:p>
          <a:p>
            <a:pPr lvl="1"/>
            <a:r>
              <a:rPr lang="en-US" dirty="0"/>
              <a:t>Has also applied to join the CPTPP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05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Economist, </a:t>
            </a:r>
            <a:br>
              <a:rPr lang="en-US" sz="4000" dirty="0"/>
            </a:br>
            <a:r>
              <a:rPr lang="en-US" sz="4000" dirty="0"/>
              <a:t>“Britain successfully rolled over”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trade deals had the UK completed by the date of this article (January 20, 2021)? </a:t>
            </a:r>
          </a:p>
          <a:p>
            <a:r>
              <a:rPr lang="en-US" dirty="0"/>
              <a:t>Why were these deals easier to reach than future ones will be?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1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Nelson, </a:t>
            </a:r>
            <a:br>
              <a:rPr lang="en-US" sz="4000" dirty="0"/>
            </a:br>
            <a:r>
              <a:rPr lang="en-US" sz="4000" dirty="0"/>
              <a:t>“Britain … Deal With Australia 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did these negotiations take? </a:t>
            </a:r>
          </a:p>
          <a:p>
            <a:r>
              <a:rPr lang="en-US" dirty="0"/>
              <a:t>Will this eliminate all tariffs?  When? </a:t>
            </a:r>
          </a:p>
          <a:p>
            <a:r>
              <a:rPr lang="en-US" dirty="0"/>
              <a:t>What will the UK be able to export more freely to Australia? </a:t>
            </a:r>
          </a:p>
          <a:p>
            <a:r>
              <a:rPr lang="en-US" dirty="0"/>
              <a:t>Why is this a “gateway”?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Parker &amp; Williams, </a:t>
            </a:r>
            <a:br>
              <a:rPr lang="en-US" sz="4000" dirty="0"/>
            </a:br>
            <a:r>
              <a:rPr lang="en-US" sz="4000" dirty="0"/>
              <a:t>“UK applies to join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main benefit the UK Prime Minister Johnson seems to be hoping for by joining the CPTPP? </a:t>
            </a:r>
          </a:p>
          <a:p>
            <a:r>
              <a:rPr lang="en-US" dirty="0"/>
              <a:t>Is he likely to get this benefit? </a:t>
            </a:r>
          </a:p>
          <a:p>
            <a:r>
              <a:rPr lang="en-US" dirty="0"/>
              <a:t>Why are the economic benefits of UK joining CPTPP so small?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37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other</a:t>
            </a:r>
          </a:p>
          <a:p>
            <a:pPr lvl="1"/>
            <a:r>
              <a:rPr lang="en-US" dirty="0"/>
              <a:t>Negotiating with Taiwan</a:t>
            </a:r>
          </a:p>
          <a:p>
            <a:pPr lvl="2"/>
            <a:r>
              <a:rPr lang="en-US" dirty="0"/>
              <a:t>Earlier negotiations collapsed</a:t>
            </a:r>
          </a:p>
          <a:p>
            <a:pPr lvl="2"/>
            <a:r>
              <a:rPr lang="en-US" dirty="0"/>
              <a:t>Now restarting</a:t>
            </a:r>
          </a:p>
          <a:p>
            <a:pPr lvl="1"/>
            <a:r>
              <a:rPr lang="en-US" dirty="0"/>
              <a:t>Signed a “Limited Trade Deal” with Brazil</a:t>
            </a:r>
          </a:p>
          <a:p>
            <a:pPr lvl="2"/>
            <a:r>
              <a:rPr lang="en-US" dirty="0"/>
              <a:t>Note that Brazil is part of Mercosur, so not free to do FTA with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629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Zumbrun</a:t>
            </a:r>
            <a:r>
              <a:rPr lang="en-US" sz="4000" dirty="0"/>
              <a:t> &amp; Deng, </a:t>
            </a:r>
            <a:br>
              <a:rPr lang="en-US" sz="4000" dirty="0"/>
            </a:br>
            <a:r>
              <a:rPr lang="en-US" sz="4000" dirty="0"/>
              <a:t>“U.S., Taiwan Revive Trade Talks”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talks are being restarted.  What had been a “sticking point” for such negotiations previously? </a:t>
            </a:r>
          </a:p>
          <a:p>
            <a:r>
              <a:rPr lang="en-US" dirty="0"/>
              <a:t>The countries pledged to “keep supply chains free of forced labor”?  Why?</a:t>
            </a:r>
            <a:r>
              <a:rPr lang="en-US" sz="2400" dirty="0"/>
              <a:t> </a:t>
            </a:r>
          </a:p>
          <a:p>
            <a:r>
              <a:rPr lang="en-US" dirty="0"/>
              <a:t>Do they expect an agreement as comprehensive as the USMCA?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8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Swanson, </a:t>
            </a:r>
            <a:br>
              <a:rPr lang="en-US" sz="4000" dirty="0"/>
            </a:br>
            <a:r>
              <a:rPr lang="en-US" sz="4000" dirty="0"/>
              <a:t>“U.S. to Sign … Deal With Brazil”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Trump negotiating such “mini” trade deals, and with whom has he succeeded? </a:t>
            </a:r>
          </a:p>
          <a:p>
            <a:r>
              <a:rPr lang="en-US" dirty="0"/>
              <a:t>Why could it be agreed and finalized so quickly? </a:t>
            </a:r>
          </a:p>
          <a:p>
            <a:r>
              <a:rPr lang="en-US" dirty="0"/>
              <a:t>What does this say the deal will do? </a:t>
            </a:r>
          </a:p>
          <a:p>
            <a:r>
              <a:rPr lang="en-US" dirty="0"/>
              <a:t>What does this do to tariffs?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21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  <a:p>
            <a:pPr lvl="1"/>
            <a:r>
              <a:rPr lang="en-US" dirty="0"/>
              <a:t>Uruguay is seeking FTAs with countries outside Mercosur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06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Mander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“Uruguay roils Mercosur bloc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countries are part of Mercosur, and what kind of trade agreement is it? </a:t>
            </a:r>
          </a:p>
          <a:p>
            <a:r>
              <a:rPr lang="en-US" dirty="0"/>
              <a:t>Why does Uruguay want to do separate trade deals with outside countries? </a:t>
            </a:r>
          </a:p>
          <a:p>
            <a:r>
              <a:rPr lang="en-US" dirty="0"/>
              <a:t>Is it possible for a member of Mercosur to agree on tariff cuts with outside countries? </a:t>
            </a:r>
          </a:p>
          <a:p>
            <a:r>
              <a:rPr lang="en-US" dirty="0"/>
              <a:t>Does Mercosur as a group have any trade agreements with outside countries?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24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47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89032</TotalTime>
  <Words>3088</Words>
  <Application>Microsoft Macintosh PowerPoint</Application>
  <PresentationFormat>On-screen Show (4:3)</PresentationFormat>
  <Paragraphs>450</Paragraphs>
  <Slides>81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Palatino Linotype</vt:lpstr>
      <vt:lpstr>Default Design</vt:lpstr>
      <vt:lpstr>Chart</vt:lpstr>
      <vt:lpstr>Class 20  FTAs and Other Trade Deals  by Alan V. Deardorff University of Michigan 2021</vt:lpstr>
      <vt:lpstr>Outline</vt:lpstr>
      <vt:lpstr>FTAs in General</vt:lpstr>
      <vt:lpstr>FTAs in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</vt:lpstr>
      <vt:lpstr>NAFTA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NAFTA Effects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Effects</vt:lpstr>
      <vt:lpstr>Pause for Discussion</vt:lpstr>
      <vt:lpstr>Questions</vt:lpstr>
      <vt:lpstr>USMCA</vt:lpstr>
      <vt:lpstr>USMCA Timeline</vt:lpstr>
      <vt:lpstr>USMCA Features</vt:lpstr>
      <vt:lpstr>Pause for Discussion</vt:lpstr>
      <vt:lpstr>Questions on Kirby </vt:lpstr>
      <vt:lpstr>Questions on  Swanson &amp; Tankersley  </vt:lpstr>
      <vt:lpstr>Questions on Nakayama, “Japanese carmakers …”</vt:lpstr>
      <vt:lpstr>Questions on Kaplan, “Complaint Accuses Mexican Factories …”</vt:lpstr>
      <vt:lpstr>Questions on Zumbrun,  “U.S. Initiates Trade Dispute…”</vt:lpstr>
      <vt:lpstr>RCEP</vt:lpstr>
      <vt:lpstr>PowerPoint Presentation</vt:lpstr>
      <vt:lpstr>PowerPoint Presentation</vt:lpstr>
      <vt:lpstr>PowerPoint Presentation</vt:lpstr>
      <vt:lpstr>Pause for Discussion</vt:lpstr>
      <vt:lpstr>Questions on Economist,  “Big Deal…”</vt:lpstr>
      <vt:lpstr>CPTPP</vt:lpstr>
      <vt:lpstr>PowerPoint Presentation</vt:lpstr>
      <vt:lpstr>PowerPoint Presentation</vt:lpstr>
      <vt:lpstr>Pause for Discussion</vt:lpstr>
      <vt:lpstr>Questions on Bird, “…Japan’s Beef With American Farmers”</vt:lpstr>
      <vt:lpstr>Questions on Donnan, “Biden’s Road Back to TPP”</vt:lpstr>
      <vt:lpstr>Other FTA News</vt:lpstr>
      <vt:lpstr>Pause for Discussion</vt:lpstr>
      <vt:lpstr>Questions on Segal,  “ ‘Chlorinated’ US Chickens…”</vt:lpstr>
      <vt:lpstr>Other FTA News</vt:lpstr>
      <vt:lpstr>Pause for Discussion</vt:lpstr>
      <vt:lpstr>Questions on Pilling,  “African countries not ready …”</vt:lpstr>
      <vt:lpstr>Other FTA News</vt:lpstr>
      <vt:lpstr>Pause for Discussion</vt:lpstr>
      <vt:lpstr>Questions on FT,  “Switzerland’s slow-motion Swexit”</vt:lpstr>
      <vt:lpstr>Questions on Fleming &amp; Brunsden,  “EU and India agree to relaunch …”</vt:lpstr>
      <vt:lpstr>Questions on Brunsden &amp; Fleming,  “… EU ‘credibility’ on the line …”</vt:lpstr>
      <vt:lpstr>Other FTA News</vt:lpstr>
      <vt:lpstr>Pause for Discussion</vt:lpstr>
      <vt:lpstr>Questions on Economist,  “Britain successfully rolled over”</vt:lpstr>
      <vt:lpstr>Questions on Nelson,  “Britain … Deal With Australia ”</vt:lpstr>
      <vt:lpstr>Questions on Parker &amp; Williams,  “UK applies to join …”</vt:lpstr>
      <vt:lpstr>Other FTA News</vt:lpstr>
      <vt:lpstr>Pause for Discussion</vt:lpstr>
      <vt:lpstr>Questions on Zumbrun &amp; Deng,  “U.S., Taiwan Revive Trade Talks”</vt:lpstr>
      <vt:lpstr>Questions on Swanson,  “U.S. to Sign … Deal With Brazil”</vt:lpstr>
      <vt:lpstr>Other FTA News</vt:lpstr>
      <vt:lpstr>Pause for Discussion</vt:lpstr>
      <vt:lpstr>Questions on Mander,  “Uruguay roils Mercosur bloc …”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191</cp:revision>
  <cp:lastPrinted>2020-10-23T19:18:10Z</cp:lastPrinted>
  <dcterms:created xsi:type="dcterms:W3CDTF">2011-01-03T19:29:08Z</dcterms:created>
  <dcterms:modified xsi:type="dcterms:W3CDTF">2021-11-16T17:13:23Z</dcterms:modified>
</cp:coreProperties>
</file>