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56" r:id="rId2"/>
    <p:sldId id="567" r:id="rId3"/>
    <p:sldId id="568" r:id="rId4"/>
    <p:sldId id="323" r:id="rId5"/>
    <p:sldId id="528" r:id="rId6"/>
    <p:sldId id="532" r:id="rId7"/>
    <p:sldId id="559" r:id="rId8"/>
    <p:sldId id="533" r:id="rId9"/>
    <p:sldId id="324" r:id="rId10"/>
    <p:sldId id="536" r:id="rId11"/>
    <p:sldId id="534" r:id="rId12"/>
    <p:sldId id="535" r:id="rId13"/>
    <p:sldId id="560" r:id="rId14"/>
    <p:sldId id="537" r:id="rId15"/>
    <p:sldId id="564" r:id="rId16"/>
    <p:sldId id="538" r:id="rId17"/>
    <p:sldId id="539" r:id="rId18"/>
    <p:sldId id="486" r:id="rId19"/>
    <p:sldId id="544" r:id="rId20"/>
    <p:sldId id="540" r:id="rId21"/>
    <p:sldId id="541" r:id="rId22"/>
    <p:sldId id="542" r:id="rId23"/>
    <p:sldId id="543" r:id="rId24"/>
    <p:sldId id="545" r:id="rId25"/>
    <p:sldId id="546" r:id="rId26"/>
    <p:sldId id="561" r:id="rId27"/>
    <p:sldId id="547" r:id="rId28"/>
    <p:sldId id="566" r:id="rId29"/>
    <p:sldId id="548" r:id="rId30"/>
    <p:sldId id="549" r:id="rId31"/>
    <p:sldId id="550" r:id="rId32"/>
    <p:sldId id="551" r:id="rId33"/>
    <p:sldId id="562" r:id="rId34"/>
    <p:sldId id="345" r:id="rId35"/>
    <p:sldId id="552" r:id="rId36"/>
    <p:sldId id="553" r:id="rId37"/>
    <p:sldId id="569" r:id="rId38"/>
    <p:sldId id="563" r:id="rId39"/>
    <p:sldId id="557" r:id="rId40"/>
    <p:sldId id="554" r:id="rId41"/>
    <p:sldId id="558" r:id="rId42"/>
    <p:sldId id="555" r:id="rId43"/>
    <p:sldId id="556" r:id="rId44"/>
    <p:sldId id="321" r:id="rId4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9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9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 [8] [3] [2] [2] [5] [2] [11] [2] [5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1" autoAdjust="0"/>
    <p:restoredTop sz="92394" autoAdjust="0"/>
  </p:normalViewPr>
  <p:slideViewPr>
    <p:cSldViewPr>
      <p:cViewPr varScale="1">
        <p:scale>
          <a:sx n="114" d="100"/>
          <a:sy n="114" d="100"/>
        </p:scale>
        <p:origin x="1712" y="168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25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7" tIns="45683" rIns="91367" bIns="4568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D6144D4-DB38-A94A-B4D3-111C60707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98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5223F8D-2618-1D4F-991D-3D85D6F73D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330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94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3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2681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307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Irwin, Doug, </a:t>
            </a:r>
            <a:r>
              <a:rPr lang="en-US" i="1" dirty="0"/>
              <a:t>Clashing Over Commerce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46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60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090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223F8D-2618-1D4F-991D-3D85D6F73DE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45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03A1A-E773-3841-ADFC-BBF99E444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C1E7D6-0FCC-384A-B3CB-7FD4D2564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A549-A8EC-5E41-AE09-B359ABBC7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9FEF9-6A94-4C4E-82BC-84DF130E0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DFB22-C7E9-9E4B-8431-4E4E88AD0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4C07A-C2E5-4246-89C7-DDE8BF5A8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3AC2E-915D-0649-8D8C-D175FF52D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9F8A2-9406-AB4D-8F2E-4C2286D01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5BEF1-0CF0-D64B-8500-E8C28A928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F836-5028-4F40-B892-777B2D023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C378-E859-C447-B1DC-01D44789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EF9EC-3A0F-274E-9559-CA32AB3C47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57587ACD-9E44-A142-A97F-0C26FC135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71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>
                <a:ea typeface="ＭＳ Ｐゴシック" pitchFamily="-109" charset="-128"/>
                <a:cs typeface="ＭＳ Ｐゴシック" pitchFamily="-109" charset="-128"/>
              </a:rPr>
              <a:t>Class 14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3600" b="1" dirty="0"/>
              <a:t>Why Countries Restrict Trade</a:t>
            </a:r>
            <a:br>
              <a:rPr lang="en-US" sz="16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by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Alan V. Deardorff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University of Michigan</a:t>
            </a:r>
            <a:br>
              <a:rPr lang="en-US" sz="2400" dirty="0">
                <a:ea typeface="ＭＳ Ｐゴシック" pitchFamily="-109" charset="-128"/>
                <a:cs typeface="ＭＳ Ｐゴシック" pitchFamily="-109" charset="-128"/>
              </a:rPr>
            </a:b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2021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609600"/>
            <a:ext cx="6400800" cy="1066800"/>
          </a:xfrm>
        </p:spPr>
        <p:txBody>
          <a:bodyPr/>
          <a:lstStyle/>
          <a:p>
            <a:pPr eaLnBrk="1" hangingPunct="1"/>
            <a:r>
              <a:rPr lang="en-US" sz="5400" dirty="0">
                <a:ea typeface="ＭＳ Ｐゴシック" pitchFamily="-109" charset="-128"/>
                <a:cs typeface="ＭＳ Ｐゴシック" pitchFamily="-109" charset="-128"/>
              </a:rPr>
              <a:t>PubPol/Econ 541</a:t>
            </a:r>
          </a:p>
        </p:txBody>
      </p:sp>
      <p:sp>
        <p:nvSpPr>
          <p:cNvPr id="4" name="Folded Corner 3">
            <a:hlinkClick r:id="rId2" action="ppaction://hlinksldjump"/>
            <a:extLst>
              <a:ext uri="{FF2B5EF4-FFF2-40B4-BE49-F238E27FC236}">
                <a16:creationId xmlns:a16="http://schemas.microsoft.com/office/drawing/2014/main" id="{7A715719-4FB4-4A45-823D-D39DD7ABBA51}"/>
              </a:ext>
            </a:extLst>
          </p:cNvPr>
          <p:cNvSpPr/>
          <p:nvPr/>
        </p:nvSpPr>
        <p:spPr>
          <a:xfrm>
            <a:off x="8216900" y="6007100"/>
            <a:ext cx="838200" cy="673100"/>
          </a:xfrm>
          <a:prstGeom prst="foldedCorner">
            <a:avLst>
              <a:gd name="adj" fmla="val 50000"/>
            </a:avLst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4E30-4B51-8B49-92C9-B19FC20D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18C16-BDB0-C149-9108-0609145A5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Details on just a few</a:t>
            </a:r>
          </a:p>
          <a:p>
            <a:pPr lvl="1"/>
            <a:r>
              <a:rPr lang="en-US" dirty="0"/>
              <a:t>Cultural:  Sustain a distinctive culture that would be undermined by imports</a:t>
            </a:r>
          </a:p>
          <a:p>
            <a:pPr lvl="1"/>
            <a:r>
              <a:rPr lang="en-US" dirty="0"/>
              <a:t>Foreign investment:  Use tariff to induce foreign companies to invest instead of export</a:t>
            </a:r>
          </a:p>
          <a:p>
            <a:pPr lvl="1"/>
            <a:r>
              <a:rPr lang="en-US" dirty="0"/>
              <a:t>Infant industry:  Let new industry “learn by doing” behind tariff wall</a:t>
            </a:r>
          </a:p>
          <a:p>
            <a:pPr lvl="1"/>
            <a:r>
              <a:rPr lang="en-US" dirty="0"/>
              <a:t>Patriotism:  Support our own producers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9141E-31A4-5845-A330-04655C4C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AE9A1-172F-7542-BF26-19B51D4B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85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75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(</a:t>
            </a:r>
            <a:r>
              <a:rPr lang="en-US" u="sng" dirty="0"/>
              <a:t>not</a:t>
            </a:r>
            <a:r>
              <a:rPr lang="en-US" dirty="0"/>
              <a:t> asked before)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of these seem to have motivated Trump’s tariffs?</a:t>
            </a:r>
          </a:p>
          <a:p>
            <a:r>
              <a:rPr lang="en-US" dirty="0"/>
              <a:t>Which look like they may be legal under GATT/WTO?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112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Multiple reasons </a:t>
            </a:r>
          </a:p>
          <a:p>
            <a:r>
              <a:rPr lang="en-US" dirty="0"/>
              <a:t>Second best use of tariffs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Political economy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are trade barriers so low?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17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First, why do economists expect undistorted markets to do well?</a:t>
            </a:r>
          </a:p>
          <a:p>
            <a:pPr lvl="1"/>
            <a:r>
              <a:rPr lang="en-US" sz="2000" dirty="0"/>
              <a:t>To the extent that</a:t>
            </a:r>
          </a:p>
          <a:p>
            <a:pPr lvl="2"/>
            <a:r>
              <a:rPr lang="en-US" sz="1800" dirty="0"/>
              <a:t>Supply curves measure marginal cost (MC), and</a:t>
            </a:r>
          </a:p>
          <a:p>
            <a:pPr lvl="2"/>
            <a:r>
              <a:rPr lang="en-US" sz="1800" dirty="0"/>
              <a:t>Demand curves measure marginal benefit (MB), </a:t>
            </a:r>
          </a:p>
          <a:p>
            <a:pPr lvl="1"/>
            <a:r>
              <a:rPr lang="en-US" sz="2000" dirty="0"/>
              <a:t>Then market price equates these</a:t>
            </a:r>
          </a:p>
          <a:p>
            <a:pPr lvl="1"/>
            <a:r>
              <a:rPr lang="en-US" sz="2000" dirty="0"/>
              <a:t>MC=MB is the recipe for maximizing benefit net of cost</a:t>
            </a:r>
          </a:p>
          <a:p>
            <a:r>
              <a:rPr lang="en-US" sz="2400" dirty="0"/>
              <a:t>But what if the curves </a:t>
            </a:r>
            <a:r>
              <a:rPr lang="en-US" sz="2400" u="sng" dirty="0"/>
              <a:t>don’t</a:t>
            </a:r>
            <a:r>
              <a:rPr lang="en-US" sz="2400" dirty="0"/>
              <a:t> measure these?</a:t>
            </a:r>
          </a:p>
          <a:p>
            <a:pPr lvl="1"/>
            <a:r>
              <a:rPr lang="en-US" sz="2000" dirty="0"/>
              <a:t>Then we say there are “distortions” and market price is not optimal.</a:t>
            </a:r>
          </a:p>
          <a:p>
            <a:pPr lvl="1"/>
            <a:r>
              <a:rPr lang="en-US" sz="2000" dirty="0"/>
              <a:t>The harm done by a tariff is an example of this.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5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model says tariffs hurt if all else is perfect.  What if there are</a:t>
            </a:r>
          </a:p>
          <a:p>
            <a:pPr lvl="1"/>
            <a:r>
              <a:rPr lang="en-US" dirty="0"/>
              <a:t>Market failures?</a:t>
            </a:r>
          </a:p>
          <a:p>
            <a:pPr lvl="1"/>
            <a:r>
              <a:rPr lang="en-US" dirty="0"/>
              <a:t>Distortions?</a:t>
            </a:r>
          </a:p>
          <a:p>
            <a:pPr lvl="1"/>
            <a:r>
              <a:rPr lang="en-US" dirty="0"/>
              <a:t>Externalities?</a:t>
            </a:r>
          </a:p>
          <a:p>
            <a:pPr lvl="1"/>
            <a:r>
              <a:rPr lang="en-US" dirty="0"/>
              <a:t>Imperfect competition?</a:t>
            </a:r>
          </a:p>
          <a:p>
            <a:pPr lvl="1"/>
            <a:r>
              <a:rPr lang="en-US" dirty="0"/>
              <a:t>Etc.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106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</a:t>
            </a:r>
          </a:p>
          <a:p>
            <a:pPr lvl="1"/>
            <a:r>
              <a:rPr lang="en-US" dirty="0"/>
              <a:t>A tariff can offset some distortions and therefore may raise welfare</a:t>
            </a:r>
          </a:p>
          <a:p>
            <a:pPr lvl="1"/>
            <a:r>
              <a:rPr lang="en-US" dirty="0"/>
              <a:t>But there is </a:t>
            </a:r>
            <a:r>
              <a:rPr lang="en-US" u="sng" dirty="0"/>
              <a:t>always</a:t>
            </a:r>
            <a:r>
              <a:rPr lang="en-US" dirty="0"/>
              <a:t> another policy that will do better</a:t>
            </a:r>
          </a:p>
          <a:p>
            <a:pPr lvl="2"/>
            <a:r>
              <a:rPr lang="en-US" dirty="0"/>
              <a:t>Reason:  A tariff creates two distortions (see our triangles of dead-weight loss)</a:t>
            </a:r>
          </a:p>
          <a:p>
            <a:pPr lvl="2"/>
            <a:r>
              <a:rPr lang="en-US" dirty="0"/>
              <a:t>One may offset a distortion, but the other makes things worse</a:t>
            </a:r>
          </a:p>
          <a:p>
            <a:pPr lvl="1"/>
            <a:r>
              <a:rPr lang="en-US" dirty="0"/>
              <a:t>Hence tariff is “second best”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66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  <a:p>
            <a:pPr lvl="1"/>
            <a:r>
              <a:rPr lang="en-US" dirty="0"/>
              <a:t>Suppose production yields a “positive externality”</a:t>
            </a:r>
          </a:p>
          <a:p>
            <a:pPr lvl="2"/>
            <a:r>
              <a:rPr lang="en-US" dirty="0"/>
              <a:t>Production provides a benefit not captured (or charged for) by producers</a:t>
            </a:r>
          </a:p>
          <a:p>
            <a:pPr lvl="1"/>
            <a:r>
              <a:rPr lang="en-US" dirty="0"/>
              <a:t>A tariff stimulates production and so generates more of the externality – That’s good!</a:t>
            </a:r>
          </a:p>
          <a:p>
            <a:pPr lvl="1"/>
            <a:r>
              <a:rPr lang="en-US" dirty="0"/>
              <a:t>For example, European farms make countryside attractive to tourists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50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Small country</a:t>
            </a:r>
            <a:br>
              <a:rPr lang="en-US" dirty="0"/>
            </a:br>
            <a:r>
              <a:rPr lang="en-US" dirty="0"/>
              <a:t>with positive externality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48367" y="1981200"/>
            <a:ext cx="1452033" cy="25781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4800" y="449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3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819400" y="5715000"/>
            <a:ext cx="363170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Positive Externality, </a:t>
            </a:r>
            <a:r>
              <a:rPr lang="en-US" sz="2800" i="1" dirty="0">
                <a:solidFill>
                  <a:srgbClr val="00B050"/>
                </a:solidFill>
              </a:rPr>
              <a:t>E</a:t>
            </a:r>
            <a:endParaRPr lang="en-US" sz="2800" dirty="0">
              <a:solidFill>
                <a:srgbClr val="00B050"/>
              </a:solidFill>
            </a:endParaRPr>
          </a:p>
          <a:p>
            <a:endParaRPr lang="en-US" sz="2800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38100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574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cxnSpLocks/>
          </p:cNvCxnSpPr>
          <p:nvPr/>
        </p:nvCxnSpPr>
        <p:spPr>
          <a:xfrm>
            <a:off x="1447800" y="4038600"/>
            <a:ext cx="2895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14400" y="218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371600" y="24384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FA6F9-446F-A54C-8A85-71B8D6A4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F45218B0-295E-2847-80A0-70D232FABD37}"/>
              </a:ext>
            </a:extLst>
          </p:cNvPr>
          <p:cNvSpPr/>
          <p:nvPr/>
        </p:nvSpPr>
        <p:spPr>
          <a:xfrm flipV="1">
            <a:off x="1219200" y="4648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9E03B5-C77B-4244-82AF-1C512F3F2D3B}"/>
              </a:ext>
            </a:extLst>
          </p:cNvPr>
          <p:cNvSpPr txBox="1"/>
          <p:nvPr/>
        </p:nvSpPr>
        <p:spPr>
          <a:xfrm>
            <a:off x="8382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7085D8E-E542-F34B-8B22-7FE6189A2945}"/>
              </a:ext>
            </a:extLst>
          </p:cNvPr>
          <p:cNvCxnSpPr/>
          <p:nvPr/>
        </p:nvCxnSpPr>
        <p:spPr>
          <a:xfrm>
            <a:off x="1447800" y="4648200"/>
            <a:ext cx="29718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764B27C-1C51-4548-B0D7-F28B34EF9F0A}"/>
              </a:ext>
            </a:extLst>
          </p:cNvPr>
          <p:cNvCxnSpPr/>
          <p:nvPr/>
        </p:nvCxnSpPr>
        <p:spPr>
          <a:xfrm flipV="1">
            <a:off x="1752600" y="2514600"/>
            <a:ext cx="1452033" cy="2578100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BD23A97-3EEF-834C-96AD-633F2A5065D5}"/>
              </a:ext>
            </a:extLst>
          </p:cNvPr>
          <p:cNvSpPr txBox="1"/>
          <p:nvPr/>
        </p:nvSpPr>
        <p:spPr>
          <a:xfrm>
            <a:off x="3124200" y="228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MC–E = MSC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AFC852-E13C-A649-840A-6A3599BF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7CC090-65D9-1343-90BB-A11FE0603239}"/>
              </a:ext>
            </a:extLst>
          </p:cNvPr>
          <p:cNvSpPr txBox="1"/>
          <p:nvPr/>
        </p:nvSpPr>
        <p:spPr>
          <a:xfrm>
            <a:off x="4648200" y="22860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This is the marginal social cost of the good.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B050"/>
                </a:solidFill>
              </a:rPr>
              <a:t>That is, the marginal cost to society, not just to the firm.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B56CAF8-2E96-634B-A22A-68E693182D59}"/>
              </a:ext>
            </a:extLst>
          </p:cNvPr>
          <p:cNvSpPr txBox="1"/>
          <p:nvPr/>
        </p:nvSpPr>
        <p:spPr>
          <a:xfrm>
            <a:off x="3352800" y="1828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Marginal cost of firms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2800F8-66F7-B249-BFA1-9C93D0FE5836}"/>
              </a:ext>
            </a:extLst>
          </p:cNvPr>
          <p:cNvSpPr txBox="1"/>
          <p:nvPr/>
        </p:nvSpPr>
        <p:spPr>
          <a:xfrm>
            <a:off x="5791200" y="18288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Marginal private cost</a:t>
            </a:r>
          </a:p>
        </p:txBody>
      </p:sp>
    </p:spTree>
    <p:extLst>
      <p:ext uri="{BB962C8B-B14F-4D97-AF65-F5344CB8AC3E}">
        <p14:creationId xmlns:p14="http://schemas.microsoft.com/office/powerpoint/2010/main" val="240153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15" grpId="0"/>
      <p:bldP spid="29" grpId="0"/>
      <p:bldP spid="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ight Triangle 61">
            <a:extLst>
              <a:ext uri="{FF2B5EF4-FFF2-40B4-BE49-F238E27FC236}">
                <a16:creationId xmlns:a16="http://schemas.microsoft.com/office/drawing/2014/main" id="{107369DC-B96F-3C41-B843-A29B8EF74655}"/>
              </a:ext>
            </a:extLst>
          </p:cNvPr>
          <p:cNvSpPr/>
          <p:nvPr/>
        </p:nvSpPr>
        <p:spPr>
          <a:xfrm flipV="1">
            <a:off x="2057400" y="4038600"/>
            <a:ext cx="2921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Triangle 67">
            <a:extLst>
              <a:ext uri="{FF2B5EF4-FFF2-40B4-BE49-F238E27FC236}">
                <a16:creationId xmlns:a16="http://schemas.microsoft.com/office/drawing/2014/main" id="{96D26EE8-7207-8A48-BDAE-467899A1FB41}"/>
              </a:ext>
            </a:extLst>
          </p:cNvPr>
          <p:cNvSpPr/>
          <p:nvPr/>
        </p:nvSpPr>
        <p:spPr>
          <a:xfrm flipH="1">
            <a:off x="2057399" y="3505200"/>
            <a:ext cx="3048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568CE5-D3A5-C245-997B-9633E107679B}"/>
              </a:ext>
            </a:extLst>
          </p:cNvPr>
          <p:cNvSpPr/>
          <p:nvPr/>
        </p:nvSpPr>
        <p:spPr>
          <a:xfrm>
            <a:off x="2362200" y="3505200"/>
            <a:ext cx="1143000" cy="533400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C1ED158-45F1-EE47-BFFF-0CDDAECB149B}"/>
              </a:ext>
            </a:extLst>
          </p:cNvPr>
          <p:cNvSpPr/>
          <p:nvPr/>
        </p:nvSpPr>
        <p:spPr>
          <a:xfrm>
            <a:off x="1447800" y="3505200"/>
            <a:ext cx="2057400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Right Triangle 66">
            <a:extLst>
              <a:ext uri="{FF2B5EF4-FFF2-40B4-BE49-F238E27FC236}">
                <a16:creationId xmlns:a16="http://schemas.microsoft.com/office/drawing/2014/main" id="{112DE41A-6FD3-4A45-925C-C14890843E39}"/>
              </a:ext>
            </a:extLst>
          </p:cNvPr>
          <p:cNvSpPr/>
          <p:nvPr/>
        </p:nvSpPr>
        <p:spPr>
          <a:xfrm>
            <a:off x="3505200" y="3505200"/>
            <a:ext cx="287867" cy="520700"/>
          </a:xfrm>
          <a:prstGeom prst="rtTriangle">
            <a:avLst/>
          </a:prstGeom>
          <a:pattFill prst="dkDnDiag">
            <a:fgClr>
              <a:srgbClr val="FF000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B88B4F3-3EC7-4C4D-87B1-260E0CD03B46}"/>
              </a:ext>
            </a:extLst>
          </p:cNvPr>
          <p:cNvSpPr/>
          <p:nvPr/>
        </p:nvSpPr>
        <p:spPr>
          <a:xfrm>
            <a:off x="1447800" y="3505200"/>
            <a:ext cx="609600" cy="533400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Triangle 65">
            <a:extLst>
              <a:ext uri="{FF2B5EF4-FFF2-40B4-BE49-F238E27FC236}">
                <a16:creationId xmlns:a16="http://schemas.microsoft.com/office/drawing/2014/main" id="{38F57813-26C1-AF4E-B291-E03FBB2938A9}"/>
              </a:ext>
            </a:extLst>
          </p:cNvPr>
          <p:cNvSpPr/>
          <p:nvPr/>
        </p:nvSpPr>
        <p:spPr>
          <a:xfrm flipV="1">
            <a:off x="2057400" y="3505200"/>
            <a:ext cx="2921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/>
              <a:t>Small country tariff </a:t>
            </a:r>
            <a:br>
              <a:rPr lang="en-US" dirty="0"/>
            </a:br>
            <a:r>
              <a:rPr lang="en-US" dirty="0"/>
              <a:t>with positive externality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48367" y="1981200"/>
            <a:ext cx="1452033" cy="25781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4800" y="449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3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124200" y="5715000"/>
            <a:ext cx="29563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Specific Tariff </a:t>
            </a:r>
            <a:r>
              <a:rPr lang="en-US" sz="2800" i="1" dirty="0"/>
              <a:t>t=</a:t>
            </a:r>
            <a:r>
              <a:rPr lang="en-US" sz="2800" i="1" dirty="0">
                <a:solidFill>
                  <a:srgbClr val="00B050"/>
                </a:solidFill>
              </a:rPr>
              <a:t>E</a:t>
            </a:r>
            <a:endParaRPr lang="en-US" sz="2800" dirty="0">
              <a:solidFill>
                <a:srgbClr val="00B050"/>
              </a:solidFill>
            </a:endParaRPr>
          </a:p>
          <a:p>
            <a:endParaRPr lang="en-US" sz="2800" dirty="0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648200" cy="3048000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400" dirty="0"/>
              <a:t>Welfare effects of a tariff, if set equal to </a:t>
            </a:r>
            <a:r>
              <a:rPr lang="en-US" sz="2400" i="1" dirty="0">
                <a:solidFill>
                  <a:srgbClr val="00B050"/>
                </a:solidFill>
              </a:rPr>
              <a:t>E</a:t>
            </a:r>
            <a:r>
              <a:rPr lang="en-US" sz="2400" dirty="0"/>
              <a:t>, starting from free trade:</a:t>
            </a:r>
          </a:p>
          <a:p>
            <a:pPr lvl="1"/>
            <a:r>
              <a:rPr lang="en-US" sz="2000" dirty="0"/>
              <a:t>Suppliers gain        	+</a:t>
            </a:r>
            <a:r>
              <a:rPr lang="en-US" sz="2000" i="1" dirty="0"/>
              <a:t>a</a:t>
            </a:r>
            <a:endParaRPr lang="en-US" sz="2000" dirty="0"/>
          </a:p>
          <a:p>
            <a:pPr lvl="1"/>
            <a:r>
              <a:rPr lang="en-US" sz="2000" dirty="0"/>
              <a:t>Demanders lose     −(</a:t>
            </a:r>
            <a:r>
              <a:rPr lang="en-US" sz="2000" i="1" dirty="0" err="1"/>
              <a:t>a+b+c+d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Government gains 	+</a:t>
            </a:r>
            <a:r>
              <a:rPr lang="en-US" sz="2000" i="1" dirty="0"/>
              <a:t>c</a:t>
            </a:r>
          </a:p>
          <a:p>
            <a:pPr lvl="1"/>
            <a:r>
              <a:rPr lang="en-US" sz="2000" dirty="0"/>
              <a:t>Externality benefit           </a:t>
            </a:r>
            <a:r>
              <a:rPr lang="en-US" sz="2000" i="1" dirty="0"/>
              <a:t>+</a:t>
            </a:r>
            <a:r>
              <a:rPr lang="en-US" sz="2000" dirty="0"/>
              <a:t>(</a:t>
            </a:r>
            <a:r>
              <a:rPr lang="en-US" sz="2000" i="1" dirty="0" err="1"/>
              <a:t>b+e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Country gain or loss        +</a:t>
            </a:r>
            <a:r>
              <a:rPr lang="en-US" sz="2000" i="1" dirty="0"/>
              <a:t>e </a:t>
            </a:r>
            <a:r>
              <a:rPr lang="en-US" sz="2000" dirty="0"/>
              <a:t>−</a:t>
            </a:r>
            <a:r>
              <a:rPr lang="en-US" sz="2000" i="1" dirty="0"/>
              <a:t>d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447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90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4038600"/>
            <a:ext cx="304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8100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574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35052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62200" y="3505200"/>
            <a:ext cx="0" cy="1676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05200" y="3505200"/>
            <a:ext cx="0" cy="1676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050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288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09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Left Brace 43"/>
          <p:cNvSpPr/>
          <p:nvPr/>
        </p:nvSpPr>
        <p:spPr>
          <a:xfrm flipV="1">
            <a:off x="1219200" y="3505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33400" y="3581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t=</a:t>
            </a:r>
            <a:r>
              <a:rPr lang="en-US" i="1" dirty="0">
                <a:solidFill>
                  <a:srgbClr val="00B050"/>
                </a:solidFill>
              </a:rPr>
              <a:t>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04800" y="32766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=</a:t>
            </a:r>
            <a:r>
              <a:rPr lang="en-US" dirty="0" err="1">
                <a:solidFill>
                  <a:srgbClr val="FF0000"/>
                </a:solidFill>
              </a:rPr>
              <a:t>P</a:t>
            </a:r>
            <a:r>
              <a:rPr lang="en-US" baseline="-25000" dirty="0" err="1">
                <a:solidFill>
                  <a:srgbClr val="FF0000"/>
                </a:solidFill>
              </a:rPr>
              <a:t>W</a:t>
            </a:r>
            <a:r>
              <a:rPr lang="en-US" dirty="0" err="1">
                <a:solidFill>
                  <a:srgbClr val="FF0000"/>
                </a:solidFill>
              </a:rPr>
              <a:t>+</a:t>
            </a:r>
            <a:r>
              <a:rPr lang="en-US" i="1" dirty="0" err="1">
                <a:solidFill>
                  <a:srgbClr val="FF0000"/>
                </a:solidFill>
              </a:rPr>
              <a:t>t</a:t>
            </a:r>
            <a:endParaRPr 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5334000" y="42672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14400" y="218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371600" y="24384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FA6F9-446F-A54C-8A85-71B8D6A4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F45218B0-295E-2847-80A0-70D232FABD37}"/>
              </a:ext>
            </a:extLst>
          </p:cNvPr>
          <p:cNvSpPr/>
          <p:nvPr/>
        </p:nvSpPr>
        <p:spPr>
          <a:xfrm flipV="1">
            <a:off x="1219200" y="4648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9E03B5-C77B-4244-82AF-1C512F3F2D3B}"/>
              </a:ext>
            </a:extLst>
          </p:cNvPr>
          <p:cNvSpPr txBox="1"/>
          <p:nvPr/>
        </p:nvSpPr>
        <p:spPr>
          <a:xfrm>
            <a:off x="8382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7085D8E-E542-F34B-8B22-7FE6189A2945}"/>
              </a:ext>
            </a:extLst>
          </p:cNvPr>
          <p:cNvCxnSpPr/>
          <p:nvPr/>
        </p:nvCxnSpPr>
        <p:spPr>
          <a:xfrm>
            <a:off x="1447800" y="4648200"/>
            <a:ext cx="29718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764B27C-1C51-4548-B0D7-F28B34EF9F0A}"/>
              </a:ext>
            </a:extLst>
          </p:cNvPr>
          <p:cNvCxnSpPr/>
          <p:nvPr/>
        </p:nvCxnSpPr>
        <p:spPr>
          <a:xfrm flipV="1">
            <a:off x="1752600" y="2514600"/>
            <a:ext cx="1452033" cy="2578100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BD23A97-3EEF-834C-96AD-633F2A5065D5}"/>
              </a:ext>
            </a:extLst>
          </p:cNvPr>
          <p:cNvSpPr txBox="1"/>
          <p:nvPr/>
        </p:nvSpPr>
        <p:spPr>
          <a:xfrm>
            <a:off x="3124200" y="2286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MC–E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7EFA351-982F-B840-AF33-AE03AA08AAD7}"/>
              </a:ext>
            </a:extLst>
          </p:cNvPr>
          <p:cNvSpPr txBox="1"/>
          <p:nvPr/>
        </p:nvSpPr>
        <p:spPr>
          <a:xfrm>
            <a:off x="32766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AFC852-E13C-A649-840A-6A3599BF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4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8" grpId="0" animBg="1"/>
      <p:bldP spid="68" grpId="1" animBg="1"/>
      <p:bldP spid="64" grpId="0" animBg="1"/>
      <p:bldP spid="64" grpId="1" animBg="1"/>
      <p:bldP spid="65" grpId="0" animBg="1"/>
      <p:bldP spid="65" grpId="1" animBg="1"/>
      <p:bldP spid="67" grpId="0" animBg="1"/>
      <p:bldP spid="67" grpId="1" animBg="1"/>
      <p:bldP spid="67" grpId="2" animBg="1"/>
      <p:bldP spid="63" grpId="0" animBg="1"/>
      <p:bldP spid="63" grpId="1" animBg="1"/>
      <p:bldP spid="66" grpId="0" animBg="1"/>
      <p:bldP spid="6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387AF-0436-9049-B98E-AE6834CD5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CDD5E-1122-9B46-A01C-9E4EEF7FE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Would any of you prefer to have quizzes available starting on Tuesdays?  (But still due Friday night)</a:t>
            </a:r>
          </a:p>
          <a:p>
            <a:r>
              <a:rPr lang="en-US" dirty="0"/>
              <a:t>Note that Paper 2 is due Nov 12.  Confer with your team soon and look at the assignment, so that you can ask any questions.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489E5-8B30-0546-89BD-BF892EEC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1AD93-5006-024D-BEFD-3CCAD0C35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2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Result</a:t>
            </a:r>
          </a:p>
          <a:p>
            <a:pPr lvl="1"/>
            <a:r>
              <a:rPr lang="en-US" dirty="0"/>
              <a:t>Tariff raises welfare if </a:t>
            </a:r>
            <a:r>
              <a:rPr lang="en-US" i="1" dirty="0"/>
              <a:t>e</a:t>
            </a:r>
            <a:r>
              <a:rPr lang="en-US" dirty="0"/>
              <a:t> &gt; </a:t>
            </a:r>
            <a:r>
              <a:rPr lang="en-US" i="1" dirty="0"/>
              <a:t>d</a:t>
            </a:r>
          </a:p>
          <a:p>
            <a:pPr lvl="1"/>
            <a:r>
              <a:rPr lang="en-US" dirty="0"/>
              <a:t>That is, if </a:t>
            </a:r>
          </a:p>
          <a:p>
            <a:pPr lvl="2"/>
            <a:r>
              <a:rPr lang="en-US" dirty="0"/>
              <a:t>the benefit of increased externality exceeds</a:t>
            </a:r>
          </a:p>
          <a:p>
            <a:pPr lvl="2"/>
            <a:r>
              <a:rPr lang="en-US" dirty="0"/>
              <a:t>the demand-distortion loss of the tariff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48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But there’s a better policy:  subsidize supply:</a:t>
            </a:r>
          </a:p>
          <a:p>
            <a:pPr lvl="1"/>
            <a:r>
              <a:rPr lang="en-US" dirty="0"/>
              <a:t>That leaves demanders facing world price</a:t>
            </a:r>
          </a:p>
          <a:p>
            <a:pPr lvl="1"/>
            <a:r>
              <a:rPr lang="en-US" dirty="0"/>
              <a:t>Lets suppliers be paid </a:t>
            </a:r>
            <a:r>
              <a:rPr lang="en-US" i="1" dirty="0"/>
              <a:t>P</a:t>
            </a:r>
            <a:r>
              <a:rPr lang="en-US" i="1" baseline="-25000" dirty="0"/>
              <a:t>W</a:t>
            </a:r>
            <a:r>
              <a:rPr lang="en-US" i="1" dirty="0"/>
              <a:t>+E</a:t>
            </a:r>
          </a:p>
          <a:p>
            <a:r>
              <a:rPr lang="en-US" dirty="0"/>
              <a:t>Causes only </a:t>
            </a:r>
            <a:r>
              <a:rPr lang="en-US" u="sng" dirty="0"/>
              <a:t>one</a:t>
            </a:r>
            <a:r>
              <a:rPr lang="en-US" dirty="0"/>
              <a:t> distortion, of supply, and </a:t>
            </a:r>
          </a:p>
          <a:p>
            <a:pPr lvl="1"/>
            <a:r>
              <a:rPr lang="en-US" dirty="0"/>
              <a:t>That is beneficial because</a:t>
            </a:r>
          </a:p>
          <a:p>
            <a:pPr lvl="2"/>
            <a:r>
              <a:rPr lang="en-US" dirty="0"/>
              <a:t>It corrects the distortion of the externality</a:t>
            </a:r>
          </a:p>
          <a:p>
            <a:pPr lvl="2"/>
            <a:r>
              <a:rPr lang="en-US" dirty="0"/>
              <a:t>Without also distorting demand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670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ight Triangle 61">
            <a:extLst>
              <a:ext uri="{FF2B5EF4-FFF2-40B4-BE49-F238E27FC236}">
                <a16:creationId xmlns:a16="http://schemas.microsoft.com/office/drawing/2014/main" id="{107369DC-B96F-3C41-B843-A29B8EF74655}"/>
              </a:ext>
            </a:extLst>
          </p:cNvPr>
          <p:cNvSpPr/>
          <p:nvPr/>
        </p:nvSpPr>
        <p:spPr>
          <a:xfrm flipV="1">
            <a:off x="2057400" y="4038600"/>
            <a:ext cx="2921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Triangle 67">
            <a:extLst>
              <a:ext uri="{FF2B5EF4-FFF2-40B4-BE49-F238E27FC236}">
                <a16:creationId xmlns:a16="http://schemas.microsoft.com/office/drawing/2014/main" id="{96D26EE8-7207-8A48-BDAE-467899A1FB41}"/>
              </a:ext>
            </a:extLst>
          </p:cNvPr>
          <p:cNvSpPr/>
          <p:nvPr/>
        </p:nvSpPr>
        <p:spPr>
          <a:xfrm flipH="1">
            <a:off x="2057399" y="3505200"/>
            <a:ext cx="3048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C568CE5-D3A5-C245-997B-9633E107679B}"/>
              </a:ext>
            </a:extLst>
          </p:cNvPr>
          <p:cNvSpPr/>
          <p:nvPr/>
        </p:nvSpPr>
        <p:spPr>
          <a:xfrm>
            <a:off x="1447800" y="3505200"/>
            <a:ext cx="914400" cy="533400"/>
          </a:xfrm>
          <a:prstGeom prst="rect">
            <a:avLst/>
          </a:prstGeom>
          <a:pattFill prst="dkDnDiag">
            <a:fgClr>
              <a:srgbClr val="FF000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B88B4F3-3EC7-4C4D-87B1-260E0CD03B46}"/>
              </a:ext>
            </a:extLst>
          </p:cNvPr>
          <p:cNvSpPr/>
          <p:nvPr/>
        </p:nvSpPr>
        <p:spPr>
          <a:xfrm>
            <a:off x="1447800" y="3505200"/>
            <a:ext cx="609600" cy="533400"/>
          </a:xfrm>
          <a:prstGeom prst="rect">
            <a:avLst/>
          </a:prstGeom>
          <a:pattFill prst="dkUpDiag">
            <a:fgClr>
              <a:srgbClr val="00B050"/>
            </a:fgClr>
            <a:bgClr>
              <a:schemeClr val="bg1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Triangle 65">
            <a:extLst>
              <a:ext uri="{FF2B5EF4-FFF2-40B4-BE49-F238E27FC236}">
                <a16:creationId xmlns:a16="http://schemas.microsoft.com/office/drawing/2014/main" id="{38F57813-26C1-AF4E-B291-E03FBB2938A9}"/>
              </a:ext>
            </a:extLst>
          </p:cNvPr>
          <p:cNvSpPr/>
          <p:nvPr/>
        </p:nvSpPr>
        <p:spPr>
          <a:xfrm flipV="1">
            <a:off x="2057400" y="3505200"/>
            <a:ext cx="292100" cy="520700"/>
          </a:xfrm>
          <a:prstGeom prst="rtTriangle">
            <a:avLst/>
          </a:prstGeom>
          <a:pattFill prst="dkUpDiag">
            <a:fgClr>
              <a:srgbClr val="00B050"/>
            </a:fgClr>
            <a:bgClr>
              <a:prstClr val="white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4000" dirty="0"/>
              <a:t>Small country production subsidy </a:t>
            </a:r>
            <a:br>
              <a:rPr lang="en-US" sz="4000" dirty="0"/>
            </a:br>
            <a:r>
              <a:rPr lang="en-US" sz="4000" dirty="0"/>
              <a:t>with positive externality</a:t>
            </a: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1447800" y="5181600"/>
            <a:ext cx="3124200" cy="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447800" y="1828800"/>
            <a:ext cx="0" cy="33528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748367" y="1981200"/>
            <a:ext cx="1452033" cy="25781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43200" y="1981200"/>
            <a:ext cx="1371600" cy="26670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66800" y="1676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24200" y="1828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9600" y="3886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en-US" baseline="-25000" dirty="0"/>
              <a:t>0</a:t>
            </a:r>
            <a:r>
              <a:rPr lang="en-US" dirty="0"/>
              <a:t>=P</a:t>
            </a:r>
            <a:r>
              <a:rPr lang="en-US" baseline="-25000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114800" y="4495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434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Q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  <a:r>
              <a:rPr lang="en-US" baseline="-25000" dirty="0"/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33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667000" y="5715000"/>
            <a:ext cx="395172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Production subsidy </a:t>
            </a:r>
            <a:r>
              <a:rPr lang="en-US" sz="2800" i="1" dirty="0">
                <a:solidFill>
                  <a:srgbClr val="00B050"/>
                </a:solidFill>
              </a:rPr>
              <a:t>s=E</a:t>
            </a:r>
            <a:endParaRPr lang="en-US" sz="2800" dirty="0">
              <a:solidFill>
                <a:srgbClr val="00B050"/>
              </a:solidFill>
            </a:endParaRPr>
          </a:p>
          <a:p>
            <a:endParaRPr lang="en-US" sz="2800" dirty="0"/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600200"/>
            <a:ext cx="4648200" cy="3048000"/>
          </a:xfrm>
          <a:ln>
            <a:solidFill>
              <a:srgbClr val="000000"/>
            </a:solidFill>
          </a:ln>
        </p:spPr>
        <p:txBody>
          <a:bodyPr/>
          <a:lstStyle/>
          <a:p>
            <a:r>
              <a:rPr lang="en-US" sz="2400" dirty="0"/>
              <a:t>Welfare effects of a subsidy, if set equal to </a:t>
            </a:r>
            <a:r>
              <a:rPr lang="en-US" sz="2400" i="1" dirty="0">
                <a:solidFill>
                  <a:srgbClr val="00B050"/>
                </a:solidFill>
              </a:rPr>
              <a:t>E</a:t>
            </a:r>
            <a:r>
              <a:rPr lang="en-US" sz="2400" dirty="0"/>
              <a:t>, starting from free trade</a:t>
            </a:r>
          </a:p>
          <a:p>
            <a:pPr lvl="1"/>
            <a:r>
              <a:rPr lang="en-US" sz="2000" dirty="0"/>
              <a:t>Suppliers gain        	+</a:t>
            </a:r>
            <a:r>
              <a:rPr lang="en-US" sz="2000" i="1" dirty="0"/>
              <a:t>a</a:t>
            </a:r>
            <a:endParaRPr lang="en-US" sz="2000" dirty="0"/>
          </a:p>
          <a:p>
            <a:pPr lvl="1"/>
            <a:r>
              <a:rPr lang="en-US" sz="2000" dirty="0"/>
              <a:t>Demanders lose		0</a:t>
            </a:r>
          </a:p>
          <a:p>
            <a:pPr lvl="1"/>
            <a:r>
              <a:rPr lang="en-US" sz="2000" dirty="0"/>
              <a:t>Government loses        –(</a:t>
            </a:r>
            <a:r>
              <a:rPr lang="en-US" sz="2000" i="1" dirty="0" err="1"/>
              <a:t>a</a:t>
            </a:r>
            <a:r>
              <a:rPr lang="en-US" sz="2000" dirty="0" err="1"/>
              <a:t>+</a:t>
            </a:r>
            <a:r>
              <a:rPr lang="en-US" sz="2000" i="1" dirty="0" err="1"/>
              <a:t>b</a:t>
            </a:r>
            <a:r>
              <a:rPr lang="en-US" sz="2000" dirty="0"/>
              <a:t>)</a:t>
            </a:r>
            <a:endParaRPr lang="en-US" sz="2000" i="1" dirty="0"/>
          </a:p>
          <a:p>
            <a:pPr lvl="1"/>
            <a:r>
              <a:rPr lang="en-US" sz="2000" dirty="0"/>
              <a:t>Externality benefit         </a:t>
            </a:r>
            <a:r>
              <a:rPr lang="en-US" sz="2000" i="1" dirty="0"/>
              <a:t>+</a:t>
            </a:r>
            <a:r>
              <a:rPr lang="en-US" sz="2000" dirty="0"/>
              <a:t>(</a:t>
            </a:r>
            <a:r>
              <a:rPr lang="en-US" sz="2000" i="1" dirty="0" err="1"/>
              <a:t>b+e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Country gains 		+</a:t>
            </a:r>
            <a:r>
              <a:rPr lang="en-US" sz="2000" i="1" dirty="0"/>
              <a:t>e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1447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5908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c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447800" y="4038600"/>
            <a:ext cx="304800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8100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2057400" y="4038600"/>
            <a:ext cx="0" cy="1143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447800" y="3505200"/>
            <a:ext cx="2971800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362200" y="3505200"/>
            <a:ext cx="0" cy="1676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505200" y="3505200"/>
            <a:ext cx="0" cy="167640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9050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b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828800" y="3962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098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76600" y="518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4" name="Left Brace 43"/>
          <p:cNvSpPr/>
          <p:nvPr/>
        </p:nvSpPr>
        <p:spPr>
          <a:xfrm flipV="1">
            <a:off x="1219200" y="3505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533400" y="3581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s=E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5334000" y="4267200"/>
            <a:ext cx="3429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14400" y="2184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aut</a:t>
            </a:r>
            <a:endParaRPr lang="en-US" baseline="-25000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371600" y="2438400"/>
            <a:ext cx="1524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FA6F9-446F-A54C-8A85-71B8D6A4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F45218B0-295E-2847-80A0-70D232FABD37}"/>
              </a:ext>
            </a:extLst>
          </p:cNvPr>
          <p:cNvSpPr/>
          <p:nvPr/>
        </p:nvSpPr>
        <p:spPr>
          <a:xfrm flipV="1">
            <a:off x="1219200" y="4648200"/>
            <a:ext cx="228600" cy="533400"/>
          </a:xfrm>
          <a:prstGeom prst="leftBrace">
            <a:avLst>
              <a:gd name="adj1" fmla="val 44444"/>
              <a:gd name="adj2" fmla="val 50000"/>
            </a:avLst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A9E03B5-C77B-4244-82AF-1C512F3F2D3B}"/>
              </a:ext>
            </a:extLst>
          </p:cNvPr>
          <p:cNvSpPr txBox="1"/>
          <p:nvPr/>
        </p:nvSpPr>
        <p:spPr>
          <a:xfrm>
            <a:off x="8382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B050"/>
                </a:solidFill>
              </a:rPr>
              <a:t>E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7085D8E-E542-F34B-8B22-7FE6189A2945}"/>
              </a:ext>
            </a:extLst>
          </p:cNvPr>
          <p:cNvCxnSpPr/>
          <p:nvPr/>
        </p:nvCxnSpPr>
        <p:spPr>
          <a:xfrm>
            <a:off x="1447800" y="4648200"/>
            <a:ext cx="2971800" cy="0"/>
          </a:xfrm>
          <a:prstGeom prst="line">
            <a:avLst/>
          </a:prstGeom>
          <a:ln>
            <a:solidFill>
              <a:srgbClr val="00B05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6764B27C-1C51-4548-B0D7-F28B34EF9F0A}"/>
              </a:ext>
            </a:extLst>
          </p:cNvPr>
          <p:cNvCxnSpPr/>
          <p:nvPr/>
        </p:nvCxnSpPr>
        <p:spPr>
          <a:xfrm flipV="1">
            <a:off x="1752600" y="2514600"/>
            <a:ext cx="1452033" cy="2578100"/>
          </a:xfrm>
          <a:prstGeom prst="line">
            <a:avLst/>
          </a:prstGeom>
          <a:ln>
            <a:solidFill>
              <a:srgbClr val="00B050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BD23A97-3EEF-834C-96AD-633F2A5065D5}"/>
              </a:ext>
            </a:extLst>
          </p:cNvPr>
          <p:cNvSpPr txBox="1"/>
          <p:nvPr/>
        </p:nvSpPr>
        <p:spPr>
          <a:xfrm>
            <a:off x="3124200" y="2286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B050"/>
                </a:solidFill>
              </a:rPr>
              <a:t>MC–E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47EFA351-982F-B840-AF33-AE03AA08AAD7}"/>
              </a:ext>
            </a:extLst>
          </p:cNvPr>
          <p:cNvSpPr txBox="1"/>
          <p:nvPr/>
        </p:nvSpPr>
        <p:spPr>
          <a:xfrm>
            <a:off x="3276600" y="3733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0B4175-A70D-2647-90AF-EC6D2598D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C52652-25E2-B642-94BB-D7BE250EB50B}"/>
              </a:ext>
            </a:extLst>
          </p:cNvPr>
          <p:cNvSpPr txBox="1"/>
          <p:nvPr/>
        </p:nvSpPr>
        <p:spPr>
          <a:xfrm>
            <a:off x="5181600" y="4800600"/>
            <a:ext cx="3200400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But note that: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Tariff creates revenue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Subsidy costs the gov’t</a:t>
            </a:r>
          </a:p>
        </p:txBody>
      </p:sp>
    </p:spTree>
    <p:extLst>
      <p:ext uri="{BB962C8B-B14F-4D97-AF65-F5344CB8AC3E}">
        <p14:creationId xmlns:p14="http://schemas.microsoft.com/office/powerpoint/2010/main" val="1058438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8" grpId="0" animBg="1"/>
      <p:bldP spid="68" grpId="1" animBg="1"/>
      <p:bldP spid="64" grpId="0" animBg="1"/>
      <p:bldP spid="64" grpId="1" animBg="1"/>
      <p:bldP spid="63" grpId="0" animBg="1"/>
      <p:bldP spid="63" grpId="1" animBg="1"/>
      <p:bldP spid="66" grpId="0" animBg="1"/>
      <p:bldP spid="66" grpId="1" animBg="1"/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E6E9D-8EDB-3A46-BC6E-A93B6E6CD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best use of tariffs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C2832-B53D-A543-A1EF-262E87949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general, distortions (market failures) distort only supply </a:t>
            </a:r>
            <a:r>
              <a:rPr lang="en-US" u="sng" dirty="0"/>
              <a:t>or</a:t>
            </a:r>
            <a:r>
              <a:rPr lang="en-US" dirty="0"/>
              <a:t> demand</a:t>
            </a:r>
          </a:p>
          <a:p>
            <a:r>
              <a:rPr lang="en-US" dirty="0"/>
              <a:t>A tariff can only correct one by hurting the other</a:t>
            </a:r>
          </a:p>
          <a:p>
            <a:r>
              <a:rPr lang="en-US" dirty="0"/>
              <a:t>A more direct policy – tax or subsidy on distorted behavior – will be “first best”</a:t>
            </a:r>
          </a:p>
          <a:p>
            <a:pPr lvl="1"/>
            <a:r>
              <a:rPr lang="en-US" dirty="0"/>
              <a:t>Except for budget implications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538579-A581-AC4A-B30A-2B27399B6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C6C9BA-9086-D042-A73F-92D7B6F3B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40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958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theory of the second best provide reasons that tariffs may be beneficial? </a:t>
            </a:r>
          </a:p>
          <a:p>
            <a:r>
              <a:rPr lang="en-US" dirty="0"/>
              <a:t>How does it also provide reasons why tariffs are not the best policy in such cases?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11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Multiple reasons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Second best use of tariffs</a:t>
            </a:r>
          </a:p>
          <a:p>
            <a:r>
              <a:rPr lang="en-US" dirty="0"/>
              <a:t>Political economy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are trade barriers so low?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571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D826B-A002-E943-A818-118274C17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Political Economy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DEDD1-B103-F644-B824-82E5B1734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Explain policies based on features of the political process</a:t>
            </a:r>
          </a:p>
          <a:p>
            <a:pPr lvl="1"/>
            <a:r>
              <a:rPr lang="en-US" dirty="0"/>
              <a:t>Allow for</a:t>
            </a:r>
          </a:p>
          <a:p>
            <a:pPr lvl="2"/>
            <a:r>
              <a:rPr lang="en-US" dirty="0"/>
              <a:t>Voting</a:t>
            </a:r>
          </a:p>
          <a:p>
            <a:pPr lvl="2"/>
            <a:r>
              <a:rPr lang="en-US" dirty="0"/>
              <a:t>Lobbying</a:t>
            </a:r>
          </a:p>
          <a:p>
            <a:pPr lvl="2"/>
            <a:r>
              <a:rPr lang="en-US" dirty="0"/>
              <a:t>Other forms of political pressure by interest groups</a:t>
            </a:r>
          </a:p>
          <a:p>
            <a:pPr lvl="1"/>
            <a:r>
              <a:rPr lang="en-US" dirty="0"/>
              <a:t>But also allow policymakers to care about economic well-being as in our models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717EA-6F4F-B64E-9464-58A2B7AC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F7D2D-2C12-6040-9AA5-449954CD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39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717EA-6F4F-B64E-9464-58A2B7AC3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9F7D2D-2C12-6040-9AA5-449954CD2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C531EDA-D404-F440-AF4A-A020EC0DBE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3200" y="863600"/>
            <a:ext cx="6197600" cy="51308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82171BA-53E2-3445-8EFA-65B8FAF1D364}"/>
              </a:ext>
            </a:extLst>
          </p:cNvPr>
          <p:cNvSpPr txBox="1"/>
          <p:nvPr/>
        </p:nvSpPr>
        <p:spPr>
          <a:xfrm>
            <a:off x="228600" y="62484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 Irwin, p. 788</a:t>
            </a:r>
          </a:p>
        </p:txBody>
      </p:sp>
    </p:spTree>
    <p:extLst>
      <p:ext uri="{BB962C8B-B14F-4D97-AF65-F5344CB8AC3E}">
        <p14:creationId xmlns:p14="http://schemas.microsoft.com/office/powerpoint/2010/main" val="3800524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1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387AF-0436-9049-B98E-AE6834CD5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CDD5E-1122-9B46-A01C-9E4EEF7FE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may have to cancel class on Tuesday Nov 30.  If so:</a:t>
            </a:r>
          </a:p>
          <a:p>
            <a:pPr lvl="1"/>
            <a:r>
              <a:rPr lang="en-US" dirty="0"/>
              <a:t>Dumping will be covered Dec 2, 7</a:t>
            </a:r>
          </a:p>
          <a:p>
            <a:pPr lvl="1"/>
            <a:r>
              <a:rPr lang="en-US" dirty="0"/>
              <a:t>Subsidies Dec 9</a:t>
            </a:r>
          </a:p>
          <a:p>
            <a:pPr lvl="1"/>
            <a:r>
              <a:rPr lang="en-US" dirty="0"/>
              <a:t>No quiz Dec 2-3</a:t>
            </a:r>
          </a:p>
          <a:p>
            <a:pPr lvl="1"/>
            <a:r>
              <a:rPr lang="en-US" dirty="0"/>
              <a:t>Final quiz Dec 9-10 on both dumping </a:t>
            </a:r>
            <a:r>
              <a:rPr lang="en-US"/>
              <a:t>and subsidies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8489E5-8B30-0546-89BD-BF892EEC7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1AD93-5006-024D-BEFD-3CCAD0C35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745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“median voter theory,” and why does it seem not to explain protection?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80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Baldwin &amp; Magee “Is Trade Policy for Sale?”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By what mechanisms do theorists suggest that political contributions result in votes for and against trade liberalization?</a:t>
            </a:r>
          </a:p>
          <a:p>
            <a:r>
              <a:rPr lang="en-US" sz="2800" dirty="0"/>
              <a:t>Do businesses and labor groups in the US tend to contribute in favor of protection or free trade? </a:t>
            </a:r>
          </a:p>
          <a:p>
            <a:r>
              <a:rPr lang="en-US" sz="2800" dirty="0"/>
              <a:t>What were the three Congressional votes studied by Baldwin and Magee?  Which side – labor or business – had the greater effect on the voting?</a:t>
            </a:r>
            <a:r>
              <a:rPr lang="en-US" sz="2400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430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Baldwin &amp; Magee “Is Trade Policy for Sale?”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they estimate as the “price” of one congressional vote against NAFTA or the WTO? </a:t>
            </a:r>
          </a:p>
          <a:p>
            <a:r>
              <a:rPr lang="en-US" dirty="0"/>
              <a:t>Were campaign contributions the only thing that mattered for congressional votes on these trade issues?</a:t>
            </a:r>
            <a:r>
              <a:rPr lang="en-US" sz="2400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703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Multiple reasons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Second best use of tariffs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Political economy</a:t>
            </a:r>
          </a:p>
          <a:p>
            <a:r>
              <a:rPr lang="en-US" dirty="0"/>
              <a:t>Why are trade barriers so low?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444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ABE48-D92A-D64C-B9EA-F056A1915E0F}" type="slidenum">
              <a:rPr lang="en-US"/>
              <a:pPr/>
              <a:t>34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Why Aren’t Tariffs Higher?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Magee lists 6 possible reasons why tariffs are not higher: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Politicians are not responsive to lobbying efforts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Welfare costs of tariffs are higher than traditionally measured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The GATT was successful in reducing trade barriers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Free riding by firms hinders lobby organization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Users of imported goods lobby against tariffs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Protection is given, but by non-tariff barriers, which are high</a:t>
            </a:r>
          </a:p>
          <a:p>
            <a:r>
              <a:rPr lang="en-US" sz="2400" dirty="0"/>
              <a:t>Magee’s view of the evidence</a:t>
            </a:r>
          </a:p>
          <a:p>
            <a:pPr lvl="1"/>
            <a:r>
              <a:rPr lang="en-US" sz="2000" dirty="0"/>
              <a:t>#1, 5 not important</a:t>
            </a:r>
          </a:p>
          <a:p>
            <a:pPr lvl="1"/>
            <a:r>
              <a:rPr lang="en-US" sz="2000" dirty="0"/>
              <a:t>#2, 3, 4 play a small role</a:t>
            </a:r>
          </a:p>
          <a:p>
            <a:pPr lvl="1"/>
            <a:r>
              <a:rPr lang="en-US" sz="2000" dirty="0"/>
              <a:t>#6 is most important:  actual protection is much higher than tariffs</a:t>
            </a:r>
          </a:p>
          <a:p>
            <a:pPr lvl="1"/>
            <a:endParaRPr lang="en-US" sz="2000" dirty="0"/>
          </a:p>
          <a:p>
            <a:pPr lvl="1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05933" y="2002367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9666" y="2362200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766" y="3810000"/>
            <a:ext cx="881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✓✓✓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05933" y="3458633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8133" y="2692400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400" dirty="0">
              <a:solidFill>
                <a:srgbClr val="FF66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6600" y="3073401"/>
            <a:ext cx="4170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✓</a:t>
            </a:r>
            <a:endParaRPr lang="en-US" sz="2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5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uiExpand="1" build="p"/>
      <p:bldP spid="2" grpId="0"/>
      <p:bldP spid="8" grpId="0"/>
      <p:bldP spid="9" grpId="0"/>
      <p:bldP spid="10" grpId="0"/>
      <p:bldP spid="11" grpId="0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5050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Questions on Magee </a:t>
            </a:r>
            <a:br>
              <a:rPr lang="en-US" sz="4000" dirty="0"/>
            </a:br>
            <a:r>
              <a:rPr lang="en-US" sz="4000" dirty="0"/>
              <a:t>“Why Are Trade Barriers So Low?”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Does the main “political economy” model for explaining tariffs say that politicians care only about campaign contributions? </a:t>
            </a:r>
          </a:p>
          <a:p>
            <a:r>
              <a:rPr lang="en-US" sz="2800" dirty="0"/>
              <a:t>Why does Magee give only partial credit to GATT negotiations in explaining the fall of tariffs since the 1930s?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2168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Questions on Magee </a:t>
            </a:r>
            <a:br>
              <a:rPr lang="en-US" sz="4000" dirty="0"/>
            </a:br>
            <a:r>
              <a:rPr lang="en-US" sz="4000" dirty="0"/>
              <a:t>“Why Are Trade Barriers So Low?”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How do the following terms or concepts figure in explanations for why trade barriers are low:  </a:t>
            </a:r>
          </a:p>
          <a:p>
            <a:pPr lvl="1"/>
            <a:r>
              <a:rPr lang="en-US" sz="2400" dirty="0"/>
              <a:t>free riding; </a:t>
            </a:r>
          </a:p>
          <a:p>
            <a:pPr lvl="1"/>
            <a:r>
              <a:rPr lang="en-US" sz="2400" dirty="0"/>
              <a:t>peace; </a:t>
            </a:r>
          </a:p>
          <a:p>
            <a:pPr lvl="1"/>
            <a:r>
              <a:rPr lang="en-US" sz="2400" dirty="0"/>
              <a:t>imported inputs; </a:t>
            </a:r>
          </a:p>
          <a:p>
            <a:pPr lvl="1"/>
            <a:r>
              <a:rPr lang="en-US" sz="2400" dirty="0"/>
              <a:t>non-tariff barriers?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5507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Multiple reasons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Second best use of tariffs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Political economy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are trade barriers so low?</a:t>
            </a:r>
          </a:p>
          <a:p>
            <a:r>
              <a:rPr lang="en-US" dirty="0"/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057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2045-83B9-264F-9CC9-7C508EE4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 of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DF4B-79C5-A34A-A31D-BA31936B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Some examples from earlier (not in this year’s readings):</a:t>
            </a:r>
          </a:p>
          <a:p>
            <a:pPr lvl="1"/>
            <a:r>
              <a:rPr lang="en-US" sz="2400" dirty="0"/>
              <a:t>India considers tariffs on China after border conflict</a:t>
            </a:r>
          </a:p>
          <a:p>
            <a:pPr lvl="1"/>
            <a:r>
              <a:rPr lang="en-US" sz="2400" dirty="0"/>
              <a:t>Pakistan to ”halt trade with India” after actions on Kashmir</a:t>
            </a:r>
          </a:p>
          <a:p>
            <a:pPr lvl="1"/>
            <a:r>
              <a:rPr lang="en-US" sz="2400" dirty="0"/>
              <a:t>Japan uses export controls on S Korea after Korea seeks compensation for forced labor</a:t>
            </a:r>
          </a:p>
          <a:p>
            <a:pPr lvl="1"/>
            <a:r>
              <a:rPr lang="en-US" sz="2400" dirty="0"/>
              <a:t>US bars arms exports to Hong Kong after China reduces Hong Kong independence</a:t>
            </a:r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F62D0-F7D0-8341-8553-A8A14AB8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60078-67E6-F748-91CC-C0127413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47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/>
              <a:t>Multiple reasons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Second best use of tariffs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Political economy</a:t>
            </a:r>
          </a:p>
          <a:p>
            <a:r>
              <a:rPr lang="en-US" dirty="0"/>
              <a:t>Why are trade barriers so low?</a:t>
            </a:r>
          </a:p>
          <a:p>
            <a:r>
              <a:rPr lang="en-US" dirty="0"/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lded Corner 6">
            <a:hlinkClick r:id="rId3" action="ppaction://hlinksldjump"/>
            <a:extLst>
              <a:ext uri="{FF2B5EF4-FFF2-40B4-BE49-F238E27FC236}">
                <a16:creationId xmlns:a16="http://schemas.microsoft.com/office/drawing/2014/main" id="{EFFC992B-DD89-874E-A857-8891EA6007E6}"/>
              </a:ext>
            </a:extLst>
          </p:cNvPr>
          <p:cNvSpPr/>
          <p:nvPr/>
        </p:nvSpPr>
        <p:spPr>
          <a:xfrm>
            <a:off x="8216900" y="6007100"/>
            <a:ext cx="838200" cy="673100"/>
          </a:xfrm>
          <a:prstGeom prst="foldedCorner">
            <a:avLst>
              <a:gd name="adj" fmla="val 50000"/>
            </a:avLst>
          </a:prstGeom>
          <a:noFill/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36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2045-83B9-264F-9CC9-7C508EE4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 of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DF4B-79C5-A34A-A31D-BA31936B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More from earlier:</a:t>
            </a:r>
          </a:p>
          <a:p>
            <a:pPr lvl="1"/>
            <a:r>
              <a:rPr lang="en-US" sz="2400" dirty="0"/>
              <a:t>China puts tariffs on Australian barley after Australia seeks inquiry on origins of coronavirus</a:t>
            </a:r>
          </a:p>
          <a:p>
            <a:pPr lvl="1"/>
            <a:r>
              <a:rPr lang="en-US" sz="2400" dirty="0"/>
              <a:t>US may stop cocoa imports from Ivory Coast for using child labor</a:t>
            </a:r>
          </a:p>
          <a:p>
            <a:pPr lvl="1"/>
            <a:r>
              <a:rPr lang="en-US" sz="2400" dirty="0"/>
              <a:t>China blocked meat imports from Canada after Canada arrested daughter of Huawei founder</a:t>
            </a:r>
          </a:p>
          <a:p>
            <a:pPr lvl="1"/>
            <a:r>
              <a:rPr lang="en-US" sz="2400" dirty="0"/>
              <a:t>China had a ban (and has now lifted it) on US chicken due to outbreak of avian flu.</a:t>
            </a:r>
            <a:endParaRPr lang="en-US" sz="2000" dirty="0"/>
          </a:p>
          <a:p>
            <a:pPr lvl="1"/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F62D0-F7D0-8341-8553-A8A14AB8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60078-67E6-F748-91CC-C0127413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963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2045-83B9-264F-9CC9-7C508EE4A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uses of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6DF4B-79C5-A34A-A31D-BA31936B2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Message from much of this: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7F62D0-F7D0-8341-8553-A8A14AB8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060078-67E6-F748-91CC-C01274138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C9A380-0361-FD4E-AA6B-97A8BCFBF0F7}"/>
              </a:ext>
            </a:extLst>
          </p:cNvPr>
          <p:cNvSpPr txBox="1"/>
          <p:nvPr/>
        </p:nvSpPr>
        <p:spPr>
          <a:xfrm>
            <a:off x="1905000" y="2286000"/>
            <a:ext cx="5181600" cy="15696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Countries often restrict trade to hurt other countries that they are angry at.</a:t>
            </a:r>
          </a:p>
        </p:txBody>
      </p:sp>
    </p:spTree>
    <p:extLst>
      <p:ext uri="{BB962C8B-B14F-4D97-AF65-F5344CB8AC3E}">
        <p14:creationId xmlns:p14="http://schemas.microsoft.com/office/powerpoint/2010/main" val="10586933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820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4000" dirty="0"/>
              <a:t>Questions on Krugman </a:t>
            </a:r>
            <a:br>
              <a:rPr lang="en-US" sz="4000" dirty="0"/>
            </a:br>
            <a:r>
              <a:rPr lang="en-US" sz="4000" dirty="0"/>
              <a:t>“Two Cheers for Carbon Tariffs”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Why would Krugman favor a carbon tariff even if it were as economically harmful as a tariff usually is? </a:t>
            </a:r>
          </a:p>
          <a:p>
            <a:r>
              <a:rPr lang="en-US" sz="2800" dirty="0"/>
              <a:t>Why does he discuss the economics of the value added tax?</a:t>
            </a:r>
            <a:r>
              <a:rPr lang="en-US" sz="2400" dirty="0"/>
              <a:t> </a:t>
            </a:r>
          </a:p>
          <a:p>
            <a:r>
              <a:rPr lang="en-US" sz="2800" dirty="0"/>
              <a:t>A carbon tariff set equal to a domestic carbon tax makes sense, but what if the domestic policy is regulation, not tax? </a:t>
            </a:r>
          </a:p>
          <a:p>
            <a:r>
              <a:rPr lang="en-US" sz="2800" dirty="0"/>
              <a:t>Why does he give only two cheers, not the usual three?</a:t>
            </a:r>
            <a:r>
              <a:rPr lang="en-US" sz="2000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417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0F1275-42A5-5E4C-9A84-1B6D95917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3505200" cy="476250"/>
          </a:xfrm>
        </p:spPr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63641-92DD-A443-9C73-0E63E279E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76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90800"/>
            <a:ext cx="8229600" cy="1143000"/>
          </a:xfrm>
        </p:spPr>
        <p:txBody>
          <a:bodyPr/>
          <a:lstStyle/>
          <a:p>
            <a:pPr eaLnBrk="1" hangingPunct="1"/>
            <a:r>
              <a:rPr lang="en-US" sz="6000" b="1" dirty="0">
                <a:solidFill>
                  <a:srgbClr val="00B050"/>
                </a:solidFill>
                <a:ea typeface="ＭＳ Ｐゴシック" pitchFamily="-109" charset="-128"/>
                <a:cs typeface="ＭＳ Ｐゴシック" pitchFamily="-109" charset="-128"/>
              </a:rPr>
              <a:t>Pause for Discussion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20D08A-428A-E24B-9135-C9F18B89A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ADA7F1-3977-A04D-8E41-9A8075486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3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7616-3EA8-5A4A-BCCC-E0675C2EA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dirty="0"/>
              <a:t>Questions on KOM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6B655-64A1-C348-96F6-2E47C2FA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benefits from free trade are not captured in the partial equilibrium model?</a:t>
            </a:r>
          </a:p>
          <a:p>
            <a:r>
              <a:rPr lang="en-US" dirty="0"/>
              <a:t>The textbook mentions only two arguments against free trade:  terms of trade and market failure.  Can you think of others?</a:t>
            </a:r>
            <a:endParaRPr lang="en-US" sz="1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B7D61B-DC79-B046-A919-82226793953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B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0A0906-A322-4B4A-A4BB-AF263A3FC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D1ADE7-74D6-174F-BF7C-E1881A41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44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F93E-E448-8745-A921-97690277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2BC4D-D0BE-CB47-BCC3-D1F71145A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reasons 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Second best use of tariffs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Political economy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Why are trade barriers so low?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Recent uses of protection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2F4B7B-B170-964D-9F0A-8B4D31A66F86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381000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25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54E30-4B51-8B49-92C9-B19FC20D9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Reasons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18C16-BDB0-C149-9108-0609145A5F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my Glossary:  </a:t>
            </a:r>
          </a:p>
          <a:p>
            <a:pPr lvl="2"/>
            <a:r>
              <a:rPr lang="en-US" dirty="0"/>
              <a:t>Lists / Arguments for Protection</a:t>
            </a:r>
          </a:p>
          <a:p>
            <a:pPr lvl="2"/>
            <a:r>
              <a:rPr lang="en-US" dirty="0"/>
              <a:t>I list 26, and our examples later suggest more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19141E-31A4-5845-A330-04655C4C8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2AE9A1-172F-7542-BF26-19B51D4B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38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F022B-FE4D-1740-9522-EC225D99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Class 14:  Why Countries Restrict Trade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769803-0882-7549-AFA0-808C9D315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9DFB22-C7E9-9E4B-8431-4E4E88AD005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85DBFB-108D-6249-8FC3-6F5611687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282" y="0"/>
            <a:ext cx="76034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17492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93379</TotalTime>
  <Words>2029</Words>
  <Application>Microsoft Macintosh PowerPoint</Application>
  <PresentationFormat>On-screen Show (4:3)</PresentationFormat>
  <Paragraphs>353</Paragraphs>
  <Slides>44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Wingdings</vt:lpstr>
      <vt:lpstr>Zapf Dingbats</vt:lpstr>
      <vt:lpstr>Default Design</vt:lpstr>
      <vt:lpstr>Class 14  Why Countries Restrict Trade by Alan V. Deardorff University of Michigan 2021</vt:lpstr>
      <vt:lpstr>Announcements</vt:lpstr>
      <vt:lpstr>Announcements</vt:lpstr>
      <vt:lpstr>Outline</vt:lpstr>
      <vt:lpstr>Pause for Discussion</vt:lpstr>
      <vt:lpstr>Questions on KOM</vt:lpstr>
      <vt:lpstr>Outline</vt:lpstr>
      <vt:lpstr>Multiple Reasons</vt:lpstr>
      <vt:lpstr>PowerPoint Presentation</vt:lpstr>
      <vt:lpstr>Multiple Reasons</vt:lpstr>
      <vt:lpstr>Pause for Discussion</vt:lpstr>
      <vt:lpstr>Questions (not asked before)</vt:lpstr>
      <vt:lpstr>Outline</vt:lpstr>
      <vt:lpstr>Second best use of tariffs</vt:lpstr>
      <vt:lpstr>Second best use of tariffs</vt:lpstr>
      <vt:lpstr>Second best use of tariffs</vt:lpstr>
      <vt:lpstr>Second best use of tariffs</vt:lpstr>
      <vt:lpstr>Small country with positive externality</vt:lpstr>
      <vt:lpstr>Small country tariff  with positive externality</vt:lpstr>
      <vt:lpstr>Second best use of tariffs</vt:lpstr>
      <vt:lpstr>Second best use of tariffs</vt:lpstr>
      <vt:lpstr>Small country production subsidy  with positive externality</vt:lpstr>
      <vt:lpstr>Second best use of tariffs</vt:lpstr>
      <vt:lpstr>Pause for Discussion</vt:lpstr>
      <vt:lpstr>Questions on KOM</vt:lpstr>
      <vt:lpstr>Outline</vt:lpstr>
      <vt:lpstr>Political Economy</vt:lpstr>
      <vt:lpstr>PowerPoint Presentation</vt:lpstr>
      <vt:lpstr>Pause for Discussion</vt:lpstr>
      <vt:lpstr>Questions on KOM</vt:lpstr>
      <vt:lpstr>Questions on Baldwin &amp; Magee “Is Trade Policy for Sale?”</vt:lpstr>
      <vt:lpstr>Questions on Baldwin &amp; Magee “Is Trade Policy for Sale?”</vt:lpstr>
      <vt:lpstr>Outline</vt:lpstr>
      <vt:lpstr>Why Aren’t Tariffs Higher?</vt:lpstr>
      <vt:lpstr>Pause for Discussion</vt:lpstr>
      <vt:lpstr>Questions on Magee  “Why Are Trade Barriers So Low?”</vt:lpstr>
      <vt:lpstr>Questions on Magee  “Why Are Trade Barriers So Low?”</vt:lpstr>
      <vt:lpstr>Outline</vt:lpstr>
      <vt:lpstr>Recent uses of protection</vt:lpstr>
      <vt:lpstr>Recent uses of protection</vt:lpstr>
      <vt:lpstr>Recent uses of protection</vt:lpstr>
      <vt:lpstr>Pause for Discussion</vt:lpstr>
      <vt:lpstr>Questions on Krugman  “Two Cheers for Carbon Tariffs”</vt:lpstr>
      <vt:lpstr>PowerPoint Presentation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International Economics Introduction and Overview</dc:title>
  <dc:creator>Ford School</dc:creator>
  <cp:lastModifiedBy>Deardorff, Alan</cp:lastModifiedBy>
  <cp:revision>176</cp:revision>
  <cp:lastPrinted>2021-10-27T18:55:51Z</cp:lastPrinted>
  <dcterms:created xsi:type="dcterms:W3CDTF">2011-01-03T19:29:08Z</dcterms:created>
  <dcterms:modified xsi:type="dcterms:W3CDTF">2021-10-27T18:58:02Z</dcterms:modified>
</cp:coreProperties>
</file>