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497" r:id="rId3"/>
    <p:sldId id="508" r:id="rId4"/>
    <p:sldId id="314" r:id="rId5"/>
    <p:sldId id="486" r:id="rId6"/>
    <p:sldId id="487" r:id="rId7"/>
    <p:sldId id="488" r:id="rId8"/>
    <p:sldId id="489" r:id="rId9"/>
    <p:sldId id="498" r:id="rId10"/>
    <p:sldId id="315" r:id="rId11"/>
    <p:sldId id="318" r:id="rId12"/>
    <p:sldId id="317" r:id="rId13"/>
    <p:sldId id="499" r:id="rId14"/>
    <p:sldId id="347" r:id="rId15"/>
    <p:sldId id="501" r:id="rId16"/>
    <p:sldId id="316" r:id="rId17"/>
    <p:sldId id="502" r:id="rId18"/>
    <p:sldId id="503" r:id="rId19"/>
    <p:sldId id="504" r:id="rId20"/>
    <p:sldId id="505" r:id="rId21"/>
    <p:sldId id="496" r:id="rId22"/>
    <p:sldId id="483" r:id="rId23"/>
    <p:sldId id="485" r:id="rId24"/>
    <p:sldId id="319" r:id="rId25"/>
    <p:sldId id="320" r:id="rId26"/>
    <p:sldId id="321" r:id="rId27"/>
    <p:sldId id="322" r:id="rId28"/>
    <p:sldId id="323" r:id="rId29"/>
    <p:sldId id="324" r:id="rId30"/>
    <p:sldId id="326" r:id="rId31"/>
    <p:sldId id="327" r:id="rId32"/>
    <p:sldId id="490" r:id="rId33"/>
    <p:sldId id="491" r:id="rId34"/>
    <p:sldId id="325" r:id="rId35"/>
    <p:sldId id="492" r:id="rId36"/>
    <p:sldId id="493" r:id="rId37"/>
    <p:sldId id="507" r:id="rId38"/>
    <p:sldId id="506" r:id="rId39"/>
    <p:sldId id="328" r:id="rId40"/>
    <p:sldId id="292" r:id="rId4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92465" autoAdjust="0"/>
  </p:normalViewPr>
  <p:slideViewPr>
    <p:cSldViewPr>
      <p:cViewPr>
        <p:scale>
          <a:sx n="117" d="100"/>
          <a:sy n="117" d="100"/>
        </p:scale>
        <p:origin x="368" y="64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bea.gov/scb/2020/07-july/pdf/0720-quarterly-international-transactions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Telles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Rudy, Jr., “U.S. International Transactions:  First Quarter 2021,”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Survey of Current Business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101(7), July 2021.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apps.bea.gov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scb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/2021/07-july/0721-quarterly-international-transactions.htm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Garber, Molly, “U.S. International Transactions:  First Quarter 2020,”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Survey of Current Business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100(7), July 2020.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https://apps.bea.gov/scb/2020/07-july/pdf/0720-quarterly-international-transactions.pdf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29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Telles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Rudy, Jr., “U.S. International Transactions:  First Quarter 2021,”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Survey of Current Business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101(7), July 2021.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apps.bea.gov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scb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/2021/07-july/0721-quarterly-international-transactions.htm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0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Telles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Rudy, Jr., “U.S. International Transactions:  First Quarter 2021,”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Survey of Current Business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101(7), July 2021.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apps.bea.gov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scb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/2021/07-july/0721-quarterly-international-transactions.htm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66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Telles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Rudy, Jr., “U.S. International Transactions:  First Quarter 2021,”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Survey of Current Business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101(7), July 2021.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https://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apps.bea.gov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scb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/2021/07-july/0721-quarterly-international-transactions.htm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06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FRED, </a:t>
            </a:r>
          </a:p>
          <a:p>
            <a:r>
              <a:rPr lang="en-US" dirty="0"/>
              <a:t>https://</a:t>
            </a:r>
            <a:r>
              <a:rPr lang="en-US" dirty="0" err="1"/>
              <a:t>fred.stlouisfed.org</a:t>
            </a:r>
            <a:r>
              <a:rPr lang="en-US" dirty="0"/>
              <a:t>/series/BOPGSTB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11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FRED, </a:t>
            </a:r>
          </a:p>
          <a:p>
            <a:r>
              <a:rPr lang="en-US" dirty="0"/>
              <a:t>https://</a:t>
            </a:r>
            <a:r>
              <a:rPr lang="en-US" dirty="0" err="1"/>
              <a:t>fred.stlouisfed.org</a:t>
            </a:r>
            <a:r>
              <a:rPr lang="en-US" dirty="0"/>
              <a:t>/series/BOPGSTB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9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6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International Transactions </a:t>
            </a:r>
            <a:br>
              <a:rPr lang="en-US" sz="3600" b="1" dirty="0"/>
            </a:br>
            <a:r>
              <a:rPr lang="en-US" sz="3600" b="1" dirty="0"/>
              <a:t>and the Trade Balance</a:t>
            </a:r>
            <a:br>
              <a:rPr lang="en-US" sz="3600" b="1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2021</a:t>
            </a:r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Balance of Payments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Recording International Transactions</a:t>
            </a:r>
          </a:p>
          <a:p>
            <a:pPr lvl="1"/>
            <a:r>
              <a:rPr lang="en-US" dirty="0"/>
              <a:t>Credits versus debits</a:t>
            </a:r>
          </a:p>
          <a:p>
            <a:pPr lvl="2"/>
            <a:r>
              <a:rPr lang="en-US" dirty="0"/>
              <a:t>Credits correspond to payments that would flow </a:t>
            </a:r>
            <a:r>
              <a:rPr lang="en-US" u="sng" dirty="0"/>
              <a:t>into</a:t>
            </a:r>
            <a:r>
              <a:rPr lang="en-US" dirty="0"/>
              <a:t> the country</a:t>
            </a:r>
          </a:p>
          <a:p>
            <a:pPr lvl="3"/>
            <a:r>
              <a:rPr lang="en-US" dirty="0"/>
              <a:t>Exports</a:t>
            </a:r>
          </a:p>
          <a:p>
            <a:pPr lvl="3"/>
            <a:r>
              <a:rPr lang="en-US" dirty="0"/>
              <a:t>Borrowing from foreigners</a:t>
            </a:r>
          </a:p>
          <a:p>
            <a:pPr lvl="3"/>
            <a:r>
              <a:rPr lang="en-US" dirty="0"/>
              <a:t>Collection of interest and dividends from foreigners</a:t>
            </a:r>
          </a:p>
          <a:p>
            <a:pPr lvl="2"/>
            <a:r>
              <a:rPr lang="en-US" dirty="0"/>
              <a:t>Debits correspond to payments that would flow </a:t>
            </a:r>
            <a:r>
              <a:rPr lang="en-US" u="sng" dirty="0"/>
              <a:t>out of</a:t>
            </a:r>
            <a:r>
              <a:rPr lang="en-US" dirty="0"/>
              <a:t> the country</a:t>
            </a:r>
          </a:p>
          <a:p>
            <a:pPr lvl="3"/>
            <a:r>
              <a:rPr lang="en-US" dirty="0"/>
              <a:t>Imports, etc.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B11D9-73D8-0C47-A1C4-81DD0C422BD2}"/>
              </a:ext>
            </a:extLst>
          </p:cNvPr>
          <p:cNvSpPr txBox="1"/>
          <p:nvPr/>
        </p:nvSpPr>
        <p:spPr>
          <a:xfrm>
            <a:off x="3810000" y="4953000"/>
            <a:ext cx="4572000" cy="13234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This use of the words “credit” and “debit” is specific to the international accounts.  It is </a:t>
            </a:r>
            <a:r>
              <a:rPr lang="en-US" sz="2000" b="1" dirty="0">
                <a:solidFill>
                  <a:srgbClr val="FF0000"/>
                </a:solidFill>
              </a:rPr>
              <a:t>NOT</a:t>
            </a:r>
            <a:r>
              <a:rPr lang="en-US" sz="2000" dirty="0"/>
              <a:t> the same as their use in accounting or in other contexts.</a:t>
            </a:r>
          </a:p>
        </p:txBody>
      </p:sp>
    </p:spTree>
    <p:extLst>
      <p:ext uri="{BB962C8B-B14F-4D97-AF65-F5344CB8AC3E}">
        <p14:creationId xmlns:p14="http://schemas.microsoft.com/office/powerpoint/2010/main" val="213034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Balance of Payments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Recording International Transactions</a:t>
            </a:r>
          </a:p>
          <a:p>
            <a:pPr lvl="1"/>
            <a:r>
              <a:rPr lang="en-US" dirty="0"/>
              <a:t>Current versus Financial Accounts</a:t>
            </a:r>
          </a:p>
          <a:p>
            <a:pPr lvl="2"/>
            <a:r>
              <a:rPr lang="en-US" dirty="0"/>
              <a:t>Financial account is (only) </a:t>
            </a:r>
            <a:r>
              <a:rPr lang="en-US" u="sng" dirty="0"/>
              <a:t>changes</a:t>
            </a:r>
            <a:r>
              <a:rPr lang="en-US" dirty="0"/>
              <a:t> in holding of assets by one country in another</a:t>
            </a:r>
          </a:p>
          <a:p>
            <a:pPr lvl="2"/>
            <a:r>
              <a:rPr lang="en-US" dirty="0"/>
              <a:t>Current account is everything else</a:t>
            </a:r>
          </a:p>
          <a:p>
            <a:pPr lvl="3"/>
            <a:r>
              <a:rPr lang="en-US" dirty="0"/>
              <a:t>Trade (both goods and services)</a:t>
            </a:r>
          </a:p>
          <a:p>
            <a:pPr lvl="3"/>
            <a:r>
              <a:rPr lang="en-US" dirty="0"/>
              <a:t>Income payments (wages, interest, &amp; dividends)</a:t>
            </a:r>
          </a:p>
          <a:p>
            <a:pPr lvl="3"/>
            <a:r>
              <a:rPr lang="en-US" dirty="0"/>
              <a:t>Transfers (Gifts, remittances, and foreign aid)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5AC646-43F3-1341-B705-533E24AD9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33308"/>
              </p:ext>
            </p:extLst>
          </p:nvPr>
        </p:nvGraphicFramePr>
        <p:xfrm>
          <a:off x="685800" y="1066800"/>
          <a:ext cx="7696199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422">
                  <a:extLst>
                    <a:ext uri="{9D8B030D-6E8A-4147-A177-3AD203B41FA5}">
                      <a16:colId xmlns:a16="http://schemas.microsoft.com/office/drawing/2014/main" val="3971772353"/>
                    </a:ext>
                  </a:extLst>
                </a:gridCol>
                <a:gridCol w="259422">
                  <a:extLst>
                    <a:ext uri="{9D8B030D-6E8A-4147-A177-3AD203B41FA5}">
                      <a16:colId xmlns:a16="http://schemas.microsoft.com/office/drawing/2014/main" val="2727255853"/>
                    </a:ext>
                  </a:extLst>
                </a:gridCol>
                <a:gridCol w="259422">
                  <a:extLst>
                    <a:ext uri="{9D8B030D-6E8A-4147-A177-3AD203B41FA5}">
                      <a16:colId xmlns:a16="http://schemas.microsoft.com/office/drawing/2014/main" val="2402461476"/>
                    </a:ext>
                  </a:extLst>
                </a:gridCol>
                <a:gridCol w="4842553">
                  <a:extLst>
                    <a:ext uri="{9D8B030D-6E8A-4147-A177-3AD203B41FA5}">
                      <a16:colId xmlns:a16="http://schemas.microsoft.com/office/drawing/2014/main" val="797208050"/>
                    </a:ext>
                  </a:extLst>
                </a:gridCol>
                <a:gridCol w="1124164">
                  <a:extLst>
                    <a:ext uri="{9D8B030D-6E8A-4147-A177-3AD203B41FA5}">
                      <a16:colId xmlns:a16="http://schemas.microsoft.com/office/drawing/2014/main" val="3302512401"/>
                    </a:ext>
                  </a:extLst>
                </a:gridCol>
                <a:gridCol w="951216">
                  <a:extLst>
                    <a:ext uri="{9D8B030D-6E8A-4147-A177-3AD203B41FA5}">
                      <a16:colId xmlns:a16="http://schemas.microsoft.com/office/drawing/2014/main" val="43024943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Accounts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Credits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Debits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684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Current Account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80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60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Services (including investment income rcvd)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50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14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66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Services (including investment income paid)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88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Transfers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(in)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 (out)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282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37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Financial Account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09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</a:t>
                      </a:r>
                      <a:r>
                        <a:rPr lang="en-US" sz="18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assets held abroad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58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in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foreign holdings of assets in US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27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61386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5063E20-051F-A749-BD0C-43D972FA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/>
              <a:t>The Balance of Payments Accounts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F5756-C592-6846-8DBC-F08EA9461191}"/>
              </a:ext>
            </a:extLst>
          </p:cNvPr>
          <p:cNvSpPr txBox="1"/>
          <p:nvPr/>
        </p:nvSpPr>
        <p:spPr>
          <a:xfrm>
            <a:off x="3165764" y="4419600"/>
            <a:ext cx="594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Balance on Current Account:   Credits minus Debits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A27F7E-60D5-3041-B829-604EDB710435}"/>
              </a:ext>
            </a:extLst>
          </p:cNvPr>
          <p:cNvCxnSpPr/>
          <p:nvPr/>
        </p:nvCxnSpPr>
        <p:spPr>
          <a:xfrm>
            <a:off x="990600" y="4419600"/>
            <a:ext cx="7391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B5090C-33B8-2641-A996-C998A2FB075A}"/>
              </a:ext>
            </a:extLst>
          </p:cNvPr>
          <p:cNvSpPr txBox="1"/>
          <p:nvPr/>
        </p:nvSpPr>
        <p:spPr>
          <a:xfrm>
            <a:off x="2895600" y="5943600"/>
            <a:ext cx="594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Balance on Financial  Account:   Credits minus Debits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D63909-3B80-904A-8219-B1AEB266FF50}"/>
              </a:ext>
            </a:extLst>
          </p:cNvPr>
          <p:cNvCxnSpPr/>
          <p:nvPr/>
        </p:nvCxnSpPr>
        <p:spPr>
          <a:xfrm>
            <a:off x="990600" y="5900737"/>
            <a:ext cx="7391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20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7DB66-A92B-7B49-B053-B35F644C9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1422400"/>
            <a:ext cx="90297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9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</a:rPr>
              <a:t>Table 13.2 U.S. Balance of Payments Accounts for 2015 (billions of dollars)</a:t>
            </a:r>
          </a:p>
        </p:txBody>
      </p:sp>
      <p:pic>
        <p:nvPicPr>
          <p:cNvPr id="5" name="Picture 4" descr="A table on the U S Balance of Payments Accounts for 2015, listed in billions of dollars for the current account. 1, Exports: 3,044.08 total. Exports broken down: Goods, 1,510.30; Services, 750.86; Income receipts, primary income, 782.92. 2, Imports: 3,362.06 total. Imports broken down: Goods, 2,272.87; Services, 488.66; income payments, primary income, 600.53. 3, Net unilateral transfers, secondary income: negative 144.99. Balance on current account: negative 462.97. A note in brackets: section 1, minus section 2, plus section 3. 4, Capital Account: 0.04. Financial Account. 6, Net U S acquisition of financial assets, excluding financial derivatives: 225.40 total. Broken down: Official reserve assets, negative 6.29; other assets, 231.69. 6, Net U S incurrence of liabilities, excluding financial derivatives: 395.23 total. Broken down: Official reserve assets, negative 98.10; other assets, 493.33. 7, Financial derivatives, net, negative 25.39. Net financial flows, negative 195.23. A note in brackets: section 5 minus section 6, plus section 7. Statistical Discrepancy: 267.78. Net financial flows less sum of current and capital account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87" y="1356920"/>
            <a:ext cx="4312227" cy="442991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802796"/>
            <a:ext cx="8382000" cy="56942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Arial (Body)"/>
              </a:rPr>
              <a:t>Source: </a:t>
            </a:r>
            <a:r>
              <a:rPr lang="en-US" sz="1800" dirty="0">
                <a:latin typeface="Arial (Body)"/>
              </a:rPr>
              <a:t>U.S. Department of Commerce, Bureau of Economic Analysis, June 16, 2016, release. Totals may differ from sums because of rounding.</a:t>
            </a:r>
          </a:p>
        </p:txBody>
      </p:sp>
    </p:spTree>
    <p:extLst>
      <p:ext uri="{BB962C8B-B14F-4D97-AF65-F5344CB8AC3E}">
        <p14:creationId xmlns:p14="http://schemas.microsoft.com/office/powerpoint/2010/main" val="2141927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0FC5189-DC5F-ED47-872B-300A9F184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331986"/>
            <a:ext cx="7239000" cy="72122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2CDF9F-BD25-4246-99F2-B44326C4925A}"/>
              </a:ext>
            </a:extLst>
          </p:cNvPr>
          <p:cNvCxnSpPr>
            <a:cxnSpLocks/>
          </p:cNvCxnSpPr>
          <p:nvPr/>
        </p:nvCxnSpPr>
        <p:spPr>
          <a:xfrm>
            <a:off x="2362200" y="27432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17D4DBC-B8F8-E04C-B750-4EEF6A5B6C21}"/>
              </a:ext>
            </a:extLst>
          </p:cNvPr>
          <p:cNvSpPr txBox="1"/>
          <p:nvPr/>
        </p:nvSpPr>
        <p:spPr>
          <a:xfrm>
            <a:off x="3505200" y="2362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Ignore this.</a:t>
            </a:r>
          </a:p>
          <a:p>
            <a:r>
              <a:rPr lang="en-US" dirty="0">
                <a:solidFill>
                  <a:srgbClr val="FF0000"/>
                </a:solidFill>
              </a:rPr>
              <a:t>It’s small.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B3AEDC-63FC-B546-8C78-E0D52B94756E}"/>
              </a:ext>
            </a:extLst>
          </p:cNvPr>
          <p:cNvCxnSpPr>
            <a:cxnSpLocks/>
          </p:cNvCxnSpPr>
          <p:nvPr/>
        </p:nvCxnSpPr>
        <p:spPr>
          <a:xfrm>
            <a:off x="2133600" y="5029200"/>
            <a:ext cx="1371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2FB704-8C79-2943-B379-D66139FF46AC}"/>
              </a:ext>
            </a:extLst>
          </p:cNvPr>
          <p:cNvSpPr txBox="1"/>
          <p:nvPr/>
        </p:nvSpPr>
        <p:spPr>
          <a:xfrm>
            <a:off x="3048000" y="5029200"/>
            <a:ext cx="173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Really, errors and omissions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98A1C6-26E3-8440-B650-A319E10D5FFD}"/>
              </a:ext>
            </a:extLst>
          </p:cNvPr>
          <p:cNvSpPr txBox="1"/>
          <p:nvPr/>
        </p:nvSpPr>
        <p:spPr>
          <a:xfrm>
            <a:off x="2133600" y="1752600"/>
            <a:ext cx="2595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are all </a:t>
            </a:r>
            <a:r>
              <a:rPr lang="en-US" u="sng" dirty="0">
                <a:solidFill>
                  <a:srgbClr val="FF0000"/>
                </a:solidFill>
              </a:rPr>
              <a:t>debits</a:t>
            </a:r>
            <a:r>
              <a:rPr lang="en-US" dirty="0">
                <a:solidFill>
                  <a:srgbClr val="FF0000"/>
                </a:solidFill>
              </a:rPr>
              <a:t> and therefore </a:t>
            </a:r>
            <a:r>
              <a:rPr lang="en-US" u="sng" dirty="0">
                <a:solidFill>
                  <a:srgbClr val="FF0000"/>
                </a:solidFill>
              </a:rPr>
              <a:t>negative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5F2388E-CA46-AE48-8629-7414787A7CD7}"/>
              </a:ext>
            </a:extLst>
          </p:cNvPr>
          <p:cNvSpPr/>
          <p:nvPr/>
        </p:nvSpPr>
        <p:spPr>
          <a:xfrm>
            <a:off x="4572000" y="1752600"/>
            <a:ext cx="221283" cy="801421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B7F915-7767-8D45-94C4-D2A24DE7EBE3}"/>
              </a:ext>
            </a:extLst>
          </p:cNvPr>
          <p:cNvSpPr txBox="1"/>
          <p:nvPr/>
        </p:nvSpPr>
        <p:spPr>
          <a:xfrm>
            <a:off x="2209800" y="3429000"/>
            <a:ext cx="2595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are also </a:t>
            </a:r>
            <a:r>
              <a:rPr lang="en-US" u="sng" dirty="0">
                <a:solidFill>
                  <a:srgbClr val="FF0000"/>
                </a:solidFill>
              </a:rPr>
              <a:t>debits</a:t>
            </a:r>
            <a:r>
              <a:rPr lang="en-US" dirty="0">
                <a:solidFill>
                  <a:srgbClr val="FF0000"/>
                </a:solidFill>
              </a:rPr>
              <a:t> and therefore </a:t>
            </a:r>
            <a:r>
              <a:rPr lang="en-US" u="sng" dirty="0">
                <a:solidFill>
                  <a:srgbClr val="FF0000"/>
                </a:solidFill>
              </a:rPr>
              <a:t>negative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CE0FC85B-06D2-DC49-B939-C93657523DAE}"/>
              </a:ext>
            </a:extLst>
          </p:cNvPr>
          <p:cNvSpPr/>
          <p:nvPr/>
        </p:nvSpPr>
        <p:spPr>
          <a:xfrm>
            <a:off x="4572000" y="3276600"/>
            <a:ext cx="221283" cy="760863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55D780-D634-4A48-A832-EEB61BCF4D66}"/>
              </a:ext>
            </a:extLst>
          </p:cNvPr>
          <p:cNvSpPr/>
          <p:nvPr/>
        </p:nvSpPr>
        <p:spPr>
          <a:xfrm>
            <a:off x="3581400" y="3276601"/>
            <a:ext cx="832514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01238C0-28AD-EE49-A62C-40AB3BB321D4}"/>
              </a:ext>
            </a:extLst>
          </p:cNvPr>
          <p:cNvSpPr/>
          <p:nvPr/>
        </p:nvSpPr>
        <p:spPr>
          <a:xfrm>
            <a:off x="3733800" y="4114800"/>
            <a:ext cx="832514" cy="169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49BEA7-7990-7448-9CB4-32C6A79A52AE}"/>
              </a:ext>
            </a:extLst>
          </p:cNvPr>
          <p:cNvSpPr txBox="1"/>
          <p:nvPr/>
        </p:nvSpPr>
        <p:spPr>
          <a:xfrm>
            <a:off x="762000" y="0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that Bal on CA is –153,866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AE9620-3698-C34B-9762-94A266EB6878}"/>
              </a:ext>
            </a:extLst>
          </p:cNvPr>
          <p:cNvSpPr/>
          <p:nvPr/>
        </p:nvSpPr>
        <p:spPr>
          <a:xfrm>
            <a:off x="4648200" y="5257800"/>
            <a:ext cx="832514" cy="245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40C549-2092-B64D-BBAA-E8A602F72FC5}"/>
              </a:ext>
            </a:extLst>
          </p:cNvPr>
          <p:cNvSpPr txBox="1"/>
          <p:nvPr/>
        </p:nvSpPr>
        <p:spPr>
          <a:xfrm>
            <a:off x="4114800" y="0"/>
            <a:ext cx="2514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= 707,716 – 861,582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9D5F4B-A1C2-D048-AA90-6496C4E60E81}"/>
              </a:ext>
            </a:extLst>
          </p:cNvPr>
          <p:cNvSpPr/>
          <p:nvPr/>
        </p:nvSpPr>
        <p:spPr>
          <a:xfrm>
            <a:off x="4648200" y="762000"/>
            <a:ext cx="832514" cy="169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0F392E-7A61-9C49-9433-407FFC225778}"/>
              </a:ext>
            </a:extLst>
          </p:cNvPr>
          <p:cNvSpPr/>
          <p:nvPr/>
        </p:nvSpPr>
        <p:spPr>
          <a:xfrm>
            <a:off x="4648200" y="1676400"/>
            <a:ext cx="832514" cy="169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8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12" grpId="1" animBg="1"/>
      <p:bldP spid="11" grpId="0" animBg="1"/>
      <p:bldP spid="11" grpId="1" animBg="1"/>
      <p:bldP spid="14" grpId="0" animBg="1"/>
      <p:bldP spid="14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B045B-A149-F541-A232-0EF0B2578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693" y="490654"/>
            <a:ext cx="6641147" cy="57839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EEE7463-635D-794E-AE43-F03F7E5A5D87}"/>
              </a:ext>
            </a:extLst>
          </p:cNvPr>
          <p:cNvSpPr/>
          <p:nvPr/>
        </p:nvSpPr>
        <p:spPr>
          <a:xfrm>
            <a:off x="5562600" y="1295400"/>
            <a:ext cx="990600" cy="176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C00B2-FD1D-F841-832E-18BBBD90AE8D}"/>
              </a:ext>
            </a:extLst>
          </p:cNvPr>
          <p:cNvSpPr txBox="1"/>
          <p:nvPr/>
        </p:nvSpPr>
        <p:spPr>
          <a:xfrm>
            <a:off x="5486400" y="990600"/>
            <a:ext cx="259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Trade War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3DD2E7-4FE6-BB40-9184-2FE527457A62}"/>
              </a:ext>
            </a:extLst>
          </p:cNvPr>
          <p:cNvSpPr/>
          <p:nvPr/>
        </p:nvSpPr>
        <p:spPr>
          <a:xfrm>
            <a:off x="6629400" y="1828800"/>
            <a:ext cx="838200" cy="297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06007-C1F5-3F42-B3F3-0A0652DDD4CE}"/>
              </a:ext>
            </a:extLst>
          </p:cNvPr>
          <p:cNvSpPr txBox="1"/>
          <p:nvPr/>
        </p:nvSpPr>
        <p:spPr>
          <a:xfrm>
            <a:off x="7315200" y="4267200"/>
            <a:ext cx="259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88820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327555-33AC-E54C-A2DC-296CB9781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717" y="724829"/>
            <a:ext cx="5999661" cy="548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04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02077-21B7-AF4C-8C4D-CBDFA637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322" y="635620"/>
            <a:ext cx="6043287" cy="55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43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35E07-3272-1444-B3A6-5AB9842FD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4710"/>
            <a:ext cx="9144000" cy="330858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3CA0A89-58EB-F54C-95DA-086D97B4BF4F}"/>
              </a:ext>
            </a:extLst>
          </p:cNvPr>
          <p:cNvSpPr/>
          <p:nvPr/>
        </p:nvSpPr>
        <p:spPr>
          <a:xfrm>
            <a:off x="381000" y="19050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6BE4D0-247A-4245-B599-580E694A9EBB}"/>
              </a:ext>
            </a:extLst>
          </p:cNvPr>
          <p:cNvSpPr txBox="1"/>
          <p:nvPr/>
        </p:nvSpPr>
        <p:spPr>
          <a:xfrm>
            <a:off x="609600" y="1447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 the zero.  This whole thing is negative – a </a:t>
            </a:r>
            <a:r>
              <a:rPr lang="en-US" u="sng" dirty="0">
                <a:solidFill>
                  <a:srgbClr val="FF0000"/>
                </a:solidFill>
              </a:rPr>
              <a:t>deficit!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6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432D-6106-814E-989F-110D6273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DA9A-4C7C-6942-BFE4-471C551B1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/>
              <a:t>Papers</a:t>
            </a:r>
          </a:p>
          <a:p>
            <a:pPr lvl="1"/>
            <a:r>
              <a:rPr lang="en-US" sz="2000" dirty="0"/>
              <a:t>Group assignments in Canvas:  Files / Paper Assignments</a:t>
            </a:r>
          </a:p>
          <a:p>
            <a:pPr lvl="1"/>
            <a:r>
              <a:rPr lang="en-US" sz="2000" dirty="0"/>
              <a:t>Assignments are also there, and on website under Paper Assignments</a:t>
            </a:r>
          </a:p>
          <a:p>
            <a:pPr lvl="1"/>
            <a:r>
              <a:rPr lang="en-US" sz="2000" dirty="0"/>
              <a:t>First paper is due Thu, Oct 7, 8:30 AM on Canvas</a:t>
            </a:r>
          </a:p>
          <a:p>
            <a:pPr lvl="1"/>
            <a:r>
              <a:rPr lang="en-US" sz="2000" dirty="0"/>
              <a:t>These groups are set in Canvas; turn in once per group</a:t>
            </a:r>
          </a:p>
          <a:p>
            <a:r>
              <a:rPr lang="en-US" sz="2400" dirty="0"/>
              <a:t>Questions</a:t>
            </a:r>
          </a:p>
          <a:p>
            <a:pPr lvl="1"/>
            <a:r>
              <a:rPr lang="en-US" sz="2000" dirty="0"/>
              <a:t>At a request from a student last year, I’ve now put answers to the questions on the readings in Canvas. I </a:t>
            </a:r>
            <a:r>
              <a:rPr lang="en-US" sz="2000" dirty="0" err="1"/>
              <a:t>doafter</a:t>
            </a:r>
            <a:r>
              <a:rPr lang="en-US" sz="2000" dirty="0"/>
              <a:t> the class where they may have been used.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2B038D-53B3-3942-9AE5-318C0ACF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464EB-F4ED-DD4D-88B8-A74552D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439135-A472-A043-A26E-10C50235F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4710"/>
            <a:ext cx="9144000" cy="33085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3F2D86-0841-D040-A28A-C95A54BD4D38}"/>
              </a:ext>
            </a:extLst>
          </p:cNvPr>
          <p:cNvCxnSpPr>
            <a:cxnSpLocks/>
          </p:cNvCxnSpPr>
          <p:nvPr/>
        </p:nvCxnSpPr>
        <p:spPr>
          <a:xfrm>
            <a:off x="1905000" y="1676400"/>
            <a:ext cx="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FB7629-0A00-3E46-A187-E041A61448B9}"/>
              </a:ext>
            </a:extLst>
          </p:cNvPr>
          <p:cNvSpPr txBox="1"/>
          <p:nvPr/>
        </p:nvSpPr>
        <p:spPr>
          <a:xfrm>
            <a:off x="1447800" y="1295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Trump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4A58194-D23A-D64A-B12F-0E5ECB0A85CD}"/>
              </a:ext>
            </a:extLst>
          </p:cNvPr>
          <p:cNvSpPr/>
          <p:nvPr/>
        </p:nvSpPr>
        <p:spPr>
          <a:xfrm rot="5400000">
            <a:off x="3394558" y="110643"/>
            <a:ext cx="221283" cy="3048000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1C7711-9B79-F943-AAFC-12760EAFBF44}"/>
              </a:ext>
            </a:extLst>
          </p:cNvPr>
          <p:cNvSpPr txBox="1"/>
          <p:nvPr/>
        </p:nvSpPr>
        <p:spPr>
          <a:xfrm>
            <a:off x="2438400" y="1143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Deficit grew larger...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0A27CB1F-697A-0E4C-B0DA-1C17031AD462}"/>
              </a:ext>
            </a:extLst>
          </p:cNvPr>
          <p:cNvSpPr/>
          <p:nvPr/>
        </p:nvSpPr>
        <p:spPr>
          <a:xfrm rot="5400000">
            <a:off x="5832958" y="796444"/>
            <a:ext cx="221283" cy="1676400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51A444-01E3-3D41-9023-27BCAF18DB42}"/>
              </a:ext>
            </a:extLst>
          </p:cNvPr>
          <p:cNvSpPr txBox="1"/>
          <p:nvPr/>
        </p:nvSpPr>
        <p:spPr>
          <a:xfrm>
            <a:off x="4953000" y="114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…then smaller…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CAE9C751-BBE3-CF43-8F1E-A42F4DA6AC24}"/>
              </a:ext>
            </a:extLst>
          </p:cNvPr>
          <p:cNvSpPr/>
          <p:nvPr/>
        </p:nvSpPr>
        <p:spPr>
          <a:xfrm rot="5400000">
            <a:off x="7850943" y="454857"/>
            <a:ext cx="221283" cy="2359571"/>
          </a:xfrm>
          <a:prstGeom prst="leftBrace">
            <a:avLst>
              <a:gd name="adj1" fmla="val 2440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E5D5F-F425-EF42-9AA7-66AAD4B560CC}"/>
              </a:ext>
            </a:extLst>
          </p:cNvPr>
          <p:cNvSpPr txBox="1"/>
          <p:nvPr/>
        </p:nvSpPr>
        <p:spPr>
          <a:xfrm>
            <a:off x="6781800" y="114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…then much larger</a:t>
            </a:r>
          </a:p>
        </p:txBody>
      </p:sp>
    </p:spTree>
    <p:extLst>
      <p:ext uri="{BB962C8B-B14F-4D97-AF65-F5344CB8AC3E}">
        <p14:creationId xmlns:p14="http://schemas.microsoft.com/office/powerpoint/2010/main" val="35558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BA4EC-037A-FD49-B734-69B513F2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 Trade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48C91-E0E3-E64F-BF29-618ABC90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Grew from about $2 billion in 1992 to almost $70 billion in 2006</a:t>
            </a:r>
          </a:p>
          <a:p>
            <a:r>
              <a:rPr lang="en-US" dirty="0"/>
              <a:t>Shrank in the recessions of 2001 &amp; 2008, but not 2020</a:t>
            </a:r>
          </a:p>
          <a:p>
            <a:r>
              <a:rPr lang="en-US" dirty="0"/>
              <a:t>Grew for Trump’s first two years, then fell until 2020</a:t>
            </a:r>
          </a:p>
          <a:p>
            <a:r>
              <a:rPr lang="en-US" dirty="0"/>
              <a:t>Has grown to past the 2006 level in 2020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47A6CA-DB62-E648-820A-EFE623C3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F34E9-4D07-284F-9B42-483926E5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24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02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mostly happened to current account transactions in Q1 of 2021 compared to Q4 of 2020? (the most recent change in the BEA table, in its far-right column)</a:t>
            </a:r>
          </a:p>
          <a:p>
            <a:r>
              <a:rPr lang="en-US" sz="2800" dirty="0"/>
              <a:t>What happened to financial transactions?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Surpluses and Deficits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any </a:t>
            </a:r>
            <a:r>
              <a:rPr lang="en-US" u="sng" dirty="0"/>
              <a:t>subset</a:t>
            </a:r>
            <a:r>
              <a:rPr lang="en-US" dirty="0"/>
              <a:t> of transactions</a:t>
            </a:r>
          </a:p>
          <a:p>
            <a:pPr lvl="1"/>
            <a:r>
              <a:rPr lang="en-US" dirty="0"/>
              <a:t>“Surplus” is credits &gt; debits</a:t>
            </a:r>
          </a:p>
          <a:p>
            <a:pPr lvl="1"/>
            <a:r>
              <a:rPr lang="en-US" dirty="0"/>
              <a:t>“Deficit” is debits &gt; credits</a:t>
            </a:r>
          </a:p>
          <a:p>
            <a:r>
              <a:rPr lang="en-US" dirty="0"/>
              <a:t>Common “balances”:</a:t>
            </a:r>
          </a:p>
          <a:p>
            <a:pPr lvl="1"/>
            <a:r>
              <a:rPr lang="en-US" dirty="0"/>
              <a:t>Balance of Merchandise Trade (i.e., goods)</a:t>
            </a:r>
          </a:p>
          <a:p>
            <a:pPr lvl="1"/>
            <a:r>
              <a:rPr lang="en-US" dirty="0"/>
              <a:t>Balance on Goods and Services</a:t>
            </a:r>
          </a:p>
          <a:p>
            <a:pPr lvl="1"/>
            <a:r>
              <a:rPr lang="en-US" dirty="0"/>
              <a:t>Balance on Current Account</a:t>
            </a:r>
          </a:p>
          <a:p>
            <a:pPr lvl="1"/>
            <a:r>
              <a:rPr lang="en-US" dirty="0"/>
              <a:t>Balance on Financial Account</a:t>
            </a:r>
          </a:p>
          <a:p>
            <a:pPr marL="914400" lvl="2" indent="0">
              <a:buNone/>
            </a:pPr>
            <a:r>
              <a:rPr lang="en-US" dirty="0"/>
              <a:t>=Capital inflows minus capital outflows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 to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If all transaction were captured perfectly, then all would add to zero</a:t>
            </a:r>
          </a:p>
          <a:p>
            <a:pPr marL="457200" lvl="1" indent="0">
              <a:buNone/>
            </a:pPr>
            <a:r>
              <a:rPr lang="en-US" sz="2400" dirty="0"/>
              <a:t>			∑ credits = ∑ debits</a:t>
            </a:r>
          </a:p>
          <a:p>
            <a:r>
              <a:rPr lang="en-US" sz="2800" dirty="0"/>
              <a:t>Thus</a:t>
            </a:r>
          </a:p>
          <a:p>
            <a:pPr marL="457200" lvl="1" indent="0">
              <a:buNone/>
            </a:pPr>
            <a:r>
              <a:rPr lang="en-US" sz="2400" dirty="0"/>
              <a:t>	Balance on Current Account</a:t>
            </a:r>
          </a:p>
          <a:p>
            <a:pPr marL="457200" lvl="1" indent="0">
              <a:buNone/>
            </a:pPr>
            <a:r>
              <a:rPr lang="en-US" sz="2400" dirty="0"/>
              <a:t>			+</a:t>
            </a:r>
          </a:p>
          <a:p>
            <a:pPr marL="457200" lvl="1" indent="0">
              <a:buNone/>
            </a:pPr>
            <a:r>
              <a:rPr lang="en-US" sz="2400" dirty="0"/>
              <a:t>	Balance on Financial Account</a:t>
            </a:r>
          </a:p>
          <a:p>
            <a:pPr marL="457200" lvl="1" indent="0">
              <a:buNone/>
            </a:pPr>
            <a:r>
              <a:rPr lang="en-US" sz="2400" dirty="0"/>
              <a:t>			= 0 </a:t>
            </a:r>
          </a:p>
          <a:p>
            <a:r>
              <a:rPr lang="en-US" sz="2000" dirty="0"/>
              <a:t>(If they don’t, there must be errors, hence “statistical discrepancy”)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 to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pPr lvl="1"/>
            <a:r>
              <a:rPr lang="en-US" dirty="0"/>
              <a:t>Every actual transaction has two parts, and these cancel each other</a:t>
            </a:r>
          </a:p>
          <a:p>
            <a:pPr lvl="2"/>
            <a:r>
              <a:rPr lang="en-US" dirty="0"/>
              <a:t>Example:  I buy a book for $10 from the UK</a:t>
            </a:r>
          </a:p>
          <a:p>
            <a:pPr lvl="3"/>
            <a:r>
              <a:rPr lang="en-US" dirty="0"/>
              <a:t>That’s a US debit 0f $10</a:t>
            </a:r>
          </a:p>
          <a:p>
            <a:pPr lvl="3"/>
            <a:r>
              <a:rPr lang="en-US" dirty="0"/>
              <a:t>If the seller keeps the $10 cash, it’s an increase in that foreigner’s holdings of US assets (the $10 bill), a US credit</a:t>
            </a:r>
          </a:p>
          <a:p>
            <a:pPr lvl="3"/>
            <a:r>
              <a:rPr lang="en-US" dirty="0"/>
              <a:t>They may do many other things with the $10, but each of them would result in either a $10 US credit or reversing a $10 US debit</a:t>
            </a:r>
          </a:p>
          <a:p>
            <a:pPr lvl="3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 to Zero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Implication</a:t>
            </a:r>
          </a:p>
          <a:p>
            <a:pPr lvl="1"/>
            <a:r>
              <a:rPr lang="en-US" sz="2400" dirty="0"/>
              <a:t>A trade (or current account) deficit must be accompanied by </a:t>
            </a:r>
          </a:p>
          <a:p>
            <a:pPr lvl="2"/>
            <a:r>
              <a:rPr lang="en-US" sz="2000" dirty="0"/>
              <a:t>Financial account surplus</a:t>
            </a:r>
          </a:p>
          <a:p>
            <a:pPr lvl="2"/>
            <a:r>
              <a:rPr lang="en-US" sz="2000" dirty="0"/>
              <a:t>Thus net capital inflow</a:t>
            </a:r>
          </a:p>
          <a:p>
            <a:r>
              <a:rPr lang="en-US" sz="2800" dirty="0"/>
              <a:t>How does it happen?</a:t>
            </a:r>
          </a:p>
          <a:p>
            <a:pPr lvl="1"/>
            <a:r>
              <a:rPr lang="en-US" sz="2400" dirty="0"/>
              <a:t>Credits correspond to supply of foreign exchange</a:t>
            </a:r>
          </a:p>
          <a:p>
            <a:pPr lvl="1"/>
            <a:r>
              <a:rPr lang="en-US" sz="2400" dirty="0"/>
              <a:t>Debits correspond to demand for foreign exchange</a:t>
            </a:r>
          </a:p>
          <a:p>
            <a:pPr lvl="1"/>
            <a:r>
              <a:rPr lang="en-US" sz="2400" dirty="0"/>
              <a:t>So exchange-market equilibrium </a:t>
            </a:r>
          </a:p>
          <a:p>
            <a:pPr lvl="2"/>
            <a:r>
              <a:rPr lang="en-US" sz="2000" dirty="0"/>
              <a:t>Implies supply = demand</a:t>
            </a:r>
          </a:p>
          <a:p>
            <a:pPr lvl="2"/>
            <a:r>
              <a:rPr lang="en-US" sz="2000" dirty="0"/>
              <a:t>Implies credits = debits </a:t>
            </a:r>
          </a:p>
          <a:p>
            <a:pPr lvl="3"/>
            <a:endParaRPr lang="en-US" sz="1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88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(from macroeconomics) the definition of GDP</a:t>
            </a:r>
          </a:p>
          <a:p>
            <a:pPr lvl="1"/>
            <a:r>
              <a:rPr lang="en-US" dirty="0"/>
              <a:t>GDP = Y = C + I + G + (X – M)</a:t>
            </a:r>
          </a:p>
          <a:p>
            <a:pPr lvl="2"/>
            <a:r>
              <a:rPr lang="en-US" dirty="0"/>
              <a:t>(C + I + G) equals expenditure, E</a:t>
            </a:r>
          </a:p>
          <a:p>
            <a:pPr lvl="2"/>
            <a:r>
              <a:rPr lang="en-US" dirty="0"/>
              <a:t>(X–M) equals trade surplus</a:t>
            </a:r>
          </a:p>
          <a:p>
            <a:pPr lvl="1"/>
            <a:r>
              <a:rPr lang="en-US" dirty="0"/>
              <a:t>So:  </a:t>
            </a:r>
          </a:p>
          <a:p>
            <a:pPr marL="457200" lvl="1" indent="0">
              <a:buNone/>
            </a:pPr>
            <a:r>
              <a:rPr lang="en-US" dirty="0"/>
              <a:t>			X – M = Y – E</a:t>
            </a:r>
          </a:p>
          <a:p>
            <a:pPr lvl="1"/>
            <a:r>
              <a:rPr lang="en-US" dirty="0"/>
              <a:t>Trade surplus equals </a:t>
            </a:r>
          </a:p>
          <a:p>
            <a:pPr marL="457200" lvl="1" indent="0">
              <a:buNone/>
            </a:pPr>
            <a:r>
              <a:rPr lang="en-US" dirty="0"/>
              <a:t>		Income minus expenditure 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C52F6-496F-EF40-935C-56936EC12A07}"/>
              </a:ext>
            </a:extLst>
          </p:cNvPr>
          <p:cNvSpPr/>
          <p:nvPr/>
        </p:nvSpPr>
        <p:spPr>
          <a:xfrm>
            <a:off x="3170712" y="4572000"/>
            <a:ext cx="2422566" cy="4987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56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Interpretations of a trade deficit</a:t>
            </a:r>
          </a:p>
          <a:p>
            <a:pPr marL="914400" lvl="2" indent="0">
              <a:buNone/>
            </a:pPr>
            <a:r>
              <a:rPr lang="en-US" dirty="0"/>
              <a:t>	(as the US has had for decades)</a:t>
            </a:r>
          </a:p>
          <a:p>
            <a:pPr lvl="1"/>
            <a:r>
              <a:rPr lang="en-US" dirty="0"/>
              <a:t>We are spending more than our income</a:t>
            </a:r>
          </a:p>
          <a:p>
            <a:pPr lvl="1"/>
            <a:r>
              <a:rPr lang="en-US" dirty="0"/>
              <a:t>We are consuming (and investing in) more goods that we are producing</a:t>
            </a:r>
          </a:p>
          <a:p>
            <a:pPr lvl="1"/>
            <a:r>
              <a:rPr lang="en-US" dirty="0"/>
              <a:t>We are borrowing from (or selling assets to) foreigners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3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FE91-12BC-B947-A0F2-6041D6EC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Scores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06876-9693-1448-B75B-2C420B17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1083F-F186-CA42-9565-97A65368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6FCAF6-CA3B-9442-A1B7-3D860999D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48317"/>
              </p:ext>
            </p:extLst>
          </p:nvPr>
        </p:nvGraphicFramePr>
        <p:xfrm>
          <a:off x="2743200" y="2057400"/>
          <a:ext cx="3657600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79987233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993049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5650106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Q1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Q2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473187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8.97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7.22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579947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Median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7.75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554021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Max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9.5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118457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Min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6.5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822718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S.D.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1.09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1.75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7248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594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Interpretation</a:t>
            </a:r>
          </a:p>
          <a:p>
            <a:pPr lvl="1"/>
            <a:r>
              <a:rPr lang="en-US" sz="2400" dirty="0"/>
              <a:t>With T = net taxes, then Y–T is “disposable income”</a:t>
            </a:r>
          </a:p>
          <a:p>
            <a:pPr lvl="1"/>
            <a:r>
              <a:rPr lang="en-US" sz="2400" dirty="0"/>
              <a:t>Rearrange:  Y = C + I + G + (X – M)</a:t>
            </a:r>
          </a:p>
          <a:p>
            <a:pPr lvl="1"/>
            <a:r>
              <a:rPr lang="en-US" sz="2400" dirty="0"/>
              <a:t>Y – C – G – I = (X – M)</a:t>
            </a:r>
          </a:p>
          <a:p>
            <a:pPr lvl="1"/>
            <a:r>
              <a:rPr lang="en-US" sz="2400" dirty="0"/>
              <a:t>(Y – T – C) + (T – G) – I = (X – M)</a:t>
            </a:r>
          </a:p>
          <a:p>
            <a:pPr lvl="1"/>
            <a:r>
              <a:rPr lang="en-US" sz="2400" dirty="0"/>
              <a:t>Private savings + Government saving – I = (X – M)</a:t>
            </a:r>
          </a:p>
          <a:p>
            <a:pPr lvl="1"/>
            <a:r>
              <a:rPr lang="en-US" sz="2400" dirty="0"/>
              <a:t>Total Saving – Investment = (X – M)</a:t>
            </a:r>
          </a:p>
          <a:p>
            <a:pPr lvl="1"/>
            <a:r>
              <a:rPr lang="en-US" sz="2400" dirty="0"/>
              <a:t>Thus</a:t>
            </a:r>
          </a:p>
          <a:p>
            <a:pPr marL="457200" lvl="1" indent="0">
              <a:buNone/>
            </a:pPr>
            <a:r>
              <a:rPr lang="en-US" sz="2400" dirty="0"/>
              <a:t>			</a:t>
            </a:r>
            <a:r>
              <a:rPr lang="en-US" dirty="0"/>
              <a:t>X – M = S – I</a:t>
            </a:r>
          </a:p>
          <a:p>
            <a:pPr marL="914400" lvl="2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43C320-5EC6-944F-B2B7-A31E5666B725}"/>
              </a:ext>
            </a:extLst>
          </p:cNvPr>
          <p:cNvSpPr/>
          <p:nvPr/>
        </p:nvSpPr>
        <p:spPr>
          <a:xfrm>
            <a:off x="3124200" y="5257800"/>
            <a:ext cx="2422566" cy="4987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33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</a:t>
            </a:r>
            <a:r>
              <a:rPr lang="en-US" dirty="0">
                <a:solidFill>
                  <a:srgbClr val="FF0000"/>
                </a:solidFill>
              </a:rPr>
              <a:t>Does Not </a:t>
            </a:r>
            <a:r>
              <a:rPr lang="en-US" dirty="0"/>
              <a:t>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That foreign trade barriers are hurting our exports</a:t>
            </a:r>
          </a:p>
          <a:p>
            <a:r>
              <a:rPr lang="en-US" sz="2800" dirty="0"/>
              <a:t>That other countries are engaged in unfair trade</a:t>
            </a:r>
          </a:p>
          <a:p>
            <a:r>
              <a:rPr lang="en-US" sz="2800" dirty="0"/>
              <a:t>That our firms are not competitive</a:t>
            </a:r>
          </a:p>
          <a:p>
            <a:r>
              <a:rPr lang="en-US" sz="2800" dirty="0"/>
              <a:t>That we are losing jobs to other countries</a:t>
            </a:r>
          </a:p>
          <a:p>
            <a:r>
              <a:rPr lang="en-US" sz="2800" dirty="0"/>
              <a:t>That we need to restrict trade</a:t>
            </a:r>
          </a:p>
          <a:p>
            <a:r>
              <a:rPr lang="en-US" sz="2800" dirty="0"/>
              <a:t>(But note that many disagree, including Trump and two of the optional readings:  Scott and </a:t>
            </a:r>
            <a:r>
              <a:rPr lang="en-US" sz="2800" dirty="0" err="1"/>
              <a:t>Mokhiber</a:t>
            </a:r>
            <a:r>
              <a:rPr lang="en-US" sz="2800" dirty="0"/>
              <a:t>, and Buffet)</a:t>
            </a:r>
          </a:p>
          <a:p>
            <a:endParaRPr lang="en-US" sz="2800" dirty="0"/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77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4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must credits and debits exactly offset if measured accurately?</a:t>
            </a:r>
          </a:p>
          <a:p>
            <a:r>
              <a:rPr lang="en-US" dirty="0"/>
              <a:t>KOM defines a country’s current account surplus as its exports minus its imports.  Why is this also said to equal “net foreign investment”?</a:t>
            </a:r>
          </a:p>
          <a:p>
            <a:r>
              <a:rPr lang="en-US" dirty="0"/>
              <a:t>What are, and what are not, the implications of a trade deficit?  Jobs?  Debt?  Trade barriers?  Competitiveness?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42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trade (or current account) deficit good or bad?</a:t>
            </a:r>
          </a:p>
          <a:p>
            <a:pPr lvl="1"/>
            <a:r>
              <a:rPr lang="en-US" dirty="0"/>
              <a:t>It depends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65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15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Obstfeld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country with a trade deficit losing from trade?</a:t>
            </a:r>
          </a:p>
          <a:p>
            <a:r>
              <a:rPr lang="en-US" dirty="0"/>
              <a:t>What determines a country’s bilateral deficits and surpluses?</a:t>
            </a:r>
          </a:p>
          <a:p>
            <a:r>
              <a:rPr lang="en-US" dirty="0"/>
              <a:t>Why does the fact that the US was at full employment matter for the discussion in Obstfeld?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12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Deficit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trade sceptics, such as Scott, associate trade deficits with lost jobs.</a:t>
            </a:r>
          </a:p>
          <a:p>
            <a:pPr lvl="1"/>
            <a:r>
              <a:rPr lang="en-US" dirty="0"/>
              <a:t>In other work (not assigned) Scott "measures” the lost jobs by comparing</a:t>
            </a:r>
          </a:p>
          <a:p>
            <a:pPr lvl="2"/>
            <a:r>
              <a:rPr lang="en-US" dirty="0"/>
              <a:t>The jobs producing US exports</a:t>
            </a:r>
          </a:p>
          <a:p>
            <a:pPr marL="914400" lvl="2" indent="0">
              <a:buNone/>
            </a:pPr>
            <a:r>
              <a:rPr lang="en-US" dirty="0"/>
              <a:t>	to</a:t>
            </a:r>
          </a:p>
          <a:p>
            <a:pPr lvl="2"/>
            <a:r>
              <a:rPr lang="en-US" dirty="0"/>
              <a:t>The jobs the US would need to produce US imports here</a:t>
            </a:r>
          </a:p>
          <a:p>
            <a:pPr lvl="1"/>
            <a:r>
              <a:rPr lang="en-US" dirty="0"/>
              <a:t>By this measure, “jobs lost” are sometimes more than the unemployed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90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from ~Scott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has risen most, the US trade deficit in goods or in manufacturing?  Why is this important, according to Scott?</a:t>
            </a:r>
          </a:p>
          <a:p>
            <a:r>
              <a:rPr lang="en-US" dirty="0"/>
              <a:t>What does Scott blame for the high and rising US trade deficits? </a:t>
            </a:r>
          </a:p>
          <a:p>
            <a:r>
              <a:rPr lang="en-US" dirty="0"/>
              <a:t>What does Scott mean by “tariff circumvention”? 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43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 we will assume either</a:t>
            </a:r>
          </a:p>
          <a:p>
            <a:pPr lvl="1"/>
            <a:r>
              <a:rPr lang="en-US" dirty="0"/>
              <a:t>Trade is balanced, or</a:t>
            </a:r>
          </a:p>
          <a:p>
            <a:pPr lvl="1"/>
            <a:r>
              <a:rPr lang="en-US" dirty="0"/>
              <a:t>The trade imbalance does not change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Because the trade imbalance depends </a:t>
            </a:r>
          </a:p>
          <a:p>
            <a:pPr lvl="2"/>
            <a:r>
              <a:rPr lang="en-US" dirty="0"/>
              <a:t>On macroeconomic factors, such as monetary and fiscal policies</a:t>
            </a:r>
          </a:p>
          <a:p>
            <a:pPr lvl="2"/>
            <a:r>
              <a:rPr lang="en-US" dirty="0"/>
              <a:t>Not on the trade policies will are studying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2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Bit of Macroeconomics</a:t>
            </a:r>
          </a:p>
          <a:p>
            <a:r>
              <a:rPr lang="en-US" dirty="0"/>
              <a:t>The Balance of Payments Accounts</a:t>
            </a:r>
          </a:p>
          <a:p>
            <a:r>
              <a:rPr lang="en-US" dirty="0"/>
              <a:t>Surpluses and Deficits</a:t>
            </a:r>
          </a:p>
          <a:p>
            <a:r>
              <a:rPr lang="en-US" dirty="0"/>
              <a:t>They Add to Zero</a:t>
            </a:r>
          </a:p>
          <a:p>
            <a:r>
              <a:rPr lang="en-US" dirty="0"/>
              <a:t>What a Deficit Means</a:t>
            </a:r>
          </a:p>
          <a:p>
            <a:r>
              <a:rPr lang="en-US" dirty="0"/>
              <a:t>The Assumption of Balanced Trade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91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3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Macroeconomics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KOM:</a:t>
            </a:r>
          </a:p>
          <a:p>
            <a:pPr marL="457200" lvl="1" indent="0">
              <a:buNone/>
            </a:pPr>
            <a:r>
              <a:rPr lang="en-US" dirty="0"/>
              <a:t>			Y = C + I + G + (X – M)</a:t>
            </a:r>
          </a:p>
          <a:p>
            <a:pPr lvl="1"/>
            <a:r>
              <a:rPr lang="en-US" dirty="0"/>
              <a:t>Where</a:t>
            </a:r>
          </a:p>
          <a:p>
            <a:pPr lvl="2"/>
            <a:r>
              <a:rPr lang="en-US" dirty="0"/>
              <a:t>Y = GDP = Gross Domestic Product</a:t>
            </a:r>
          </a:p>
          <a:p>
            <a:pPr lvl="2"/>
            <a:r>
              <a:rPr lang="en-US" dirty="0"/>
              <a:t>C = Consumption</a:t>
            </a:r>
          </a:p>
          <a:p>
            <a:pPr lvl="2"/>
            <a:r>
              <a:rPr lang="en-US" dirty="0"/>
              <a:t>I = Investment</a:t>
            </a:r>
          </a:p>
          <a:p>
            <a:pPr lvl="2"/>
            <a:r>
              <a:rPr lang="en-US" dirty="0"/>
              <a:t>G = Government purchases</a:t>
            </a:r>
          </a:p>
          <a:p>
            <a:pPr lvl="2"/>
            <a:r>
              <a:rPr lang="en-US" dirty="0"/>
              <a:t>X = Exports</a:t>
            </a:r>
          </a:p>
          <a:p>
            <a:pPr lvl="2"/>
            <a:r>
              <a:rPr lang="en-US" dirty="0"/>
              <a:t>M = Imports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7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Macroeconomics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GDP measures</a:t>
            </a:r>
          </a:p>
          <a:p>
            <a:pPr lvl="1"/>
            <a:r>
              <a:rPr lang="en-US" sz="2400" dirty="0"/>
              <a:t>The economy’s output of goods and services</a:t>
            </a:r>
          </a:p>
          <a:p>
            <a:pPr lvl="1"/>
            <a:r>
              <a:rPr lang="en-US" sz="2400" dirty="0"/>
              <a:t>Essentially the same as National Income</a:t>
            </a:r>
          </a:p>
          <a:p>
            <a:pPr lvl="1"/>
            <a:r>
              <a:rPr lang="en-US" sz="2400" dirty="0"/>
              <a:t>GDP is positively related to, but </a:t>
            </a:r>
            <a:r>
              <a:rPr lang="en-US" sz="2400" u="sng" dirty="0"/>
              <a:t>not</a:t>
            </a:r>
            <a:r>
              <a:rPr lang="en-US" sz="2400" dirty="0"/>
              <a:t> the same as</a:t>
            </a:r>
          </a:p>
          <a:p>
            <a:pPr lvl="2"/>
            <a:r>
              <a:rPr lang="en-US" sz="2000" dirty="0"/>
              <a:t>Employment</a:t>
            </a:r>
          </a:p>
          <a:p>
            <a:pPr lvl="2"/>
            <a:r>
              <a:rPr lang="en-US" sz="2000" dirty="0"/>
              <a:t>Welfare</a:t>
            </a:r>
          </a:p>
          <a:p>
            <a:pPr lvl="2"/>
            <a:r>
              <a:rPr lang="en-US" sz="2000" dirty="0"/>
              <a:t>Happiness</a:t>
            </a:r>
          </a:p>
          <a:p>
            <a:pPr lvl="1"/>
            <a:r>
              <a:rPr lang="en-US" sz="2400" dirty="0"/>
              <a:t>And there are problems even with measuring output.  E.g., it misses all that we produce in our homes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44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difference between GNP and GDP? </a:t>
            </a:r>
          </a:p>
          <a:p>
            <a:r>
              <a:rPr lang="en-US" dirty="0"/>
              <a:t>Why does GNP (or GDP) only include consumption of final goods, not firms’ purchases of intermediate inputs?</a:t>
            </a:r>
          </a:p>
          <a:p>
            <a:r>
              <a:rPr lang="en-US" dirty="0"/>
              <a:t>Why are imports subtracted from C+I+G+X–M in calculating GDP?  Is it because imports cause unemployment?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3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More Questions on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distinguishes credits and debits in the balance of payments? </a:t>
            </a:r>
          </a:p>
          <a:p>
            <a:r>
              <a:rPr lang="en-US" sz="2400" dirty="0"/>
              <a:t>What distinguishes the current account from the financial account? </a:t>
            </a:r>
          </a:p>
          <a:p>
            <a:r>
              <a:rPr lang="en-US" sz="2400" dirty="0"/>
              <a:t>For which categories of transactions did credits exceed debits for the United States in 2015 (the year reported in KOM)?</a:t>
            </a:r>
          </a:p>
          <a:p>
            <a:pPr lvl="1"/>
            <a:r>
              <a:rPr lang="en-US" sz="2000" dirty="0"/>
              <a:t>Trade in goods </a:t>
            </a:r>
          </a:p>
          <a:p>
            <a:pPr lvl="1"/>
            <a:r>
              <a:rPr lang="en-US" sz="2000" dirty="0"/>
              <a:t>Trade in services </a:t>
            </a:r>
          </a:p>
          <a:p>
            <a:pPr lvl="1"/>
            <a:r>
              <a:rPr lang="en-US" sz="2000" dirty="0"/>
              <a:t>Investment (i.e., “primary income”) </a:t>
            </a:r>
          </a:p>
          <a:p>
            <a:pPr lvl="1"/>
            <a:r>
              <a:rPr lang="en-US" sz="2000" dirty="0"/>
              <a:t>Transfer payments (i.e., “secondary income”) </a:t>
            </a:r>
          </a:p>
          <a:p>
            <a:pPr lvl="1"/>
            <a:r>
              <a:rPr lang="en-US" sz="2000" dirty="0"/>
              <a:t>Changes in asset holdings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92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95194</TotalTime>
  <Words>2286</Words>
  <Application>Microsoft Macintosh PowerPoint</Application>
  <PresentationFormat>On-screen Show (4:3)</PresentationFormat>
  <Paragraphs>335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Arial (Body)</vt:lpstr>
      <vt:lpstr>Calibri</vt:lpstr>
      <vt:lpstr>Times New Roman</vt:lpstr>
      <vt:lpstr>Default Design</vt:lpstr>
      <vt:lpstr>Class 6  International Transactions  and the Trade Balance  by Alan V. Deardorff University of Michigan 2021</vt:lpstr>
      <vt:lpstr>Announcements</vt:lpstr>
      <vt:lpstr>Quiz Scores</vt:lpstr>
      <vt:lpstr>Outline</vt:lpstr>
      <vt:lpstr>A Bit of Macroeconomics</vt:lpstr>
      <vt:lpstr>A Bit of Macroeconomics</vt:lpstr>
      <vt:lpstr>Pause for Discussion</vt:lpstr>
      <vt:lpstr>Questions on KOM</vt:lpstr>
      <vt:lpstr>More Questions on KOM</vt:lpstr>
      <vt:lpstr>The Balance of Payments Accounts</vt:lpstr>
      <vt:lpstr>The Balance of Payments Accounts</vt:lpstr>
      <vt:lpstr>The Balance of Payments Accounts</vt:lpstr>
      <vt:lpstr>PowerPoint Presentation</vt:lpstr>
      <vt:lpstr>Table 13.2 U.S. Balance of Payments Accounts for 2015 (billions of dollars)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US Trade Deficit</vt:lpstr>
      <vt:lpstr>Pause for Discussion</vt:lpstr>
      <vt:lpstr>Questions</vt:lpstr>
      <vt:lpstr>Surpluses and Deficits</vt:lpstr>
      <vt:lpstr>They Add to Zero</vt:lpstr>
      <vt:lpstr>They Add to Zero</vt:lpstr>
      <vt:lpstr>They Add to Zero</vt:lpstr>
      <vt:lpstr>What a Deficit Means</vt:lpstr>
      <vt:lpstr>What a Deficit Means</vt:lpstr>
      <vt:lpstr>What a Deficit Means</vt:lpstr>
      <vt:lpstr>What a Deficit Does Not Mean</vt:lpstr>
      <vt:lpstr>Pause for Discussion</vt:lpstr>
      <vt:lpstr>Questions</vt:lpstr>
      <vt:lpstr>What a Deficit Means</vt:lpstr>
      <vt:lpstr>Pause for Discussion</vt:lpstr>
      <vt:lpstr>Questions from Obstfeld</vt:lpstr>
      <vt:lpstr>What a Deficit Means</vt:lpstr>
      <vt:lpstr>Questions from ~Scott</vt:lpstr>
      <vt:lpstr>Balanced Trade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180</cp:revision>
  <cp:lastPrinted>2021-09-21T14:16:02Z</cp:lastPrinted>
  <dcterms:created xsi:type="dcterms:W3CDTF">2011-01-03T19:29:08Z</dcterms:created>
  <dcterms:modified xsi:type="dcterms:W3CDTF">2021-09-21T14:16:49Z</dcterms:modified>
</cp:coreProperties>
</file>