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78"/>
  </p:notesMasterIdLst>
  <p:handoutMasterIdLst>
    <p:handoutMasterId r:id="rId79"/>
  </p:handoutMasterIdLst>
  <p:sldIdLst>
    <p:sldId id="256" r:id="rId2"/>
    <p:sldId id="291" r:id="rId3"/>
    <p:sldId id="292" r:id="rId4"/>
    <p:sldId id="352" r:id="rId5"/>
    <p:sldId id="304" r:id="rId6"/>
    <p:sldId id="539" r:id="rId7"/>
    <p:sldId id="293" r:id="rId8"/>
    <p:sldId id="305" r:id="rId9"/>
    <p:sldId id="306" r:id="rId10"/>
    <p:sldId id="308" r:id="rId11"/>
    <p:sldId id="309" r:id="rId12"/>
    <p:sldId id="310" r:id="rId13"/>
    <p:sldId id="519" r:id="rId14"/>
    <p:sldId id="518" r:id="rId15"/>
    <p:sldId id="540" r:id="rId16"/>
    <p:sldId id="313" r:id="rId17"/>
    <p:sldId id="314" r:id="rId18"/>
    <p:sldId id="316" r:id="rId19"/>
    <p:sldId id="318" r:id="rId20"/>
    <p:sldId id="319" r:id="rId21"/>
    <p:sldId id="320" r:id="rId22"/>
    <p:sldId id="353" r:id="rId23"/>
    <p:sldId id="354" r:id="rId24"/>
    <p:sldId id="323" r:id="rId25"/>
    <p:sldId id="324" r:id="rId26"/>
    <p:sldId id="520" r:id="rId27"/>
    <p:sldId id="521" r:id="rId28"/>
    <p:sldId id="522" r:id="rId29"/>
    <p:sldId id="541" r:id="rId30"/>
    <p:sldId id="526" r:id="rId31"/>
    <p:sldId id="527" r:id="rId32"/>
    <p:sldId id="528" r:id="rId33"/>
    <p:sldId id="529" r:id="rId34"/>
    <p:sldId id="530" r:id="rId35"/>
    <p:sldId id="542" r:id="rId36"/>
    <p:sldId id="545" r:id="rId37"/>
    <p:sldId id="325" r:id="rId38"/>
    <p:sldId id="326" r:id="rId39"/>
    <p:sldId id="327" r:id="rId40"/>
    <p:sldId id="328" r:id="rId41"/>
    <p:sldId id="329" r:id="rId42"/>
    <p:sldId id="330" r:id="rId43"/>
    <p:sldId id="331" r:id="rId44"/>
    <p:sldId id="332" r:id="rId45"/>
    <p:sldId id="523" r:id="rId46"/>
    <p:sldId id="524" r:id="rId47"/>
    <p:sldId id="525" r:id="rId48"/>
    <p:sldId id="543" r:id="rId49"/>
    <p:sldId id="333" r:id="rId50"/>
    <p:sldId id="334" r:id="rId51"/>
    <p:sldId id="335" r:id="rId52"/>
    <p:sldId id="336" r:id="rId53"/>
    <p:sldId id="337" r:id="rId54"/>
    <p:sldId id="338" r:id="rId55"/>
    <p:sldId id="339" r:id="rId56"/>
    <p:sldId id="340" r:id="rId57"/>
    <p:sldId id="341" r:id="rId58"/>
    <p:sldId id="342" r:id="rId59"/>
    <p:sldId id="357" r:id="rId60"/>
    <p:sldId id="531" r:id="rId61"/>
    <p:sldId id="532" r:id="rId62"/>
    <p:sldId id="533" r:id="rId63"/>
    <p:sldId id="544" r:id="rId64"/>
    <p:sldId id="343" r:id="rId65"/>
    <p:sldId id="344" r:id="rId66"/>
    <p:sldId id="345" r:id="rId67"/>
    <p:sldId id="347" r:id="rId68"/>
    <p:sldId id="348" r:id="rId69"/>
    <p:sldId id="346" r:id="rId70"/>
    <p:sldId id="349" r:id="rId71"/>
    <p:sldId id="350" r:id="rId72"/>
    <p:sldId id="351" r:id="rId73"/>
    <p:sldId id="534" r:id="rId74"/>
    <p:sldId id="535" r:id="rId75"/>
    <p:sldId id="536" r:id="rId76"/>
    <p:sldId id="358" r:id="rId77"/>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109" charset="0"/>
        <a:ea typeface="+mn-ea"/>
        <a:cs typeface="+mn-cs"/>
      </a:defRPr>
    </a:lvl1pPr>
    <a:lvl2pPr marL="457200" algn="l" rtl="0" fontAlgn="base">
      <a:spcBef>
        <a:spcPct val="0"/>
      </a:spcBef>
      <a:spcAft>
        <a:spcPct val="0"/>
      </a:spcAft>
      <a:defRPr kern="1200">
        <a:solidFill>
          <a:schemeClr val="tx1"/>
        </a:solidFill>
        <a:latin typeface="Arial" pitchFamily="-109" charset="0"/>
        <a:ea typeface="+mn-ea"/>
        <a:cs typeface="+mn-cs"/>
      </a:defRPr>
    </a:lvl2pPr>
    <a:lvl3pPr marL="914400" algn="l" rtl="0" fontAlgn="base">
      <a:spcBef>
        <a:spcPct val="0"/>
      </a:spcBef>
      <a:spcAft>
        <a:spcPct val="0"/>
      </a:spcAft>
      <a:defRPr kern="1200">
        <a:solidFill>
          <a:schemeClr val="tx1"/>
        </a:solidFill>
        <a:latin typeface="Arial" pitchFamily="-109" charset="0"/>
        <a:ea typeface="+mn-ea"/>
        <a:cs typeface="+mn-cs"/>
      </a:defRPr>
    </a:lvl3pPr>
    <a:lvl4pPr marL="1371600" algn="l" rtl="0" fontAlgn="base">
      <a:spcBef>
        <a:spcPct val="0"/>
      </a:spcBef>
      <a:spcAft>
        <a:spcPct val="0"/>
      </a:spcAft>
      <a:defRPr kern="1200">
        <a:solidFill>
          <a:schemeClr val="tx1"/>
        </a:solidFill>
        <a:latin typeface="Arial" pitchFamily="-109" charset="0"/>
        <a:ea typeface="+mn-ea"/>
        <a:cs typeface="+mn-cs"/>
      </a:defRPr>
    </a:lvl4pPr>
    <a:lvl5pPr marL="1828800" algn="l" rtl="0" fontAlgn="base">
      <a:spcBef>
        <a:spcPct val="0"/>
      </a:spcBef>
      <a:spcAft>
        <a:spcPct val="0"/>
      </a:spcAft>
      <a:defRPr kern="1200">
        <a:solidFill>
          <a:schemeClr val="tx1"/>
        </a:solidFill>
        <a:latin typeface="Arial" pitchFamily="-109" charset="0"/>
        <a:ea typeface="+mn-ea"/>
        <a:cs typeface="+mn-cs"/>
      </a:defRPr>
    </a:lvl5pPr>
    <a:lvl6pPr marL="2286000" algn="l" defTabSz="457200" rtl="0" eaLnBrk="1" latinLnBrk="0" hangingPunct="1">
      <a:defRPr kern="1200">
        <a:solidFill>
          <a:schemeClr val="tx1"/>
        </a:solidFill>
        <a:latin typeface="Arial" pitchFamily="-109" charset="0"/>
        <a:ea typeface="+mn-ea"/>
        <a:cs typeface="+mn-cs"/>
      </a:defRPr>
    </a:lvl6pPr>
    <a:lvl7pPr marL="2743200" algn="l" defTabSz="457200" rtl="0" eaLnBrk="1" latinLnBrk="0" hangingPunct="1">
      <a:defRPr kern="1200">
        <a:solidFill>
          <a:schemeClr val="tx1"/>
        </a:solidFill>
        <a:latin typeface="Arial" pitchFamily="-109" charset="0"/>
        <a:ea typeface="+mn-ea"/>
        <a:cs typeface="+mn-cs"/>
      </a:defRPr>
    </a:lvl7pPr>
    <a:lvl8pPr marL="3200400" algn="l" defTabSz="457200" rtl="0" eaLnBrk="1" latinLnBrk="0" hangingPunct="1">
      <a:defRPr kern="1200">
        <a:solidFill>
          <a:schemeClr val="tx1"/>
        </a:solidFill>
        <a:latin typeface="Arial" pitchFamily="-109" charset="0"/>
        <a:ea typeface="+mn-ea"/>
        <a:cs typeface="+mn-cs"/>
      </a:defRPr>
    </a:lvl8pPr>
    <a:lvl9pPr marL="3657600" algn="l" defTabSz="457200" rtl="0" eaLnBrk="1" latinLnBrk="0" hangingPunct="1">
      <a:defRPr kern="1200">
        <a:solidFill>
          <a:schemeClr val="tx1"/>
        </a:solidFill>
        <a:latin typeface="Arial" pitchFamily="-109"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8] [3] [2] [2] [5] [2] [11] [2] [5]"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57" autoAdjust="0"/>
    <p:restoredTop sz="92441" autoAdjust="0"/>
  </p:normalViewPr>
  <p:slideViewPr>
    <p:cSldViewPr snapToGrid="0">
      <p:cViewPr>
        <p:scale>
          <a:sx n="95" d="100"/>
          <a:sy n="95" d="100"/>
        </p:scale>
        <p:origin x="1728" y="304"/>
      </p:cViewPr>
      <p:guideLst>
        <p:guide orient="horz" pos="2160"/>
        <p:guide pos="2880"/>
      </p:guideLst>
    </p:cSldViewPr>
  </p:slideViewPr>
  <p:notesTextViewPr>
    <p:cViewPr>
      <p:scale>
        <a:sx n="90" d="100"/>
        <a:sy n="90" d="100"/>
      </p:scale>
      <p:origin x="0" y="0"/>
    </p:cViewPr>
  </p:notesTextViewPr>
  <p:sorterViewPr>
    <p:cViewPr>
      <p:scale>
        <a:sx n="66" d="100"/>
        <a:sy n="66" d="100"/>
      </p:scale>
      <p:origin x="0" y="256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defRPr sz="1200">
                <a:latin typeface="Arial" charset="0"/>
              </a:defRPr>
            </a:lvl1pPr>
          </a:lstStyle>
          <a:p>
            <a:pPr>
              <a:defRPr/>
            </a:pPr>
            <a:endParaRPr lang="en-US"/>
          </a:p>
        </p:txBody>
      </p:sp>
      <p:sp>
        <p:nvSpPr>
          <p:cNvPr id="61443" name="Rectangle 3"/>
          <p:cNvSpPr>
            <a:spLocks noGrp="1" noChangeArrowheads="1"/>
          </p:cNvSpPr>
          <p:nvPr>
            <p:ph type="dt" sz="quarter" idx="1"/>
          </p:nvPr>
        </p:nvSpPr>
        <p:spPr bwMode="auto">
          <a:xfrm>
            <a:off x="5179484" y="0"/>
            <a:ext cx="3962400" cy="3429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lgn="r">
              <a:defRPr sz="1200">
                <a:latin typeface="Arial" charset="0"/>
              </a:defRPr>
            </a:lvl1pPr>
          </a:lstStyle>
          <a:p>
            <a:pPr>
              <a:defRPr/>
            </a:pPr>
            <a:endParaRPr lang="en-US"/>
          </a:p>
        </p:txBody>
      </p:sp>
      <p:sp>
        <p:nvSpPr>
          <p:cNvPr id="61444" name="Rectangle 4"/>
          <p:cNvSpPr>
            <a:spLocks noGrp="1" noChangeArrowheads="1"/>
          </p:cNvSpPr>
          <p:nvPr>
            <p:ph type="ftr" sz="quarter" idx="2"/>
          </p:nvPr>
        </p:nvSpPr>
        <p:spPr bwMode="auto">
          <a:xfrm>
            <a:off x="0" y="6513910"/>
            <a:ext cx="3962400" cy="3429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defRPr sz="1200">
                <a:latin typeface="Arial" charset="0"/>
              </a:defRPr>
            </a:lvl1pPr>
          </a:lstStyle>
          <a:p>
            <a:pPr>
              <a:defRPr/>
            </a:pPr>
            <a:endParaRPr lang="en-US"/>
          </a:p>
        </p:txBody>
      </p:sp>
      <p:sp>
        <p:nvSpPr>
          <p:cNvPr id="61445" name="Rectangle 5"/>
          <p:cNvSpPr>
            <a:spLocks noGrp="1" noChangeArrowheads="1"/>
          </p:cNvSpPr>
          <p:nvPr>
            <p:ph type="sldNum" sz="quarter" idx="3"/>
          </p:nvPr>
        </p:nvSpPr>
        <p:spPr bwMode="auto">
          <a:xfrm>
            <a:off x="5179484" y="6513910"/>
            <a:ext cx="3962400" cy="3429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lgn="r">
              <a:defRPr sz="1200">
                <a:latin typeface="Arial" charset="0"/>
              </a:defRPr>
            </a:lvl1pPr>
          </a:lstStyle>
          <a:p>
            <a:pPr>
              <a:defRPr/>
            </a:pPr>
            <a:fld id="{4D6144D4-DB38-A94A-B4D3-111C6070766F}" type="slidenum">
              <a:rPr lang="en-US"/>
              <a:pPr>
                <a:defRPr/>
              </a:pPr>
              <a:t>‹#›</a:t>
            </a:fld>
            <a:endParaRPr lang="en-US"/>
          </a:p>
        </p:txBody>
      </p:sp>
    </p:spTree>
    <p:extLst>
      <p:ext uri="{BB962C8B-B14F-4D97-AF65-F5344CB8AC3E}">
        <p14:creationId xmlns:p14="http://schemas.microsoft.com/office/powerpoint/2010/main" val="9266984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defRPr sz="1200">
                <a:latin typeface="Arial" charset="0"/>
              </a:defRPr>
            </a:lvl1pPr>
          </a:lstStyle>
          <a:p>
            <a:pPr>
              <a:defRPr/>
            </a:pPr>
            <a:endParaRPr lang="en-US"/>
          </a:p>
        </p:txBody>
      </p:sp>
      <p:sp>
        <p:nvSpPr>
          <p:cNvPr id="38915" name="Rectangle 3"/>
          <p:cNvSpPr>
            <a:spLocks noGrp="1" noChangeArrowheads="1"/>
          </p:cNvSpPr>
          <p:nvPr>
            <p:ph type="dt" idx="1"/>
          </p:nvPr>
        </p:nvSpPr>
        <p:spPr bwMode="auto">
          <a:xfrm>
            <a:off x="5179484" y="0"/>
            <a:ext cx="3962400" cy="3429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defRPr sz="120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p:cNvSpPr>
            <a:spLocks noGrp="1" noChangeArrowheads="1"/>
          </p:cNvSpPr>
          <p:nvPr>
            <p:ph type="ftr" sz="quarter" idx="4"/>
          </p:nvPr>
        </p:nvSpPr>
        <p:spPr bwMode="auto">
          <a:xfrm>
            <a:off x="0" y="6513910"/>
            <a:ext cx="3962400" cy="3429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defRPr sz="1200">
                <a:latin typeface="Arial" charset="0"/>
              </a:defRPr>
            </a:lvl1pPr>
          </a:lstStyle>
          <a:p>
            <a:pPr>
              <a:defRPr/>
            </a:pPr>
            <a:endParaRPr lang="en-US"/>
          </a:p>
        </p:txBody>
      </p:sp>
      <p:sp>
        <p:nvSpPr>
          <p:cNvPr id="38919" name="Rectangle 7"/>
          <p:cNvSpPr>
            <a:spLocks noGrp="1" noChangeArrowheads="1"/>
          </p:cNvSpPr>
          <p:nvPr>
            <p:ph type="sldNum" sz="quarter" idx="5"/>
          </p:nvPr>
        </p:nvSpPr>
        <p:spPr bwMode="auto">
          <a:xfrm>
            <a:off x="5179484" y="6513910"/>
            <a:ext cx="3962400" cy="3429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defRPr sz="1200">
                <a:latin typeface="Arial" charset="0"/>
              </a:defRPr>
            </a:lvl1pPr>
          </a:lstStyle>
          <a:p>
            <a:pPr>
              <a:defRPr/>
            </a:pPr>
            <a:fld id="{D5223F8D-2618-1D4F-991D-3D85D6F73DE8}" type="slidenum">
              <a:rPr lang="en-US"/>
              <a:pPr>
                <a:defRPr/>
              </a:pPr>
              <a:t>‹#›</a:t>
            </a:fld>
            <a:endParaRPr lang="en-US"/>
          </a:p>
        </p:txBody>
      </p:sp>
    </p:spTree>
    <p:extLst>
      <p:ext uri="{BB962C8B-B14F-4D97-AF65-F5344CB8AC3E}">
        <p14:creationId xmlns:p14="http://schemas.microsoft.com/office/powerpoint/2010/main" val="34125330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603A1A-E773-3841-ADFC-BBF99E444C0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C1E7D6-0FCC-384A-B3CB-7FD4D256463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22A549-A8EC-5E41-AE09-B359ABBC74A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B9FEF9-6A94-4C4E-82BC-84DF130E0B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9DFB22-C7E9-9E4B-8431-4E4E88AD005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44C07A-C2E5-4246-89C7-DDE8BF5A88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0F3AC2E-915D-0649-8D8C-D175FF52D6A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3C9F8A2-9406-AB4D-8F2E-4C2286D012C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AC5BEF1-0CF0-D64B-8500-E8C28A928FC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81FF836-5028-4F40-B892-777B2D0235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A5C378-E859-C447-B1DC-01D44789580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5EF9EC-3A0F-274E-9559-CA32AB3C470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r>
              <a:rPr lang="en-US"/>
              <a:t>Class 15:  The Standard Model</a:t>
            </a:r>
            <a:br>
              <a:rPr lang="en-US"/>
            </a:b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57587ACD-9E44-A142-A97F-0C26FC1357E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2971800"/>
            <a:ext cx="7772400" cy="1470025"/>
          </a:xfrm>
        </p:spPr>
        <p:txBody>
          <a:bodyPr/>
          <a:lstStyle/>
          <a:p>
            <a:pPr eaLnBrk="1" hangingPunct="1"/>
            <a:r>
              <a:rPr lang="en-US" sz="3200" dirty="0">
                <a:ea typeface="ＭＳ Ｐゴシック" pitchFamily="-109" charset="-128"/>
                <a:cs typeface="ＭＳ Ｐゴシック" pitchFamily="-109" charset="-128"/>
              </a:rPr>
              <a:t>Class 15</a:t>
            </a:r>
            <a:br>
              <a:rPr lang="en-US" sz="1600" dirty="0">
                <a:ea typeface="ＭＳ Ｐゴシック" pitchFamily="-109" charset="-128"/>
                <a:cs typeface="ＭＳ Ｐゴシック" pitchFamily="-109" charset="-128"/>
              </a:rPr>
            </a:br>
            <a:br>
              <a:rPr lang="en-US" sz="1600" dirty="0">
                <a:ea typeface="ＭＳ Ｐゴシック" pitchFamily="-109" charset="-128"/>
                <a:cs typeface="ＭＳ Ｐゴシック" pitchFamily="-109" charset="-128"/>
              </a:rPr>
            </a:br>
            <a:r>
              <a:rPr lang="en-US" sz="3600" b="1" dirty="0"/>
              <a:t>The Standard Model</a:t>
            </a:r>
            <a:br>
              <a:rPr lang="en-US" sz="16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by</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Alan V. Deardorff</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University of Michigan</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2020</a:t>
            </a:r>
          </a:p>
        </p:txBody>
      </p:sp>
      <p:sp>
        <p:nvSpPr>
          <p:cNvPr id="16387" name="Rectangle 3"/>
          <p:cNvSpPr>
            <a:spLocks noGrp="1" noChangeArrowheads="1"/>
          </p:cNvSpPr>
          <p:nvPr>
            <p:ph type="subTitle" idx="1"/>
          </p:nvPr>
        </p:nvSpPr>
        <p:spPr>
          <a:xfrm>
            <a:off x="1447800" y="609600"/>
            <a:ext cx="6400800" cy="1066800"/>
          </a:xfrm>
        </p:spPr>
        <p:txBody>
          <a:bodyPr/>
          <a:lstStyle/>
          <a:p>
            <a:pPr eaLnBrk="1" hangingPunct="1"/>
            <a:r>
              <a:rPr lang="en-US" sz="5400" dirty="0">
                <a:ea typeface="ＭＳ Ｐゴシック" pitchFamily="-109" charset="-128"/>
                <a:cs typeface="ＭＳ Ｐゴシック" pitchFamily="-109" charset="-128"/>
              </a:rPr>
              <a:t>PubPol/Econ 541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Equilibrium Production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10</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3886200" cy="2501899"/>
          </a:xfrm>
          <a:ln>
            <a:solidFill>
              <a:srgbClr val="000000"/>
            </a:solidFill>
          </a:ln>
        </p:spPr>
        <p:txBody>
          <a:bodyPr/>
          <a:lstStyle/>
          <a:p>
            <a:r>
              <a:rPr lang="en-US" sz="2400" dirty="0"/>
              <a:t>Thus Relative Supply, RS = S</a:t>
            </a:r>
            <a:r>
              <a:rPr lang="en-US" sz="2400" baseline="-25000" dirty="0"/>
              <a:t>C</a:t>
            </a:r>
            <a:r>
              <a:rPr lang="en-US" sz="2400" dirty="0"/>
              <a:t>/S</a:t>
            </a:r>
            <a:r>
              <a:rPr lang="en-US" sz="2400" baseline="-25000" dirty="0"/>
              <a:t>F</a:t>
            </a:r>
            <a:r>
              <a:rPr lang="en-US" sz="2400" dirty="0"/>
              <a:t>, also depends on price ratio, RP = P</a:t>
            </a:r>
            <a:r>
              <a:rPr lang="en-US" sz="2400" baseline="-25000" dirty="0"/>
              <a:t>C</a:t>
            </a:r>
            <a:r>
              <a:rPr lang="en-US" sz="2400" dirty="0"/>
              <a:t>/P</a:t>
            </a:r>
            <a:r>
              <a:rPr lang="en-US" sz="2400" baseline="-25000" dirty="0"/>
              <a:t>F</a:t>
            </a:r>
            <a:r>
              <a:rPr lang="en-US" sz="2400" dirty="0"/>
              <a:t>:</a:t>
            </a:r>
          </a:p>
          <a:p>
            <a:pPr marL="0" indent="0">
              <a:buNone/>
            </a:pPr>
            <a:endParaRPr lang="en-US" sz="2400" i="1" dirty="0"/>
          </a:p>
          <a:p>
            <a:pPr marL="0" lvl="2" indent="0">
              <a:buNone/>
            </a:pPr>
            <a:r>
              <a:rPr lang="en-US" dirty="0"/>
              <a:t>      RS</a:t>
            </a:r>
            <a:r>
              <a:rPr lang="en-US" baseline="-25000" dirty="0"/>
              <a:t> </a:t>
            </a:r>
            <a:r>
              <a:rPr lang="en-US" dirty="0"/>
              <a:t>= RS(RP)</a:t>
            </a:r>
            <a:endParaRPr lang="en-US" i="1" u="sng" dirty="0"/>
          </a:p>
          <a:p>
            <a:endParaRPr lang="en-US" sz="16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524000" y="27940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790700" y="24765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2057400" y="21336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1" name="Rectangle 30"/>
          <p:cNvSpPr/>
          <p:nvPr/>
        </p:nvSpPr>
        <p:spPr>
          <a:xfrm>
            <a:off x="3860800" y="4521200"/>
            <a:ext cx="660400" cy="369332"/>
          </a:xfrm>
          <a:prstGeom prst="rect">
            <a:avLst/>
          </a:prstGeom>
        </p:spPr>
        <p:txBody>
          <a:bodyPr wrap="square">
            <a:spAutoFit/>
          </a:bodyPr>
          <a:lstStyle/>
          <a:p>
            <a:pPr marL="0" lvl="2"/>
            <a:r>
              <a:rPr lang="en-US" dirty="0"/>
              <a:t>RP</a:t>
            </a:r>
            <a:r>
              <a:rPr lang="en-US" baseline="30000" dirty="0"/>
              <a:t>0</a:t>
            </a:r>
            <a:r>
              <a:rPr lang="en-US" dirty="0"/>
              <a:t> </a:t>
            </a:r>
          </a:p>
        </p:txBody>
      </p:sp>
      <p:cxnSp>
        <p:nvCxnSpPr>
          <p:cNvPr id="23" name="Straight Connector 22"/>
          <p:cNvCxnSpPr/>
          <p:nvPr/>
        </p:nvCxnSpPr>
        <p:spPr>
          <a:xfrm flipV="1">
            <a:off x="1447800" y="4114800"/>
            <a:ext cx="1828800" cy="1066800"/>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flipH="1">
            <a:off x="1981200" y="4572000"/>
            <a:ext cx="533400" cy="304800"/>
            <a:chOff x="3581400" y="3733800"/>
            <a:chExt cx="457200" cy="457200"/>
          </a:xfrm>
        </p:grpSpPr>
        <p:cxnSp>
          <p:nvCxnSpPr>
            <p:cNvPr id="33" name="Straight Connector 32"/>
            <p:cNvCxnSpPr/>
            <p:nvPr/>
          </p:nvCxnSpPr>
          <p:spPr>
            <a:xfrm flipH="1">
              <a:off x="3581400" y="3733800"/>
              <a:ext cx="0" cy="4572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3581400" y="4191000"/>
              <a:ext cx="457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cxnSp>
        <p:nvCxnSpPr>
          <p:cNvPr id="16" name="Curved Connector 15"/>
          <p:cNvCxnSpPr/>
          <p:nvPr/>
        </p:nvCxnSpPr>
        <p:spPr>
          <a:xfrm>
            <a:off x="2590800" y="4876800"/>
            <a:ext cx="914400" cy="838200"/>
          </a:xfrm>
          <a:prstGeom prst="curvedConnector3">
            <a:avLst/>
          </a:prstGeom>
          <a:ln>
            <a:solidFill>
              <a:schemeClr val="tx1"/>
            </a:solidFill>
            <a:prstDash val="sysDot"/>
            <a:headEnd type="arrow"/>
            <a:tailEnd type="none" w="med" len="med"/>
          </a:ln>
          <a:effectLst/>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3429000" y="5562600"/>
            <a:ext cx="1676400" cy="369332"/>
          </a:xfrm>
          <a:prstGeom prst="rect">
            <a:avLst/>
          </a:prstGeom>
        </p:spPr>
        <p:txBody>
          <a:bodyPr wrap="square">
            <a:spAutoFit/>
          </a:bodyPr>
          <a:lstStyle/>
          <a:p>
            <a:r>
              <a:rPr lang="en-US" dirty="0"/>
              <a:t>S</a:t>
            </a:r>
            <a:r>
              <a:rPr lang="en-US" baseline="-25000" dirty="0"/>
              <a:t>F</a:t>
            </a:r>
            <a:r>
              <a:rPr lang="en-US" dirty="0"/>
              <a:t>/S</a:t>
            </a:r>
            <a:r>
              <a:rPr lang="en-US" baseline="-25000" dirty="0"/>
              <a:t>C</a:t>
            </a:r>
            <a:r>
              <a:rPr lang="en-US" dirty="0"/>
              <a:t>=1/RS</a:t>
            </a:r>
          </a:p>
        </p:txBody>
      </p:sp>
      <p:sp>
        <p:nvSpPr>
          <p:cNvPr id="37" name="Freeform 36"/>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8" name="TextBox 37"/>
          <p:cNvSpPr txBox="1"/>
          <p:nvPr/>
        </p:nvSpPr>
        <p:spPr>
          <a:xfrm>
            <a:off x="3048000" y="5105400"/>
            <a:ext cx="685800" cy="369332"/>
          </a:xfrm>
          <a:prstGeom prst="rect">
            <a:avLst/>
          </a:prstGeom>
          <a:noFill/>
        </p:spPr>
        <p:txBody>
          <a:bodyPr wrap="square" rtlCol="0">
            <a:spAutoFit/>
          </a:bodyPr>
          <a:lstStyle/>
          <a:p>
            <a:pPr marL="0" lvl="2"/>
            <a:r>
              <a:rPr lang="en-US" dirty="0"/>
              <a:t>S</a:t>
            </a:r>
            <a:r>
              <a:rPr lang="en-US" baseline="-25000" dirty="0"/>
              <a:t>C</a:t>
            </a:r>
            <a:r>
              <a:rPr lang="en-US" baseline="30000" dirty="0"/>
              <a:t>0</a:t>
            </a:r>
          </a:p>
        </p:txBody>
      </p:sp>
      <p:sp>
        <p:nvSpPr>
          <p:cNvPr id="39" name="TextBox 38"/>
          <p:cNvSpPr txBox="1"/>
          <p:nvPr/>
        </p:nvSpPr>
        <p:spPr>
          <a:xfrm>
            <a:off x="914400" y="3886200"/>
            <a:ext cx="685800" cy="369332"/>
          </a:xfrm>
          <a:prstGeom prst="rect">
            <a:avLst/>
          </a:prstGeom>
          <a:noFill/>
        </p:spPr>
        <p:txBody>
          <a:bodyPr wrap="square" rtlCol="0">
            <a:spAutoFit/>
          </a:bodyPr>
          <a:lstStyle/>
          <a:p>
            <a:pPr marL="0" lvl="2"/>
            <a:r>
              <a:rPr lang="en-US" dirty="0"/>
              <a:t>S</a:t>
            </a:r>
            <a:r>
              <a:rPr lang="en-US" baseline="-25000" dirty="0"/>
              <a:t>F</a:t>
            </a:r>
            <a:r>
              <a:rPr lang="en-US" baseline="30000" dirty="0"/>
              <a:t>0</a:t>
            </a:r>
          </a:p>
        </p:txBody>
      </p:sp>
      <p:cxnSp>
        <p:nvCxnSpPr>
          <p:cNvPr id="40" name="Straight Connector 39"/>
          <p:cNvCxnSpPr/>
          <p:nvPr/>
        </p:nvCxnSpPr>
        <p:spPr>
          <a:xfrm>
            <a:off x="1444625" y="4079875"/>
            <a:ext cx="18288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a:endCxn id="42" idx="0"/>
          </p:cNvCxnSpPr>
          <p:nvPr/>
        </p:nvCxnSpPr>
        <p:spPr>
          <a:xfrm flipV="1">
            <a:off x="3311525" y="4038600"/>
            <a:ext cx="3175"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2" name="Oval 41"/>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5F542C20-C8B1-CC45-8FFA-C7B1E21036DF}"/>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4146862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Supplies Depend on Prices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11</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2"/>
            <a:ext cx="3886200" cy="2294466"/>
          </a:xfrm>
          <a:ln>
            <a:solidFill>
              <a:srgbClr val="000000"/>
            </a:solidFill>
          </a:ln>
        </p:spPr>
        <p:txBody>
          <a:bodyPr/>
          <a:lstStyle/>
          <a:p>
            <a:r>
              <a:rPr lang="en-US" sz="2400" dirty="0"/>
              <a:t>ΔRP = </a:t>
            </a:r>
            <a:r>
              <a:rPr lang="en-US" sz="2400" dirty="0" err="1"/>
              <a:t>Δ</a:t>
            </a:r>
            <a:r>
              <a:rPr lang="en-US" sz="2400" dirty="0"/>
              <a:t>(P</a:t>
            </a:r>
            <a:r>
              <a:rPr lang="en-US" sz="2400" baseline="-25000" dirty="0"/>
              <a:t>C</a:t>
            </a:r>
            <a:r>
              <a:rPr lang="en-US" sz="2400" dirty="0"/>
              <a:t>/P</a:t>
            </a:r>
            <a:r>
              <a:rPr lang="en-US" sz="2400" baseline="-25000" dirty="0"/>
              <a:t>F</a:t>
            </a:r>
            <a:r>
              <a:rPr lang="en-US" sz="2400" dirty="0"/>
              <a:t>) &gt; 0</a:t>
            </a:r>
          </a:p>
          <a:p>
            <a:pPr marL="0" indent="0">
              <a:buNone/>
            </a:pPr>
            <a:r>
              <a:rPr lang="en-US" sz="2400" dirty="0"/>
              <a:t>    =&gt;</a:t>
            </a:r>
          </a:p>
          <a:p>
            <a:pPr marL="0" indent="0">
              <a:buNone/>
            </a:pPr>
            <a:r>
              <a:rPr lang="en-US" sz="2400" dirty="0"/>
              <a:t>	ΔS</a:t>
            </a:r>
            <a:r>
              <a:rPr lang="en-US" sz="2400" baseline="-25000" dirty="0"/>
              <a:t>C</a:t>
            </a:r>
            <a:r>
              <a:rPr lang="en-US" sz="2400" dirty="0"/>
              <a:t> &gt; 0</a:t>
            </a:r>
          </a:p>
          <a:p>
            <a:pPr marL="0" indent="0">
              <a:buNone/>
            </a:pPr>
            <a:r>
              <a:rPr lang="en-US" sz="2400" dirty="0"/>
              <a:t>	ΔS</a:t>
            </a:r>
            <a:r>
              <a:rPr lang="en-US" sz="2400" baseline="-25000" dirty="0"/>
              <a:t>F</a:t>
            </a:r>
            <a:r>
              <a:rPr lang="en-US" sz="2400" dirty="0"/>
              <a:t> &lt; 0</a:t>
            </a:r>
          </a:p>
          <a:p>
            <a:pPr marL="0" indent="0">
              <a:buNone/>
            </a:pPr>
            <a:r>
              <a:rPr lang="en-US" sz="2400" dirty="0"/>
              <a:t>	ΔRS &gt; 0</a:t>
            </a:r>
          </a:p>
          <a:p>
            <a:endParaRPr lang="en-US" sz="2400" dirty="0"/>
          </a:p>
          <a:p>
            <a:endParaRPr lang="en-US" sz="2400" dirty="0"/>
          </a:p>
          <a:p>
            <a:endParaRPr lang="en-US" sz="16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790700" y="24765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1524000" y="2667000"/>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4" name="TextBox 3"/>
          <p:cNvSpPr txBox="1"/>
          <p:nvPr/>
        </p:nvSpPr>
        <p:spPr>
          <a:xfrm>
            <a:off x="1842247" y="5520018"/>
            <a:ext cx="3225800" cy="369332"/>
          </a:xfrm>
          <a:prstGeom prst="rect">
            <a:avLst/>
          </a:prstGeom>
          <a:noFill/>
        </p:spPr>
        <p:txBody>
          <a:bodyPr wrap="square" rtlCol="0">
            <a:spAutoFit/>
          </a:bodyPr>
          <a:lstStyle/>
          <a:p>
            <a:r>
              <a:rPr lang="en-US" dirty="0">
                <a:solidFill>
                  <a:srgbClr val="FF0000"/>
                </a:solidFill>
              </a:rPr>
              <a:t>ΔRP = </a:t>
            </a:r>
            <a:r>
              <a:rPr lang="en-US" dirty="0" err="1">
                <a:solidFill>
                  <a:srgbClr val="FF0000"/>
                </a:solidFill>
              </a:rPr>
              <a:t>Δ</a:t>
            </a:r>
            <a:r>
              <a:rPr lang="en-US" dirty="0">
                <a:solidFill>
                  <a:srgbClr val="FF0000"/>
                </a:solidFill>
              </a:rPr>
              <a:t>(P</a:t>
            </a:r>
            <a:r>
              <a:rPr lang="en-US" baseline="-25000" dirty="0">
                <a:solidFill>
                  <a:srgbClr val="FF0000"/>
                </a:solidFill>
              </a:rPr>
              <a:t>C</a:t>
            </a:r>
            <a:r>
              <a:rPr lang="en-US" dirty="0">
                <a:solidFill>
                  <a:srgbClr val="FF0000"/>
                </a:solidFill>
              </a:rPr>
              <a:t>/P</a:t>
            </a:r>
            <a:r>
              <a:rPr lang="en-US" baseline="-25000" dirty="0">
                <a:solidFill>
                  <a:srgbClr val="FF0000"/>
                </a:solidFill>
              </a:rPr>
              <a:t>F</a:t>
            </a:r>
            <a:r>
              <a:rPr lang="en-US" dirty="0">
                <a:solidFill>
                  <a:srgbClr val="FF0000"/>
                </a:solidFill>
              </a:rPr>
              <a:t>) &gt; 0</a:t>
            </a:r>
          </a:p>
        </p:txBody>
      </p:sp>
      <p:cxnSp>
        <p:nvCxnSpPr>
          <p:cNvPr id="33" name="Straight Connector 32"/>
          <p:cNvCxnSpPr/>
          <p:nvPr/>
        </p:nvCxnSpPr>
        <p:spPr>
          <a:xfrm>
            <a:off x="2286000" y="2133600"/>
            <a:ext cx="17526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36" name="Rectangle 35"/>
          <p:cNvSpPr/>
          <p:nvPr/>
        </p:nvSpPr>
        <p:spPr>
          <a:xfrm>
            <a:off x="2438400" y="2209800"/>
            <a:ext cx="660400" cy="369332"/>
          </a:xfrm>
          <a:prstGeom prst="rect">
            <a:avLst/>
          </a:prstGeom>
        </p:spPr>
        <p:txBody>
          <a:bodyPr wrap="square">
            <a:spAutoFit/>
          </a:bodyPr>
          <a:lstStyle/>
          <a:p>
            <a:pPr marL="0" lvl="2"/>
            <a:r>
              <a:rPr lang="en-US" dirty="0">
                <a:solidFill>
                  <a:srgbClr val="FF0000"/>
                </a:solidFill>
              </a:rPr>
              <a:t>RP</a:t>
            </a:r>
            <a:r>
              <a:rPr lang="en-US" baseline="30000" dirty="0">
                <a:solidFill>
                  <a:srgbClr val="FF0000"/>
                </a:solidFill>
              </a:rPr>
              <a:t>1</a:t>
            </a:r>
            <a:r>
              <a:rPr lang="en-US" dirty="0">
                <a:solidFill>
                  <a:srgbClr val="FF0000"/>
                </a:solidFill>
              </a:rPr>
              <a:t> </a:t>
            </a:r>
          </a:p>
        </p:txBody>
      </p:sp>
      <p:sp>
        <p:nvSpPr>
          <p:cNvPr id="37" name="Oval 36"/>
          <p:cNvSpPr/>
          <p:nvPr/>
        </p:nvSpPr>
        <p:spPr>
          <a:xfrm>
            <a:off x="3787775" y="4721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9" name="Straight Connector 38"/>
          <p:cNvCxnSpPr/>
          <p:nvPr/>
        </p:nvCxnSpPr>
        <p:spPr>
          <a:xfrm>
            <a:off x="1457325" y="4762500"/>
            <a:ext cx="2349500" cy="635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flipV="1">
            <a:off x="3810000" y="4746625"/>
            <a:ext cx="0" cy="450851"/>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914400" y="4572000"/>
            <a:ext cx="685800" cy="369332"/>
          </a:xfrm>
          <a:prstGeom prst="rect">
            <a:avLst/>
          </a:prstGeom>
          <a:noFill/>
        </p:spPr>
        <p:txBody>
          <a:bodyPr wrap="square" rtlCol="0">
            <a:spAutoFit/>
          </a:bodyPr>
          <a:lstStyle/>
          <a:p>
            <a:pPr marL="0" lvl="2"/>
            <a:r>
              <a:rPr lang="en-US" dirty="0">
                <a:solidFill>
                  <a:srgbClr val="FF0000"/>
                </a:solidFill>
              </a:rPr>
              <a:t>S</a:t>
            </a:r>
            <a:r>
              <a:rPr lang="en-US" baseline="-25000" dirty="0">
                <a:solidFill>
                  <a:srgbClr val="FF0000"/>
                </a:solidFill>
              </a:rPr>
              <a:t>F</a:t>
            </a:r>
            <a:r>
              <a:rPr lang="en-US" baseline="30000" dirty="0">
                <a:solidFill>
                  <a:srgbClr val="FF0000"/>
                </a:solidFill>
              </a:rPr>
              <a:t>1</a:t>
            </a:r>
          </a:p>
        </p:txBody>
      </p:sp>
      <p:sp>
        <p:nvSpPr>
          <p:cNvPr id="42" name="TextBox 41"/>
          <p:cNvSpPr txBox="1"/>
          <p:nvPr/>
        </p:nvSpPr>
        <p:spPr>
          <a:xfrm>
            <a:off x="3581400" y="5105400"/>
            <a:ext cx="685800" cy="369332"/>
          </a:xfrm>
          <a:prstGeom prst="rect">
            <a:avLst/>
          </a:prstGeom>
          <a:noFill/>
        </p:spPr>
        <p:txBody>
          <a:bodyPr wrap="square" rtlCol="0">
            <a:spAutoFit/>
          </a:bodyPr>
          <a:lstStyle/>
          <a:p>
            <a:pPr marL="0" lvl="2"/>
            <a:r>
              <a:rPr lang="en-US" dirty="0">
                <a:solidFill>
                  <a:srgbClr val="FF0000"/>
                </a:solidFill>
              </a:rPr>
              <a:t>S</a:t>
            </a:r>
            <a:r>
              <a:rPr lang="en-US" baseline="-25000" dirty="0">
                <a:solidFill>
                  <a:srgbClr val="FF0000"/>
                </a:solidFill>
              </a:rPr>
              <a:t>C</a:t>
            </a:r>
            <a:r>
              <a:rPr lang="en-US" baseline="30000" dirty="0">
                <a:solidFill>
                  <a:srgbClr val="FF0000"/>
                </a:solidFill>
              </a:rPr>
              <a:t>1</a:t>
            </a:r>
          </a:p>
        </p:txBody>
      </p:sp>
      <p:sp>
        <p:nvSpPr>
          <p:cNvPr id="19" name="Freeform 18"/>
          <p:cNvSpPr/>
          <p:nvPr/>
        </p:nvSpPr>
        <p:spPr>
          <a:xfrm>
            <a:off x="1930400" y="2286000"/>
            <a:ext cx="431800" cy="2794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Freeform 42"/>
          <p:cNvSpPr/>
          <p:nvPr/>
        </p:nvSpPr>
        <p:spPr>
          <a:xfrm flipH="1">
            <a:off x="3200400" y="4191000"/>
            <a:ext cx="457200" cy="6858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Freeform 43"/>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5" name="TextBox 44"/>
          <p:cNvSpPr txBox="1"/>
          <p:nvPr/>
        </p:nvSpPr>
        <p:spPr>
          <a:xfrm>
            <a:off x="3048000" y="5105400"/>
            <a:ext cx="685800" cy="369332"/>
          </a:xfrm>
          <a:prstGeom prst="rect">
            <a:avLst/>
          </a:prstGeom>
          <a:noFill/>
        </p:spPr>
        <p:txBody>
          <a:bodyPr wrap="square" rtlCol="0">
            <a:spAutoFit/>
          </a:bodyPr>
          <a:lstStyle/>
          <a:p>
            <a:pPr marL="0" lvl="2"/>
            <a:r>
              <a:rPr lang="en-US" dirty="0"/>
              <a:t>S</a:t>
            </a:r>
            <a:r>
              <a:rPr lang="en-US" baseline="-25000" dirty="0"/>
              <a:t>C</a:t>
            </a:r>
            <a:r>
              <a:rPr lang="en-US" baseline="30000" dirty="0"/>
              <a:t>0</a:t>
            </a:r>
          </a:p>
        </p:txBody>
      </p:sp>
      <p:sp>
        <p:nvSpPr>
          <p:cNvPr id="46" name="TextBox 45"/>
          <p:cNvSpPr txBox="1"/>
          <p:nvPr/>
        </p:nvSpPr>
        <p:spPr>
          <a:xfrm>
            <a:off x="914400" y="3886200"/>
            <a:ext cx="685800" cy="369332"/>
          </a:xfrm>
          <a:prstGeom prst="rect">
            <a:avLst/>
          </a:prstGeom>
          <a:noFill/>
        </p:spPr>
        <p:txBody>
          <a:bodyPr wrap="square" rtlCol="0">
            <a:spAutoFit/>
          </a:bodyPr>
          <a:lstStyle/>
          <a:p>
            <a:pPr marL="0" lvl="2"/>
            <a:r>
              <a:rPr lang="en-US" dirty="0"/>
              <a:t>S</a:t>
            </a:r>
            <a:r>
              <a:rPr lang="en-US" baseline="-25000" dirty="0"/>
              <a:t>F</a:t>
            </a:r>
            <a:r>
              <a:rPr lang="en-US" baseline="30000" dirty="0"/>
              <a:t>0</a:t>
            </a:r>
          </a:p>
        </p:txBody>
      </p:sp>
      <p:cxnSp>
        <p:nvCxnSpPr>
          <p:cNvPr id="47" name="Straight Connector 46"/>
          <p:cNvCxnSpPr/>
          <p:nvPr/>
        </p:nvCxnSpPr>
        <p:spPr>
          <a:xfrm>
            <a:off x="1447800" y="4079875"/>
            <a:ext cx="18288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a:endCxn id="49" idx="0"/>
          </p:cNvCxnSpPr>
          <p:nvPr/>
        </p:nvCxnSpPr>
        <p:spPr>
          <a:xfrm flipV="1">
            <a:off x="3311525" y="4038600"/>
            <a:ext cx="3175"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9" name="Oval 48"/>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5" name="Straight Connector 54"/>
          <p:cNvCxnSpPr/>
          <p:nvPr/>
        </p:nvCxnSpPr>
        <p:spPr>
          <a:xfrm flipV="1">
            <a:off x="1447800" y="4343400"/>
            <a:ext cx="1524000" cy="838200"/>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flipV="1">
            <a:off x="1447800" y="4876800"/>
            <a:ext cx="1828800" cy="304800"/>
          </a:xfrm>
          <a:prstGeom prst="line">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57" name="Freeform 56"/>
          <p:cNvSpPr/>
          <p:nvPr/>
        </p:nvSpPr>
        <p:spPr>
          <a:xfrm rot="5400000">
            <a:off x="2095500" y="4838700"/>
            <a:ext cx="228600" cy="1524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4163A07E-00A1-464C-AC3D-6EDFB3C46763}"/>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669898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5">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41" grpId="0"/>
      <p:bldP spid="42" grpId="0"/>
      <p:bldP spid="43" grpId="0" animBg="1"/>
      <p:bldP spid="5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Relative Supply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12</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5" name="Content Placeholder 2"/>
          <p:cNvSpPr>
            <a:spLocks noGrp="1"/>
          </p:cNvSpPr>
          <p:nvPr>
            <p:ph idx="1"/>
          </p:nvPr>
        </p:nvSpPr>
        <p:spPr>
          <a:xfrm>
            <a:off x="4800600" y="1600202"/>
            <a:ext cx="3886200" cy="905931"/>
          </a:xfrm>
          <a:ln>
            <a:solidFill>
              <a:srgbClr val="000000"/>
            </a:solidFill>
          </a:ln>
        </p:spPr>
        <p:txBody>
          <a:bodyPr/>
          <a:lstStyle/>
          <a:p>
            <a:pPr marL="342900" lvl="2" indent="-342900"/>
            <a:r>
              <a:rPr lang="en-US" sz="2400" dirty="0"/>
              <a:t>It follows that </a:t>
            </a:r>
            <a:r>
              <a:rPr lang="en-US" dirty="0"/>
              <a:t>RS(RP) </a:t>
            </a:r>
            <a:r>
              <a:rPr lang="en-US" sz="2400" dirty="0"/>
              <a:t>is upward sloping</a:t>
            </a:r>
          </a:p>
          <a:p>
            <a:endParaRPr lang="en-US" sz="2400" dirty="0"/>
          </a:p>
          <a:p>
            <a:endParaRPr lang="en-US" sz="2400" dirty="0"/>
          </a:p>
          <a:p>
            <a:endParaRPr lang="en-US" sz="1600" dirty="0"/>
          </a:p>
        </p:txBody>
      </p:sp>
      <p:sp>
        <p:nvSpPr>
          <p:cNvPr id="32" name="TextBox 31"/>
          <p:cNvSpPr txBox="1"/>
          <p:nvPr/>
        </p:nvSpPr>
        <p:spPr>
          <a:xfrm>
            <a:off x="4191000" y="5181600"/>
            <a:ext cx="1600200" cy="369332"/>
          </a:xfrm>
          <a:prstGeom prst="rect">
            <a:avLst/>
          </a:prstGeom>
          <a:noFill/>
        </p:spPr>
        <p:txBody>
          <a:bodyPr wrap="square" rtlCol="0">
            <a:spAutoFit/>
          </a:bodyPr>
          <a:lstStyle/>
          <a:p>
            <a:pPr marL="0" lvl="2"/>
            <a:r>
              <a:rPr lang="en-US" dirty="0"/>
              <a:t>RS= S</a:t>
            </a:r>
            <a:r>
              <a:rPr lang="en-US" baseline="-25000" dirty="0"/>
              <a:t>C</a:t>
            </a:r>
            <a:r>
              <a:rPr lang="en-US" dirty="0"/>
              <a:t>/S</a:t>
            </a:r>
            <a:r>
              <a:rPr lang="en-US" baseline="-25000" dirty="0"/>
              <a:t>F</a:t>
            </a:r>
            <a:endParaRPr lang="en-US" dirty="0"/>
          </a:p>
        </p:txBody>
      </p:sp>
      <p:cxnSp>
        <p:nvCxnSpPr>
          <p:cNvPr id="29" name="Straight Connector 28"/>
          <p:cNvCxnSpPr/>
          <p:nvPr/>
        </p:nvCxnSpPr>
        <p:spPr>
          <a:xfrm flipV="1">
            <a:off x="1888067" y="24384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3896002" y="2092867"/>
            <a:ext cx="505329" cy="369332"/>
          </a:xfrm>
          <a:prstGeom prst="rect">
            <a:avLst/>
          </a:prstGeom>
        </p:spPr>
        <p:txBody>
          <a:bodyPr wrap="none">
            <a:spAutoFit/>
          </a:bodyPr>
          <a:lstStyle/>
          <a:p>
            <a:r>
              <a:rPr lang="en-US" dirty="0"/>
              <a:t>RS</a:t>
            </a:r>
          </a:p>
        </p:txBody>
      </p:sp>
      <p:cxnSp>
        <p:nvCxnSpPr>
          <p:cNvPr id="34" name="Straight Connector 33"/>
          <p:cNvCxnSpPr/>
          <p:nvPr/>
        </p:nvCxnSpPr>
        <p:spPr>
          <a:xfrm>
            <a:off x="1447800" y="3886200"/>
            <a:ext cx="1219200" cy="0"/>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flipV="1">
            <a:off x="2667000" y="3886200"/>
            <a:ext cx="0" cy="1295400"/>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45" name="Rectangle 44"/>
          <p:cNvSpPr/>
          <p:nvPr/>
        </p:nvSpPr>
        <p:spPr>
          <a:xfrm>
            <a:off x="914400" y="3733800"/>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46" name="Rectangle 45"/>
          <p:cNvSpPr/>
          <p:nvPr/>
        </p:nvSpPr>
        <p:spPr>
          <a:xfrm>
            <a:off x="2362200" y="5181600"/>
            <a:ext cx="660400" cy="369332"/>
          </a:xfrm>
          <a:prstGeom prst="rect">
            <a:avLst/>
          </a:prstGeom>
        </p:spPr>
        <p:txBody>
          <a:bodyPr wrap="square">
            <a:spAutoFit/>
          </a:bodyPr>
          <a:lstStyle/>
          <a:p>
            <a:pPr marL="0" lvl="2"/>
            <a:r>
              <a:rPr lang="en-US" dirty="0"/>
              <a:t>RS</a:t>
            </a:r>
            <a:r>
              <a:rPr lang="en-US" baseline="30000" dirty="0"/>
              <a:t>0</a:t>
            </a:r>
            <a:r>
              <a:rPr lang="en-US" dirty="0"/>
              <a:t> </a:t>
            </a:r>
          </a:p>
        </p:txBody>
      </p:sp>
      <p:cxnSp>
        <p:nvCxnSpPr>
          <p:cNvPr id="47" name="Straight Connector 46"/>
          <p:cNvCxnSpPr/>
          <p:nvPr/>
        </p:nvCxnSpPr>
        <p:spPr>
          <a:xfrm>
            <a:off x="1447800" y="3048000"/>
            <a:ext cx="20574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flipV="1">
            <a:off x="3505200" y="3048000"/>
            <a:ext cx="0" cy="21336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49" name="Rectangle 48"/>
          <p:cNvSpPr/>
          <p:nvPr/>
        </p:nvSpPr>
        <p:spPr>
          <a:xfrm>
            <a:off x="914400" y="2895600"/>
            <a:ext cx="660400" cy="369332"/>
          </a:xfrm>
          <a:prstGeom prst="rect">
            <a:avLst/>
          </a:prstGeom>
        </p:spPr>
        <p:txBody>
          <a:bodyPr wrap="square">
            <a:spAutoFit/>
          </a:bodyPr>
          <a:lstStyle/>
          <a:p>
            <a:pPr marL="0" lvl="2"/>
            <a:r>
              <a:rPr lang="en-US" dirty="0">
                <a:solidFill>
                  <a:srgbClr val="FF0000"/>
                </a:solidFill>
              </a:rPr>
              <a:t>RP</a:t>
            </a:r>
            <a:r>
              <a:rPr lang="en-US" baseline="30000" dirty="0">
                <a:solidFill>
                  <a:srgbClr val="FF0000"/>
                </a:solidFill>
              </a:rPr>
              <a:t>1</a:t>
            </a:r>
            <a:r>
              <a:rPr lang="en-US" dirty="0"/>
              <a:t> </a:t>
            </a:r>
          </a:p>
        </p:txBody>
      </p:sp>
      <p:sp>
        <p:nvSpPr>
          <p:cNvPr id="50" name="Rectangle 49"/>
          <p:cNvSpPr/>
          <p:nvPr/>
        </p:nvSpPr>
        <p:spPr>
          <a:xfrm>
            <a:off x="3200400" y="5181600"/>
            <a:ext cx="660400" cy="369332"/>
          </a:xfrm>
          <a:prstGeom prst="rect">
            <a:avLst/>
          </a:prstGeom>
        </p:spPr>
        <p:txBody>
          <a:bodyPr wrap="square">
            <a:spAutoFit/>
          </a:bodyPr>
          <a:lstStyle/>
          <a:p>
            <a:pPr marL="0" lvl="2"/>
            <a:r>
              <a:rPr lang="en-US" dirty="0">
                <a:solidFill>
                  <a:srgbClr val="FF0000"/>
                </a:solidFill>
              </a:rPr>
              <a:t>RS</a:t>
            </a:r>
            <a:r>
              <a:rPr lang="en-US" baseline="30000" dirty="0">
                <a:solidFill>
                  <a:srgbClr val="FF0000"/>
                </a:solidFill>
              </a:rPr>
              <a:t>1</a:t>
            </a:r>
            <a:r>
              <a:rPr lang="en-US" dirty="0"/>
              <a:t> </a:t>
            </a:r>
          </a:p>
        </p:txBody>
      </p:sp>
      <p:cxnSp>
        <p:nvCxnSpPr>
          <p:cNvPr id="51" name="Straight Connector 50"/>
          <p:cNvCxnSpPr/>
          <p:nvPr/>
        </p:nvCxnSpPr>
        <p:spPr>
          <a:xfrm>
            <a:off x="2667000" y="5029200"/>
            <a:ext cx="838200" cy="0"/>
          </a:xfrm>
          <a:prstGeom prst="line">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flipV="1">
            <a:off x="1600200" y="3048000"/>
            <a:ext cx="0" cy="838200"/>
          </a:xfrm>
          <a:prstGeom prst="line">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4D891A26-9020-3645-93FC-514B9FB49CDF}"/>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23" name="Content Placeholder 2">
            <a:extLst>
              <a:ext uri="{FF2B5EF4-FFF2-40B4-BE49-F238E27FC236}">
                <a16:creationId xmlns:a16="http://schemas.microsoft.com/office/drawing/2014/main" id="{E2F127E3-4549-FF45-A4FA-9D04CA58A866}"/>
              </a:ext>
            </a:extLst>
          </p:cNvPr>
          <p:cNvSpPr txBox="1">
            <a:spLocks/>
          </p:cNvSpPr>
          <p:nvPr/>
        </p:nvSpPr>
        <p:spPr bwMode="auto">
          <a:xfrm>
            <a:off x="4800600" y="2895600"/>
            <a:ext cx="3886200" cy="16002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342900" lvl="2" indent="-342900"/>
            <a:r>
              <a:rPr lang="en-US" kern="0" dirty="0"/>
              <a:t>Note:  There is no reason for this to be a straight line, but it could curve either way. </a:t>
            </a:r>
          </a:p>
          <a:p>
            <a:endParaRPr lang="en-US" sz="2400" kern="0" dirty="0"/>
          </a:p>
          <a:p>
            <a:endParaRPr lang="en-US" sz="2400" kern="0" dirty="0"/>
          </a:p>
          <a:p>
            <a:endParaRPr lang="en-US" sz="1600" kern="0" dirty="0"/>
          </a:p>
        </p:txBody>
      </p:sp>
    </p:spTree>
    <p:extLst>
      <p:ext uri="{BB962C8B-B14F-4D97-AF65-F5344CB8AC3E}">
        <p14:creationId xmlns:p14="http://schemas.microsoft.com/office/powerpoint/2010/main" val="4271299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15: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13</a:t>
            </a:fld>
            <a:endParaRPr lang="en-US"/>
          </a:p>
        </p:txBody>
      </p:sp>
    </p:spTree>
    <p:extLst>
      <p:ext uri="{BB962C8B-B14F-4D97-AF65-F5344CB8AC3E}">
        <p14:creationId xmlns:p14="http://schemas.microsoft.com/office/powerpoint/2010/main" val="3581700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If the relative price of </a:t>
            </a:r>
            <a:r>
              <a:rPr lang="en-US" sz="2800" i="1" dirty="0"/>
              <a:t>C</a:t>
            </a:r>
            <a:r>
              <a:rPr lang="en-US" sz="2800" dirty="0"/>
              <a:t> goes up, the </a:t>
            </a:r>
            <a:r>
              <a:rPr lang="en-US" sz="2800" dirty="0" err="1"/>
              <a:t>isovalue</a:t>
            </a:r>
            <a:r>
              <a:rPr lang="en-US" sz="2800" dirty="0"/>
              <a:t> line gets steeper.  Is there a way to see this without deriving it or remembering the equation?</a:t>
            </a:r>
            <a:r>
              <a:rPr lang="en-US" sz="1600" dirty="0"/>
              <a:t> </a:t>
            </a:r>
            <a:endParaRPr lang="en-US" sz="2800" dirty="0"/>
          </a:p>
          <a:p>
            <a:r>
              <a:rPr lang="en-US" sz="2800" dirty="0"/>
              <a:t>Does this display upward sloping supply?  How does it differ, in this respect, from the partial equilibrium model we have seen before? </a:t>
            </a:r>
          </a:p>
          <a:p>
            <a:r>
              <a:rPr lang="en-US" sz="2800" dirty="0"/>
              <a:t>In partial equilibrium supply slopes up because marginal cost rises.  Is that true here?</a:t>
            </a:r>
            <a:endParaRPr lang="en-US" sz="16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14</a:t>
            </a:fld>
            <a:endParaRPr lang="en-US"/>
          </a:p>
        </p:txBody>
      </p:sp>
    </p:spTree>
    <p:extLst>
      <p:ext uri="{BB962C8B-B14F-4D97-AF65-F5344CB8AC3E}">
        <p14:creationId xmlns:p14="http://schemas.microsoft.com/office/powerpoint/2010/main" val="3667022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Relative supply</a:t>
            </a:r>
          </a:p>
          <a:p>
            <a:r>
              <a:rPr lang="en-US" dirty="0"/>
              <a:t>Relative demand</a:t>
            </a:r>
          </a:p>
          <a:p>
            <a:r>
              <a:rPr lang="en-US" dirty="0">
                <a:solidFill>
                  <a:schemeClr val="bg1">
                    <a:lumMod val="75000"/>
                  </a:schemeClr>
                </a:solidFill>
              </a:rPr>
              <a:t>International equilibrium</a:t>
            </a:r>
          </a:p>
          <a:p>
            <a:pPr lvl="1"/>
            <a:r>
              <a:rPr lang="en-US" dirty="0">
                <a:solidFill>
                  <a:schemeClr val="bg1">
                    <a:lumMod val="75000"/>
                  </a:schemeClr>
                </a:solidFill>
              </a:rPr>
              <a:t>Small country</a:t>
            </a:r>
          </a:p>
          <a:p>
            <a:pPr lvl="1"/>
            <a:r>
              <a:rPr lang="en-US" dirty="0">
                <a:solidFill>
                  <a:schemeClr val="bg1">
                    <a:lumMod val="75000"/>
                  </a:schemeClr>
                </a:solidFill>
              </a:rPr>
              <a:t>Two country world</a:t>
            </a:r>
          </a:p>
          <a:p>
            <a:r>
              <a:rPr lang="en-US" dirty="0">
                <a:solidFill>
                  <a:schemeClr val="bg1">
                    <a:lumMod val="75000"/>
                  </a:schemeClr>
                </a:solidFill>
              </a:rPr>
              <a:t>Effects of growth</a:t>
            </a:r>
          </a:p>
          <a:p>
            <a:r>
              <a:rPr lang="en-US" dirty="0">
                <a:solidFill>
                  <a:schemeClr val="bg1">
                    <a:lumMod val="75000"/>
                  </a:schemeClr>
                </a:solidFill>
              </a:rPr>
              <a:t>Effects of trade barriers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15</a:t>
            </a:fld>
            <a:endParaRPr lang="en-US"/>
          </a:p>
        </p:txBody>
      </p:sp>
      <p:sp>
        <p:nvSpPr>
          <p:cNvPr id="4" name="Footer Placeholder 3">
            <a:extLst>
              <a:ext uri="{FF2B5EF4-FFF2-40B4-BE49-F238E27FC236}">
                <a16:creationId xmlns:a16="http://schemas.microsoft.com/office/drawing/2014/main" id="{394F33A1-B5A9-0141-BF10-42C0C73A106E}"/>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6" name="Rectangle 5">
            <a:extLst>
              <a:ext uri="{FF2B5EF4-FFF2-40B4-BE49-F238E27FC236}">
                <a16:creationId xmlns:a16="http://schemas.microsoft.com/office/drawing/2014/main" id="{BD08EBC7-EF61-0F44-9F7E-FE1DC8195D3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4061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Preferences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16</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Content Placeholder 2"/>
          <p:cNvSpPr>
            <a:spLocks noGrp="1"/>
          </p:cNvSpPr>
          <p:nvPr>
            <p:ph idx="1"/>
          </p:nvPr>
        </p:nvSpPr>
        <p:spPr>
          <a:xfrm>
            <a:off x="4800600" y="1600202"/>
            <a:ext cx="3886200" cy="2057398"/>
          </a:xfrm>
          <a:ln>
            <a:solidFill>
              <a:srgbClr val="000000"/>
            </a:solidFill>
          </a:ln>
        </p:spPr>
        <p:txBody>
          <a:bodyPr/>
          <a:lstStyle/>
          <a:p>
            <a:pPr marL="342900" lvl="2" indent="-342900"/>
            <a:r>
              <a:rPr lang="en-US" sz="2400" dirty="0"/>
              <a:t>Represented by a family of indifference curves for the whole country:</a:t>
            </a:r>
          </a:p>
          <a:p>
            <a:pPr marL="342900" lvl="2" indent="-342900"/>
            <a:r>
              <a:rPr lang="en-US" dirty="0"/>
              <a:t>“Community indifference curves”</a:t>
            </a:r>
            <a:endParaRPr lang="en-US" sz="2400" dirty="0"/>
          </a:p>
          <a:p>
            <a:endParaRPr lang="en-US" sz="2400" dirty="0"/>
          </a:p>
          <a:p>
            <a:endParaRPr lang="en-US" sz="2400" dirty="0"/>
          </a:p>
          <a:p>
            <a:endParaRPr lang="en-US" sz="1600" dirty="0"/>
          </a:p>
        </p:txBody>
      </p:sp>
      <p:sp>
        <p:nvSpPr>
          <p:cNvPr id="11" name="TextBox 10"/>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12" name="TextBox 1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16" name="Freeform 15"/>
          <p:cNvSpPr/>
          <p:nvPr/>
        </p:nvSpPr>
        <p:spPr>
          <a:xfrm rot="10800000">
            <a:off x="1733550" y="2927350"/>
            <a:ext cx="1828800" cy="20320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Freeform 17"/>
          <p:cNvSpPr/>
          <p:nvPr/>
        </p:nvSpPr>
        <p:spPr>
          <a:xfrm rot="10800000">
            <a:off x="1797050" y="2349500"/>
            <a:ext cx="2241550" cy="24765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Freeform 18"/>
          <p:cNvSpPr/>
          <p:nvPr/>
        </p:nvSpPr>
        <p:spPr>
          <a:xfrm rot="10800000">
            <a:off x="1892300" y="1701800"/>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F9076A9B-730D-DB45-9F59-93D6C9A3815C}"/>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765930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Preferences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17</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Content Placeholder 2"/>
          <p:cNvSpPr>
            <a:spLocks noGrp="1"/>
          </p:cNvSpPr>
          <p:nvPr>
            <p:ph idx="1"/>
          </p:nvPr>
        </p:nvSpPr>
        <p:spPr>
          <a:xfrm>
            <a:off x="4800600" y="1600201"/>
            <a:ext cx="3886200" cy="4021665"/>
          </a:xfrm>
          <a:ln>
            <a:solidFill>
              <a:srgbClr val="000000"/>
            </a:solidFill>
          </a:ln>
        </p:spPr>
        <p:txBody>
          <a:bodyPr/>
          <a:lstStyle/>
          <a:p>
            <a:pPr marL="342900" lvl="2" indent="-342900"/>
            <a:r>
              <a:rPr lang="en-US" sz="2400" dirty="0"/>
              <a:t>If we knew the budget line, then we would use it to find demand, from </a:t>
            </a:r>
          </a:p>
          <a:p>
            <a:pPr marL="800100" lvl="3" indent="-342900"/>
            <a:r>
              <a:rPr lang="en-US" dirty="0"/>
              <a:t>Tangency between budget line and an indifference curve</a:t>
            </a:r>
          </a:p>
          <a:p>
            <a:pPr marL="342900" lvl="2" indent="-342900"/>
            <a:r>
              <a:rPr lang="en-US" sz="2400" dirty="0"/>
              <a:t>That’s the most preferred bundle of the two goods that consumers can afford.</a:t>
            </a:r>
          </a:p>
          <a:p>
            <a:endParaRPr lang="en-US" sz="2400" dirty="0"/>
          </a:p>
          <a:p>
            <a:endParaRPr lang="en-US" sz="2400" dirty="0"/>
          </a:p>
          <a:p>
            <a:endParaRPr lang="en-US" sz="1600" dirty="0"/>
          </a:p>
        </p:txBody>
      </p:sp>
      <p:sp>
        <p:nvSpPr>
          <p:cNvPr id="11" name="TextBox 10"/>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12" name="TextBox 1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13" name="Freeform 12"/>
          <p:cNvSpPr/>
          <p:nvPr/>
        </p:nvSpPr>
        <p:spPr>
          <a:xfrm rot="10800000">
            <a:off x="1733550" y="2927350"/>
            <a:ext cx="1828800" cy="20320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6" name="Straight Connector 15"/>
          <p:cNvCxnSpPr/>
          <p:nvPr/>
        </p:nvCxnSpPr>
        <p:spPr>
          <a:xfrm>
            <a:off x="1447800" y="3048001"/>
            <a:ext cx="2514600" cy="213359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Oval 16"/>
          <p:cNvSpPr/>
          <p:nvPr/>
        </p:nvSpPr>
        <p:spPr>
          <a:xfrm>
            <a:off x="2717800" y="41021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Freeform 17"/>
          <p:cNvSpPr/>
          <p:nvPr/>
        </p:nvSpPr>
        <p:spPr>
          <a:xfrm rot="10800000">
            <a:off x="1797050" y="2349500"/>
            <a:ext cx="2241550" cy="24765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Freeform 18"/>
          <p:cNvSpPr/>
          <p:nvPr/>
        </p:nvSpPr>
        <p:spPr>
          <a:xfrm rot="10800000">
            <a:off x="1892300" y="1701800"/>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7BF50E32-01C9-E44D-83E3-BB71A21C304D}"/>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602731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Equilibrium Demand</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18</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3886200" cy="3293532"/>
          </a:xfrm>
          <a:ln>
            <a:solidFill>
              <a:srgbClr val="000000"/>
            </a:solidFill>
          </a:ln>
        </p:spPr>
        <p:txBody>
          <a:bodyPr/>
          <a:lstStyle/>
          <a:p>
            <a:r>
              <a:rPr lang="en-US" sz="2400" dirty="0"/>
              <a:t>Given prices, income is the value of production.</a:t>
            </a:r>
          </a:p>
          <a:p>
            <a:r>
              <a:rPr lang="en-US" sz="2400" dirty="0"/>
              <a:t>So the budget line is the price line tangent to the PPF.</a:t>
            </a:r>
          </a:p>
          <a:p>
            <a:r>
              <a:rPr lang="en-US" sz="2400" dirty="0"/>
              <a:t>And demand is given by its tangency with an indifference curve.</a:t>
            </a:r>
            <a:endParaRPr lang="en-US" dirty="0"/>
          </a:p>
          <a:p>
            <a:endParaRPr lang="en-US" sz="16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39333" y="2116667"/>
            <a:ext cx="2929467" cy="3064933"/>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524125" y="32385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a:endCxn id="36" idx="2"/>
          </p:cNvCxnSpPr>
          <p:nvPr/>
        </p:nvCxnSpPr>
        <p:spPr>
          <a:xfrm flipV="1">
            <a:off x="1447800" y="3276600"/>
            <a:ext cx="1076325" cy="3175"/>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40" idx="0"/>
          </p:cNvCxnSpPr>
          <p:nvPr/>
        </p:nvCxnSpPr>
        <p:spPr>
          <a:xfrm flipV="1">
            <a:off x="2552700" y="3282950"/>
            <a:ext cx="6350" cy="182245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209800" y="5105400"/>
            <a:ext cx="685800" cy="369332"/>
          </a:xfrm>
          <a:prstGeom prst="rect">
            <a:avLst/>
          </a:prstGeom>
          <a:noFill/>
        </p:spPr>
        <p:txBody>
          <a:bodyPr wrap="square" rtlCol="0">
            <a:spAutoFit/>
          </a:bodyPr>
          <a:lstStyle/>
          <a:p>
            <a:pPr marL="0" lvl="2"/>
            <a:r>
              <a:rPr lang="en-US" dirty="0"/>
              <a:t>D</a:t>
            </a:r>
            <a:r>
              <a:rPr lang="en-US" baseline="-25000" dirty="0"/>
              <a:t>C</a:t>
            </a:r>
            <a:r>
              <a:rPr lang="en-US" baseline="30000" dirty="0"/>
              <a:t>0</a:t>
            </a:r>
          </a:p>
        </p:txBody>
      </p:sp>
      <p:sp>
        <p:nvSpPr>
          <p:cNvPr id="41" name="TextBox 40"/>
          <p:cNvSpPr txBox="1"/>
          <p:nvPr/>
        </p:nvSpPr>
        <p:spPr>
          <a:xfrm>
            <a:off x="914400" y="3124200"/>
            <a:ext cx="685800" cy="369332"/>
          </a:xfrm>
          <a:prstGeom prst="rect">
            <a:avLst/>
          </a:prstGeom>
          <a:noFill/>
        </p:spPr>
        <p:txBody>
          <a:bodyPr wrap="square" rtlCol="0">
            <a:spAutoFit/>
          </a:bodyPr>
          <a:lstStyle/>
          <a:p>
            <a:pPr marL="0" lvl="2"/>
            <a:r>
              <a:rPr lang="en-US" dirty="0"/>
              <a:t>D</a:t>
            </a:r>
            <a:r>
              <a:rPr lang="en-US" baseline="-25000" dirty="0"/>
              <a:t>F</a:t>
            </a:r>
            <a:r>
              <a:rPr lang="en-US" baseline="30000" dirty="0"/>
              <a:t>0</a:t>
            </a:r>
          </a:p>
        </p:txBody>
      </p:sp>
      <p:sp>
        <p:nvSpPr>
          <p:cNvPr id="42" name="Freeform 41"/>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TextBox 46"/>
          <p:cNvSpPr txBox="1"/>
          <p:nvPr/>
        </p:nvSpPr>
        <p:spPr>
          <a:xfrm>
            <a:off x="914400" y="3886200"/>
            <a:ext cx="685800" cy="369332"/>
          </a:xfrm>
          <a:prstGeom prst="rect">
            <a:avLst/>
          </a:prstGeom>
          <a:noFill/>
        </p:spPr>
        <p:txBody>
          <a:bodyPr wrap="square" rtlCol="0">
            <a:spAutoFit/>
          </a:bodyPr>
          <a:lstStyle/>
          <a:p>
            <a:pPr marL="0" lvl="2"/>
            <a:r>
              <a:rPr lang="en-US" dirty="0"/>
              <a:t>S</a:t>
            </a:r>
            <a:r>
              <a:rPr lang="en-US" baseline="-25000" dirty="0"/>
              <a:t>F</a:t>
            </a:r>
            <a:r>
              <a:rPr lang="en-US" baseline="30000" dirty="0"/>
              <a:t>0</a:t>
            </a:r>
          </a:p>
        </p:txBody>
      </p:sp>
      <p:cxnSp>
        <p:nvCxnSpPr>
          <p:cNvPr id="48" name="Straight Connector 47"/>
          <p:cNvCxnSpPr/>
          <p:nvPr/>
        </p:nvCxnSpPr>
        <p:spPr>
          <a:xfrm>
            <a:off x="1444625" y="4079875"/>
            <a:ext cx="18288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a:endCxn id="50" idx="0"/>
          </p:cNvCxnSpPr>
          <p:nvPr/>
        </p:nvCxnSpPr>
        <p:spPr>
          <a:xfrm flipV="1">
            <a:off x="3311525" y="4038600"/>
            <a:ext cx="3175"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0" name="Oval 49"/>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TextBox 53"/>
          <p:cNvSpPr txBox="1"/>
          <p:nvPr/>
        </p:nvSpPr>
        <p:spPr>
          <a:xfrm>
            <a:off x="3048000" y="5105400"/>
            <a:ext cx="685800" cy="369332"/>
          </a:xfrm>
          <a:prstGeom prst="rect">
            <a:avLst/>
          </a:prstGeom>
          <a:noFill/>
        </p:spPr>
        <p:txBody>
          <a:bodyPr wrap="square" rtlCol="0">
            <a:spAutoFit/>
          </a:bodyPr>
          <a:lstStyle/>
          <a:p>
            <a:pPr marL="0" lvl="2"/>
            <a:r>
              <a:rPr lang="en-US" dirty="0"/>
              <a:t>S</a:t>
            </a:r>
            <a:r>
              <a:rPr lang="en-US" baseline="-25000" dirty="0"/>
              <a:t>C</a:t>
            </a:r>
            <a:r>
              <a:rPr lang="en-US" baseline="30000" dirty="0"/>
              <a:t>0</a:t>
            </a:r>
          </a:p>
        </p:txBody>
      </p:sp>
      <p:sp>
        <p:nvSpPr>
          <p:cNvPr id="55" name="TextBox 54"/>
          <p:cNvSpPr txBox="1"/>
          <p:nvPr/>
        </p:nvSpPr>
        <p:spPr>
          <a:xfrm>
            <a:off x="2895600" y="4038600"/>
            <a:ext cx="68580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2536825" y="2933700"/>
            <a:ext cx="685800" cy="369332"/>
          </a:xfrm>
          <a:prstGeom prst="rect">
            <a:avLst/>
          </a:prstGeom>
          <a:noFill/>
        </p:spPr>
        <p:txBody>
          <a:bodyPr wrap="square" rtlCol="0">
            <a:spAutoFit/>
          </a:bodyPr>
          <a:lstStyle/>
          <a:p>
            <a:pPr marL="0" lvl="2"/>
            <a:r>
              <a:rPr lang="en-US" dirty="0"/>
              <a:t>D</a:t>
            </a:r>
            <a:r>
              <a:rPr lang="en-US" baseline="30000" dirty="0"/>
              <a:t>0</a:t>
            </a:r>
          </a:p>
        </p:txBody>
      </p:sp>
      <p:sp>
        <p:nvSpPr>
          <p:cNvPr id="58" name="Freeform 57"/>
          <p:cNvSpPr/>
          <p:nvPr/>
        </p:nvSpPr>
        <p:spPr>
          <a:xfrm rot="10800000">
            <a:off x="1714500" y="1406525"/>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296E68F3-A1F8-CD46-8B97-D1E1A3551BCA}"/>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71000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build="p" animBg="1"/>
      <p:bldP spid="36" grpId="0" animBg="1"/>
      <p:bldP spid="40" grpId="0"/>
      <p:bldP spid="41" grpId="0"/>
      <p:bldP spid="56" grpId="0"/>
      <p:bldP spid="5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19</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3886200" cy="3835400"/>
          </a:xfrm>
          <a:ln>
            <a:solidFill>
              <a:srgbClr val="000000"/>
            </a:solidFill>
          </a:ln>
        </p:spPr>
        <p:txBody>
          <a:bodyPr/>
          <a:lstStyle/>
          <a:p>
            <a:r>
              <a:rPr lang="en-US" sz="2400" dirty="0"/>
              <a:t>For arbitrary prices, demand will not equal supply</a:t>
            </a:r>
          </a:p>
          <a:p>
            <a:r>
              <a:rPr lang="en-US" sz="2400" dirty="0"/>
              <a:t>Their difference will be trade:</a:t>
            </a:r>
          </a:p>
          <a:p>
            <a:r>
              <a:rPr lang="en-US" sz="2400" dirty="0"/>
              <a:t>Exports:</a:t>
            </a:r>
          </a:p>
          <a:p>
            <a:pPr marL="0" indent="0">
              <a:buNone/>
            </a:pPr>
            <a:r>
              <a:rPr lang="en-US" sz="2400" dirty="0"/>
              <a:t>	S</a:t>
            </a:r>
            <a:r>
              <a:rPr lang="en-US" sz="2400" baseline="-25000" dirty="0"/>
              <a:t>C</a:t>
            </a:r>
            <a:r>
              <a:rPr lang="en-US" sz="2400" dirty="0"/>
              <a:t>–D</a:t>
            </a:r>
            <a:r>
              <a:rPr lang="en-US" sz="2400" baseline="-25000" dirty="0"/>
              <a:t>C</a:t>
            </a:r>
            <a:r>
              <a:rPr lang="en-US" sz="2400" dirty="0"/>
              <a:t>=X</a:t>
            </a:r>
            <a:r>
              <a:rPr lang="en-US" sz="2400" baseline="-25000" dirty="0"/>
              <a:t>C</a:t>
            </a:r>
            <a:endParaRPr lang="en-US" sz="2400" dirty="0"/>
          </a:p>
          <a:p>
            <a:r>
              <a:rPr lang="en-US" sz="2400" dirty="0"/>
              <a:t>Imports:</a:t>
            </a:r>
          </a:p>
          <a:p>
            <a:pPr marL="0" indent="0">
              <a:buNone/>
            </a:pPr>
            <a:r>
              <a:rPr lang="en-US" sz="2400" dirty="0"/>
              <a:t>	D</a:t>
            </a:r>
            <a:r>
              <a:rPr lang="en-US" sz="2400" baseline="-25000" dirty="0"/>
              <a:t>F</a:t>
            </a:r>
            <a:r>
              <a:rPr lang="en-US" sz="2400" dirty="0"/>
              <a:t>–S</a:t>
            </a:r>
            <a:r>
              <a:rPr lang="en-US" sz="2400" baseline="-25000" dirty="0"/>
              <a:t>F</a:t>
            </a:r>
            <a:r>
              <a:rPr lang="en-US" sz="2400" dirty="0"/>
              <a:t>=M</a:t>
            </a:r>
            <a:r>
              <a:rPr lang="en-US" sz="2400" baseline="-25000" dirty="0"/>
              <a:t>F</a:t>
            </a:r>
            <a:endParaRPr lang="en-US" sz="2400" dirty="0"/>
          </a:p>
          <a:p>
            <a:endParaRPr lang="en-US" sz="16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39333" y="2116667"/>
            <a:ext cx="2929467" cy="3064933"/>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524125" y="32385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a:endCxn id="36" idx="2"/>
          </p:cNvCxnSpPr>
          <p:nvPr/>
        </p:nvCxnSpPr>
        <p:spPr>
          <a:xfrm flipV="1">
            <a:off x="1447800" y="3276600"/>
            <a:ext cx="1076325" cy="3175"/>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40" idx="0"/>
          </p:cNvCxnSpPr>
          <p:nvPr/>
        </p:nvCxnSpPr>
        <p:spPr>
          <a:xfrm flipV="1">
            <a:off x="2552700" y="3282950"/>
            <a:ext cx="6350" cy="182245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209800" y="5105400"/>
            <a:ext cx="685800" cy="369332"/>
          </a:xfrm>
          <a:prstGeom prst="rect">
            <a:avLst/>
          </a:prstGeom>
          <a:noFill/>
        </p:spPr>
        <p:txBody>
          <a:bodyPr wrap="square" rtlCol="0">
            <a:spAutoFit/>
          </a:bodyPr>
          <a:lstStyle/>
          <a:p>
            <a:pPr marL="0" lvl="2"/>
            <a:r>
              <a:rPr lang="en-US" dirty="0"/>
              <a:t>D</a:t>
            </a:r>
            <a:r>
              <a:rPr lang="en-US" baseline="-25000" dirty="0"/>
              <a:t>C</a:t>
            </a:r>
            <a:r>
              <a:rPr lang="en-US" baseline="30000" dirty="0"/>
              <a:t>0</a:t>
            </a:r>
          </a:p>
        </p:txBody>
      </p:sp>
      <p:sp>
        <p:nvSpPr>
          <p:cNvPr id="41" name="TextBox 40"/>
          <p:cNvSpPr txBox="1"/>
          <p:nvPr/>
        </p:nvSpPr>
        <p:spPr>
          <a:xfrm>
            <a:off x="914400" y="3124200"/>
            <a:ext cx="685800" cy="369332"/>
          </a:xfrm>
          <a:prstGeom prst="rect">
            <a:avLst/>
          </a:prstGeom>
          <a:noFill/>
        </p:spPr>
        <p:txBody>
          <a:bodyPr wrap="square" rtlCol="0">
            <a:spAutoFit/>
          </a:bodyPr>
          <a:lstStyle/>
          <a:p>
            <a:pPr marL="0" lvl="2"/>
            <a:r>
              <a:rPr lang="en-US" dirty="0"/>
              <a:t>D</a:t>
            </a:r>
            <a:r>
              <a:rPr lang="en-US" baseline="-25000" dirty="0"/>
              <a:t>F</a:t>
            </a:r>
            <a:r>
              <a:rPr lang="en-US" baseline="30000" dirty="0"/>
              <a:t>0</a:t>
            </a:r>
          </a:p>
        </p:txBody>
      </p:sp>
      <p:sp>
        <p:nvSpPr>
          <p:cNvPr id="42" name="Freeform 41"/>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TextBox 46"/>
          <p:cNvSpPr txBox="1"/>
          <p:nvPr/>
        </p:nvSpPr>
        <p:spPr>
          <a:xfrm>
            <a:off x="914400" y="3886200"/>
            <a:ext cx="685800" cy="369332"/>
          </a:xfrm>
          <a:prstGeom prst="rect">
            <a:avLst/>
          </a:prstGeom>
          <a:noFill/>
        </p:spPr>
        <p:txBody>
          <a:bodyPr wrap="square" rtlCol="0">
            <a:spAutoFit/>
          </a:bodyPr>
          <a:lstStyle/>
          <a:p>
            <a:pPr marL="0" lvl="2"/>
            <a:r>
              <a:rPr lang="en-US" dirty="0"/>
              <a:t>S</a:t>
            </a:r>
            <a:r>
              <a:rPr lang="en-US" baseline="-25000" dirty="0"/>
              <a:t>F</a:t>
            </a:r>
            <a:r>
              <a:rPr lang="en-US" baseline="30000" dirty="0"/>
              <a:t>0</a:t>
            </a:r>
          </a:p>
        </p:txBody>
      </p:sp>
      <p:cxnSp>
        <p:nvCxnSpPr>
          <p:cNvPr id="48" name="Straight Connector 47"/>
          <p:cNvCxnSpPr/>
          <p:nvPr/>
        </p:nvCxnSpPr>
        <p:spPr>
          <a:xfrm>
            <a:off x="1444625" y="4079875"/>
            <a:ext cx="18288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a:endCxn id="50" idx="0"/>
          </p:cNvCxnSpPr>
          <p:nvPr/>
        </p:nvCxnSpPr>
        <p:spPr>
          <a:xfrm flipV="1">
            <a:off x="3311525" y="4038600"/>
            <a:ext cx="3175"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0" name="Oval 49"/>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TextBox 53"/>
          <p:cNvSpPr txBox="1"/>
          <p:nvPr/>
        </p:nvSpPr>
        <p:spPr>
          <a:xfrm>
            <a:off x="3048000" y="5105400"/>
            <a:ext cx="685800" cy="369332"/>
          </a:xfrm>
          <a:prstGeom prst="rect">
            <a:avLst/>
          </a:prstGeom>
          <a:noFill/>
        </p:spPr>
        <p:txBody>
          <a:bodyPr wrap="square" rtlCol="0">
            <a:spAutoFit/>
          </a:bodyPr>
          <a:lstStyle/>
          <a:p>
            <a:pPr marL="0" lvl="2"/>
            <a:r>
              <a:rPr lang="en-US" dirty="0"/>
              <a:t>S</a:t>
            </a:r>
            <a:r>
              <a:rPr lang="en-US" baseline="-25000" dirty="0"/>
              <a:t>C</a:t>
            </a:r>
            <a:r>
              <a:rPr lang="en-US" baseline="30000" dirty="0"/>
              <a:t>0</a:t>
            </a:r>
          </a:p>
        </p:txBody>
      </p:sp>
      <p:sp>
        <p:nvSpPr>
          <p:cNvPr id="55" name="TextBox 54"/>
          <p:cNvSpPr txBox="1"/>
          <p:nvPr/>
        </p:nvSpPr>
        <p:spPr>
          <a:xfrm>
            <a:off x="2895600" y="4038600"/>
            <a:ext cx="68580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2514600" y="2971800"/>
            <a:ext cx="685800" cy="369332"/>
          </a:xfrm>
          <a:prstGeom prst="rect">
            <a:avLst/>
          </a:prstGeom>
          <a:noFill/>
        </p:spPr>
        <p:txBody>
          <a:bodyPr wrap="square" rtlCol="0">
            <a:spAutoFit/>
          </a:bodyPr>
          <a:lstStyle/>
          <a:p>
            <a:pPr marL="0" lvl="2"/>
            <a:r>
              <a:rPr lang="en-US" dirty="0"/>
              <a:t>D</a:t>
            </a:r>
            <a:r>
              <a:rPr lang="en-US" baseline="30000" dirty="0"/>
              <a:t>0</a:t>
            </a:r>
          </a:p>
        </p:txBody>
      </p:sp>
      <p:sp>
        <p:nvSpPr>
          <p:cNvPr id="3" name="Left Brace 2"/>
          <p:cNvSpPr/>
          <p:nvPr/>
        </p:nvSpPr>
        <p:spPr>
          <a:xfrm flipH="1">
            <a:off x="1447800" y="3276600"/>
            <a:ext cx="152400" cy="806450"/>
          </a:xfrm>
          <a:prstGeom prst="leftBrace">
            <a:avLst>
              <a:gd name="adj1" fmla="val 56410"/>
              <a:gd name="adj2" fmla="val 49606"/>
            </a:avLst>
          </a:prstGeom>
          <a:ln>
            <a:solidFill>
              <a:srgbClr val="008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Left Brace 24"/>
          <p:cNvSpPr/>
          <p:nvPr/>
        </p:nvSpPr>
        <p:spPr>
          <a:xfrm rot="16200000" flipH="1">
            <a:off x="2863850" y="4724400"/>
            <a:ext cx="152400" cy="762000"/>
          </a:xfrm>
          <a:prstGeom prst="leftBrace">
            <a:avLst>
              <a:gd name="adj1" fmla="val 56410"/>
              <a:gd name="adj2" fmla="val 49606"/>
            </a:avLst>
          </a:prstGeom>
          <a:ln>
            <a:solidFill>
              <a:srgbClr val="008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 name="TextBox 25"/>
          <p:cNvSpPr txBox="1"/>
          <p:nvPr/>
        </p:nvSpPr>
        <p:spPr>
          <a:xfrm>
            <a:off x="1520825" y="3476625"/>
            <a:ext cx="685800" cy="369332"/>
          </a:xfrm>
          <a:prstGeom prst="rect">
            <a:avLst/>
          </a:prstGeom>
          <a:noFill/>
        </p:spPr>
        <p:txBody>
          <a:bodyPr wrap="square" rtlCol="0">
            <a:spAutoFit/>
          </a:bodyPr>
          <a:lstStyle/>
          <a:p>
            <a:pPr marL="0" lvl="2"/>
            <a:r>
              <a:rPr lang="en-US" dirty="0">
                <a:solidFill>
                  <a:srgbClr val="008000"/>
                </a:solidFill>
              </a:rPr>
              <a:t>M</a:t>
            </a:r>
            <a:r>
              <a:rPr lang="en-US" baseline="-25000" dirty="0">
                <a:solidFill>
                  <a:srgbClr val="008000"/>
                </a:solidFill>
              </a:rPr>
              <a:t>F</a:t>
            </a:r>
            <a:r>
              <a:rPr lang="en-US" baseline="30000" dirty="0">
                <a:solidFill>
                  <a:srgbClr val="008000"/>
                </a:solidFill>
              </a:rPr>
              <a:t>0</a:t>
            </a:r>
          </a:p>
        </p:txBody>
      </p:sp>
      <p:sp>
        <p:nvSpPr>
          <p:cNvPr id="27" name="TextBox 26"/>
          <p:cNvSpPr txBox="1"/>
          <p:nvPr/>
        </p:nvSpPr>
        <p:spPr>
          <a:xfrm>
            <a:off x="2679700" y="4686300"/>
            <a:ext cx="685800" cy="369332"/>
          </a:xfrm>
          <a:prstGeom prst="rect">
            <a:avLst/>
          </a:prstGeom>
          <a:noFill/>
        </p:spPr>
        <p:txBody>
          <a:bodyPr wrap="square" rtlCol="0">
            <a:spAutoFit/>
          </a:bodyPr>
          <a:lstStyle/>
          <a:p>
            <a:pPr marL="0" lvl="2"/>
            <a:r>
              <a:rPr lang="en-US" dirty="0">
                <a:solidFill>
                  <a:srgbClr val="008000"/>
                </a:solidFill>
              </a:rPr>
              <a:t>X</a:t>
            </a:r>
            <a:r>
              <a:rPr lang="en-US" baseline="-25000" dirty="0">
                <a:solidFill>
                  <a:srgbClr val="008000"/>
                </a:solidFill>
              </a:rPr>
              <a:t>C</a:t>
            </a:r>
            <a:r>
              <a:rPr lang="en-US" baseline="30000" dirty="0">
                <a:solidFill>
                  <a:srgbClr val="008000"/>
                </a:solidFill>
              </a:rPr>
              <a:t>0</a:t>
            </a:r>
          </a:p>
        </p:txBody>
      </p:sp>
      <p:sp>
        <p:nvSpPr>
          <p:cNvPr id="4" name="Right Triangle 3"/>
          <p:cNvSpPr/>
          <p:nvPr/>
        </p:nvSpPr>
        <p:spPr>
          <a:xfrm>
            <a:off x="2559050" y="3267075"/>
            <a:ext cx="746125" cy="812800"/>
          </a:xfrm>
          <a:prstGeom prst="rtTriangle">
            <a:avLst/>
          </a:prstGeom>
          <a:noFill/>
          <a:ln w="508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2904067" y="2940050"/>
            <a:ext cx="1305983" cy="646331"/>
          </a:xfrm>
          <a:prstGeom prst="rect">
            <a:avLst/>
          </a:prstGeom>
          <a:noFill/>
        </p:spPr>
        <p:txBody>
          <a:bodyPr wrap="square" rtlCol="0">
            <a:spAutoFit/>
          </a:bodyPr>
          <a:lstStyle/>
          <a:p>
            <a:pPr algn="ctr"/>
            <a:r>
              <a:rPr lang="en-US" dirty="0">
                <a:solidFill>
                  <a:srgbClr val="008000"/>
                </a:solidFill>
              </a:rPr>
              <a:t>Trade Triangle</a:t>
            </a:r>
          </a:p>
        </p:txBody>
      </p:sp>
      <p:sp>
        <p:nvSpPr>
          <p:cNvPr id="30" name="Freeform 29"/>
          <p:cNvSpPr/>
          <p:nvPr/>
        </p:nvSpPr>
        <p:spPr>
          <a:xfrm rot="10800000">
            <a:off x="1714500" y="1406525"/>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Footer Placeholder 8">
            <a:extLst>
              <a:ext uri="{FF2B5EF4-FFF2-40B4-BE49-F238E27FC236}">
                <a16:creationId xmlns:a16="http://schemas.microsoft.com/office/drawing/2014/main" id="{6EC27B8E-701B-FC4E-BEDC-7BDD1443A708}"/>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18684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5" grpId="0" animBg="1"/>
      <p:bldP spid="26" grpId="0"/>
      <p:bldP spid="27" grpId="0"/>
      <p:bldP spid="4" grpId="0" animBg="1"/>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Relative supply</a:t>
            </a:r>
          </a:p>
          <a:p>
            <a:r>
              <a:rPr lang="en-US" dirty="0"/>
              <a:t>Relative demand</a:t>
            </a:r>
          </a:p>
          <a:p>
            <a:r>
              <a:rPr lang="en-US" dirty="0"/>
              <a:t>International equilibrium</a:t>
            </a:r>
          </a:p>
          <a:p>
            <a:pPr lvl="1"/>
            <a:r>
              <a:rPr lang="en-US" dirty="0"/>
              <a:t>Small country</a:t>
            </a:r>
          </a:p>
          <a:p>
            <a:pPr lvl="1"/>
            <a:r>
              <a:rPr lang="en-US" dirty="0"/>
              <a:t>Two country world</a:t>
            </a:r>
          </a:p>
          <a:p>
            <a:r>
              <a:rPr lang="en-US" dirty="0"/>
              <a:t>Effects of growth</a:t>
            </a:r>
          </a:p>
          <a:p>
            <a:r>
              <a:rPr lang="en-US" dirty="0"/>
              <a:t>Effects of trade barriers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a:t>
            </a:fld>
            <a:endParaRPr lang="en-US"/>
          </a:p>
        </p:txBody>
      </p:sp>
      <p:sp>
        <p:nvSpPr>
          <p:cNvPr id="4" name="Footer Placeholder 3">
            <a:extLst>
              <a:ext uri="{FF2B5EF4-FFF2-40B4-BE49-F238E27FC236}">
                <a16:creationId xmlns:a16="http://schemas.microsoft.com/office/drawing/2014/main" id="{394F33A1-B5A9-0141-BF10-42C0C73A106E}"/>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6" name="Rectangle 5">
            <a:extLst>
              <a:ext uri="{FF2B5EF4-FFF2-40B4-BE49-F238E27FC236}">
                <a16:creationId xmlns:a16="http://schemas.microsoft.com/office/drawing/2014/main" id="{BD08EBC7-EF61-0F44-9F7E-FE1DC8195D3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49676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Relative Demand</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20</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3886200" cy="1684866"/>
          </a:xfrm>
          <a:ln>
            <a:solidFill>
              <a:srgbClr val="000000"/>
            </a:solidFill>
          </a:ln>
        </p:spPr>
        <p:txBody>
          <a:bodyPr/>
          <a:lstStyle/>
          <a:p>
            <a:r>
              <a:rPr lang="en-US" sz="2400" dirty="0"/>
              <a:t>We will use this first, however, to find Relative Demand:</a:t>
            </a:r>
          </a:p>
          <a:p>
            <a:pPr marL="0" indent="0">
              <a:buNone/>
            </a:pPr>
            <a:r>
              <a:rPr lang="en-US" sz="2400" dirty="0"/>
              <a:t>	RD = D</a:t>
            </a:r>
            <a:r>
              <a:rPr lang="en-US" sz="2400" baseline="-25000" dirty="0"/>
              <a:t>C</a:t>
            </a:r>
            <a:r>
              <a:rPr lang="en-US" sz="2400" dirty="0"/>
              <a:t>/D</a:t>
            </a:r>
            <a:r>
              <a:rPr lang="en-US" sz="2400" baseline="-25000" dirty="0"/>
              <a:t>F</a:t>
            </a:r>
            <a:endParaRPr lang="en-US" sz="2400" dirty="0"/>
          </a:p>
          <a:p>
            <a:endParaRPr lang="en-US" sz="16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39333" y="2116667"/>
            <a:ext cx="2929467" cy="3064933"/>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524125" y="32385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a:endCxn id="36" idx="2"/>
          </p:cNvCxnSpPr>
          <p:nvPr/>
        </p:nvCxnSpPr>
        <p:spPr>
          <a:xfrm flipV="1">
            <a:off x="1447800" y="3276600"/>
            <a:ext cx="1076325" cy="3175"/>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40" idx="0"/>
          </p:cNvCxnSpPr>
          <p:nvPr/>
        </p:nvCxnSpPr>
        <p:spPr>
          <a:xfrm flipV="1">
            <a:off x="2552700" y="3282950"/>
            <a:ext cx="6350" cy="182245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209800" y="5105400"/>
            <a:ext cx="685800" cy="369332"/>
          </a:xfrm>
          <a:prstGeom prst="rect">
            <a:avLst/>
          </a:prstGeom>
          <a:noFill/>
        </p:spPr>
        <p:txBody>
          <a:bodyPr wrap="square" rtlCol="0">
            <a:spAutoFit/>
          </a:bodyPr>
          <a:lstStyle/>
          <a:p>
            <a:pPr marL="0" lvl="2"/>
            <a:r>
              <a:rPr lang="en-US" dirty="0"/>
              <a:t>D</a:t>
            </a:r>
            <a:r>
              <a:rPr lang="en-US" baseline="-25000" dirty="0"/>
              <a:t>C</a:t>
            </a:r>
            <a:r>
              <a:rPr lang="en-US" baseline="30000" dirty="0"/>
              <a:t>0</a:t>
            </a:r>
          </a:p>
        </p:txBody>
      </p:sp>
      <p:sp>
        <p:nvSpPr>
          <p:cNvPr id="41" name="TextBox 40"/>
          <p:cNvSpPr txBox="1"/>
          <p:nvPr/>
        </p:nvSpPr>
        <p:spPr>
          <a:xfrm>
            <a:off x="914400" y="3124200"/>
            <a:ext cx="685800" cy="369332"/>
          </a:xfrm>
          <a:prstGeom prst="rect">
            <a:avLst/>
          </a:prstGeom>
          <a:noFill/>
        </p:spPr>
        <p:txBody>
          <a:bodyPr wrap="square" rtlCol="0">
            <a:spAutoFit/>
          </a:bodyPr>
          <a:lstStyle/>
          <a:p>
            <a:pPr marL="0" lvl="2"/>
            <a:r>
              <a:rPr lang="en-US" dirty="0"/>
              <a:t>D</a:t>
            </a:r>
            <a:r>
              <a:rPr lang="en-US" baseline="-25000" dirty="0"/>
              <a:t>F</a:t>
            </a:r>
            <a:r>
              <a:rPr lang="en-US" baseline="30000" dirty="0"/>
              <a:t>0</a:t>
            </a:r>
          </a:p>
        </p:txBody>
      </p:sp>
      <p:sp>
        <p:nvSpPr>
          <p:cNvPr id="42" name="Freeform 41"/>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TextBox 46"/>
          <p:cNvSpPr txBox="1"/>
          <p:nvPr/>
        </p:nvSpPr>
        <p:spPr>
          <a:xfrm>
            <a:off x="914400" y="3886200"/>
            <a:ext cx="685800" cy="369332"/>
          </a:xfrm>
          <a:prstGeom prst="rect">
            <a:avLst/>
          </a:prstGeom>
          <a:noFill/>
        </p:spPr>
        <p:txBody>
          <a:bodyPr wrap="square" rtlCol="0">
            <a:spAutoFit/>
          </a:bodyPr>
          <a:lstStyle/>
          <a:p>
            <a:pPr marL="0" lvl="2"/>
            <a:r>
              <a:rPr lang="en-US" dirty="0"/>
              <a:t>S</a:t>
            </a:r>
            <a:r>
              <a:rPr lang="en-US" baseline="-25000" dirty="0"/>
              <a:t>F</a:t>
            </a:r>
            <a:r>
              <a:rPr lang="en-US" baseline="30000" dirty="0"/>
              <a:t>0</a:t>
            </a:r>
          </a:p>
        </p:txBody>
      </p:sp>
      <p:cxnSp>
        <p:nvCxnSpPr>
          <p:cNvPr id="48" name="Straight Connector 47"/>
          <p:cNvCxnSpPr/>
          <p:nvPr/>
        </p:nvCxnSpPr>
        <p:spPr>
          <a:xfrm>
            <a:off x="1444625" y="4079875"/>
            <a:ext cx="18288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a:endCxn id="50" idx="0"/>
          </p:cNvCxnSpPr>
          <p:nvPr/>
        </p:nvCxnSpPr>
        <p:spPr>
          <a:xfrm flipV="1">
            <a:off x="3311525" y="4038600"/>
            <a:ext cx="3175"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0" name="Oval 49"/>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TextBox 53"/>
          <p:cNvSpPr txBox="1"/>
          <p:nvPr/>
        </p:nvSpPr>
        <p:spPr>
          <a:xfrm>
            <a:off x="3048000" y="5105400"/>
            <a:ext cx="685800" cy="369332"/>
          </a:xfrm>
          <a:prstGeom prst="rect">
            <a:avLst/>
          </a:prstGeom>
          <a:noFill/>
        </p:spPr>
        <p:txBody>
          <a:bodyPr wrap="square" rtlCol="0">
            <a:spAutoFit/>
          </a:bodyPr>
          <a:lstStyle/>
          <a:p>
            <a:pPr marL="0" lvl="2"/>
            <a:r>
              <a:rPr lang="en-US" dirty="0"/>
              <a:t>S</a:t>
            </a:r>
            <a:r>
              <a:rPr lang="en-US" baseline="-25000" dirty="0"/>
              <a:t>C</a:t>
            </a:r>
            <a:r>
              <a:rPr lang="en-US" baseline="30000" dirty="0"/>
              <a:t>0</a:t>
            </a:r>
          </a:p>
        </p:txBody>
      </p:sp>
      <p:sp>
        <p:nvSpPr>
          <p:cNvPr id="55" name="TextBox 54"/>
          <p:cNvSpPr txBox="1"/>
          <p:nvPr/>
        </p:nvSpPr>
        <p:spPr>
          <a:xfrm>
            <a:off x="2895600" y="4038600"/>
            <a:ext cx="68580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2514600" y="2971800"/>
            <a:ext cx="685800" cy="369332"/>
          </a:xfrm>
          <a:prstGeom prst="rect">
            <a:avLst/>
          </a:prstGeom>
          <a:noFill/>
        </p:spPr>
        <p:txBody>
          <a:bodyPr wrap="square" rtlCol="0">
            <a:spAutoFit/>
          </a:bodyPr>
          <a:lstStyle/>
          <a:p>
            <a:pPr marL="0" lvl="2"/>
            <a:r>
              <a:rPr lang="en-US" dirty="0"/>
              <a:t>D</a:t>
            </a:r>
            <a:r>
              <a:rPr lang="en-US" baseline="30000" dirty="0"/>
              <a:t>0</a:t>
            </a:r>
          </a:p>
        </p:txBody>
      </p:sp>
      <p:cxnSp>
        <p:nvCxnSpPr>
          <p:cNvPr id="24" name="Straight Connector 23"/>
          <p:cNvCxnSpPr/>
          <p:nvPr/>
        </p:nvCxnSpPr>
        <p:spPr>
          <a:xfrm flipV="1">
            <a:off x="1447800" y="3386667"/>
            <a:ext cx="1024467" cy="1794933"/>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7" name="Rectangle 26"/>
          <p:cNvSpPr/>
          <p:nvPr/>
        </p:nvSpPr>
        <p:spPr>
          <a:xfrm>
            <a:off x="4013200" y="4673600"/>
            <a:ext cx="660400" cy="369332"/>
          </a:xfrm>
          <a:prstGeom prst="rect">
            <a:avLst/>
          </a:prstGeom>
        </p:spPr>
        <p:txBody>
          <a:bodyPr wrap="square">
            <a:spAutoFit/>
          </a:bodyPr>
          <a:lstStyle/>
          <a:p>
            <a:pPr marL="0" lvl="2"/>
            <a:r>
              <a:rPr lang="en-US" dirty="0"/>
              <a:t>RP</a:t>
            </a:r>
            <a:r>
              <a:rPr lang="en-US" baseline="30000" dirty="0"/>
              <a:t>0</a:t>
            </a:r>
            <a:r>
              <a:rPr lang="en-US" dirty="0"/>
              <a:t> </a:t>
            </a:r>
          </a:p>
        </p:txBody>
      </p:sp>
      <p:grpSp>
        <p:nvGrpSpPr>
          <p:cNvPr id="28" name="Group 27"/>
          <p:cNvGrpSpPr/>
          <p:nvPr/>
        </p:nvGrpSpPr>
        <p:grpSpPr>
          <a:xfrm flipH="1">
            <a:off x="1642534" y="4302125"/>
            <a:ext cx="300566" cy="540808"/>
            <a:chOff x="3581400" y="3733800"/>
            <a:chExt cx="457200" cy="457200"/>
          </a:xfrm>
        </p:grpSpPr>
        <p:cxnSp>
          <p:nvCxnSpPr>
            <p:cNvPr id="29" name="Straight Connector 28"/>
            <p:cNvCxnSpPr/>
            <p:nvPr/>
          </p:nvCxnSpPr>
          <p:spPr>
            <a:xfrm flipH="1">
              <a:off x="3581400" y="3733800"/>
              <a:ext cx="0" cy="4572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3581400" y="4191000"/>
              <a:ext cx="457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cxnSp>
        <p:nvCxnSpPr>
          <p:cNvPr id="31" name="Curved Connector 30"/>
          <p:cNvCxnSpPr/>
          <p:nvPr/>
        </p:nvCxnSpPr>
        <p:spPr>
          <a:xfrm>
            <a:off x="1993900" y="4743450"/>
            <a:ext cx="1663700" cy="1123950"/>
          </a:xfrm>
          <a:prstGeom prst="curvedConnector3">
            <a:avLst/>
          </a:prstGeom>
          <a:ln>
            <a:solidFill>
              <a:schemeClr val="tx1"/>
            </a:solidFill>
            <a:prstDash val="sysDot"/>
            <a:headEnd type="arrow"/>
            <a:tailEnd type="none" w="med" len="med"/>
          </a:ln>
          <a:effectLst/>
        </p:spPr>
        <p:style>
          <a:lnRef idx="2">
            <a:schemeClr val="accent1"/>
          </a:lnRef>
          <a:fillRef idx="0">
            <a:schemeClr val="accent1"/>
          </a:fillRef>
          <a:effectRef idx="1">
            <a:schemeClr val="accent1"/>
          </a:effectRef>
          <a:fontRef idx="minor">
            <a:schemeClr val="tx1"/>
          </a:fontRef>
        </p:style>
      </p:cxnSp>
      <p:sp>
        <p:nvSpPr>
          <p:cNvPr id="34" name="Rectangle 33"/>
          <p:cNvSpPr/>
          <p:nvPr/>
        </p:nvSpPr>
        <p:spPr>
          <a:xfrm>
            <a:off x="3581400" y="5715000"/>
            <a:ext cx="1676400" cy="369332"/>
          </a:xfrm>
          <a:prstGeom prst="rect">
            <a:avLst/>
          </a:prstGeom>
        </p:spPr>
        <p:txBody>
          <a:bodyPr wrap="square">
            <a:spAutoFit/>
          </a:bodyPr>
          <a:lstStyle/>
          <a:p>
            <a:r>
              <a:rPr lang="en-US" dirty="0"/>
              <a:t>D</a:t>
            </a:r>
            <a:r>
              <a:rPr lang="en-US" baseline="-25000" dirty="0"/>
              <a:t>F</a:t>
            </a:r>
            <a:r>
              <a:rPr lang="en-US" dirty="0"/>
              <a:t>/D</a:t>
            </a:r>
            <a:r>
              <a:rPr lang="en-US" baseline="-25000" dirty="0"/>
              <a:t>C</a:t>
            </a:r>
            <a:r>
              <a:rPr lang="en-US" dirty="0"/>
              <a:t>=1/RD</a:t>
            </a:r>
          </a:p>
        </p:txBody>
      </p:sp>
      <p:sp>
        <p:nvSpPr>
          <p:cNvPr id="43" name="Freeform 42"/>
          <p:cNvSpPr/>
          <p:nvPr/>
        </p:nvSpPr>
        <p:spPr>
          <a:xfrm rot="10800000">
            <a:off x="1714500" y="1406525"/>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F75679BA-A3D5-0E42-958E-A96F45E5435D}"/>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698030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Freeform 57"/>
          <p:cNvSpPr/>
          <p:nvPr/>
        </p:nvSpPr>
        <p:spPr>
          <a:xfrm rot="10800000">
            <a:off x="1799167" y="592666"/>
            <a:ext cx="3162300" cy="3624792"/>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Rectangle 5"/>
          <p:cNvSpPr/>
          <p:nvPr/>
        </p:nvSpPr>
        <p:spPr>
          <a:xfrm>
            <a:off x="1574800" y="389467"/>
            <a:ext cx="508000" cy="69426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21</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39333" y="2116667"/>
            <a:ext cx="2929467" cy="3064933"/>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524125" y="32385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a:endCxn id="36" idx="2"/>
          </p:cNvCxnSpPr>
          <p:nvPr/>
        </p:nvCxnSpPr>
        <p:spPr>
          <a:xfrm flipV="1">
            <a:off x="1447800" y="3276600"/>
            <a:ext cx="1076325" cy="3175"/>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40" idx="0"/>
          </p:cNvCxnSpPr>
          <p:nvPr/>
        </p:nvCxnSpPr>
        <p:spPr>
          <a:xfrm flipV="1">
            <a:off x="2552700" y="3282950"/>
            <a:ext cx="6350" cy="182245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209800" y="5105400"/>
            <a:ext cx="685800" cy="369332"/>
          </a:xfrm>
          <a:prstGeom prst="rect">
            <a:avLst/>
          </a:prstGeom>
          <a:noFill/>
        </p:spPr>
        <p:txBody>
          <a:bodyPr wrap="square" rtlCol="0">
            <a:spAutoFit/>
          </a:bodyPr>
          <a:lstStyle/>
          <a:p>
            <a:pPr marL="0" lvl="2"/>
            <a:r>
              <a:rPr lang="en-US" dirty="0"/>
              <a:t>D</a:t>
            </a:r>
            <a:r>
              <a:rPr lang="en-US" baseline="-25000" dirty="0"/>
              <a:t>C</a:t>
            </a:r>
            <a:r>
              <a:rPr lang="en-US" baseline="30000" dirty="0"/>
              <a:t>0</a:t>
            </a:r>
          </a:p>
        </p:txBody>
      </p:sp>
      <p:sp>
        <p:nvSpPr>
          <p:cNvPr id="41" name="TextBox 40"/>
          <p:cNvSpPr txBox="1"/>
          <p:nvPr/>
        </p:nvSpPr>
        <p:spPr>
          <a:xfrm>
            <a:off x="914400" y="3124200"/>
            <a:ext cx="685800" cy="369332"/>
          </a:xfrm>
          <a:prstGeom prst="rect">
            <a:avLst/>
          </a:prstGeom>
          <a:noFill/>
        </p:spPr>
        <p:txBody>
          <a:bodyPr wrap="square" rtlCol="0">
            <a:spAutoFit/>
          </a:bodyPr>
          <a:lstStyle/>
          <a:p>
            <a:pPr marL="0" lvl="2"/>
            <a:r>
              <a:rPr lang="en-US" dirty="0"/>
              <a:t>D</a:t>
            </a:r>
            <a:r>
              <a:rPr lang="en-US" baseline="-25000" dirty="0"/>
              <a:t>F</a:t>
            </a:r>
            <a:r>
              <a:rPr lang="en-US" baseline="30000" dirty="0"/>
              <a:t>0</a:t>
            </a:r>
          </a:p>
        </p:txBody>
      </p:sp>
      <p:sp>
        <p:nvSpPr>
          <p:cNvPr id="42" name="Freeform 41"/>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a:off x="2514600" y="2971800"/>
            <a:ext cx="685800" cy="369332"/>
          </a:xfrm>
          <a:prstGeom prst="rect">
            <a:avLst/>
          </a:prstGeom>
          <a:noFill/>
        </p:spPr>
        <p:txBody>
          <a:bodyPr wrap="square" rtlCol="0">
            <a:spAutoFit/>
          </a:bodyPr>
          <a:lstStyle/>
          <a:p>
            <a:pPr marL="0" lvl="2"/>
            <a:r>
              <a:rPr lang="en-US" dirty="0"/>
              <a:t>D</a:t>
            </a:r>
            <a:r>
              <a:rPr lang="en-US" baseline="30000" dirty="0"/>
              <a:t>0</a:t>
            </a:r>
          </a:p>
        </p:txBody>
      </p:sp>
      <p:cxnSp>
        <p:nvCxnSpPr>
          <p:cNvPr id="24" name="Straight Connector 23"/>
          <p:cNvCxnSpPr/>
          <p:nvPr/>
        </p:nvCxnSpPr>
        <p:spPr>
          <a:xfrm flipV="1">
            <a:off x="1447800" y="3386667"/>
            <a:ext cx="1024467" cy="1794933"/>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7" name="Rectangle 26"/>
          <p:cNvSpPr/>
          <p:nvPr/>
        </p:nvSpPr>
        <p:spPr>
          <a:xfrm>
            <a:off x="4013200" y="4673600"/>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37" name="Content Placeholder 2"/>
          <p:cNvSpPr txBox="1">
            <a:spLocks/>
          </p:cNvSpPr>
          <p:nvPr/>
        </p:nvSpPr>
        <p:spPr bwMode="auto">
          <a:xfrm>
            <a:off x="4800600" y="1600201"/>
            <a:ext cx="3886200" cy="3666065"/>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ΔRP = </a:t>
            </a:r>
            <a:r>
              <a:rPr lang="en-US" sz="2400" dirty="0" err="1"/>
              <a:t>Δ</a:t>
            </a:r>
            <a:r>
              <a:rPr lang="en-US" sz="2400" dirty="0"/>
              <a:t>(P</a:t>
            </a:r>
            <a:r>
              <a:rPr lang="en-US" sz="2400" baseline="-25000" dirty="0"/>
              <a:t>C</a:t>
            </a:r>
            <a:r>
              <a:rPr lang="en-US" sz="2400" dirty="0"/>
              <a:t>/P</a:t>
            </a:r>
            <a:r>
              <a:rPr lang="en-US" sz="2400" baseline="-25000" dirty="0"/>
              <a:t>F</a:t>
            </a:r>
            <a:r>
              <a:rPr lang="en-US" sz="2400" dirty="0"/>
              <a:t>) &gt; 0</a:t>
            </a:r>
          </a:p>
          <a:p>
            <a:pPr marL="0" indent="0">
              <a:buNone/>
            </a:pPr>
            <a:r>
              <a:rPr lang="en-US" sz="2400" dirty="0"/>
              <a:t>        =&gt; ?</a:t>
            </a:r>
          </a:p>
          <a:p>
            <a:r>
              <a:rPr lang="en-US" sz="2400" dirty="0"/>
              <a:t>With no assumption on preferences (indifference curves) we can say little about how prices affect demand</a:t>
            </a:r>
          </a:p>
          <a:p>
            <a:r>
              <a:rPr lang="en-US" sz="2400" dirty="0"/>
              <a:t>(Recall “income and substitution effects”)</a:t>
            </a:r>
          </a:p>
          <a:p>
            <a:pPr marL="0" indent="0">
              <a:buFontTx/>
              <a:buNone/>
            </a:pPr>
            <a:endParaRPr lang="en-US" sz="2400" dirty="0"/>
          </a:p>
          <a:p>
            <a:endParaRPr lang="en-US" sz="2400" dirty="0"/>
          </a:p>
          <a:p>
            <a:endParaRPr lang="en-US" sz="2400" dirty="0"/>
          </a:p>
          <a:p>
            <a:endParaRPr lang="en-US" sz="1600" dirty="0"/>
          </a:p>
        </p:txBody>
      </p:sp>
      <p:cxnSp>
        <p:nvCxnSpPr>
          <p:cNvPr id="43" name="Straight Connector 42"/>
          <p:cNvCxnSpPr/>
          <p:nvPr/>
        </p:nvCxnSpPr>
        <p:spPr>
          <a:xfrm>
            <a:off x="1896533" y="1468967"/>
            <a:ext cx="2142067" cy="3636433"/>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4" name="Oval 43"/>
          <p:cNvSpPr/>
          <p:nvPr/>
        </p:nvSpPr>
        <p:spPr>
          <a:xfrm>
            <a:off x="3787775" y="4721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1524000" y="2667000"/>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51" name="Freeform 50"/>
          <p:cNvSpPr/>
          <p:nvPr/>
        </p:nvSpPr>
        <p:spPr>
          <a:xfrm>
            <a:off x="1689100" y="1972733"/>
            <a:ext cx="431800" cy="3429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Oval 52"/>
          <p:cNvSpPr/>
          <p:nvPr/>
        </p:nvSpPr>
        <p:spPr>
          <a:xfrm>
            <a:off x="2361141" y="22701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Freeform 56"/>
          <p:cNvSpPr/>
          <p:nvPr/>
        </p:nvSpPr>
        <p:spPr>
          <a:xfrm rot="10800000">
            <a:off x="1714500" y="1406525"/>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 name="Title 1"/>
          <p:cNvSpPr>
            <a:spLocks noGrp="1"/>
          </p:cNvSpPr>
          <p:nvPr>
            <p:ph type="title"/>
          </p:nvPr>
        </p:nvSpPr>
        <p:spPr/>
        <p:txBody>
          <a:bodyPr/>
          <a:lstStyle/>
          <a:p>
            <a:r>
              <a:rPr lang="en-US" dirty="0"/>
              <a:t>How Demands Depend on Prices</a:t>
            </a:r>
          </a:p>
        </p:txBody>
      </p:sp>
      <p:sp>
        <p:nvSpPr>
          <p:cNvPr id="59" name="Rectangle 58"/>
          <p:cNvSpPr/>
          <p:nvPr/>
        </p:nvSpPr>
        <p:spPr>
          <a:xfrm>
            <a:off x="2048934" y="1430867"/>
            <a:ext cx="660400" cy="369332"/>
          </a:xfrm>
          <a:prstGeom prst="rect">
            <a:avLst/>
          </a:prstGeom>
        </p:spPr>
        <p:txBody>
          <a:bodyPr wrap="square">
            <a:spAutoFit/>
          </a:bodyPr>
          <a:lstStyle/>
          <a:p>
            <a:pPr marL="0" lvl="2"/>
            <a:r>
              <a:rPr lang="en-US" dirty="0">
                <a:solidFill>
                  <a:srgbClr val="FF0000"/>
                </a:solidFill>
              </a:rPr>
              <a:t>RP</a:t>
            </a:r>
            <a:r>
              <a:rPr lang="en-US" baseline="30000" dirty="0">
                <a:solidFill>
                  <a:srgbClr val="FF0000"/>
                </a:solidFill>
              </a:rPr>
              <a:t>1</a:t>
            </a:r>
            <a:r>
              <a:rPr lang="en-US" dirty="0">
                <a:solidFill>
                  <a:srgbClr val="FF0000"/>
                </a:solidFill>
              </a:rPr>
              <a:t> </a:t>
            </a:r>
          </a:p>
        </p:txBody>
      </p:sp>
      <p:sp>
        <p:nvSpPr>
          <p:cNvPr id="60" name="TextBox 59"/>
          <p:cNvSpPr txBox="1"/>
          <p:nvPr/>
        </p:nvSpPr>
        <p:spPr>
          <a:xfrm>
            <a:off x="2396067" y="1989667"/>
            <a:ext cx="685800" cy="369332"/>
          </a:xfrm>
          <a:prstGeom prst="rect">
            <a:avLst/>
          </a:prstGeom>
          <a:noFill/>
        </p:spPr>
        <p:txBody>
          <a:bodyPr wrap="square" rtlCol="0">
            <a:spAutoFit/>
          </a:bodyPr>
          <a:lstStyle/>
          <a:p>
            <a:pPr marL="0" lvl="2"/>
            <a:r>
              <a:rPr lang="en-US" dirty="0">
                <a:solidFill>
                  <a:srgbClr val="FF0000"/>
                </a:solidFill>
              </a:rPr>
              <a:t>D</a:t>
            </a:r>
            <a:r>
              <a:rPr lang="en-US" baseline="30000" dirty="0">
                <a:solidFill>
                  <a:srgbClr val="FF0000"/>
                </a:solidFill>
              </a:rPr>
              <a:t>1</a:t>
            </a:r>
          </a:p>
        </p:txBody>
      </p:sp>
      <p:sp>
        <p:nvSpPr>
          <p:cNvPr id="3" name="Footer Placeholder 2">
            <a:extLst>
              <a:ext uri="{FF2B5EF4-FFF2-40B4-BE49-F238E27FC236}">
                <a16:creationId xmlns:a16="http://schemas.microsoft.com/office/drawing/2014/main" id="{37CEC33B-B15C-974F-B916-18D11105B5AD}"/>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802439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Homothetic Preferences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22</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Content Placeholder 2"/>
          <p:cNvSpPr>
            <a:spLocks noGrp="1"/>
          </p:cNvSpPr>
          <p:nvPr>
            <p:ph idx="1"/>
          </p:nvPr>
        </p:nvSpPr>
        <p:spPr>
          <a:xfrm>
            <a:off x="4800600" y="1600201"/>
            <a:ext cx="3886200" cy="4309532"/>
          </a:xfrm>
          <a:ln>
            <a:solidFill>
              <a:srgbClr val="000000"/>
            </a:solidFill>
          </a:ln>
        </p:spPr>
        <p:txBody>
          <a:bodyPr/>
          <a:lstStyle/>
          <a:p>
            <a:pPr marL="342900" lvl="2" indent="-342900"/>
            <a:r>
              <a:rPr lang="en-US" dirty="0"/>
              <a:t>We assume:  each indifference curve is a radial expansion or contraction of all others</a:t>
            </a:r>
          </a:p>
          <a:p>
            <a:pPr marL="342900" lvl="2" indent="-342900"/>
            <a:r>
              <a:rPr lang="en-US" dirty="0"/>
              <a:t>Thus: </a:t>
            </a:r>
          </a:p>
          <a:p>
            <a:pPr marL="800100" lvl="3" indent="-342900"/>
            <a:r>
              <a:rPr lang="en-US" u="sng" dirty="0"/>
              <a:t>Ratio</a:t>
            </a:r>
            <a:r>
              <a:rPr lang="en-US" dirty="0"/>
              <a:t> of demands depends only on </a:t>
            </a:r>
            <a:r>
              <a:rPr lang="en-US" u="sng" dirty="0"/>
              <a:t>ratio</a:t>
            </a:r>
            <a:r>
              <a:rPr lang="en-US" dirty="0"/>
              <a:t> of prices</a:t>
            </a:r>
          </a:p>
          <a:p>
            <a:pPr marL="800100" lvl="3" indent="-342900"/>
            <a:r>
              <a:rPr lang="en-US" sz="2000" dirty="0"/>
              <a:t>Change in income (with prices fixed) does not change relative demand </a:t>
            </a:r>
            <a:r>
              <a:rPr lang="en-US" dirty="0"/>
              <a:t>RD = D</a:t>
            </a:r>
            <a:r>
              <a:rPr lang="en-US" baseline="-25000" dirty="0"/>
              <a:t>C</a:t>
            </a:r>
            <a:r>
              <a:rPr lang="en-US" dirty="0"/>
              <a:t>/D</a:t>
            </a:r>
            <a:r>
              <a:rPr lang="en-US" baseline="-25000" dirty="0"/>
              <a:t>F</a:t>
            </a:r>
            <a:endParaRPr lang="en-US" dirty="0"/>
          </a:p>
          <a:p>
            <a:pPr marL="800100" lvl="3" indent="-342900"/>
            <a:endParaRPr lang="en-US" sz="2000" dirty="0"/>
          </a:p>
          <a:p>
            <a:endParaRPr lang="en-US" sz="2400" dirty="0"/>
          </a:p>
          <a:p>
            <a:endParaRPr lang="en-US" sz="2400" dirty="0"/>
          </a:p>
          <a:p>
            <a:endParaRPr lang="en-US" sz="1600" dirty="0"/>
          </a:p>
        </p:txBody>
      </p:sp>
      <p:sp>
        <p:nvSpPr>
          <p:cNvPr id="11" name="TextBox 10"/>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12" name="TextBox 1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3" name="Straight Connector 12"/>
          <p:cNvCxnSpPr/>
          <p:nvPr/>
        </p:nvCxnSpPr>
        <p:spPr>
          <a:xfrm flipV="1">
            <a:off x="1447800" y="2252133"/>
            <a:ext cx="1261533" cy="2929468"/>
          </a:xfrm>
          <a:prstGeom prst="line">
            <a:avLst/>
          </a:prstGeom>
          <a:ln>
            <a:solidFill>
              <a:srgbClr val="008000"/>
            </a:solidFill>
            <a:prstDash val="lgDashDot"/>
            <a:tailEnd type="none"/>
          </a:ln>
          <a:effectLst/>
        </p:spPr>
        <p:style>
          <a:lnRef idx="2">
            <a:schemeClr val="accent1"/>
          </a:lnRef>
          <a:fillRef idx="0">
            <a:schemeClr val="accent1"/>
          </a:fillRef>
          <a:effectRef idx="1">
            <a:schemeClr val="accent1"/>
          </a:effectRef>
          <a:fontRef idx="minor">
            <a:schemeClr val="tx1"/>
          </a:fontRef>
        </p:style>
      </p:cxnSp>
      <p:sp>
        <p:nvSpPr>
          <p:cNvPr id="15" name="Freeform 14"/>
          <p:cNvSpPr/>
          <p:nvPr/>
        </p:nvSpPr>
        <p:spPr>
          <a:xfrm rot="10800000">
            <a:off x="1714500" y="1406525"/>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Freeform 24"/>
          <p:cNvSpPr/>
          <p:nvPr/>
        </p:nvSpPr>
        <p:spPr>
          <a:xfrm rot="10800000">
            <a:off x="1634030" y="2514600"/>
            <a:ext cx="1871170" cy="2089722"/>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 name="Freeform 27"/>
          <p:cNvSpPr/>
          <p:nvPr/>
        </p:nvSpPr>
        <p:spPr>
          <a:xfrm rot="10800000">
            <a:off x="1551261" y="3657600"/>
            <a:ext cx="1039539" cy="118224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0" name="Straight Connector 29"/>
          <p:cNvCxnSpPr/>
          <p:nvPr/>
        </p:nvCxnSpPr>
        <p:spPr>
          <a:xfrm>
            <a:off x="1905000" y="2479675"/>
            <a:ext cx="838200" cy="1066800"/>
          </a:xfrm>
          <a:prstGeom prst="line">
            <a:avLst/>
          </a:prstGeom>
          <a:ln>
            <a:solidFill>
              <a:srgbClr val="008000"/>
            </a:solidFill>
            <a:prstDash val="lgDashDot"/>
            <a:tailEnd type="none"/>
          </a:ln>
          <a:effectLst/>
        </p:spPr>
        <p:style>
          <a:lnRef idx="2">
            <a:schemeClr val="accent1"/>
          </a:lnRef>
          <a:fillRef idx="0">
            <a:schemeClr val="accent1"/>
          </a:fillRef>
          <a:effectRef idx="1">
            <a:schemeClr val="accent1"/>
          </a:effectRef>
          <a:fontRef idx="minor">
            <a:schemeClr val="tx1"/>
          </a:fontRef>
        </p:style>
      </p:cxnSp>
      <p:sp>
        <p:nvSpPr>
          <p:cNvPr id="32" name="Oval 31"/>
          <p:cNvSpPr/>
          <p:nvPr/>
        </p:nvSpPr>
        <p:spPr>
          <a:xfrm>
            <a:off x="2326216" y="3013075"/>
            <a:ext cx="76200" cy="76200"/>
          </a:xfrm>
          <a:prstGeom prst="ellipse">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2062691" y="3629025"/>
            <a:ext cx="76200" cy="76200"/>
          </a:xfrm>
          <a:prstGeom prst="ellipse">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1780116" y="4279900"/>
            <a:ext cx="76200" cy="76200"/>
          </a:xfrm>
          <a:prstGeom prst="ellipse">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6" name="Straight Connector 35"/>
          <p:cNvCxnSpPr/>
          <p:nvPr/>
        </p:nvCxnSpPr>
        <p:spPr>
          <a:xfrm>
            <a:off x="1727200" y="3232150"/>
            <a:ext cx="752475" cy="946150"/>
          </a:xfrm>
          <a:prstGeom prst="line">
            <a:avLst/>
          </a:prstGeom>
          <a:ln>
            <a:solidFill>
              <a:srgbClr val="008000"/>
            </a:solidFill>
            <a:prstDash val="lgDashDot"/>
            <a:tailEnd type="none"/>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1577975" y="4029075"/>
            <a:ext cx="584200" cy="736600"/>
          </a:xfrm>
          <a:prstGeom prst="line">
            <a:avLst/>
          </a:prstGeom>
          <a:ln>
            <a:solidFill>
              <a:srgbClr val="008000"/>
            </a:solidFill>
            <a:prstDash val="lgDashDot"/>
            <a:tailEnd type="none"/>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V="1">
            <a:off x="1447800" y="3962400"/>
            <a:ext cx="2895600" cy="1219201"/>
          </a:xfrm>
          <a:prstGeom prst="line">
            <a:avLst/>
          </a:prstGeom>
          <a:ln>
            <a:solidFill>
              <a:srgbClr val="3366FF"/>
            </a:solidFill>
            <a:prstDash val="lgDashDotDot"/>
            <a:tailEnd type="none"/>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3124200" y="3886200"/>
            <a:ext cx="1447800" cy="685800"/>
          </a:xfrm>
          <a:prstGeom prst="line">
            <a:avLst/>
          </a:prstGeom>
          <a:ln>
            <a:solidFill>
              <a:srgbClr val="3366FF"/>
            </a:solidFill>
            <a:prstDash val="lgDashDotDot"/>
            <a:tailEnd type="none"/>
          </a:ln>
          <a:effectLst/>
        </p:spPr>
        <p:style>
          <a:lnRef idx="2">
            <a:schemeClr val="accent1"/>
          </a:lnRef>
          <a:fillRef idx="0">
            <a:schemeClr val="accent1"/>
          </a:fillRef>
          <a:effectRef idx="1">
            <a:schemeClr val="accent1"/>
          </a:effectRef>
          <a:fontRef idx="minor">
            <a:schemeClr val="tx1"/>
          </a:fontRef>
        </p:style>
      </p:cxnSp>
      <p:sp>
        <p:nvSpPr>
          <p:cNvPr id="45" name="Oval 44"/>
          <p:cNvSpPr/>
          <p:nvPr/>
        </p:nvSpPr>
        <p:spPr>
          <a:xfrm>
            <a:off x="3762375" y="4149725"/>
            <a:ext cx="76200" cy="76200"/>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Oval 45"/>
          <p:cNvSpPr/>
          <p:nvPr/>
        </p:nvSpPr>
        <p:spPr>
          <a:xfrm>
            <a:off x="3086100" y="4429125"/>
            <a:ext cx="76200" cy="76200"/>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Oval 46"/>
          <p:cNvSpPr/>
          <p:nvPr/>
        </p:nvSpPr>
        <p:spPr>
          <a:xfrm>
            <a:off x="2368550" y="4737100"/>
            <a:ext cx="76200" cy="76200"/>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8" name="Straight Connector 47"/>
          <p:cNvCxnSpPr/>
          <p:nvPr/>
        </p:nvCxnSpPr>
        <p:spPr>
          <a:xfrm>
            <a:off x="2600325" y="4235450"/>
            <a:ext cx="1031875" cy="488950"/>
          </a:xfrm>
          <a:prstGeom prst="line">
            <a:avLst/>
          </a:prstGeom>
          <a:ln>
            <a:solidFill>
              <a:srgbClr val="3366FF"/>
            </a:solidFill>
            <a:prstDash val="lgDashDotDot"/>
            <a:tailEnd type="none"/>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1984375" y="4578350"/>
            <a:ext cx="739775" cy="349250"/>
          </a:xfrm>
          <a:prstGeom prst="line">
            <a:avLst/>
          </a:prstGeom>
          <a:ln>
            <a:solidFill>
              <a:srgbClr val="3366FF"/>
            </a:solidFill>
            <a:prstDash val="lgDashDotDot"/>
            <a:tailEnd type="none"/>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77CCF093-A47E-0148-A558-D9B2CE676D6D}"/>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088536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Freeform 57"/>
          <p:cNvSpPr/>
          <p:nvPr/>
        </p:nvSpPr>
        <p:spPr>
          <a:xfrm rot="10800000">
            <a:off x="1799167" y="592666"/>
            <a:ext cx="3162300" cy="3624792"/>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Rectangle 5"/>
          <p:cNvSpPr/>
          <p:nvPr/>
        </p:nvSpPr>
        <p:spPr>
          <a:xfrm>
            <a:off x="1574800" y="389467"/>
            <a:ext cx="508000" cy="69426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23</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39333" y="2116667"/>
            <a:ext cx="2929467" cy="3064933"/>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524125" y="32385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a:endCxn id="36" idx="2"/>
          </p:cNvCxnSpPr>
          <p:nvPr/>
        </p:nvCxnSpPr>
        <p:spPr>
          <a:xfrm flipV="1">
            <a:off x="1447800" y="3276600"/>
            <a:ext cx="1076325" cy="3175"/>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V="1">
            <a:off x="2556933" y="3318934"/>
            <a:ext cx="6350" cy="182245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438400" y="5181600"/>
            <a:ext cx="685800" cy="369332"/>
          </a:xfrm>
          <a:prstGeom prst="rect">
            <a:avLst/>
          </a:prstGeom>
          <a:noFill/>
        </p:spPr>
        <p:txBody>
          <a:bodyPr wrap="square" rtlCol="0">
            <a:spAutoFit/>
          </a:bodyPr>
          <a:lstStyle/>
          <a:p>
            <a:pPr marL="0" lvl="2"/>
            <a:r>
              <a:rPr lang="en-US" dirty="0"/>
              <a:t>D</a:t>
            </a:r>
            <a:r>
              <a:rPr lang="en-US" baseline="-25000" dirty="0"/>
              <a:t>C</a:t>
            </a:r>
            <a:r>
              <a:rPr lang="en-US" baseline="30000" dirty="0"/>
              <a:t>0</a:t>
            </a:r>
          </a:p>
        </p:txBody>
      </p:sp>
      <p:sp>
        <p:nvSpPr>
          <p:cNvPr id="41" name="TextBox 40"/>
          <p:cNvSpPr txBox="1"/>
          <p:nvPr/>
        </p:nvSpPr>
        <p:spPr>
          <a:xfrm>
            <a:off x="914400" y="3124200"/>
            <a:ext cx="685800" cy="369332"/>
          </a:xfrm>
          <a:prstGeom prst="rect">
            <a:avLst/>
          </a:prstGeom>
          <a:noFill/>
        </p:spPr>
        <p:txBody>
          <a:bodyPr wrap="square" rtlCol="0">
            <a:spAutoFit/>
          </a:bodyPr>
          <a:lstStyle/>
          <a:p>
            <a:pPr marL="0" lvl="2"/>
            <a:r>
              <a:rPr lang="en-US" dirty="0"/>
              <a:t>D</a:t>
            </a:r>
            <a:r>
              <a:rPr lang="en-US" baseline="-25000" dirty="0"/>
              <a:t>F</a:t>
            </a:r>
            <a:r>
              <a:rPr lang="en-US" baseline="30000" dirty="0"/>
              <a:t>0</a:t>
            </a:r>
          </a:p>
        </p:txBody>
      </p:sp>
      <p:sp>
        <p:nvSpPr>
          <p:cNvPr id="42" name="Freeform 41"/>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a:off x="2514600" y="2971800"/>
            <a:ext cx="685800" cy="369332"/>
          </a:xfrm>
          <a:prstGeom prst="rect">
            <a:avLst/>
          </a:prstGeom>
          <a:noFill/>
        </p:spPr>
        <p:txBody>
          <a:bodyPr wrap="square" rtlCol="0">
            <a:spAutoFit/>
          </a:bodyPr>
          <a:lstStyle/>
          <a:p>
            <a:pPr marL="0" lvl="2"/>
            <a:r>
              <a:rPr lang="en-US" dirty="0"/>
              <a:t>D</a:t>
            </a:r>
            <a:r>
              <a:rPr lang="en-US" baseline="30000" dirty="0"/>
              <a:t>0</a:t>
            </a:r>
          </a:p>
        </p:txBody>
      </p:sp>
      <p:cxnSp>
        <p:nvCxnSpPr>
          <p:cNvPr id="24" name="Straight Connector 23"/>
          <p:cNvCxnSpPr/>
          <p:nvPr/>
        </p:nvCxnSpPr>
        <p:spPr>
          <a:xfrm flipV="1">
            <a:off x="1447800" y="3386667"/>
            <a:ext cx="1024467" cy="1794933"/>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7" name="Rectangle 26"/>
          <p:cNvSpPr/>
          <p:nvPr/>
        </p:nvSpPr>
        <p:spPr>
          <a:xfrm>
            <a:off x="4013200" y="4673600"/>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37" name="Content Placeholder 2"/>
          <p:cNvSpPr txBox="1">
            <a:spLocks/>
          </p:cNvSpPr>
          <p:nvPr/>
        </p:nvSpPr>
        <p:spPr bwMode="auto">
          <a:xfrm>
            <a:off x="4800600" y="1600201"/>
            <a:ext cx="3886200" cy="4190999"/>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With homotheticity:</a:t>
            </a:r>
          </a:p>
          <a:p>
            <a:r>
              <a:rPr lang="en-US" sz="2400" dirty="0"/>
              <a:t>ΔRP = </a:t>
            </a:r>
            <a:r>
              <a:rPr lang="en-US" sz="2400" dirty="0" err="1"/>
              <a:t>Δ</a:t>
            </a:r>
            <a:r>
              <a:rPr lang="en-US" sz="2400" dirty="0"/>
              <a:t>(P</a:t>
            </a:r>
            <a:r>
              <a:rPr lang="en-US" sz="2400" baseline="-25000" dirty="0"/>
              <a:t>C</a:t>
            </a:r>
            <a:r>
              <a:rPr lang="en-US" sz="2400" dirty="0"/>
              <a:t>/P</a:t>
            </a:r>
            <a:r>
              <a:rPr lang="en-US" sz="2400" baseline="-25000" dirty="0"/>
              <a:t>F</a:t>
            </a:r>
            <a:r>
              <a:rPr lang="en-US" sz="2400" dirty="0"/>
              <a:t>) &gt; 0</a:t>
            </a:r>
          </a:p>
          <a:p>
            <a:pPr marL="0" indent="0">
              <a:buNone/>
            </a:pPr>
            <a:r>
              <a:rPr lang="en-US" sz="2400" dirty="0"/>
              <a:t>     =&gt; </a:t>
            </a:r>
          </a:p>
          <a:p>
            <a:pPr marL="0" indent="0">
              <a:buNone/>
            </a:pPr>
            <a:r>
              <a:rPr lang="en-US" sz="2400" dirty="0"/>
              <a:t>	ΔD</a:t>
            </a:r>
            <a:r>
              <a:rPr lang="en-US" sz="2400" baseline="-25000" dirty="0"/>
              <a:t>F</a:t>
            </a:r>
            <a:r>
              <a:rPr lang="en-US" sz="2400" dirty="0"/>
              <a:t> &gt; 0</a:t>
            </a:r>
          </a:p>
          <a:p>
            <a:pPr marL="0" indent="0">
              <a:buNone/>
            </a:pPr>
            <a:r>
              <a:rPr lang="en-US" sz="2400" dirty="0"/>
              <a:t>	ΔRD &lt; 0</a:t>
            </a:r>
          </a:p>
          <a:p>
            <a:r>
              <a:rPr lang="en-US" sz="2400" dirty="0"/>
              <a:t>But we still don’t know 	ΔD</a:t>
            </a:r>
            <a:r>
              <a:rPr lang="en-US" sz="2400" baseline="-25000" dirty="0"/>
              <a:t>C</a:t>
            </a:r>
            <a:r>
              <a:rPr lang="en-US" sz="2400" dirty="0"/>
              <a:t> &gt;,=,&lt; 0</a:t>
            </a:r>
          </a:p>
          <a:p>
            <a:r>
              <a:rPr lang="en-US" sz="2400" dirty="0"/>
              <a:t>That’s why we now work with </a:t>
            </a:r>
            <a:r>
              <a:rPr lang="en-US" sz="2400" u="sng" dirty="0"/>
              <a:t>relative</a:t>
            </a:r>
            <a:r>
              <a:rPr lang="en-US" sz="2400" dirty="0"/>
              <a:t> supply and demand.</a:t>
            </a:r>
          </a:p>
          <a:p>
            <a:endParaRPr lang="en-US" sz="2400" dirty="0"/>
          </a:p>
          <a:p>
            <a:endParaRPr lang="en-US" sz="2400" dirty="0"/>
          </a:p>
          <a:p>
            <a:endParaRPr lang="en-US" sz="1600" dirty="0"/>
          </a:p>
        </p:txBody>
      </p:sp>
      <p:cxnSp>
        <p:nvCxnSpPr>
          <p:cNvPr id="43" name="Straight Connector 42"/>
          <p:cNvCxnSpPr/>
          <p:nvPr/>
        </p:nvCxnSpPr>
        <p:spPr>
          <a:xfrm>
            <a:off x="1896533" y="1468967"/>
            <a:ext cx="2142067" cy="3636433"/>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4" name="Oval 43"/>
          <p:cNvSpPr/>
          <p:nvPr/>
        </p:nvSpPr>
        <p:spPr>
          <a:xfrm>
            <a:off x="3787775" y="4721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1524000" y="2667000"/>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46" name="Rectangle 45"/>
          <p:cNvSpPr/>
          <p:nvPr/>
        </p:nvSpPr>
        <p:spPr>
          <a:xfrm>
            <a:off x="2048934" y="1430867"/>
            <a:ext cx="660400" cy="369332"/>
          </a:xfrm>
          <a:prstGeom prst="rect">
            <a:avLst/>
          </a:prstGeom>
        </p:spPr>
        <p:txBody>
          <a:bodyPr wrap="square">
            <a:spAutoFit/>
          </a:bodyPr>
          <a:lstStyle/>
          <a:p>
            <a:pPr marL="0" lvl="2"/>
            <a:r>
              <a:rPr lang="en-US" dirty="0">
                <a:solidFill>
                  <a:srgbClr val="FF0000"/>
                </a:solidFill>
              </a:rPr>
              <a:t>RP</a:t>
            </a:r>
            <a:r>
              <a:rPr lang="en-US" baseline="30000" dirty="0">
                <a:solidFill>
                  <a:srgbClr val="FF0000"/>
                </a:solidFill>
              </a:rPr>
              <a:t>1</a:t>
            </a:r>
            <a:r>
              <a:rPr lang="en-US" dirty="0">
                <a:solidFill>
                  <a:srgbClr val="FF0000"/>
                </a:solidFill>
              </a:rPr>
              <a:t> </a:t>
            </a:r>
          </a:p>
        </p:txBody>
      </p:sp>
      <p:sp>
        <p:nvSpPr>
          <p:cNvPr id="51" name="Freeform 50"/>
          <p:cNvSpPr/>
          <p:nvPr/>
        </p:nvSpPr>
        <p:spPr>
          <a:xfrm>
            <a:off x="1587500" y="1873250"/>
            <a:ext cx="520700" cy="366183"/>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Oval 52"/>
          <p:cNvSpPr/>
          <p:nvPr/>
        </p:nvSpPr>
        <p:spPr>
          <a:xfrm>
            <a:off x="2361141" y="22701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Freeform 56"/>
          <p:cNvSpPr/>
          <p:nvPr/>
        </p:nvSpPr>
        <p:spPr>
          <a:xfrm rot="10800000">
            <a:off x="1714500" y="1406525"/>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 name="Title 1"/>
          <p:cNvSpPr>
            <a:spLocks noGrp="1"/>
          </p:cNvSpPr>
          <p:nvPr>
            <p:ph type="title"/>
          </p:nvPr>
        </p:nvSpPr>
        <p:spPr/>
        <p:txBody>
          <a:bodyPr/>
          <a:lstStyle/>
          <a:p>
            <a:r>
              <a:rPr lang="en-US" dirty="0"/>
              <a:t>How Demands Depend on Prices</a:t>
            </a:r>
          </a:p>
        </p:txBody>
      </p:sp>
      <p:sp>
        <p:nvSpPr>
          <p:cNvPr id="29" name="TextBox 28"/>
          <p:cNvSpPr txBox="1"/>
          <p:nvPr/>
        </p:nvSpPr>
        <p:spPr>
          <a:xfrm>
            <a:off x="2396067" y="1989667"/>
            <a:ext cx="685800" cy="369332"/>
          </a:xfrm>
          <a:prstGeom prst="rect">
            <a:avLst/>
          </a:prstGeom>
          <a:noFill/>
        </p:spPr>
        <p:txBody>
          <a:bodyPr wrap="square" rtlCol="0">
            <a:spAutoFit/>
          </a:bodyPr>
          <a:lstStyle/>
          <a:p>
            <a:pPr marL="0" lvl="2"/>
            <a:r>
              <a:rPr lang="en-US" dirty="0">
                <a:solidFill>
                  <a:srgbClr val="FF0000"/>
                </a:solidFill>
              </a:rPr>
              <a:t>D</a:t>
            </a:r>
            <a:r>
              <a:rPr lang="en-US" baseline="30000" dirty="0">
                <a:solidFill>
                  <a:srgbClr val="FF0000"/>
                </a:solidFill>
              </a:rPr>
              <a:t>1</a:t>
            </a:r>
          </a:p>
        </p:txBody>
      </p:sp>
      <p:cxnSp>
        <p:nvCxnSpPr>
          <p:cNvPr id="30" name="Straight Connector 29"/>
          <p:cNvCxnSpPr/>
          <p:nvPr/>
        </p:nvCxnSpPr>
        <p:spPr>
          <a:xfrm flipV="1">
            <a:off x="2387600" y="2317750"/>
            <a:ext cx="2116" cy="2846917"/>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1981200" y="5181600"/>
            <a:ext cx="685800" cy="369332"/>
          </a:xfrm>
          <a:prstGeom prst="rect">
            <a:avLst/>
          </a:prstGeom>
          <a:noFill/>
        </p:spPr>
        <p:txBody>
          <a:bodyPr wrap="square" rtlCol="0">
            <a:spAutoFit/>
          </a:bodyPr>
          <a:lstStyle/>
          <a:p>
            <a:pPr marL="0" lvl="2"/>
            <a:r>
              <a:rPr lang="en-US" dirty="0">
                <a:solidFill>
                  <a:srgbClr val="FF0000"/>
                </a:solidFill>
              </a:rPr>
              <a:t>D</a:t>
            </a:r>
            <a:r>
              <a:rPr lang="en-US" baseline="-25000" dirty="0">
                <a:solidFill>
                  <a:srgbClr val="FF0000"/>
                </a:solidFill>
              </a:rPr>
              <a:t>C</a:t>
            </a:r>
            <a:r>
              <a:rPr lang="en-US" baseline="30000" dirty="0">
                <a:solidFill>
                  <a:srgbClr val="FF0000"/>
                </a:solidFill>
              </a:rPr>
              <a:t>1</a:t>
            </a:r>
          </a:p>
        </p:txBody>
      </p:sp>
      <p:cxnSp>
        <p:nvCxnSpPr>
          <p:cNvPr id="34" name="Straight Connector 33"/>
          <p:cNvCxnSpPr/>
          <p:nvPr/>
        </p:nvCxnSpPr>
        <p:spPr>
          <a:xfrm flipV="1">
            <a:off x="1447800" y="2313034"/>
            <a:ext cx="924500" cy="7892"/>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914400" y="2133600"/>
            <a:ext cx="685800" cy="369332"/>
          </a:xfrm>
          <a:prstGeom prst="rect">
            <a:avLst/>
          </a:prstGeom>
          <a:noFill/>
        </p:spPr>
        <p:txBody>
          <a:bodyPr wrap="square" rtlCol="0">
            <a:spAutoFit/>
          </a:bodyPr>
          <a:lstStyle/>
          <a:p>
            <a:pPr marL="0" lvl="2"/>
            <a:r>
              <a:rPr lang="en-US" dirty="0">
                <a:solidFill>
                  <a:srgbClr val="FF0000"/>
                </a:solidFill>
              </a:rPr>
              <a:t>D</a:t>
            </a:r>
            <a:r>
              <a:rPr lang="en-US" baseline="-25000" dirty="0">
                <a:solidFill>
                  <a:srgbClr val="FF0000"/>
                </a:solidFill>
              </a:rPr>
              <a:t>F</a:t>
            </a:r>
            <a:r>
              <a:rPr lang="en-US" baseline="30000" dirty="0">
                <a:solidFill>
                  <a:srgbClr val="FF0000"/>
                </a:solidFill>
              </a:rPr>
              <a:t>1</a:t>
            </a:r>
          </a:p>
        </p:txBody>
      </p:sp>
      <p:cxnSp>
        <p:nvCxnSpPr>
          <p:cNvPr id="48" name="Straight Connector 47"/>
          <p:cNvCxnSpPr/>
          <p:nvPr/>
        </p:nvCxnSpPr>
        <p:spPr>
          <a:xfrm flipV="1">
            <a:off x="1447800" y="2438400"/>
            <a:ext cx="914400" cy="2743200"/>
          </a:xfrm>
          <a:prstGeom prst="line">
            <a:avLst/>
          </a:prstGeom>
          <a:ln>
            <a:solidFill>
              <a:srgbClr val="FF0000"/>
            </a:solidFill>
            <a:prstDash val="dash"/>
            <a:tailEnd type="arrow"/>
          </a:ln>
          <a:effectLst/>
        </p:spPr>
        <p:style>
          <a:lnRef idx="2">
            <a:schemeClr val="accent1"/>
          </a:lnRef>
          <a:fillRef idx="0">
            <a:schemeClr val="accent1"/>
          </a:fillRef>
          <a:effectRef idx="1">
            <a:schemeClr val="accent1"/>
          </a:effectRef>
          <a:fontRef idx="minor">
            <a:schemeClr val="tx1"/>
          </a:fontRef>
        </p:style>
      </p:cxnSp>
      <p:sp>
        <p:nvSpPr>
          <p:cNvPr id="49" name="Freeform 48"/>
          <p:cNvSpPr/>
          <p:nvPr/>
        </p:nvSpPr>
        <p:spPr>
          <a:xfrm flipH="1">
            <a:off x="1981200" y="3505200"/>
            <a:ext cx="292100" cy="213783"/>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968BD2C7-F762-8C4A-AB77-91EEFA80CC9D}"/>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860055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7">
                                            <p:txEl>
                                              <p:pRg st="5" end="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uild="p" animBg="1"/>
      <p:bldP spid="29" grpId="0"/>
      <p:bldP spid="33" grpId="0"/>
      <p:bldP spid="47" grpId="0"/>
      <p:bldP spid="4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Relative Demand</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24</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Content Placeholder 2"/>
          <p:cNvSpPr>
            <a:spLocks noGrp="1"/>
          </p:cNvSpPr>
          <p:nvPr>
            <p:ph idx="1"/>
          </p:nvPr>
        </p:nvSpPr>
        <p:spPr>
          <a:xfrm>
            <a:off x="4800600" y="1600202"/>
            <a:ext cx="3886200" cy="838198"/>
          </a:xfrm>
          <a:ln>
            <a:solidFill>
              <a:srgbClr val="000000"/>
            </a:solidFill>
          </a:ln>
        </p:spPr>
        <p:txBody>
          <a:bodyPr/>
          <a:lstStyle/>
          <a:p>
            <a:pPr marL="342900" lvl="2" indent="-342900"/>
            <a:r>
              <a:rPr lang="en-US" sz="2400" dirty="0"/>
              <a:t>It follows that </a:t>
            </a:r>
            <a:r>
              <a:rPr lang="en-US" dirty="0"/>
              <a:t>RD(RP) </a:t>
            </a:r>
            <a:r>
              <a:rPr lang="en-US" sz="2400" dirty="0"/>
              <a:t>is downward sloping</a:t>
            </a:r>
          </a:p>
          <a:p>
            <a:endParaRPr lang="en-US" sz="2400" dirty="0"/>
          </a:p>
          <a:p>
            <a:endParaRPr lang="en-US" sz="1600" dirty="0"/>
          </a:p>
        </p:txBody>
      </p:sp>
      <p:cxnSp>
        <p:nvCxnSpPr>
          <p:cNvPr id="29" name="Straight Connector 28"/>
          <p:cNvCxnSpPr/>
          <p:nvPr/>
        </p:nvCxnSpPr>
        <p:spPr>
          <a:xfrm>
            <a:off x="1905000" y="2362200"/>
            <a:ext cx="2286000" cy="2286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114800" y="4648200"/>
            <a:ext cx="518065" cy="369332"/>
          </a:xfrm>
          <a:prstGeom prst="rect">
            <a:avLst/>
          </a:prstGeom>
        </p:spPr>
        <p:txBody>
          <a:bodyPr wrap="none">
            <a:spAutoFit/>
          </a:bodyPr>
          <a:lstStyle/>
          <a:p>
            <a:r>
              <a:rPr lang="en-US" dirty="0"/>
              <a:t>RD</a:t>
            </a:r>
          </a:p>
        </p:txBody>
      </p:sp>
      <p:sp>
        <p:nvSpPr>
          <p:cNvPr id="11" name="TextBox 10"/>
          <p:cNvSpPr txBox="1"/>
          <p:nvPr/>
        </p:nvSpPr>
        <p:spPr>
          <a:xfrm>
            <a:off x="4191000" y="5181600"/>
            <a:ext cx="1600200" cy="369332"/>
          </a:xfrm>
          <a:prstGeom prst="rect">
            <a:avLst/>
          </a:prstGeom>
          <a:noFill/>
        </p:spPr>
        <p:txBody>
          <a:bodyPr wrap="square" rtlCol="0">
            <a:spAutoFit/>
          </a:bodyPr>
          <a:lstStyle/>
          <a:p>
            <a:pPr marL="0" lvl="2"/>
            <a:r>
              <a:rPr lang="en-US" dirty="0"/>
              <a:t>RD= D</a:t>
            </a:r>
            <a:r>
              <a:rPr lang="en-US" baseline="-25000" dirty="0"/>
              <a:t>C</a:t>
            </a:r>
            <a:r>
              <a:rPr lang="en-US" dirty="0"/>
              <a:t>/D</a:t>
            </a:r>
            <a:r>
              <a:rPr lang="en-US" baseline="-25000" dirty="0"/>
              <a:t>F</a:t>
            </a:r>
            <a:endParaRPr lang="en-US" dirty="0"/>
          </a:p>
        </p:txBody>
      </p:sp>
      <p:sp>
        <p:nvSpPr>
          <p:cNvPr id="12" name="TextBox 11"/>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cxnSp>
        <p:nvCxnSpPr>
          <p:cNvPr id="15" name="Straight Connector 14"/>
          <p:cNvCxnSpPr/>
          <p:nvPr/>
        </p:nvCxnSpPr>
        <p:spPr>
          <a:xfrm>
            <a:off x="1447800" y="3886200"/>
            <a:ext cx="1981200" cy="0"/>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V="1">
            <a:off x="3429000" y="3886200"/>
            <a:ext cx="0" cy="1295400"/>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914400" y="3733800"/>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19" name="Rectangle 18"/>
          <p:cNvSpPr/>
          <p:nvPr/>
        </p:nvSpPr>
        <p:spPr>
          <a:xfrm>
            <a:off x="3124200" y="5181600"/>
            <a:ext cx="660400" cy="369332"/>
          </a:xfrm>
          <a:prstGeom prst="rect">
            <a:avLst/>
          </a:prstGeom>
        </p:spPr>
        <p:txBody>
          <a:bodyPr wrap="square">
            <a:spAutoFit/>
          </a:bodyPr>
          <a:lstStyle/>
          <a:p>
            <a:pPr marL="0" lvl="2"/>
            <a:r>
              <a:rPr lang="en-US" dirty="0"/>
              <a:t>RD</a:t>
            </a:r>
            <a:r>
              <a:rPr lang="en-US" baseline="30000" dirty="0"/>
              <a:t>0</a:t>
            </a:r>
            <a:r>
              <a:rPr lang="en-US" dirty="0"/>
              <a:t> </a:t>
            </a:r>
          </a:p>
        </p:txBody>
      </p:sp>
      <p:cxnSp>
        <p:nvCxnSpPr>
          <p:cNvPr id="20" name="Straight Connector 19"/>
          <p:cNvCxnSpPr/>
          <p:nvPr/>
        </p:nvCxnSpPr>
        <p:spPr>
          <a:xfrm>
            <a:off x="1447800" y="3048000"/>
            <a:ext cx="11430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V="1">
            <a:off x="2590800" y="3048000"/>
            <a:ext cx="0" cy="21336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914400" y="2895600"/>
            <a:ext cx="660400" cy="369332"/>
          </a:xfrm>
          <a:prstGeom prst="rect">
            <a:avLst/>
          </a:prstGeom>
        </p:spPr>
        <p:txBody>
          <a:bodyPr wrap="square">
            <a:spAutoFit/>
          </a:bodyPr>
          <a:lstStyle/>
          <a:p>
            <a:pPr marL="0" lvl="2"/>
            <a:r>
              <a:rPr lang="en-US" dirty="0">
                <a:solidFill>
                  <a:srgbClr val="FF0000"/>
                </a:solidFill>
              </a:rPr>
              <a:t>RP</a:t>
            </a:r>
            <a:r>
              <a:rPr lang="en-US" baseline="30000" dirty="0">
                <a:solidFill>
                  <a:srgbClr val="FF0000"/>
                </a:solidFill>
              </a:rPr>
              <a:t>1</a:t>
            </a:r>
            <a:r>
              <a:rPr lang="en-US" dirty="0"/>
              <a:t> </a:t>
            </a:r>
          </a:p>
        </p:txBody>
      </p:sp>
      <p:sp>
        <p:nvSpPr>
          <p:cNvPr id="23" name="Rectangle 22"/>
          <p:cNvSpPr/>
          <p:nvPr/>
        </p:nvSpPr>
        <p:spPr>
          <a:xfrm>
            <a:off x="2209800" y="5181600"/>
            <a:ext cx="660400" cy="369332"/>
          </a:xfrm>
          <a:prstGeom prst="rect">
            <a:avLst/>
          </a:prstGeom>
        </p:spPr>
        <p:txBody>
          <a:bodyPr wrap="square">
            <a:spAutoFit/>
          </a:bodyPr>
          <a:lstStyle/>
          <a:p>
            <a:pPr marL="0" lvl="2"/>
            <a:r>
              <a:rPr lang="en-US" dirty="0">
                <a:solidFill>
                  <a:srgbClr val="FF0000"/>
                </a:solidFill>
              </a:rPr>
              <a:t>RD</a:t>
            </a:r>
            <a:r>
              <a:rPr lang="en-US" baseline="30000" dirty="0">
                <a:solidFill>
                  <a:srgbClr val="FF0000"/>
                </a:solidFill>
              </a:rPr>
              <a:t>1</a:t>
            </a:r>
            <a:r>
              <a:rPr lang="en-US" dirty="0"/>
              <a:t> </a:t>
            </a:r>
          </a:p>
        </p:txBody>
      </p:sp>
      <p:cxnSp>
        <p:nvCxnSpPr>
          <p:cNvPr id="24" name="Straight Connector 23"/>
          <p:cNvCxnSpPr/>
          <p:nvPr/>
        </p:nvCxnSpPr>
        <p:spPr>
          <a:xfrm flipH="1">
            <a:off x="2590800" y="5029200"/>
            <a:ext cx="838200" cy="0"/>
          </a:xfrm>
          <a:prstGeom prst="line">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V="1">
            <a:off x="1600200" y="3048000"/>
            <a:ext cx="0" cy="838200"/>
          </a:xfrm>
          <a:prstGeom prst="line">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E335BA6F-FCE4-8042-8581-5026F20BDE0F}"/>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26" name="Content Placeholder 2">
            <a:extLst>
              <a:ext uri="{FF2B5EF4-FFF2-40B4-BE49-F238E27FC236}">
                <a16:creationId xmlns:a16="http://schemas.microsoft.com/office/drawing/2014/main" id="{18CEF325-8937-8041-9A4C-02D06E72B90C}"/>
              </a:ext>
            </a:extLst>
          </p:cNvPr>
          <p:cNvSpPr txBox="1">
            <a:spLocks/>
          </p:cNvSpPr>
          <p:nvPr/>
        </p:nvSpPr>
        <p:spPr bwMode="auto">
          <a:xfrm>
            <a:off x="4800600" y="2895600"/>
            <a:ext cx="3886200" cy="16002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342900" lvl="2" indent="-342900"/>
            <a:r>
              <a:rPr lang="en-US" kern="0" dirty="0"/>
              <a:t>Note:  Again, there’s no reason for this to be a straight line, but it could curve either way. </a:t>
            </a:r>
          </a:p>
          <a:p>
            <a:endParaRPr lang="en-US" sz="2400" kern="0" dirty="0"/>
          </a:p>
          <a:p>
            <a:endParaRPr lang="en-US" sz="2400" kern="0" dirty="0"/>
          </a:p>
          <a:p>
            <a:endParaRPr lang="en-US" sz="1600" kern="0" dirty="0"/>
          </a:p>
        </p:txBody>
      </p:sp>
    </p:spTree>
    <p:extLst>
      <p:ext uri="{BB962C8B-B14F-4D97-AF65-F5344CB8AC3E}">
        <p14:creationId xmlns:p14="http://schemas.microsoft.com/office/powerpoint/2010/main" val="98772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Autarky Equilibrium</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25</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Content Placeholder 2"/>
          <p:cNvSpPr>
            <a:spLocks noGrp="1"/>
          </p:cNvSpPr>
          <p:nvPr>
            <p:ph idx="1"/>
          </p:nvPr>
        </p:nvSpPr>
        <p:spPr>
          <a:xfrm>
            <a:off x="4800600" y="1600202"/>
            <a:ext cx="3886200" cy="533398"/>
          </a:xfrm>
          <a:ln>
            <a:solidFill>
              <a:srgbClr val="000000"/>
            </a:solidFill>
          </a:ln>
        </p:spPr>
        <p:txBody>
          <a:bodyPr/>
          <a:lstStyle/>
          <a:p>
            <a:pPr marL="342900" lvl="2" indent="-342900"/>
            <a:r>
              <a:rPr lang="en-US" sz="2400" dirty="0"/>
              <a:t>Combine RS and RD</a:t>
            </a:r>
          </a:p>
          <a:p>
            <a:endParaRPr lang="en-US" sz="2400" dirty="0"/>
          </a:p>
          <a:p>
            <a:endParaRPr lang="en-US" sz="2400" dirty="0"/>
          </a:p>
          <a:p>
            <a:endParaRPr lang="en-US" sz="1600" dirty="0"/>
          </a:p>
        </p:txBody>
      </p:sp>
      <p:cxnSp>
        <p:nvCxnSpPr>
          <p:cNvPr id="29" name="Straight Connector 28"/>
          <p:cNvCxnSpPr/>
          <p:nvPr/>
        </p:nvCxnSpPr>
        <p:spPr>
          <a:xfrm>
            <a:off x="1905000" y="2362200"/>
            <a:ext cx="2286000" cy="2286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114800" y="4648200"/>
            <a:ext cx="518065" cy="369332"/>
          </a:xfrm>
          <a:prstGeom prst="rect">
            <a:avLst/>
          </a:prstGeom>
        </p:spPr>
        <p:txBody>
          <a:bodyPr wrap="none">
            <a:spAutoFit/>
          </a:bodyPr>
          <a:lstStyle/>
          <a:p>
            <a:r>
              <a:rPr lang="en-US" dirty="0"/>
              <a:t>RD</a:t>
            </a:r>
          </a:p>
        </p:txBody>
      </p:sp>
      <p:sp>
        <p:nvSpPr>
          <p:cNvPr id="11" name="TextBox 10"/>
          <p:cNvSpPr txBox="1"/>
          <p:nvPr/>
        </p:nvSpPr>
        <p:spPr>
          <a:xfrm>
            <a:off x="4191000" y="5181600"/>
            <a:ext cx="16002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sp>
        <p:nvSpPr>
          <p:cNvPr id="12" name="TextBox 11"/>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cxnSp>
        <p:nvCxnSpPr>
          <p:cNvPr id="13" name="Straight Connector 12"/>
          <p:cNvCxnSpPr/>
          <p:nvPr/>
        </p:nvCxnSpPr>
        <p:spPr>
          <a:xfrm flipV="1">
            <a:off x="1752600" y="24384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3896002" y="2092867"/>
            <a:ext cx="505329" cy="369332"/>
          </a:xfrm>
          <a:prstGeom prst="rect">
            <a:avLst/>
          </a:prstGeom>
        </p:spPr>
        <p:txBody>
          <a:bodyPr wrap="none">
            <a:spAutoFit/>
          </a:bodyPr>
          <a:lstStyle/>
          <a:p>
            <a:r>
              <a:rPr lang="en-US" dirty="0"/>
              <a:t>RS</a:t>
            </a:r>
          </a:p>
        </p:txBody>
      </p:sp>
      <p:cxnSp>
        <p:nvCxnSpPr>
          <p:cNvPr id="15" name="Straight Connector 14"/>
          <p:cNvCxnSpPr/>
          <p:nvPr/>
        </p:nvCxnSpPr>
        <p:spPr>
          <a:xfrm flipV="1">
            <a:off x="1447800" y="3429000"/>
            <a:ext cx="1600200" cy="3176"/>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V="1">
            <a:off x="2971800" y="3429000"/>
            <a:ext cx="0" cy="17526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62000" y="3200400"/>
            <a:ext cx="1380066" cy="369332"/>
          </a:xfrm>
          <a:prstGeom prst="rect">
            <a:avLst/>
          </a:prstGeom>
          <a:noFill/>
        </p:spPr>
        <p:txBody>
          <a:bodyPr wrap="square" rtlCol="0">
            <a:spAutoFit/>
          </a:bodyPr>
          <a:lstStyle/>
          <a:p>
            <a:pPr marL="0" lvl="2"/>
            <a:r>
              <a:rPr lang="en-US" dirty="0" err="1"/>
              <a:t>RP</a:t>
            </a:r>
            <a:r>
              <a:rPr lang="en-US" baseline="30000" dirty="0" err="1"/>
              <a:t>aut</a:t>
            </a:r>
            <a:endParaRPr lang="en-US" baseline="30000" dirty="0"/>
          </a:p>
        </p:txBody>
      </p:sp>
      <p:sp>
        <p:nvSpPr>
          <p:cNvPr id="19" name="TextBox 18"/>
          <p:cNvSpPr txBox="1"/>
          <p:nvPr/>
        </p:nvSpPr>
        <p:spPr>
          <a:xfrm>
            <a:off x="2667000" y="5181600"/>
            <a:ext cx="990600" cy="369332"/>
          </a:xfrm>
          <a:prstGeom prst="rect">
            <a:avLst/>
          </a:prstGeom>
          <a:noFill/>
        </p:spPr>
        <p:txBody>
          <a:bodyPr wrap="square" rtlCol="0">
            <a:spAutoFit/>
          </a:bodyPr>
          <a:lstStyle/>
          <a:p>
            <a:pPr marL="0" lvl="2"/>
            <a:r>
              <a:rPr lang="en-US" dirty="0" err="1"/>
              <a:t>RQ</a:t>
            </a:r>
            <a:r>
              <a:rPr lang="en-US" baseline="30000" dirty="0" err="1"/>
              <a:t>aut</a:t>
            </a:r>
            <a:endParaRPr lang="en-US" baseline="30000" dirty="0"/>
          </a:p>
        </p:txBody>
      </p:sp>
      <p:sp>
        <p:nvSpPr>
          <p:cNvPr id="3" name="Footer Placeholder 2">
            <a:extLst>
              <a:ext uri="{FF2B5EF4-FFF2-40B4-BE49-F238E27FC236}">
                <a16:creationId xmlns:a16="http://schemas.microsoft.com/office/drawing/2014/main" id="{C67AEC6D-460A-3C4A-A587-355357A098E7}"/>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6044484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15: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26</a:t>
            </a:fld>
            <a:endParaRPr lang="en-US"/>
          </a:p>
        </p:txBody>
      </p:sp>
    </p:spTree>
    <p:extLst>
      <p:ext uri="{BB962C8B-B14F-4D97-AF65-F5344CB8AC3E}">
        <p14:creationId xmlns:p14="http://schemas.microsoft.com/office/powerpoint/2010/main" val="701387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Does this display downward sloping demand?  How does it differ, in this respect, from the partial equilibrium model we have seen before? </a:t>
            </a:r>
          </a:p>
          <a:p>
            <a:r>
              <a:rPr lang="en-US" sz="2800" dirty="0"/>
              <a:t>In partial equilibrium demand slopes down because marginal benefit falls.  Is that true here?</a:t>
            </a:r>
          </a:p>
          <a:p>
            <a:r>
              <a:rPr lang="en-US" sz="2800" dirty="0"/>
              <a:t>As shown above, demand for C falls when its relative price rises.  How could it be otherwise?</a:t>
            </a:r>
          </a:p>
          <a:p>
            <a:r>
              <a:rPr lang="en-US" sz="2800" dirty="0"/>
              <a:t>How will </a:t>
            </a:r>
            <a:r>
              <a:rPr lang="en-US" sz="2800" dirty="0" err="1"/>
              <a:t>RP</a:t>
            </a:r>
            <a:r>
              <a:rPr lang="en-US" sz="2800" baseline="30000" dirty="0" err="1"/>
              <a:t>aut</a:t>
            </a:r>
            <a:r>
              <a:rPr lang="en-US" sz="2800" baseline="30000" dirty="0"/>
              <a:t> </a:t>
            </a:r>
            <a:r>
              <a:rPr lang="en-US" sz="2800" dirty="0"/>
              <a:t>and </a:t>
            </a:r>
            <a:r>
              <a:rPr lang="en-US" sz="2800" dirty="0" err="1"/>
              <a:t>RQ</a:t>
            </a:r>
            <a:r>
              <a:rPr lang="en-US" sz="2800" baseline="30000" dirty="0" err="1"/>
              <a:t>aut</a:t>
            </a:r>
            <a:r>
              <a:rPr lang="en-US" sz="2800" baseline="30000" dirty="0"/>
              <a:t> </a:t>
            </a:r>
            <a:r>
              <a:rPr lang="en-US" sz="2800" dirty="0"/>
              <a:t>change with shifts in RS &amp; RD?  With changes in production possibilities and preferences?</a:t>
            </a:r>
            <a:endParaRPr lang="en-US" sz="2800" baseline="30000" dirty="0"/>
          </a:p>
          <a:p>
            <a:endParaRPr lang="en-US" sz="2800" baseline="30000" dirty="0"/>
          </a:p>
          <a:p>
            <a:endParaRPr lang="en-US" sz="2800" dirty="0"/>
          </a:p>
          <a:p>
            <a:endParaRPr lang="en-US" sz="16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27</a:t>
            </a:fld>
            <a:endParaRPr lang="en-US"/>
          </a:p>
        </p:txBody>
      </p:sp>
    </p:spTree>
    <p:extLst>
      <p:ext uri="{BB962C8B-B14F-4D97-AF65-F5344CB8AC3E}">
        <p14:creationId xmlns:p14="http://schemas.microsoft.com/office/powerpoint/2010/main" val="2730286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74800" y="389467"/>
            <a:ext cx="508000" cy="69426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28</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39333" y="2116667"/>
            <a:ext cx="2929467" cy="3064933"/>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524125" y="32385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a:endCxn id="36" idx="2"/>
          </p:cNvCxnSpPr>
          <p:nvPr/>
        </p:nvCxnSpPr>
        <p:spPr>
          <a:xfrm flipV="1">
            <a:off x="1447800" y="3276600"/>
            <a:ext cx="1076325" cy="3175"/>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V="1">
            <a:off x="2556933" y="3318934"/>
            <a:ext cx="6350" cy="182245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202581" y="5147912"/>
            <a:ext cx="685800" cy="369332"/>
          </a:xfrm>
          <a:prstGeom prst="rect">
            <a:avLst/>
          </a:prstGeom>
          <a:noFill/>
        </p:spPr>
        <p:txBody>
          <a:bodyPr wrap="square" rtlCol="0">
            <a:spAutoFit/>
          </a:bodyPr>
          <a:lstStyle/>
          <a:p>
            <a:pPr marL="0" lvl="2"/>
            <a:r>
              <a:rPr lang="en-US" dirty="0"/>
              <a:t>D</a:t>
            </a:r>
            <a:r>
              <a:rPr lang="en-US" baseline="-25000" dirty="0"/>
              <a:t>C</a:t>
            </a:r>
            <a:r>
              <a:rPr lang="en-US" baseline="30000" dirty="0"/>
              <a:t>0</a:t>
            </a:r>
          </a:p>
        </p:txBody>
      </p:sp>
      <p:sp>
        <p:nvSpPr>
          <p:cNvPr id="41" name="TextBox 40"/>
          <p:cNvSpPr txBox="1"/>
          <p:nvPr/>
        </p:nvSpPr>
        <p:spPr>
          <a:xfrm>
            <a:off x="914400" y="3124200"/>
            <a:ext cx="685800" cy="369332"/>
          </a:xfrm>
          <a:prstGeom prst="rect">
            <a:avLst/>
          </a:prstGeom>
          <a:noFill/>
        </p:spPr>
        <p:txBody>
          <a:bodyPr wrap="square" rtlCol="0">
            <a:spAutoFit/>
          </a:bodyPr>
          <a:lstStyle/>
          <a:p>
            <a:pPr marL="0" lvl="2"/>
            <a:r>
              <a:rPr lang="en-US" dirty="0"/>
              <a:t>D</a:t>
            </a:r>
            <a:r>
              <a:rPr lang="en-US" baseline="-25000" dirty="0"/>
              <a:t>F</a:t>
            </a:r>
            <a:r>
              <a:rPr lang="en-US" baseline="30000" dirty="0"/>
              <a:t>0</a:t>
            </a:r>
          </a:p>
        </p:txBody>
      </p:sp>
      <p:sp>
        <p:nvSpPr>
          <p:cNvPr id="42" name="Freeform 41"/>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a:off x="2514600" y="2971800"/>
            <a:ext cx="685800" cy="369332"/>
          </a:xfrm>
          <a:prstGeom prst="rect">
            <a:avLst/>
          </a:prstGeom>
          <a:noFill/>
        </p:spPr>
        <p:txBody>
          <a:bodyPr wrap="square" rtlCol="0">
            <a:spAutoFit/>
          </a:bodyPr>
          <a:lstStyle/>
          <a:p>
            <a:pPr marL="0" lvl="2"/>
            <a:r>
              <a:rPr lang="en-US" dirty="0"/>
              <a:t>D</a:t>
            </a:r>
            <a:r>
              <a:rPr lang="en-US" baseline="30000" dirty="0"/>
              <a:t>0</a:t>
            </a:r>
          </a:p>
        </p:txBody>
      </p:sp>
      <p:cxnSp>
        <p:nvCxnSpPr>
          <p:cNvPr id="24" name="Straight Connector 23"/>
          <p:cNvCxnSpPr/>
          <p:nvPr/>
        </p:nvCxnSpPr>
        <p:spPr>
          <a:xfrm flipV="1">
            <a:off x="1447800" y="3386667"/>
            <a:ext cx="1024467" cy="1794933"/>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7" name="Rectangle 26"/>
          <p:cNvSpPr/>
          <p:nvPr/>
        </p:nvSpPr>
        <p:spPr>
          <a:xfrm>
            <a:off x="4013200" y="4673600"/>
            <a:ext cx="660400" cy="369332"/>
          </a:xfrm>
          <a:prstGeom prst="rect">
            <a:avLst/>
          </a:prstGeom>
        </p:spPr>
        <p:txBody>
          <a:bodyPr wrap="square">
            <a:spAutoFit/>
          </a:bodyPr>
          <a:lstStyle/>
          <a:p>
            <a:pPr marL="0" lvl="2"/>
            <a:r>
              <a:rPr lang="en-US" dirty="0"/>
              <a:t>RP</a:t>
            </a:r>
            <a:r>
              <a:rPr lang="en-US" baseline="30000" dirty="0"/>
              <a:t>0</a:t>
            </a:r>
            <a:r>
              <a:rPr lang="en-US" dirty="0"/>
              <a:t> </a:t>
            </a:r>
          </a:p>
        </p:txBody>
      </p:sp>
      <p:cxnSp>
        <p:nvCxnSpPr>
          <p:cNvPr id="43" name="Straight Connector 42"/>
          <p:cNvCxnSpPr/>
          <p:nvPr/>
        </p:nvCxnSpPr>
        <p:spPr>
          <a:xfrm>
            <a:off x="1896533" y="1468967"/>
            <a:ext cx="2142067" cy="3636433"/>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4" name="Oval 43"/>
          <p:cNvSpPr/>
          <p:nvPr/>
        </p:nvSpPr>
        <p:spPr>
          <a:xfrm>
            <a:off x="3787775" y="4721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1619265" y="2083437"/>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46" name="Rectangle 45"/>
          <p:cNvSpPr/>
          <p:nvPr/>
        </p:nvSpPr>
        <p:spPr>
          <a:xfrm>
            <a:off x="1884811" y="1252677"/>
            <a:ext cx="660400" cy="369332"/>
          </a:xfrm>
          <a:prstGeom prst="rect">
            <a:avLst/>
          </a:prstGeom>
        </p:spPr>
        <p:txBody>
          <a:bodyPr wrap="square">
            <a:spAutoFit/>
          </a:bodyPr>
          <a:lstStyle/>
          <a:p>
            <a:pPr marL="0" lvl="2"/>
            <a:r>
              <a:rPr lang="en-US" dirty="0">
                <a:solidFill>
                  <a:srgbClr val="FF0000"/>
                </a:solidFill>
              </a:rPr>
              <a:t>RP</a:t>
            </a:r>
            <a:r>
              <a:rPr lang="en-US" baseline="30000" dirty="0">
                <a:solidFill>
                  <a:srgbClr val="FF0000"/>
                </a:solidFill>
              </a:rPr>
              <a:t>1</a:t>
            </a:r>
            <a:r>
              <a:rPr lang="en-US" dirty="0">
                <a:solidFill>
                  <a:srgbClr val="FF0000"/>
                </a:solidFill>
              </a:rPr>
              <a:t> </a:t>
            </a:r>
          </a:p>
        </p:txBody>
      </p:sp>
      <p:sp>
        <p:nvSpPr>
          <p:cNvPr id="51" name="Freeform 50"/>
          <p:cNvSpPr/>
          <p:nvPr/>
        </p:nvSpPr>
        <p:spPr>
          <a:xfrm>
            <a:off x="1587500" y="1873250"/>
            <a:ext cx="520700" cy="366183"/>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Oval 52"/>
          <p:cNvSpPr/>
          <p:nvPr/>
        </p:nvSpPr>
        <p:spPr>
          <a:xfrm>
            <a:off x="2669150" y="2798002"/>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How Demands May Depend on Prices</a:t>
            </a:r>
          </a:p>
        </p:txBody>
      </p:sp>
      <p:sp>
        <p:nvSpPr>
          <p:cNvPr id="29" name="TextBox 28"/>
          <p:cNvSpPr txBox="1"/>
          <p:nvPr/>
        </p:nvSpPr>
        <p:spPr>
          <a:xfrm>
            <a:off x="2665575" y="2533494"/>
            <a:ext cx="685800" cy="369332"/>
          </a:xfrm>
          <a:prstGeom prst="rect">
            <a:avLst/>
          </a:prstGeom>
          <a:noFill/>
        </p:spPr>
        <p:txBody>
          <a:bodyPr wrap="square" rtlCol="0">
            <a:spAutoFit/>
          </a:bodyPr>
          <a:lstStyle/>
          <a:p>
            <a:pPr marL="0" lvl="2"/>
            <a:r>
              <a:rPr lang="en-US" dirty="0">
                <a:solidFill>
                  <a:srgbClr val="FF0000"/>
                </a:solidFill>
              </a:rPr>
              <a:t>D</a:t>
            </a:r>
            <a:r>
              <a:rPr lang="en-US" baseline="30000" dirty="0">
                <a:solidFill>
                  <a:srgbClr val="FF0000"/>
                </a:solidFill>
              </a:rPr>
              <a:t>1</a:t>
            </a:r>
          </a:p>
        </p:txBody>
      </p:sp>
      <p:sp>
        <p:nvSpPr>
          <p:cNvPr id="33" name="TextBox 32"/>
          <p:cNvSpPr txBox="1"/>
          <p:nvPr/>
        </p:nvSpPr>
        <p:spPr>
          <a:xfrm>
            <a:off x="2587592" y="5152724"/>
            <a:ext cx="685800" cy="369332"/>
          </a:xfrm>
          <a:prstGeom prst="rect">
            <a:avLst/>
          </a:prstGeom>
          <a:noFill/>
        </p:spPr>
        <p:txBody>
          <a:bodyPr wrap="square" rtlCol="0">
            <a:spAutoFit/>
          </a:bodyPr>
          <a:lstStyle/>
          <a:p>
            <a:pPr marL="0" lvl="2"/>
            <a:r>
              <a:rPr lang="en-US" dirty="0">
                <a:solidFill>
                  <a:srgbClr val="FF0000"/>
                </a:solidFill>
              </a:rPr>
              <a:t>D</a:t>
            </a:r>
            <a:r>
              <a:rPr lang="en-US" baseline="-25000" dirty="0">
                <a:solidFill>
                  <a:srgbClr val="FF0000"/>
                </a:solidFill>
              </a:rPr>
              <a:t>C</a:t>
            </a:r>
            <a:r>
              <a:rPr lang="en-US" baseline="30000" dirty="0">
                <a:solidFill>
                  <a:srgbClr val="FF0000"/>
                </a:solidFill>
              </a:rPr>
              <a:t>1</a:t>
            </a:r>
          </a:p>
        </p:txBody>
      </p:sp>
      <p:cxnSp>
        <p:nvCxnSpPr>
          <p:cNvPr id="34" name="Straight Connector 33"/>
          <p:cNvCxnSpPr>
            <a:cxnSpLocks/>
          </p:cNvCxnSpPr>
          <p:nvPr/>
        </p:nvCxnSpPr>
        <p:spPr>
          <a:xfrm>
            <a:off x="1458227" y="2832798"/>
            <a:ext cx="1250958"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930275" y="2667000"/>
            <a:ext cx="685800" cy="369332"/>
          </a:xfrm>
          <a:prstGeom prst="rect">
            <a:avLst/>
          </a:prstGeom>
          <a:noFill/>
        </p:spPr>
        <p:txBody>
          <a:bodyPr wrap="square" rtlCol="0">
            <a:spAutoFit/>
          </a:bodyPr>
          <a:lstStyle/>
          <a:p>
            <a:pPr marL="0" lvl="2"/>
            <a:r>
              <a:rPr lang="en-US" dirty="0">
                <a:solidFill>
                  <a:srgbClr val="FF0000"/>
                </a:solidFill>
              </a:rPr>
              <a:t>D</a:t>
            </a:r>
            <a:r>
              <a:rPr lang="en-US" baseline="-25000" dirty="0">
                <a:solidFill>
                  <a:srgbClr val="FF0000"/>
                </a:solidFill>
              </a:rPr>
              <a:t>F</a:t>
            </a:r>
            <a:r>
              <a:rPr lang="en-US" baseline="30000" dirty="0">
                <a:solidFill>
                  <a:srgbClr val="FF0000"/>
                </a:solidFill>
              </a:rPr>
              <a:t>1</a:t>
            </a:r>
          </a:p>
        </p:txBody>
      </p:sp>
      <p:cxnSp>
        <p:nvCxnSpPr>
          <p:cNvPr id="48" name="Straight Connector 47"/>
          <p:cNvCxnSpPr>
            <a:cxnSpLocks/>
          </p:cNvCxnSpPr>
          <p:nvPr/>
        </p:nvCxnSpPr>
        <p:spPr>
          <a:xfrm flipV="1">
            <a:off x="1447800" y="2882766"/>
            <a:ext cx="1213585" cy="2298835"/>
          </a:xfrm>
          <a:prstGeom prst="line">
            <a:avLst/>
          </a:prstGeom>
          <a:ln>
            <a:solidFill>
              <a:srgbClr val="FF0000"/>
            </a:solidFill>
            <a:prstDash val="dash"/>
            <a:tailEnd type="arrow"/>
          </a:ln>
          <a:effectLst/>
        </p:spPr>
        <p:style>
          <a:lnRef idx="2">
            <a:schemeClr val="accent1"/>
          </a:lnRef>
          <a:fillRef idx="0">
            <a:schemeClr val="accent1"/>
          </a:fillRef>
          <a:effectRef idx="1">
            <a:schemeClr val="accent1"/>
          </a:effectRef>
          <a:fontRef idx="minor">
            <a:schemeClr val="tx1"/>
          </a:fontRef>
        </p:style>
      </p:cxnSp>
      <p:sp>
        <p:nvSpPr>
          <p:cNvPr id="49" name="Freeform 48"/>
          <p:cNvSpPr/>
          <p:nvPr/>
        </p:nvSpPr>
        <p:spPr>
          <a:xfrm flipH="1">
            <a:off x="2227580" y="3673264"/>
            <a:ext cx="45719" cy="45719"/>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968BD2C7-F762-8C4A-AB77-91EEFA80CC9D}"/>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4" name="Freeform 3">
            <a:extLst>
              <a:ext uri="{FF2B5EF4-FFF2-40B4-BE49-F238E27FC236}">
                <a16:creationId xmlns:a16="http://schemas.microsoft.com/office/drawing/2014/main" id="{2C18DFC8-F341-BB42-AE37-627F091E82FB}"/>
              </a:ext>
            </a:extLst>
          </p:cNvPr>
          <p:cNvSpPr/>
          <p:nvPr/>
        </p:nvSpPr>
        <p:spPr>
          <a:xfrm>
            <a:off x="2199105" y="1743910"/>
            <a:ext cx="2578100" cy="2044700"/>
          </a:xfrm>
          <a:custGeom>
            <a:avLst/>
            <a:gdLst>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Lst>
            <a:ahLst/>
            <a:cxnLst>
              <a:cxn ang="0">
                <a:pos x="connsiteX0" y="connsiteY0"/>
              </a:cxn>
              <a:cxn ang="0">
                <a:pos x="connsiteX1" y="connsiteY1"/>
              </a:cxn>
              <a:cxn ang="0">
                <a:pos x="connsiteX2" y="connsiteY2"/>
              </a:cxn>
              <a:cxn ang="0">
                <a:pos x="connsiteX3" y="connsiteY3"/>
              </a:cxn>
            </a:cxnLst>
            <a:rect l="l" t="t" r="r" b="b"/>
            <a:pathLst>
              <a:path w="2578100" h="2044700">
                <a:moveTo>
                  <a:pt x="0" y="0"/>
                </a:moveTo>
                <a:cubicBezTo>
                  <a:pt x="79598" y="1382016"/>
                  <a:pt x="311597" y="1472643"/>
                  <a:pt x="444500" y="1612900"/>
                </a:cubicBezTo>
                <a:cubicBezTo>
                  <a:pt x="874183" y="2033893"/>
                  <a:pt x="2578100" y="2044700"/>
                  <a:pt x="2578100" y="2044700"/>
                </a:cubicBezTo>
                <a:lnTo>
                  <a:pt x="2578100" y="2044700"/>
                </a:lnTo>
              </a:path>
            </a:pathLst>
          </a:cu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Freeform 53">
            <a:extLst>
              <a:ext uri="{FF2B5EF4-FFF2-40B4-BE49-F238E27FC236}">
                <a16:creationId xmlns:a16="http://schemas.microsoft.com/office/drawing/2014/main" id="{B0D1E1DC-2E8C-E941-9F3B-EE0B6253D7F9}"/>
              </a:ext>
            </a:extLst>
          </p:cNvPr>
          <p:cNvSpPr/>
          <p:nvPr/>
        </p:nvSpPr>
        <p:spPr>
          <a:xfrm>
            <a:off x="2389805" y="1178123"/>
            <a:ext cx="3022600" cy="2384926"/>
          </a:xfrm>
          <a:custGeom>
            <a:avLst/>
            <a:gdLst>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Lst>
            <a:ahLst/>
            <a:cxnLst>
              <a:cxn ang="0">
                <a:pos x="connsiteX0" y="connsiteY0"/>
              </a:cxn>
              <a:cxn ang="0">
                <a:pos x="connsiteX1" y="connsiteY1"/>
              </a:cxn>
              <a:cxn ang="0">
                <a:pos x="connsiteX2" y="connsiteY2"/>
              </a:cxn>
              <a:cxn ang="0">
                <a:pos x="connsiteX3" y="connsiteY3"/>
              </a:cxn>
            </a:cxnLst>
            <a:rect l="l" t="t" r="r" b="b"/>
            <a:pathLst>
              <a:path w="2578100" h="2044700">
                <a:moveTo>
                  <a:pt x="0" y="0"/>
                </a:moveTo>
                <a:cubicBezTo>
                  <a:pt x="79598" y="1382016"/>
                  <a:pt x="311597" y="1472643"/>
                  <a:pt x="444500" y="1612900"/>
                </a:cubicBezTo>
                <a:cubicBezTo>
                  <a:pt x="874183" y="2033893"/>
                  <a:pt x="2578100" y="2044700"/>
                  <a:pt x="2578100" y="2044700"/>
                </a:cubicBezTo>
                <a:lnTo>
                  <a:pt x="2578100" y="2044700"/>
                </a:lnTo>
              </a:path>
            </a:pathLst>
          </a:cu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5" name="Straight Connector 54">
            <a:extLst>
              <a:ext uri="{FF2B5EF4-FFF2-40B4-BE49-F238E27FC236}">
                <a16:creationId xmlns:a16="http://schemas.microsoft.com/office/drawing/2014/main" id="{D7C4E5FE-6B75-484C-B19D-580CAB9D2AC3}"/>
              </a:ext>
            </a:extLst>
          </p:cNvPr>
          <p:cNvCxnSpPr>
            <a:cxnSpLocks/>
          </p:cNvCxnSpPr>
          <p:nvPr/>
        </p:nvCxnSpPr>
        <p:spPr>
          <a:xfrm flipV="1">
            <a:off x="2704699" y="2824212"/>
            <a:ext cx="0" cy="23622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59" name="Rectangle 58">
            <a:extLst>
              <a:ext uri="{FF2B5EF4-FFF2-40B4-BE49-F238E27FC236}">
                <a16:creationId xmlns:a16="http://schemas.microsoft.com/office/drawing/2014/main" id="{C06C2FC5-DFB4-BD42-BE4D-AB03BE5E51F1}"/>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8339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3" grpId="0"/>
      <p:bldP spid="47" grpId="0"/>
      <p:bldP spid="4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Relative supply</a:t>
            </a:r>
          </a:p>
          <a:p>
            <a:r>
              <a:rPr lang="en-US" dirty="0">
                <a:solidFill>
                  <a:schemeClr val="bg1">
                    <a:lumMod val="75000"/>
                  </a:schemeClr>
                </a:solidFill>
              </a:rPr>
              <a:t>Relative demand</a:t>
            </a:r>
          </a:p>
          <a:p>
            <a:r>
              <a:rPr lang="en-US" dirty="0"/>
              <a:t>International equilibrium</a:t>
            </a:r>
          </a:p>
          <a:p>
            <a:pPr lvl="1"/>
            <a:r>
              <a:rPr lang="en-US" dirty="0"/>
              <a:t>Small country</a:t>
            </a:r>
          </a:p>
          <a:p>
            <a:pPr lvl="1"/>
            <a:r>
              <a:rPr lang="en-US" dirty="0">
                <a:solidFill>
                  <a:schemeClr val="bg1">
                    <a:lumMod val="75000"/>
                  </a:schemeClr>
                </a:solidFill>
              </a:rPr>
              <a:t>Two country world</a:t>
            </a:r>
          </a:p>
          <a:p>
            <a:r>
              <a:rPr lang="en-US" dirty="0">
                <a:solidFill>
                  <a:schemeClr val="bg1">
                    <a:lumMod val="75000"/>
                  </a:schemeClr>
                </a:solidFill>
              </a:rPr>
              <a:t>Effects of growth</a:t>
            </a:r>
          </a:p>
          <a:p>
            <a:r>
              <a:rPr lang="en-US" dirty="0">
                <a:solidFill>
                  <a:schemeClr val="bg1">
                    <a:lumMod val="75000"/>
                  </a:schemeClr>
                </a:solidFill>
              </a:rPr>
              <a:t>Effects of trade barriers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29</a:t>
            </a:fld>
            <a:endParaRPr lang="en-US"/>
          </a:p>
        </p:txBody>
      </p:sp>
      <p:sp>
        <p:nvSpPr>
          <p:cNvPr id="4" name="Footer Placeholder 3">
            <a:extLst>
              <a:ext uri="{FF2B5EF4-FFF2-40B4-BE49-F238E27FC236}">
                <a16:creationId xmlns:a16="http://schemas.microsoft.com/office/drawing/2014/main" id="{394F33A1-B5A9-0141-BF10-42C0C73A106E}"/>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6" name="Rectangle 5">
            <a:extLst>
              <a:ext uri="{FF2B5EF4-FFF2-40B4-BE49-F238E27FC236}">
                <a16:creationId xmlns:a16="http://schemas.microsoft.com/office/drawing/2014/main" id="{BD08EBC7-EF61-0F44-9F7E-FE1DC8195D3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1428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Standard Model*</a:t>
            </a:r>
          </a:p>
        </p:txBody>
      </p:sp>
      <p:sp>
        <p:nvSpPr>
          <p:cNvPr id="3" name="Content Placeholder 2"/>
          <p:cNvSpPr>
            <a:spLocks noGrp="1"/>
          </p:cNvSpPr>
          <p:nvPr>
            <p:ph idx="1"/>
          </p:nvPr>
        </p:nvSpPr>
        <p:spPr/>
        <p:txBody>
          <a:bodyPr/>
          <a:lstStyle/>
          <a:p>
            <a:r>
              <a:rPr lang="en-US" dirty="0"/>
              <a:t>Assumes</a:t>
            </a:r>
          </a:p>
          <a:p>
            <a:pPr lvl="1"/>
            <a:r>
              <a:rPr lang="en-US" dirty="0"/>
              <a:t>Two goods, cloth C and food F</a:t>
            </a:r>
          </a:p>
          <a:p>
            <a:pPr lvl="2"/>
            <a:r>
              <a:rPr lang="en-US" dirty="0"/>
              <a:t>Outputs: Q</a:t>
            </a:r>
            <a:r>
              <a:rPr lang="en-US" baseline="-25000" dirty="0"/>
              <a:t>F</a:t>
            </a:r>
            <a:r>
              <a:rPr lang="en-US" dirty="0"/>
              <a:t>, Q</a:t>
            </a:r>
            <a:r>
              <a:rPr lang="en-US" baseline="-25000" dirty="0"/>
              <a:t>C</a:t>
            </a:r>
            <a:endParaRPr lang="en-US" dirty="0"/>
          </a:p>
          <a:p>
            <a:pPr lvl="2"/>
            <a:r>
              <a:rPr lang="en-US" dirty="0"/>
              <a:t>Prices: P</a:t>
            </a:r>
            <a:r>
              <a:rPr lang="en-US" baseline="-25000" dirty="0"/>
              <a:t>F</a:t>
            </a:r>
            <a:r>
              <a:rPr lang="en-US" dirty="0"/>
              <a:t>, P</a:t>
            </a:r>
            <a:r>
              <a:rPr lang="en-US" baseline="-25000" dirty="0"/>
              <a:t>C</a:t>
            </a:r>
            <a:endParaRPr lang="en-US" dirty="0"/>
          </a:p>
          <a:p>
            <a:pPr lvl="1"/>
            <a:r>
              <a:rPr lang="en-US" dirty="0"/>
              <a:t>Takes as given: </a:t>
            </a:r>
          </a:p>
          <a:p>
            <a:pPr lvl="2"/>
            <a:r>
              <a:rPr lang="en-US" dirty="0"/>
              <a:t>Production possibilities</a:t>
            </a:r>
          </a:p>
          <a:p>
            <a:pPr lvl="3"/>
            <a:r>
              <a:rPr lang="en-US" dirty="0"/>
              <a:t>Represented by Production Possibility Frontier (PPF)</a:t>
            </a:r>
          </a:p>
          <a:p>
            <a:pPr lvl="2"/>
            <a:r>
              <a:rPr lang="en-US" dirty="0"/>
              <a:t>Preferences for consumption</a:t>
            </a:r>
          </a:p>
          <a:p>
            <a:pPr lvl="3"/>
            <a:r>
              <a:rPr lang="en-US" dirty="0"/>
              <a:t>Represented by community indifference curves</a:t>
            </a:r>
          </a:p>
          <a:p>
            <a:pPr lvl="3"/>
            <a:r>
              <a:rPr lang="en-US" dirty="0"/>
              <a:t>Assumed to be “homothetic”  (see below)</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a:t>
            </a:fld>
            <a:endParaRPr lang="en-US"/>
          </a:p>
        </p:txBody>
      </p:sp>
      <p:sp>
        <p:nvSpPr>
          <p:cNvPr id="4" name="TextBox 3"/>
          <p:cNvSpPr txBox="1"/>
          <p:nvPr/>
        </p:nvSpPr>
        <p:spPr>
          <a:xfrm>
            <a:off x="609600" y="5994400"/>
            <a:ext cx="6959600" cy="646331"/>
          </a:xfrm>
          <a:prstGeom prst="rect">
            <a:avLst/>
          </a:prstGeom>
          <a:noFill/>
        </p:spPr>
        <p:txBody>
          <a:bodyPr wrap="square" rtlCol="0">
            <a:spAutoFit/>
          </a:bodyPr>
          <a:lstStyle/>
          <a:p>
            <a:r>
              <a:rPr lang="en-US" dirty="0"/>
              <a:t>*Name given to this model by Krugman and </a:t>
            </a:r>
            <a:r>
              <a:rPr lang="en-US" dirty="0" err="1"/>
              <a:t>Obstfeld</a:t>
            </a:r>
            <a:r>
              <a:rPr lang="en-US" dirty="0"/>
              <a:t> (1991) and subsequent editions. </a:t>
            </a:r>
          </a:p>
        </p:txBody>
      </p:sp>
      <p:sp>
        <p:nvSpPr>
          <p:cNvPr id="6" name="Footer Placeholder 5">
            <a:extLst>
              <a:ext uri="{FF2B5EF4-FFF2-40B4-BE49-F238E27FC236}">
                <a16:creationId xmlns:a16="http://schemas.microsoft.com/office/drawing/2014/main" id="{43D9138B-67D2-8F47-9ADC-C1EC043D2B0A}"/>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71341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A60F8-3B7E-2B44-88A4-8258953246F0}"/>
              </a:ext>
            </a:extLst>
          </p:cNvPr>
          <p:cNvSpPr>
            <a:spLocks noGrp="1"/>
          </p:cNvSpPr>
          <p:nvPr>
            <p:ph type="title"/>
          </p:nvPr>
        </p:nvSpPr>
        <p:spPr/>
        <p:txBody>
          <a:bodyPr/>
          <a:lstStyle/>
          <a:p>
            <a:r>
              <a:rPr lang="en-US" dirty="0"/>
              <a:t>Small Country Trade</a:t>
            </a:r>
          </a:p>
        </p:txBody>
      </p:sp>
      <p:sp>
        <p:nvSpPr>
          <p:cNvPr id="3" name="Content Placeholder 2">
            <a:extLst>
              <a:ext uri="{FF2B5EF4-FFF2-40B4-BE49-F238E27FC236}">
                <a16:creationId xmlns:a16="http://schemas.microsoft.com/office/drawing/2014/main" id="{D18E7D97-32AA-5740-B6ED-9EFBF392C365}"/>
              </a:ext>
            </a:extLst>
          </p:cNvPr>
          <p:cNvSpPr>
            <a:spLocks noGrp="1"/>
          </p:cNvSpPr>
          <p:nvPr>
            <p:ph idx="1"/>
          </p:nvPr>
        </p:nvSpPr>
        <p:spPr/>
        <p:txBody>
          <a:bodyPr/>
          <a:lstStyle/>
          <a:p>
            <a:r>
              <a:rPr lang="en-US" dirty="0"/>
              <a:t>Suppose that country is too small to matter for </a:t>
            </a:r>
            <a:r>
              <a:rPr lang="en-US" u="sng" dirty="0"/>
              <a:t>both</a:t>
            </a:r>
            <a:r>
              <a:rPr lang="en-US" dirty="0"/>
              <a:t> P</a:t>
            </a:r>
            <a:r>
              <a:rPr lang="en-US" baseline="-25000" dirty="0"/>
              <a:t>C </a:t>
            </a:r>
            <a:r>
              <a:rPr lang="en-US" dirty="0"/>
              <a:t>and P</a:t>
            </a:r>
            <a:r>
              <a:rPr lang="en-US" baseline="-25000" dirty="0"/>
              <a:t>F</a:t>
            </a:r>
            <a:r>
              <a:rPr lang="en-US" dirty="0"/>
              <a:t> in the world market.  Then RP</a:t>
            </a:r>
            <a:r>
              <a:rPr lang="en-US" baseline="30000" dirty="0"/>
              <a:t>W</a:t>
            </a:r>
            <a:r>
              <a:rPr lang="en-US" dirty="0"/>
              <a:t> = P</a:t>
            </a:r>
            <a:r>
              <a:rPr lang="en-US" baseline="-25000" dirty="0"/>
              <a:t>C</a:t>
            </a:r>
            <a:r>
              <a:rPr lang="en-US" baseline="30000" dirty="0"/>
              <a:t>W</a:t>
            </a:r>
            <a:r>
              <a:rPr lang="en-US" dirty="0"/>
              <a:t>/P</a:t>
            </a:r>
            <a:r>
              <a:rPr lang="en-US" baseline="-25000" dirty="0"/>
              <a:t>F</a:t>
            </a:r>
            <a:r>
              <a:rPr lang="en-US" baseline="30000" dirty="0"/>
              <a:t>W</a:t>
            </a:r>
            <a:r>
              <a:rPr lang="en-US" dirty="0"/>
              <a:t> is given</a:t>
            </a:r>
          </a:p>
        </p:txBody>
      </p:sp>
      <p:sp>
        <p:nvSpPr>
          <p:cNvPr id="4" name="Footer Placeholder 3">
            <a:extLst>
              <a:ext uri="{FF2B5EF4-FFF2-40B4-BE49-F238E27FC236}">
                <a16:creationId xmlns:a16="http://schemas.microsoft.com/office/drawing/2014/main" id="{E14E7C1C-9621-B847-85EC-DC6821E8A969}"/>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5" name="Slide Number Placeholder 4">
            <a:extLst>
              <a:ext uri="{FF2B5EF4-FFF2-40B4-BE49-F238E27FC236}">
                <a16:creationId xmlns:a16="http://schemas.microsoft.com/office/drawing/2014/main" id="{06C85EB6-F5F1-B54A-BDEC-7790C757D628}"/>
              </a:ext>
            </a:extLst>
          </p:cNvPr>
          <p:cNvSpPr>
            <a:spLocks noGrp="1"/>
          </p:cNvSpPr>
          <p:nvPr>
            <p:ph type="sldNum" sz="quarter" idx="12"/>
          </p:nvPr>
        </p:nvSpPr>
        <p:spPr/>
        <p:txBody>
          <a:bodyPr/>
          <a:lstStyle/>
          <a:p>
            <a:pPr>
              <a:defRPr/>
            </a:pPr>
            <a:fld id="{659DFB22-C7E9-9E4B-8431-4E4E88AD005A}" type="slidenum">
              <a:rPr lang="en-US" smtClean="0"/>
              <a:pPr>
                <a:defRPr/>
              </a:pPr>
              <a:t>30</a:t>
            </a:fld>
            <a:endParaRPr lang="en-US"/>
          </a:p>
        </p:txBody>
      </p:sp>
    </p:spTree>
    <p:extLst>
      <p:ext uri="{BB962C8B-B14F-4D97-AF65-F5344CB8AC3E}">
        <p14:creationId xmlns:p14="http://schemas.microsoft.com/office/powerpoint/2010/main" val="7318204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Small-Country Trade Equilibrium</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31</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Content Placeholder 2"/>
          <p:cNvSpPr>
            <a:spLocks noGrp="1"/>
          </p:cNvSpPr>
          <p:nvPr>
            <p:ph idx="1"/>
          </p:nvPr>
        </p:nvSpPr>
        <p:spPr>
          <a:xfrm>
            <a:off x="4800600" y="1600202"/>
            <a:ext cx="3886200" cy="1904998"/>
          </a:xfrm>
          <a:ln>
            <a:solidFill>
              <a:srgbClr val="000000"/>
            </a:solidFill>
          </a:ln>
        </p:spPr>
        <p:txBody>
          <a:bodyPr/>
          <a:lstStyle/>
          <a:p>
            <a:pPr marL="342900" lvl="2" indent="-342900"/>
            <a:r>
              <a:rPr lang="en-US" dirty="0">
                <a:solidFill>
                  <a:srgbClr val="00B0F0"/>
                </a:solidFill>
              </a:rPr>
              <a:t>RP</a:t>
            </a:r>
            <a:r>
              <a:rPr lang="en-US" baseline="-25000" dirty="0">
                <a:solidFill>
                  <a:srgbClr val="00B0F0"/>
                </a:solidFill>
              </a:rPr>
              <a:t>0</a:t>
            </a:r>
            <a:r>
              <a:rPr lang="en-US" baseline="30000" dirty="0">
                <a:solidFill>
                  <a:srgbClr val="00B0F0"/>
                </a:solidFill>
              </a:rPr>
              <a:t>W </a:t>
            </a:r>
            <a:r>
              <a:rPr lang="en-US" dirty="0"/>
              <a:t>&gt; </a:t>
            </a:r>
            <a:r>
              <a:rPr lang="en-US" dirty="0" err="1"/>
              <a:t>RP</a:t>
            </a:r>
            <a:r>
              <a:rPr lang="en-US" baseline="30000" dirty="0" err="1"/>
              <a:t>aut</a:t>
            </a:r>
            <a:r>
              <a:rPr lang="en-US" baseline="30000" dirty="0"/>
              <a:t> </a:t>
            </a:r>
            <a:r>
              <a:rPr lang="en-US" dirty="0"/>
              <a:t>implies</a:t>
            </a:r>
            <a:endParaRPr lang="en-US" baseline="30000" dirty="0">
              <a:solidFill>
                <a:srgbClr val="FF0000"/>
              </a:solidFill>
            </a:endParaRPr>
          </a:p>
          <a:p>
            <a:pPr marL="800100" lvl="3" indent="-342900"/>
            <a:r>
              <a:rPr lang="en-US" dirty="0">
                <a:solidFill>
                  <a:srgbClr val="00B0F0"/>
                </a:solidFill>
              </a:rPr>
              <a:t>RS</a:t>
            </a:r>
            <a:r>
              <a:rPr lang="en-US" baseline="30000" dirty="0">
                <a:solidFill>
                  <a:srgbClr val="00B0F0"/>
                </a:solidFill>
              </a:rPr>
              <a:t>0</a:t>
            </a:r>
            <a:r>
              <a:rPr lang="en-US" baseline="30000" dirty="0">
                <a:solidFill>
                  <a:srgbClr val="FF0000"/>
                </a:solidFill>
              </a:rPr>
              <a:t> </a:t>
            </a:r>
            <a:r>
              <a:rPr lang="en-US" dirty="0"/>
              <a:t>&gt; </a:t>
            </a:r>
            <a:r>
              <a:rPr lang="en-US" dirty="0">
                <a:solidFill>
                  <a:srgbClr val="00B0F0"/>
                </a:solidFill>
              </a:rPr>
              <a:t>RD</a:t>
            </a:r>
            <a:r>
              <a:rPr lang="en-US" baseline="30000" dirty="0">
                <a:solidFill>
                  <a:srgbClr val="00B0F0"/>
                </a:solidFill>
              </a:rPr>
              <a:t>0</a:t>
            </a:r>
          </a:p>
          <a:p>
            <a:pPr marL="800100" lvl="3" indent="-342900"/>
            <a:r>
              <a:rPr lang="en-US" dirty="0"/>
              <a:t>Country </a:t>
            </a:r>
          </a:p>
          <a:p>
            <a:pPr marL="1257300" lvl="4" indent="-342900"/>
            <a:r>
              <a:rPr lang="en-US" dirty="0"/>
              <a:t>Exports good C</a:t>
            </a:r>
          </a:p>
          <a:p>
            <a:pPr marL="1257300" lvl="4" indent="-342900"/>
            <a:r>
              <a:rPr lang="en-US" dirty="0"/>
              <a:t>Imports good F</a:t>
            </a:r>
          </a:p>
          <a:p>
            <a:endParaRPr lang="en-US" sz="2400" dirty="0"/>
          </a:p>
          <a:p>
            <a:endParaRPr lang="en-US" sz="2400" dirty="0"/>
          </a:p>
          <a:p>
            <a:endParaRPr lang="en-US" sz="1600" dirty="0"/>
          </a:p>
        </p:txBody>
      </p:sp>
      <p:cxnSp>
        <p:nvCxnSpPr>
          <p:cNvPr id="29" name="Straight Connector 28"/>
          <p:cNvCxnSpPr/>
          <p:nvPr/>
        </p:nvCxnSpPr>
        <p:spPr>
          <a:xfrm>
            <a:off x="1905000" y="2362200"/>
            <a:ext cx="2286000" cy="2286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114800" y="4648200"/>
            <a:ext cx="518065" cy="369332"/>
          </a:xfrm>
          <a:prstGeom prst="rect">
            <a:avLst/>
          </a:prstGeom>
        </p:spPr>
        <p:txBody>
          <a:bodyPr wrap="none">
            <a:spAutoFit/>
          </a:bodyPr>
          <a:lstStyle/>
          <a:p>
            <a:r>
              <a:rPr lang="en-US" dirty="0"/>
              <a:t>RD</a:t>
            </a:r>
          </a:p>
        </p:txBody>
      </p:sp>
      <p:sp>
        <p:nvSpPr>
          <p:cNvPr id="11" name="TextBox 10"/>
          <p:cNvSpPr txBox="1"/>
          <p:nvPr/>
        </p:nvSpPr>
        <p:spPr>
          <a:xfrm>
            <a:off x="4191000" y="5181600"/>
            <a:ext cx="838200" cy="646331"/>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sp>
        <p:nvSpPr>
          <p:cNvPr id="12" name="TextBox 11"/>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cxnSp>
        <p:nvCxnSpPr>
          <p:cNvPr id="13" name="Straight Connector 12"/>
          <p:cNvCxnSpPr/>
          <p:nvPr/>
        </p:nvCxnSpPr>
        <p:spPr>
          <a:xfrm flipV="1">
            <a:off x="1752600" y="24384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3896002" y="2092867"/>
            <a:ext cx="505329" cy="369332"/>
          </a:xfrm>
          <a:prstGeom prst="rect">
            <a:avLst/>
          </a:prstGeom>
        </p:spPr>
        <p:txBody>
          <a:bodyPr wrap="none">
            <a:spAutoFit/>
          </a:bodyPr>
          <a:lstStyle/>
          <a:p>
            <a:r>
              <a:rPr lang="en-US" dirty="0"/>
              <a:t>RS</a:t>
            </a:r>
          </a:p>
        </p:txBody>
      </p:sp>
      <p:cxnSp>
        <p:nvCxnSpPr>
          <p:cNvPr id="15" name="Straight Connector 14"/>
          <p:cNvCxnSpPr/>
          <p:nvPr/>
        </p:nvCxnSpPr>
        <p:spPr>
          <a:xfrm flipV="1">
            <a:off x="1447800" y="3429000"/>
            <a:ext cx="1600200" cy="3176"/>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62000" y="3200400"/>
            <a:ext cx="1380066" cy="369332"/>
          </a:xfrm>
          <a:prstGeom prst="rect">
            <a:avLst/>
          </a:prstGeom>
          <a:noFill/>
        </p:spPr>
        <p:txBody>
          <a:bodyPr wrap="square" rtlCol="0">
            <a:spAutoFit/>
          </a:bodyPr>
          <a:lstStyle/>
          <a:p>
            <a:pPr marL="0" lvl="2"/>
            <a:r>
              <a:rPr lang="en-US" dirty="0" err="1"/>
              <a:t>RP</a:t>
            </a:r>
            <a:r>
              <a:rPr lang="en-US" baseline="30000" dirty="0" err="1"/>
              <a:t>aut</a:t>
            </a:r>
            <a:endParaRPr lang="en-US" baseline="30000" dirty="0"/>
          </a:p>
        </p:txBody>
      </p:sp>
      <p:sp>
        <p:nvSpPr>
          <p:cNvPr id="3" name="Footer Placeholder 2">
            <a:extLst>
              <a:ext uri="{FF2B5EF4-FFF2-40B4-BE49-F238E27FC236}">
                <a16:creationId xmlns:a16="http://schemas.microsoft.com/office/drawing/2014/main" id="{C67AEC6D-460A-3C4A-A587-355357A098E7}"/>
              </a:ext>
            </a:extLst>
          </p:cNvPr>
          <p:cNvSpPr>
            <a:spLocks noGrp="1"/>
          </p:cNvSpPr>
          <p:nvPr>
            <p:ph type="ftr" sz="quarter" idx="11"/>
          </p:nvPr>
        </p:nvSpPr>
        <p:spPr/>
        <p:txBody>
          <a:bodyPr/>
          <a:lstStyle/>
          <a:p>
            <a:pPr>
              <a:defRPr/>
            </a:pPr>
            <a:r>
              <a:rPr lang="en-US"/>
              <a:t>Class 15:  The Standard Model</a:t>
            </a:r>
            <a:br>
              <a:rPr lang="en-US"/>
            </a:br>
            <a:endParaRPr lang="en-US"/>
          </a:p>
        </p:txBody>
      </p:sp>
      <p:cxnSp>
        <p:nvCxnSpPr>
          <p:cNvPr id="20" name="Straight Connector 19">
            <a:extLst>
              <a:ext uri="{FF2B5EF4-FFF2-40B4-BE49-F238E27FC236}">
                <a16:creationId xmlns:a16="http://schemas.microsoft.com/office/drawing/2014/main" id="{501C5127-6BE1-0A4F-B8CD-1E2F46D15E3B}"/>
              </a:ext>
            </a:extLst>
          </p:cNvPr>
          <p:cNvCxnSpPr>
            <a:cxnSpLocks/>
          </p:cNvCxnSpPr>
          <p:nvPr/>
        </p:nvCxnSpPr>
        <p:spPr>
          <a:xfrm>
            <a:off x="1447800" y="2974976"/>
            <a:ext cx="2667000" cy="0"/>
          </a:xfrm>
          <a:prstGeom prst="line">
            <a:avLst/>
          </a:prstGeom>
          <a:ln>
            <a:solidFill>
              <a:srgbClr val="00B0F0"/>
            </a:solidFill>
            <a:prstDash val="lgDash"/>
          </a:ln>
          <a:effectLst/>
        </p:spPr>
        <p:style>
          <a:lnRef idx="2">
            <a:schemeClr val="accent1"/>
          </a:lnRef>
          <a:fillRef idx="0">
            <a:schemeClr val="accent1"/>
          </a:fillRef>
          <a:effectRef idx="1">
            <a:schemeClr val="accent1"/>
          </a:effectRef>
          <a:fontRef idx="minor">
            <a:schemeClr val="tx1"/>
          </a:fontRef>
        </p:style>
      </p:cxnSp>
      <p:sp>
        <p:nvSpPr>
          <p:cNvPr id="21" name="TextBox 20">
            <a:extLst>
              <a:ext uri="{FF2B5EF4-FFF2-40B4-BE49-F238E27FC236}">
                <a16:creationId xmlns:a16="http://schemas.microsoft.com/office/drawing/2014/main" id="{26E437D9-1C94-4C41-9A6C-B5146ACC576F}"/>
              </a:ext>
            </a:extLst>
          </p:cNvPr>
          <p:cNvSpPr txBox="1"/>
          <p:nvPr/>
        </p:nvSpPr>
        <p:spPr>
          <a:xfrm>
            <a:off x="762000" y="2743200"/>
            <a:ext cx="1380066" cy="369332"/>
          </a:xfrm>
          <a:prstGeom prst="rect">
            <a:avLst/>
          </a:prstGeom>
          <a:noFill/>
        </p:spPr>
        <p:txBody>
          <a:bodyPr wrap="square" rtlCol="0">
            <a:spAutoFit/>
          </a:bodyPr>
          <a:lstStyle/>
          <a:p>
            <a:pPr marL="0" lvl="2"/>
            <a:r>
              <a:rPr lang="en-US" dirty="0">
                <a:solidFill>
                  <a:srgbClr val="00B0F0"/>
                </a:solidFill>
              </a:rPr>
              <a:t>RP</a:t>
            </a:r>
            <a:r>
              <a:rPr lang="en-US" baseline="-25000" dirty="0">
                <a:solidFill>
                  <a:srgbClr val="00B0F0"/>
                </a:solidFill>
              </a:rPr>
              <a:t>0</a:t>
            </a:r>
            <a:r>
              <a:rPr lang="en-US" baseline="30000" dirty="0">
                <a:solidFill>
                  <a:srgbClr val="00B0F0"/>
                </a:solidFill>
              </a:rPr>
              <a:t>W</a:t>
            </a:r>
          </a:p>
        </p:txBody>
      </p:sp>
      <p:cxnSp>
        <p:nvCxnSpPr>
          <p:cNvPr id="22" name="Straight Connector 21">
            <a:extLst>
              <a:ext uri="{FF2B5EF4-FFF2-40B4-BE49-F238E27FC236}">
                <a16:creationId xmlns:a16="http://schemas.microsoft.com/office/drawing/2014/main" id="{FE84A8E0-7FB0-0148-A063-0CE2DDE22592}"/>
              </a:ext>
            </a:extLst>
          </p:cNvPr>
          <p:cNvCxnSpPr>
            <a:cxnSpLocks/>
          </p:cNvCxnSpPr>
          <p:nvPr/>
        </p:nvCxnSpPr>
        <p:spPr>
          <a:xfrm flipV="1">
            <a:off x="2514600" y="2971800"/>
            <a:ext cx="0" cy="2209800"/>
          </a:xfrm>
          <a:prstGeom prst="line">
            <a:avLst/>
          </a:prstGeom>
          <a:ln>
            <a:solidFill>
              <a:srgbClr val="00B0F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0C482D1E-3366-654D-8A1B-6CD83ED9E5D7}"/>
              </a:ext>
            </a:extLst>
          </p:cNvPr>
          <p:cNvCxnSpPr>
            <a:cxnSpLocks/>
          </p:cNvCxnSpPr>
          <p:nvPr/>
        </p:nvCxnSpPr>
        <p:spPr>
          <a:xfrm flipV="1">
            <a:off x="3429000" y="2971800"/>
            <a:ext cx="0" cy="2209800"/>
          </a:xfrm>
          <a:prstGeom prst="line">
            <a:avLst/>
          </a:prstGeom>
          <a:ln>
            <a:solidFill>
              <a:srgbClr val="00B0F0"/>
            </a:solidFill>
            <a:prstDash val="dash"/>
          </a:ln>
          <a:effectLst/>
        </p:spPr>
        <p:style>
          <a:lnRef idx="2">
            <a:schemeClr val="accent1"/>
          </a:lnRef>
          <a:fillRef idx="0">
            <a:schemeClr val="accent1"/>
          </a:fillRef>
          <a:effectRef idx="1">
            <a:schemeClr val="accent1"/>
          </a:effectRef>
          <a:fontRef idx="minor">
            <a:schemeClr val="tx1"/>
          </a:fontRef>
        </p:style>
      </p:cxnSp>
      <p:sp>
        <p:nvSpPr>
          <p:cNvPr id="10" name="Rectangle 9">
            <a:extLst>
              <a:ext uri="{FF2B5EF4-FFF2-40B4-BE49-F238E27FC236}">
                <a16:creationId xmlns:a16="http://schemas.microsoft.com/office/drawing/2014/main" id="{A66E40A1-F696-AE46-B1ED-C59E0B116112}"/>
              </a:ext>
            </a:extLst>
          </p:cNvPr>
          <p:cNvSpPr/>
          <p:nvPr/>
        </p:nvSpPr>
        <p:spPr>
          <a:xfrm>
            <a:off x="3124200" y="5181600"/>
            <a:ext cx="590226" cy="369332"/>
          </a:xfrm>
          <a:prstGeom prst="rect">
            <a:avLst/>
          </a:prstGeom>
        </p:spPr>
        <p:txBody>
          <a:bodyPr wrap="none">
            <a:spAutoFit/>
          </a:bodyPr>
          <a:lstStyle/>
          <a:p>
            <a:pPr marL="0" lvl="2"/>
            <a:r>
              <a:rPr lang="en-US" dirty="0">
                <a:solidFill>
                  <a:srgbClr val="00B0F0"/>
                </a:solidFill>
              </a:rPr>
              <a:t>RS</a:t>
            </a:r>
            <a:r>
              <a:rPr lang="en-US" baseline="30000" dirty="0">
                <a:solidFill>
                  <a:srgbClr val="00B0F0"/>
                </a:solidFill>
              </a:rPr>
              <a:t>0</a:t>
            </a:r>
          </a:p>
        </p:txBody>
      </p:sp>
      <p:sp>
        <p:nvSpPr>
          <p:cNvPr id="25" name="Rectangle 24">
            <a:extLst>
              <a:ext uri="{FF2B5EF4-FFF2-40B4-BE49-F238E27FC236}">
                <a16:creationId xmlns:a16="http://schemas.microsoft.com/office/drawing/2014/main" id="{33856287-E3C1-F947-89C3-3C1157DDFC00}"/>
              </a:ext>
            </a:extLst>
          </p:cNvPr>
          <p:cNvSpPr/>
          <p:nvPr/>
        </p:nvSpPr>
        <p:spPr>
          <a:xfrm>
            <a:off x="2209800" y="5181600"/>
            <a:ext cx="603050" cy="369332"/>
          </a:xfrm>
          <a:prstGeom prst="rect">
            <a:avLst/>
          </a:prstGeom>
        </p:spPr>
        <p:txBody>
          <a:bodyPr wrap="none">
            <a:spAutoFit/>
          </a:bodyPr>
          <a:lstStyle/>
          <a:p>
            <a:pPr marL="0" lvl="2"/>
            <a:r>
              <a:rPr lang="en-US" dirty="0">
                <a:solidFill>
                  <a:srgbClr val="00B0F0"/>
                </a:solidFill>
              </a:rPr>
              <a:t>RD</a:t>
            </a:r>
            <a:r>
              <a:rPr lang="en-US" baseline="30000" dirty="0">
                <a:solidFill>
                  <a:srgbClr val="00B0F0"/>
                </a:solidFill>
              </a:rPr>
              <a:t>0</a:t>
            </a:r>
          </a:p>
        </p:txBody>
      </p:sp>
      <p:cxnSp>
        <p:nvCxnSpPr>
          <p:cNvPr id="26" name="Straight Connector 25">
            <a:extLst>
              <a:ext uri="{FF2B5EF4-FFF2-40B4-BE49-F238E27FC236}">
                <a16:creationId xmlns:a16="http://schemas.microsoft.com/office/drawing/2014/main" id="{DB2FFC88-5C09-9F45-BA7A-15BDAF86CB8A}"/>
              </a:ext>
            </a:extLst>
          </p:cNvPr>
          <p:cNvCxnSpPr>
            <a:cxnSpLocks/>
          </p:cNvCxnSpPr>
          <p:nvPr/>
        </p:nvCxnSpPr>
        <p:spPr>
          <a:xfrm>
            <a:off x="1447800" y="4267200"/>
            <a:ext cx="2667000" cy="0"/>
          </a:xfrm>
          <a:prstGeom prst="line">
            <a:avLst/>
          </a:prstGeom>
          <a:ln>
            <a:solidFill>
              <a:srgbClr val="0070C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15F96D43-9A32-F946-A2F3-176F29527497}"/>
              </a:ext>
            </a:extLst>
          </p:cNvPr>
          <p:cNvCxnSpPr>
            <a:cxnSpLocks/>
          </p:cNvCxnSpPr>
          <p:nvPr/>
        </p:nvCxnSpPr>
        <p:spPr>
          <a:xfrm flipV="1">
            <a:off x="2209800" y="4267200"/>
            <a:ext cx="0" cy="914400"/>
          </a:xfrm>
          <a:prstGeom prst="line">
            <a:avLst/>
          </a:prstGeom>
          <a:ln>
            <a:solidFill>
              <a:srgbClr val="0070C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AEBF1955-37DE-6C4D-871F-B82861DC2B62}"/>
              </a:ext>
            </a:extLst>
          </p:cNvPr>
          <p:cNvCxnSpPr>
            <a:cxnSpLocks/>
          </p:cNvCxnSpPr>
          <p:nvPr/>
        </p:nvCxnSpPr>
        <p:spPr>
          <a:xfrm flipV="1">
            <a:off x="3810000" y="4267200"/>
            <a:ext cx="0" cy="914400"/>
          </a:xfrm>
          <a:prstGeom prst="line">
            <a:avLst/>
          </a:prstGeom>
          <a:ln>
            <a:solidFill>
              <a:srgbClr val="0070C0"/>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TextBox 30">
            <a:extLst>
              <a:ext uri="{FF2B5EF4-FFF2-40B4-BE49-F238E27FC236}">
                <a16:creationId xmlns:a16="http://schemas.microsoft.com/office/drawing/2014/main" id="{37FC9EFB-79BD-F246-A4EE-C24BC8728586}"/>
              </a:ext>
            </a:extLst>
          </p:cNvPr>
          <p:cNvSpPr txBox="1"/>
          <p:nvPr/>
        </p:nvSpPr>
        <p:spPr>
          <a:xfrm>
            <a:off x="762000" y="4114800"/>
            <a:ext cx="1380066" cy="369332"/>
          </a:xfrm>
          <a:prstGeom prst="rect">
            <a:avLst/>
          </a:prstGeom>
          <a:noFill/>
        </p:spPr>
        <p:txBody>
          <a:bodyPr wrap="square" rtlCol="0">
            <a:spAutoFit/>
          </a:bodyPr>
          <a:lstStyle/>
          <a:p>
            <a:pPr marL="0" lvl="2"/>
            <a:r>
              <a:rPr lang="en-US" dirty="0">
                <a:solidFill>
                  <a:srgbClr val="0070C0"/>
                </a:solidFill>
              </a:rPr>
              <a:t>RP</a:t>
            </a:r>
            <a:r>
              <a:rPr lang="en-US" baseline="-25000" dirty="0">
                <a:solidFill>
                  <a:srgbClr val="0070C0"/>
                </a:solidFill>
              </a:rPr>
              <a:t>1</a:t>
            </a:r>
            <a:r>
              <a:rPr lang="en-US" baseline="30000" dirty="0">
                <a:solidFill>
                  <a:srgbClr val="0070C0"/>
                </a:solidFill>
              </a:rPr>
              <a:t>W</a:t>
            </a:r>
          </a:p>
        </p:txBody>
      </p:sp>
      <p:sp>
        <p:nvSpPr>
          <p:cNvPr id="32" name="Rectangle 31">
            <a:extLst>
              <a:ext uri="{FF2B5EF4-FFF2-40B4-BE49-F238E27FC236}">
                <a16:creationId xmlns:a16="http://schemas.microsoft.com/office/drawing/2014/main" id="{6BEFB4A8-7B58-A54F-BCD4-0F1023345CF9}"/>
              </a:ext>
            </a:extLst>
          </p:cNvPr>
          <p:cNvSpPr/>
          <p:nvPr/>
        </p:nvSpPr>
        <p:spPr>
          <a:xfrm>
            <a:off x="1828800" y="5181600"/>
            <a:ext cx="590226" cy="369332"/>
          </a:xfrm>
          <a:prstGeom prst="rect">
            <a:avLst/>
          </a:prstGeom>
        </p:spPr>
        <p:txBody>
          <a:bodyPr wrap="none">
            <a:spAutoFit/>
          </a:bodyPr>
          <a:lstStyle/>
          <a:p>
            <a:pPr marL="0" lvl="2"/>
            <a:r>
              <a:rPr lang="en-US" dirty="0">
                <a:solidFill>
                  <a:srgbClr val="0070C0"/>
                </a:solidFill>
              </a:rPr>
              <a:t>RS</a:t>
            </a:r>
            <a:r>
              <a:rPr lang="en-US" baseline="30000" dirty="0">
                <a:solidFill>
                  <a:srgbClr val="0070C0"/>
                </a:solidFill>
              </a:rPr>
              <a:t>1</a:t>
            </a:r>
          </a:p>
        </p:txBody>
      </p:sp>
      <p:sp>
        <p:nvSpPr>
          <p:cNvPr id="33" name="Rectangle 32">
            <a:extLst>
              <a:ext uri="{FF2B5EF4-FFF2-40B4-BE49-F238E27FC236}">
                <a16:creationId xmlns:a16="http://schemas.microsoft.com/office/drawing/2014/main" id="{0FB55735-BAF7-F94E-8240-19CF1A8F4158}"/>
              </a:ext>
            </a:extLst>
          </p:cNvPr>
          <p:cNvSpPr/>
          <p:nvPr/>
        </p:nvSpPr>
        <p:spPr>
          <a:xfrm>
            <a:off x="3581400" y="5181600"/>
            <a:ext cx="603050" cy="369332"/>
          </a:xfrm>
          <a:prstGeom prst="rect">
            <a:avLst/>
          </a:prstGeom>
        </p:spPr>
        <p:txBody>
          <a:bodyPr wrap="none">
            <a:spAutoFit/>
          </a:bodyPr>
          <a:lstStyle/>
          <a:p>
            <a:pPr marL="0" lvl="2"/>
            <a:r>
              <a:rPr lang="en-US" dirty="0">
                <a:solidFill>
                  <a:srgbClr val="0070C0"/>
                </a:solidFill>
              </a:rPr>
              <a:t>RD</a:t>
            </a:r>
            <a:r>
              <a:rPr lang="en-US" baseline="30000" dirty="0">
                <a:solidFill>
                  <a:srgbClr val="0070C0"/>
                </a:solidFill>
              </a:rPr>
              <a:t>1</a:t>
            </a:r>
          </a:p>
        </p:txBody>
      </p:sp>
      <p:sp>
        <p:nvSpPr>
          <p:cNvPr id="34" name="Content Placeholder 2">
            <a:extLst>
              <a:ext uri="{FF2B5EF4-FFF2-40B4-BE49-F238E27FC236}">
                <a16:creationId xmlns:a16="http://schemas.microsoft.com/office/drawing/2014/main" id="{3368E738-8D6A-9641-8E8F-C892605C86BD}"/>
              </a:ext>
            </a:extLst>
          </p:cNvPr>
          <p:cNvSpPr txBox="1">
            <a:spLocks/>
          </p:cNvSpPr>
          <p:nvPr/>
        </p:nvSpPr>
        <p:spPr bwMode="auto">
          <a:xfrm>
            <a:off x="4800600" y="3581400"/>
            <a:ext cx="3886200" cy="19050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342900" lvl="2" indent="-342900"/>
            <a:r>
              <a:rPr lang="en-US" kern="0" dirty="0">
                <a:solidFill>
                  <a:srgbClr val="0070C0"/>
                </a:solidFill>
              </a:rPr>
              <a:t>RP</a:t>
            </a:r>
            <a:r>
              <a:rPr lang="en-US" kern="0" baseline="-25000" dirty="0">
                <a:solidFill>
                  <a:srgbClr val="0070C0"/>
                </a:solidFill>
              </a:rPr>
              <a:t>1</a:t>
            </a:r>
            <a:r>
              <a:rPr lang="en-US" kern="0" baseline="30000" dirty="0">
                <a:solidFill>
                  <a:srgbClr val="0070C0"/>
                </a:solidFill>
              </a:rPr>
              <a:t>W</a:t>
            </a:r>
            <a:r>
              <a:rPr lang="en-US" kern="0" baseline="30000" dirty="0">
                <a:solidFill>
                  <a:srgbClr val="00B0F0"/>
                </a:solidFill>
              </a:rPr>
              <a:t> </a:t>
            </a:r>
            <a:r>
              <a:rPr lang="en-US" kern="0" dirty="0"/>
              <a:t>&lt; </a:t>
            </a:r>
            <a:r>
              <a:rPr lang="en-US" kern="0" dirty="0" err="1"/>
              <a:t>RP</a:t>
            </a:r>
            <a:r>
              <a:rPr lang="en-US" kern="0" baseline="30000" dirty="0" err="1"/>
              <a:t>aut</a:t>
            </a:r>
            <a:r>
              <a:rPr lang="en-US" kern="0" baseline="30000" dirty="0"/>
              <a:t> </a:t>
            </a:r>
            <a:r>
              <a:rPr lang="en-US" kern="0" dirty="0"/>
              <a:t>implies</a:t>
            </a:r>
            <a:endParaRPr lang="en-US" kern="0" baseline="30000" dirty="0">
              <a:solidFill>
                <a:srgbClr val="FF0000"/>
              </a:solidFill>
            </a:endParaRPr>
          </a:p>
          <a:p>
            <a:pPr marL="800100" lvl="3" indent="-342900"/>
            <a:r>
              <a:rPr lang="en-US" kern="0" dirty="0">
                <a:solidFill>
                  <a:srgbClr val="0070C0"/>
                </a:solidFill>
              </a:rPr>
              <a:t>RS</a:t>
            </a:r>
            <a:r>
              <a:rPr lang="en-US" kern="0" baseline="30000" dirty="0">
                <a:solidFill>
                  <a:srgbClr val="0070C0"/>
                </a:solidFill>
              </a:rPr>
              <a:t>1</a:t>
            </a:r>
            <a:r>
              <a:rPr lang="en-US" kern="0" baseline="30000" dirty="0">
                <a:solidFill>
                  <a:srgbClr val="FF0000"/>
                </a:solidFill>
              </a:rPr>
              <a:t> </a:t>
            </a:r>
            <a:r>
              <a:rPr lang="en-US" kern="0" dirty="0"/>
              <a:t>&lt; </a:t>
            </a:r>
            <a:r>
              <a:rPr lang="en-US" kern="0" dirty="0">
                <a:solidFill>
                  <a:srgbClr val="0070C0"/>
                </a:solidFill>
              </a:rPr>
              <a:t>RD</a:t>
            </a:r>
            <a:r>
              <a:rPr lang="en-US" kern="0" baseline="30000" dirty="0">
                <a:solidFill>
                  <a:srgbClr val="0070C0"/>
                </a:solidFill>
              </a:rPr>
              <a:t>1</a:t>
            </a:r>
          </a:p>
          <a:p>
            <a:pPr marL="800100" lvl="3" indent="-342900"/>
            <a:r>
              <a:rPr lang="en-US" kern="0" dirty="0"/>
              <a:t>Country </a:t>
            </a:r>
          </a:p>
          <a:p>
            <a:pPr marL="1257300" lvl="4" indent="-342900"/>
            <a:r>
              <a:rPr lang="en-US" kern="0" dirty="0"/>
              <a:t>Exports good F</a:t>
            </a:r>
          </a:p>
          <a:p>
            <a:pPr marL="1257300" lvl="4" indent="-342900"/>
            <a:r>
              <a:rPr lang="en-US" kern="0" dirty="0"/>
              <a:t>Imports good C</a:t>
            </a:r>
          </a:p>
          <a:p>
            <a:endParaRPr lang="en-US" sz="2400" kern="0" dirty="0"/>
          </a:p>
          <a:p>
            <a:endParaRPr lang="en-US" sz="2400" kern="0" dirty="0"/>
          </a:p>
          <a:p>
            <a:endParaRPr lang="en-US" sz="1600" kern="0" dirty="0"/>
          </a:p>
        </p:txBody>
      </p:sp>
    </p:spTree>
    <p:extLst>
      <p:ext uri="{BB962C8B-B14F-4D97-AF65-F5344CB8AC3E}">
        <p14:creationId xmlns:p14="http://schemas.microsoft.com/office/powerpoint/2010/main" val="226724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
                                            <p:bg/>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5">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5">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5">
                                            <p:txEl>
                                              <p:pRg st="2" end="2"/>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
                                            <p:txEl>
                                              <p:pRg st="3" end="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5">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20"/>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22"/>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23"/>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21"/>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25"/>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10"/>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35">
                                            <p:txEl>
                                              <p:pRg st="0" end="0"/>
                                            </p:txEl>
                                          </p:spTgt>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35">
                                            <p:txEl>
                                              <p:pRg st="1" end="1"/>
                                            </p:txEl>
                                          </p:spTgt>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35">
                                            <p:txEl>
                                              <p:pRg st="2" end="2"/>
                                            </p:txEl>
                                          </p:spTgt>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35">
                                            <p:txEl>
                                              <p:pRg st="3" end="3"/>
                                            </p:txEl>
                                          </p:spTgt>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35">
                                            <p:txEl>
                                              <p:pRg st="4" end="4"/>
                                            </p:txEl>
                                          </p:spTgt>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1" nodeType="clickEffect">
                                  <p:stCondLst>
                                    <p:cond delay="0"/>
                                  </p:stCondLst>
                                  <p:childTnLst>
                                    <p:set>
                                      <p:cBhvr>
                                        <p:cTn id="56" dur="1" fill="hold">
                                          <p:stCondLst>
                                            <p:cond delay="0"/>
                                          </p:stCondLst>
                                        </p:cTn>
                                        <p:tgtEl>
                                          <p:spTgt spid="35">
                                            <p:bg/>
                                          </p:spTgt>
                                        </p:tgtEl>
                                        <p:attrNameLst>
                                          <p:attrName>style.visibility</p:attrName>
                                        </p:attrNameLst>
                                      </p:cBhvr>
                                      <p:to>
                                        <p:strVal val="hidden"/>
                                      </p:to>
                                    </p:set>
                                  </p:childTnLst>
                                </p:cTn>
                              </p:par>
                              <p:par>
                                <p:cTn id="57" presetID="1" presetClass="entr" presetSubtype="0" fill="hold" nodeType="with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7"/>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build="p" animBg="1"/>
      <p:bldP spid="35" grpId="1" build="p" animBg="1"/>
      <p:bldP spid="21" grpId="0"/>
      <p:bldP spid="21" grpId="1"/>
      <p:bldP spid="10" grpId="0"/>
      <p:bldP spid="10" grpId="1"/>
      <p:bldP spid="25" grpId="0"/>
      <p:bldP spid="25" grpId="1"/>
      <p:bldP spid="31" grpId="0"/>
      <p:bldP spid="32" grpId="0"/>
      <p:bldP spid="33" grpId="0"/>
      <p:bldP spid="3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Freeform 59">
            <a:extLst>
              <a:ext uri="{FF2B5EF4-FFF2-40B4-BE49-F238E27FC236}">
                <a16:creationId xmlns:a16="http://schemas.microsoft.com/office/drawing/2014/main" id="{DA0D8CDB-33CC-444B-81F4-77CC1AFA5C0E}"/>
              </a:ext>
            </a:extLst>
          </p:cNvPr>
          <p:cNvSpPr/>
          <p:nvPr/>
        </p:nvSpPr>
        <p:spPr>
          <a:xfrm rot="10800000">
            <a:off x="1997528" y="1654629"/>
            <a:ext cx="2770414" cy="3122385"/>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8" name="Freeform 57">
            <a:extLst>
              <a:ext uri="{FF2B5EF4-FFF2-40B4-BE49-F238E27FC236}">
                <a16:creationId xmlns:a16="http://schemas.microsoft.com/office/drawing/2014/main" id="{887493F9-3A2D-344B-B94F-9C661669B48A}"/>
              </a:ext>
            </a:extLst>
          </p:cNvPr>
          <p:cNvSpPr/>
          <p:nvPr/>
        </p:nvSpPr>
        <p:spPr>
          <a:xfrm rot="10800000">
            <a:off x="1888672" y="1856014"/>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2" name="Freeform 41"/>
          <p:cNvSpPr/>
          <p:nvPr/>
        </p:nvSpPr>
        <p:spPr>
          <a:xfrm>
            <a:off x="1447799" y="3115734"/>
            <a:ext cx="220980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Rectangle 5"/>
          <p:cNvSpPr/>
          <p:nvPr/>
        </p:nvSpPr>
        <p:spPr>
          <a:xfrm>
            <a:off x="1574800" y="389467"/>
            <a:ext cx="508000" cy="69426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32</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a:cxnSpLocks/>
          </p:cNvCxnSpPr>
          <p:nvPr/>
        </p:nvCxnSpPr>
        <p:spPr>
          <a:xfrm>
            <a:off x="1912496" y="2865620"/>
            <a:ext cx="1684867" cy="1769533"/>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3303814" y="4474029"/>
            <a:ext cx="76200" cy="76200"/>
          </a:xfrm>
          <a:prstGeom prst="ellipse">
            <a:avLst/>
          </a:prstGeom>
          <a:solidFill>
            <a:srgbClr val="00B0F0"/>
          </a:solidFill>
          <a:ln>
            <a:solidFill>
              <a:srgbClr val="00B0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a:cxnSpLocks/>
          </p:cNvCxnSpPr>
          <p:nvPr/>
        </p:nvCxnSpPr>
        <p:spPr>
          <a:xfrm>
            <a:off x="2509157" y="4506686"/>
            <a:ext cx="853168" cy="1"/>
          </a:xfrm>
          <a:prstGeom prst="line">
            <a:avLst/>
          </a:prstGeom>
          <a:ln>
            <a:solidFill>
              <a:srgbClr val="00B0F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a:cxnSpLocks/>
          </p:cNvCxnSpPr>
          <p:nvPr/>
        </p:nvCxnSpPr>
        <p:spPr>
          <a:xfrm flipV="1">
            <a:off x="2498271" y="3080657"/>
            <a:ext cx="0" cy="1426029"/>
          </a:xfrm>
          <a:prstGeom prst="line">
            <a:avLst/>
          </a:prstGeom>
          <a:ln>
            <a:solidFill>
              <a:srgbClr val="00B0F0"/>
            </a:solidFill>
            <a:prstDash val="dash"/>
          </a:ln>
          <a:effectLst/>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3062515" y="4586514"/>
            <a:ext cx="685800" cy="369332"/>
          </a:xfrm>
          <a:prstGeom prst="rect">
            <a:avLst/>
          </a:prstGeom>
          <a:noFill/>
        </p:spPr>
        <p:txBody>
          <a:bodyPr wrap="square" rtlCol="0">
            <a:spAutoFit/>
          </a:bodyPr>
          <a:lstStyle/>
          <a:p>
            <a:pPr marL="0" lvl="2"/>
            <a:r>
              <a:rPr lang="en-US" dirty="0">
                <a:solidFill>
                  <a:srgbClr val="00B0F0"/>
                </a:solidFill>
              </a:rPr>
              <a:t>S</a:t>
            </a:r>
            <a:r>
              <a:rPr lang="en-US" baseline="30000" dirty="0">
                <a:solidFill>
                  <a:srgbClr val="00B0F0"/>
                </a:solidFill>
              </a:rPr>
              <a:t>0</a:t>
            </a:r>
          </a:p>
        </p:txBody>
      </p:sp>
      <p:sp>
        <p:nvSpPr>
          <p:cNvPr id="45" name="Rectangle 44"/>
          <p:cNvSpPr/>
          <p:nvPr/>
        </p:nvSpPr>
        <p:spPr>
          <a:xfrm>
            <a:off x="3614979" y="4779465"/>
            <a:ext cx="865518" cy="646331"/>
          </a:xfrm>
          <a:prstGeom prst="rect">
            <a:avLst/>
          </a:prstGeom>
        </p:spPr>
        <p:txBody>
          <a:bodyPr wrap="square">
            <a:spAutoFit/>
          </a:bodyPr>
          <a:lstStyle/>
          <a:p>
            <a:pPr marL="0" lvl="2"/>
            <a:r>
              <a:rPr lang="en-US" dirty="0">
                <a:solidFill>
                  <a:srgbClr val="00B0F0"/>
                </a:solidFill>
              </a:rPr>
              <a:t>RP</a:t>
            </a:r>
            <a:r>
              <a:rPr lang="en-US" baseline="-25000" dirty="0">
                <a:solidFill>
                  <a:srgbClr val="00B0F0"/>
                </a:solidFill>
              </a:rPr>
              <a:t>0</a:t>
            </a:r>
            <a:r>
              <a:rPr lang="en-US" baseline="30000" dirty="0">
                <a:solidFill>
                  <a:srgbClr val="00B0F0"/>
                </a:solidFill>
              </a:rPr>
              <a:t>W</a:t>
            </a:r>
          </a:p>
          <a:p>
            <a:pPr marL="0" lvl="2"/>
            <a:r>
              <a:rPr lang="en-US" dirty="0"/>
              <a:t> </a:t>
            </a:r>
          </a:p>
        </p:txBody>
      </p:sp>
      <p:sp>
        <p:nvSpPr>
          <p:cNvPr id="2" name="Title 1"/>
          <p:cNvSpPr>
            <a:spLocks noGrp="1"/>
          </p:cNvSpPr>
          <p:nvPr>
            <p:ph type="title"/>
          </p:nvPr>
        </p:nvSpPr>
        <p:spPr/>
        <p:txBody>
          <a:bodyPr/>
          <a:lstStyle/>
          <a:p>
            <a:r>
              <a:rPr lang="en-US" dirty="0"/>
              <a:t>Small-Country Trade Equilibria</a:t>
            </a:r>
          </a:p>
        </p:txBody>
      </p:sp>
      <p:sp>
        <p:nvSpPr>
          <p:cNvPr id="3" name="Footer Placeholder 2">
            <a:extLst>
              <a:ext uri="{FF2B5EF4-FFF2-40B4-BE49-F238E27FC236}">
                <a16:creationId xmlns:a16="http://schemas.microsoft.com/office/drawing/2014/main" id="{968BD2C7-F762-8C4A-AB77-91EEFA80CC9D}"/>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37" name="Oval 36">
            <a:extLst>
              <a:ext uri="{FF2B5EF4-FFF2-40B4-BE49-F238E27FC236}">
                <a16:creationId xmlns:a16="http://schemas.microsoft.com/office/drawing/2014/main" id="{21957C4A-3E92-5D49-89B4-2A3052293DA3}"/>
              </a:ext>
            </a:extLst>
          </p:cNvPr>
          <p:cNvSpPr/>
          <p:nvPr/>
        </p:nvSpPr>
        <p:spPr>
          <a:xfrm>
            <a:off x="2791919" y="379376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2" name="Straight Connector 51">
            <a:extLst>
              <a:ext uri="{FF2B5EF4-FFF2-40B4-BE49-F238E27FC236}">
                <a16:creationId xmlns:a16="http://schemas.microsoft.com/office/drawing/2014/main" id="{006604C8-0E4A-7649-8D13-5926B3A3DAC9}"/>
              </a:ext>
            </a:extLst>
          </p:cNvPr>
          <p:cNvCxnSpPr>
            <a:cxnSpLocks/>
          </p:cNvCxnSpPr>
          <p:nvPr/>
        </p:nvCxnSpPr>
        <p:spPr>
          <a:xfrm>
            <a:off x="1909709" y="2153011"/>
            <a:ext cx="1815209" cy="2958901"/>
          </a:xfrm>
          <a:prstGeom prst="line">
            <a:avLst/>
          </a:prstGeom>
          <a:ln>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57" name="Oval 56">
            <a:extLst>
              <a:ext uri="{FF2B5EF4-FFF2-40B4-BE49-F238E27FC236}">
                <a16:creationId xmlns:a16="http://schemas.microsoft.com/office/drawing/2014/main" id="{F7DA2B93-39CF-0A41-80E9-6B17122680D3}"/>
              </a:ext>
            </a:extLst>
          </p:cNvPr>
          <p:cNvSpPr/>
          <p:nvPr/>
        </p:nvSpPr>
        <p:spPr>
          <a:xfrm>
            <a:off x="2460171" y="3058887"/>
            <a:ext cx="76200" cy="76200"/>
          </a:xfrm>
          <a:prstGeom prst="ellipse">
            <a:avLst/>
          </a:prstGeom>
          <a:solidFill>
            <a:srgbClr val="00B0F0"/>
          </a:solidFill>
          <a:ln>
            <a:solidFill>
              <a:srgbClr val="00B0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1" name="Straight Connector 60">
            <a:extLst>
              <a:ext uri="{FF2B5EF4-FFF2-40B4-BE49-F238E27FC236}">
                <a16:creationId xmlns:a16="http://schemas.microsoft.com/office/drawing/2014/main" id="{2CBA1E5E-5F4E-6046-BD61-AABA3F1DA2B6}"/>
              </a:ext>
            </a:extLst>
          </p:cNvPr>
          <p:cNvCxnSpPr>
            <a:cxnSpLocks/>
          </p:cNvCxnSpPr>
          <p:nvPr/>
        </p:nvCxnSpPr>
        <p:spPr>
          <a:xfrm flipV="1">
            <a:off x="1447800" y="3214914"/>
            <a:ext cx="1012371" cy="1966688"/>
          </a:xfrm>
          <a:prstGeom prst="line">
            <a:avLst/>
          </a:prstGeom>
          <a:ln>
            <a:solidFill>
              <a:srgbClr val="00B0F0"/>
            </a:solidFill>
            <a:prstDash val="dash"/>
            <a:tailEnd type="arrow"/>
          </a:ln>
          <a:effectLst/>
        </p:spPr>
        <p:style>
          <a:lnRef idx="2">
            <a:schemeClr val="accent1"/>
          </a:lnRef>
          <a:fillRef idx="0">
            <a:schemeClr val="accent1"/>
          </a:fillRef>
          <a:effectRef idx="1">
            <a:schemeClr val="accent1"/>
          </a:effectRef>
          <a:fontRef idx="minor">
            <a:schemeClr val="tx1"/>
          </a:fontRef>
        </p:style>
      </p:cxnSp>
      <p:cxnSp>
        <p:nvCxnSpPr>
          <p:cNvPr id="62" name="Straight Connector 61">
            <a:extLst>
              <a:ext uri="{FF2B5EF4-FFF2-40B4-BE49-F238E27FC236}">
                <a16:creationId xmlns:a16="http://schemas.microsoft.com/office/drawing/2014/main" id="{9B49A99C-F091-5946-AE10-AEA49022060B}"/>
              </a:ext>
            </a:extLst>
          </p:cNvPr>
          <p:cNvCxnSpPr>
            <a:cxnSpLocks/>
          </p:cNvCxnSpPr>
          <p:nvPr/>
        </p:nvCxnSpPr>
        <p:spPr>
          <a:xfrm flipV="1">
            <a:off x="1458686" y="4572000"/>
            <a:ext cx="1792514" cy="602344"/>
          </a:xfrm>
          <a:prstGeom prst="line">
            <a:avLst/>
          </a:prstGeom>
          <a:ln>
            <a:solidFill>
              <a:srgbClr val="00B0F0"/>
            </a:solidFill>
            <a:prstDash val="dash"/>
            <a:tailEnd type="arrow"/>
          </a:ln>
          <a:effectLst/>
        </p:spPr>
        <p:style>
          <a:lnRef idx="2">
            <a:schemeClr val="accent1"/>
          </a:lnRef>
          <a:fillRef idx="0">
            <a:schemeClr val="accent1"/>
          </a:fillRef>
          <a:effectRef idx="1">
            <a:schemeClr val="accent1"/>
          </a:effectRef>
          <a:fontRef idx="minor">
            <a:schemeClr val="tx1"/>
          </a:fontRef>
        </p:style>
      </p:cxnSp>
      <p:sp>
        <p:nvSpPr>
          <p:cNvPr id="63" name="Rectangle 62">
            <a:extLst>
              <a:ext uri="{FF2B5EF4-FFF2-40B4-BE49-F238E27FC236}">
                <a16:creationId xmlns:a16="http://schemas.microsoft.com/office/drawing/2014/main" id="{BBA4271D-E512-5244-B0F8-1F2023282AF4}"/>
              </a:ext>
            </a:extLst>
          </p:cNvPr>
          <p:cNvSpPr/>
          <p:nvPr/>
        </p:nvSpPr>
        <p:spPr>
          <a:xfrm>
            <a:off x="1527629" y="3722914"/>
            <a:ext cx="603050" cy="369332"/>
          </a:xfrm>
          <a:prstGeom prst="rect">
            <a:avLst/>
          </a:prstGeom>
        </p:spPr>
        <p:txBody>
          <a:bodyPr wrap="none">
            <a:spAutoFit/>
          </a:bodyPr>
          <a:lstStyle/>
          <a:p>
            <a:pPr marL="0" lvl="2"/>
            <a:r>
              <a:rPr lang="en-US" dirty="0">
                <a:solidFill>
                  <a:srgbClr val="00B0F0"/>
                </a:solidFill>
              </a:rPr>
              <a:t>RD</a:t>
            </a:r>
            <a:r>
              <a:rPr lang="en-US" baseline="30000" dirty="0">
                <a:solidFill>
                  <a:srgbClr val="00B0F0"/>
                </a:solidFill>
              </a:rPr>
              <a:t>0</a:t>
            </a:r>
          </a:p>
        </p:txBody>
      </p:sp>
      <p:sp>
        <p:nvSpPr>
          <p:cNvPr id="64" name="Rectangle 63">
            <a:extLst>
              <a:ext uri="{FF2B5EF4-FFF2-40B4-BE49-F238E27FC236}">
                <a16:creationId xmlns:a16="http://schemas.microsoft.com/office/drawing/2014/main" id="{C55E7F57-1A6E-8043-A3A7-4D43CC5A4357}"/>
              </a:ext>
            </a:extLst>
          </p:cNvPr>
          <p:cNvSpPr/>
          <p:nvPr/>
        </p:nvSpPr>
        <p:spPr>
          <a:xfrm>
            <a:off x="2318658" y="4818743"/>
            <a:ext cx="590226" cy="369332"/>
          </a:xfrm>
          <a:prstGeom prst="rect">
            <a:avLst/>
          </a:prstGeom>
        </p:spPr>
        <p:txBody>
          <a:bodyPr wrap="none">
            <a:spAutoFit/>
          </a:bodyPr>
          <a:lstStyle/>
          <a:p>
            <a:pPr marL="0" lvl="2"/>
            <a:r>
              <a:rPr lang="en-US" dirty="0">
                <a:solidFill>
                  <a:srgbClr val="00B0F0"/>
                </a:solidFill>
              </a:rPr>
              <a:t>RS</a:t>
            </a:r>
            <a:r>
              <a:rPr lang="en-US" baseline="30000" dirty="0">
                <a:solidFill>
                  <a:srgbClr val="00B0F0"/>
                </a:solidFill>
              </a:rPr>
              <a:t>0</a:t>
            </a:r>
          </a:p>
        </p:txBody>
      </p:sp>
      <p:sp>
        <p:nvSpPr>
          <p:cNvPr id="65" name="TextBox 64">
            <a:extLst>
              <a:ext uri="{FF2B5EF4-FFF2-40B4-BE49-F238E27FC236}">
                <a16:creationId xmlns:a16="http://schemas.microsoft.com/office/drawing/2014/main" id="{C91E4C11-2445-4A41-AA49-E5DDE3DD3FFC}"/>
              </a:ext>
            </a:extLst>
          </p:cNvPr>
          <p:cNvSpPr txBox="1"/>
          <p:nvPr/>
        </p:nvSpPr>
        <p:spPr>
          <a:xfrm>
            <a:off x="2423886" y="2743200"/>
            <a:ext cx="685800" cy="369332"/>
          </a:xfrm>
          <a:prstGeom prst="rect">
            <a:avLst/>
          </a:prstGeom>
          <a:noFill/>
        </p:spPr>
        <p:txBody>
          <a:bodyPr wrap="square" rtlCol="0">
            <a:spAutoFit/>
          </a:bodyPr>
          <a:lstStyle/>
          <a:p>
            <a:pPr marL="0" lvl="2"/>
            <a:r>
              <a:rPr lang="en-US" dirty="0">
                <a:solidFill>
                  <a:srgbClr val="00B0F0"/>
                </a:solidFill>
              </a:rPr>
              <a:t>D</a:t>
            </a:r>
            <a:r>
              <a:rPr lang="en-US" baseline="30000" dirty="0">
                <a:solidFill>
                  <a:srgbClr val="00B0F0"/>
                </a:solidFill>
              </a:rPr>
              <a:t>0</a:t>
            </a:r>
          </a:p>
        </p:txBody>
      </p:sp>
      <p:grpSp>
        <p:nvGrpSpPr>
          <p:cNvPr id="31" name="Group 30">
            <a:extLst>
              <a:ext uri="{FF2B5EF4-FFF2-40B4-BE49-F238E27FC236}">
                <a16:creationId xmlns:a16="http://schemas.microsoft.com/office/drawing/2014/main" id="{D5D55CA5-499A-F24A-A41C-C8D23A6BDC9C}"/>
              </a:ext>
            </a:extLst>
          </p:cNvPr>
          <p:cNvGrpSpPr/>
          <p:nvPr/>
        </p:nvGrpSpPr>
        <p:grpSpPr>
          <a:xfrm>
            <a:off x="2487272" y="3068163"/>
            <a:ext cx="864121" cy="1445046"/>
            <a:chOff x="2493368" y="3062067"/>
            <a:chExt cx="864121" cy="1445046"/>
          </a:xfrm>
        </p:grpSpPr>
        <p:cxnSp>
          <p:nvCxnSpPr>
            <p:cNvPr id="66" name="Straight Connector 65">
              <a:extLst>
                <a:ext uri="{FF2B5EF4-FFF2-40B4-BE49-F238E27FC236}">
                  <a16:creationId xmlns:a16="http://schemas.microsoft.com/office/drawing/2014/main" id="{F221A934-76BA-8340-997A-1FD5EFE8942E}"/>
                </a:ext>
              </a:extLst>
            </p:cNvPr>
            <p:cNvCxnSpPr>
              <a:cxnSpLocks/>
            </p:cNvCxnSpPr>
            <p:nvPr/>
          </p:nvCxnSpPr>
          <p:spPr>
            <a:xfrm flipV="1">
              <a:off x="2493368" y="3072770"/>
              <a:ext cx="0" cy="1426029"/>
            </a:xfrm>
            <a:prstGeom prst="line">
              <a:avLst/>
            </a:prstGeom>
            <a:ln w="57150">
              <a:solidFill>
                <a:srgbClr val="00B05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7" name="Straight Connector 66">
              <a:extLst>
                <a:ext uri="{FF2B5EF4-FFF2-40B4-BE49-F238E27FC236}">
                  <a16:creationId xmlns:a16="http://schemas.microsoft.com/office/drawing/2014/main" id="{9D91D501-31CF-F44F-BA8D-53DE5A302C9B}"/>
                </a:ext>
              </a:extLst>
            </p:cNvPr>
            <p:cNvCxnSpPr>
              <a:cxnSpLocks/>
            </p:cNvCxnSpPr>
            <p:nvPr/>
          </p:nvCxnSpPr>
          <p:spPr>
            <a:xfrm>
              <a:off x="2495942" y="4507112"/>
              <a:ext cx="853168" cy="1"/>
            </a:xfrm>
            <a:prstGeom prst="line">
              <a:avLst/>
            </a:prstGeom>
            <a:ln w="57150">
              <a:solidFill>
                <a:srgbClr val="00B05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8" name="Straight Connector 67">
              <a:extLst>
                <a:ext uri="{FF2B5EF4-FFF2-40B4-BE49-F238E27FC236}">
                  <a16:creationId xmlns:a16="http://schemas.microsoft.com/office/drawing/2014/main" id="{69596BA9-09E4-494D-A129-01416DEF51AD}"/>
                </a:ext>
              </a:extLst>
            </p:cNvPr>
            <p:cNvCxnSpPr>
              <a:cxnSpLocks/>
            </p:cNvCxnSpPr>
            <p:nvPr/>
          </p:nvCxnSpPr>
          <p:spPr>
            <a:xfrm flipH="1" flipV="1">
              <a:off x="2504049" y="3062067"/>
              <a:ext cx="853440" cy="1444283"/>
            </a:xfrm>
            <a:prstGeom prst="line">
              <a:avLst/>
            </a:prstGeom>
            <a:ln w="57150">
              <a:solidFill>
                <a:srgbClr val="00B050"/>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69" name="TextBox 68">
            <a:extLst>
              <a:ext uri="{FF2B5EF4-FFF2-40B4-BE49-F238E27FC236}">
                <a16:creationId xmlns:a16="http://schemas.microsoft.com/office/drawing/2014/main" id="{07D90F73-5A6C-C145-B6FD-3ED1229DAC78}"/>
              </a:ext>
            </a:extLst>
          </p:cNvPr>
          <p:cNvSpPr txBox="1"/>
          <p:nvPr/>
        </p:nvSpPr>
        <p:spPr>
          <a:xfrm>
            <a:off x="3090334" y="1297517"/>
            <a:ext cx="1305983" cy="646331"/>
          </a:xfrm>
          <a:prstGeom prst="rect">
            <a:avLst/>
          </a:prstGeom>
          <a:noFill/>
        </p:spPr>
        <p:txBody>
          <a:bodyPr wrap="square" rtlCol="0">
            <a:spAutoFit/>
          </a:bodyPr>
          <a:lstStyle/>
          <a:p>
            <a:pPr algn="ctr"/>
            <a:r>
              <a:rPr lang="en-US" dirty="0">
                <a:solidFill>
                  <a:srgbClr val="008000"/>
                </a:solidFill>
              </a:rPr>
              <a:t>Trade Triangle</a:t>
            </a:r>
          </a:p>
        </p:txBody>
      </p:sp>
      <p:cxnSp>
        <p:nvCxnSpPr>
          <p:cNvPr id="70" name="Curved Connector 69">
            <a:extLst>
              <a:ext uri="{FF2B5EF4-FFF2-40B4-BE49-F238E27FC236}">
                <a16:creationId xmlns:a16="http://schemas.microsoft.com/office/drawing/2014/main" id="{DFB1D975-93AA-EC43-80E7-3E4C4ECD1E06}"/>
              </a:ext>
            </a:extLst>
          </p:cNvPr>
          <p:cNvCxnSpPr>
            <a:cxnSpLocks/>
            <a:stCxn id="69" idx="2"/>
          </p:cNvCxnSpPr>
          <p:nvPr/>
        </p:nvCxnSpPr>
        <p:spPr>
          <a:xfrm rot="5400000">
            <a:off x="2426246" y="2556224"/>
            <a:ext cx="1929457" cy="704704"/>
          </a:xfrm>
          <a:prstGeom prst="curvedConnector3">
            <a:avLst>
              <a:gd name="adj1" fmla="val 50000"/>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sp>
        <p:nvSpPr>
          <p:cNvPr id="71" name="Freeform 70">
            <a:extLst>
              <a:ext uri="{FF2B5EF4-FFF2-40B4-BE49-F238E27FC236}">
                <a16:creationId xmlns:a16="http://schemas.microsoft.com/office/drawing/2014/main" id="{DD4AFEA4-7808-BF4D-865F-F720B6A7FF99}"/>
              </a:ext>
            </a:extLst>
          </p:cNvPr>
          <p:cNvSpPr/>
          <p:nvPr/>
        </p:nvSpPr>
        <p:spPr>
          <a:xfrm rot="10800000">
            <a:off x="5715000" y="1295400"/>
            <a:ext cx="2971800" cy="3350985"/>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2" name="Freeform 71">
            <a:extLst>
              <a:ext uri="{FF2B5EF4-FFF2-40B4-BE49-F238E27FC236}">
                <a16:creationId xmlns:a16="http://schemas.microsoft.com/office/drawing/2014/main" id="{93CD11FE-9707-2640-86FF-92CDD7502DA4}"/>
              </a:ext>
            </a:extLst>
          </p:cNvPr>
          <p:cNvSpPr/>
          <p:nvPr/>
        </p:nvSpPr>
        <p:spPr>
          <a:xfrm rot="10800000">
            <a:off x="5546273" y="1864480"/>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3" name="Freeform 72">
            <a:extLst>
              <a:ext uri="{FF2B5EF4-FFF2-40B4-BE49-F238E27FC236}">
                <a16:creationId xmlns:a16="http://schemas.microsoft.com/office/drawing/2014/main" id="{2D30244D-C604-D441-B673-4DF074F60A3A}"/>
              </a:ext>
            </a:extLst>
          </p:cNvPr>
          <p:cNvSpPr/>
          <p:nvPr/>
        </p:nvSpPr>
        <p:spPr>
          <a:xfrm>
            <a:off x="5105400" y="3124200"/>
            <a:ext cx="220980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74" name="Straight Connector 73">
            <a:extLst>
              <a:ext uri="{FF2B5EF4-FFF2-40B4-BE49-F238E27FC236}">
                <a16:creationId xmlns:a16="http://schemas.microsoft.com/office/drawing/2014/main" id="{1004B4F1-04FE-2E4F-BBFB-C76F45DD30FF}"/>
              </a:ext>
            </a:extLst>
          </p:cNvPr>
          <p:cNvCxnSpPr/>
          <p:nvPr/>
        </p:nvCxnSpPr>
        <p:spPr>
          <a:xfrm flipV="1">
            <a:off x="5105401" y="5190066"/>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FEA28608-CD44-F44C-BA94-65A7B1766261}"/>
              </a:ext>
            </a:extLst>
          </p:cNvPr>
          <p:cNvCxnSpPr/>
          <p:nvPr/>
        </p:nvCxnSpPr>
        <p:spPr>
          <a:xfrm flipV="1">
            <a:off x="5105401" y="1837266"/>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6" name="TextBox 75">
            <a:extLst>
              <a:ext uri="{FF2B5EF4-FFF2-40B4-BE49-F238E27FC236}">
                <a16:creationId xmlns:a16="http://schemas.microsoft.com/office/drawing/2014/main" id="{08EF3C27-E440-074C-8E3C-C84E259A29DA}"/>
              </a:ext>
            </a:extLst>
          </p:cNvPr>
          <p:cNvSpPr txBox="1"/>
          <p:nvPr/>
        </p:nvSpPr>
        <p:spPr>
          <a:xfrm>
            <a:off x="8001001" y="5190066"/>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77" name="TextBox 76">
            <a:extLst>
              <a:ext uri="{FF2B5EF4-FFF2-40B4-BE49-F238E27FC236}">
                <a16:creationId xmlns:a16="http://schemas.microsoft.com/office/drawing/2014/main" id="{9730BBF4-C44B-1F49-835A-17796830A1DF}"/>
              </a:ext>
            </a:extLst>
          </p:cNvPr>
          <p:cNvSpPr txBox="1"/>
          <p:nvPr/>
        </p:nvSpPr>
        <p:spPr>
          <a:xfrm>
            <a:off x="4597401" y="1608666"/>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78" name="Straight Connector 77">
            <a:extLst>
              <a:ext uri="{FF2B5EF4-FFF2-40B4-BE49-F238E27FC236}">
                <a16:creationId xmlns:a16="http://schemas.microsoft.com/office/drawing/2014/main" id="{C4E86D8A-6F07-134F-9781-278B3DFCDAC8}"/>
              </a:ext>
            </a:extLst>
          </p:cNvPr>
          <p:cNvCxnSpPr>
            <a:cxnSpLocks/>
          </p:cNvCxnSpPr>
          <p:nvPr/>
        </p:nvCxnSpPr>
        <p:spPr>
          <a:xfrm>
            <a:off x="5570097" y="2874086"/>
            <a:ext cx="1684867" cy="1769533"/>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79" name="Oval 78">
            <a:extLst>
              <a:ext uri="{FF2B5EF4-FFF2-40B4-BE49-F238E27FC236}">
                <a16:creationId xmlns:a16="http://schemas.microsoft.com/office/drawing/2014/main" id="{46959C36-A383-0741-8983-31CDDD9AFC3D}"/>
              </a:ext>
            </a:extLst>
          </p:cNvPr>
          <p:cNvSpPr/>
          <p:nvPr/>
        </p:nvSpPr>
        <p:spPr>
          <a:xfrm>
            <a:off x="5715000" y="3276600"/>
            <a:ext cx="76200" cy="76200"/>
          </a:xfrm>
          <a:prstGeom prst="ellipse">
            <a:avLst/>
          </a:prstGeom>
          <a:solidFill>
            <a:srgbClr val="0070C0"/>
          </a:solidFill>
          <a:ln>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0" name="Straight Connector 79">
            <a:extLst>
              <a:ext uri="{FF2B5EF4-FFF2-40B4-BE49-F238E27FC236}">
                <a16:creationId xmlns:a16="http://schemas.microsoft.com/office/drawing/2014/main" id="{178C7BB3-D3F6-3847-807A-FD5975EF962A}"/>
              </a:ext>
            </a:extLst>
          </p:cNvPr>
          <p:cNvCxnSpPr>
            <a:cxnSpLocks/>
          </p:cNvCxnSpPr>
          <p:nvPr/>
        </p:nvCxnSpPr>
        <p:spPr>
          <a:xfrm>
            <a:off x="5743903" y="4372305"/>
            <a:ext cx="2185354" cy="0"/>
          </a:xfrm>
          <a:prstGeom prst="line">
            <a:avLst/>
          </a:prstGeom>
          <a:ln>
            <a:solidFill>
              <a:srgbClr val="0070C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81" name="Straight Connector 80">
            <a:extLst>
              <a:ext uri="{FF2B5EF4-FFF2-40B4-BE49-F238E27FC236}">
                <a16:creationId xmlns:a16="http://schemas.microsoft.com/office/drawing/2014/main" id="{C71FA6DB-8AFB-AB41-B420-3D0F2DA4750E}"/>
              </a:ext>
            </a:extLst>
          </p:cNvPr>
          <p:cNvCxnSpPr>
            <a:cxnSpLocks/>
          </p:cNvCxnSpPr>
          <p:nvPr/>
        </p:nvCxnSpPr>
        <p:spPr>
          <a:xfrm flipV="1">
            <a:off x="5746531" y="3302878"/>
            <a:ext cx="0" cy="1069425"/>
          </a:xfrm>
          <a:prstGeom prst="line">
            <a:avLst/>
          </a:prstGeom>
          <a:ln>
            <a:solidFill>
              <a:srgbClr val="0070C0"/>
            </a:solidFill>
            <a:prstDash val="dash"/>
          </a:ln>
          <a:effectLst/>
        </p:spPr>
        <p:style>
          <a:lnRef idx="2">
            <a:schemeClr val="accent1"/>
          </a:lnRef>
          <a:fillRef idx="0">
            <a:schemeClr val="accent1"/>
          </a:fillRef>
          <a:effectRef idx="1">
            <a:schemeClr val="accent1"/>
          </a:effectRef>
          <a:fontRef idx="minor">
            <a:schemeClr val="tx1"/>
          </a:fontRef>
        </p:style>
      </p:cxnSp>
      <p:sp>
        <p:nvSpPr>
          <p:cNvPr id="82" name="TextBox 81">
            <a:extLst>
              <a:ext uri="{FF2B5EF4-FFF2-40B4-BE49-F238E27FC236}">
                <a16:creationId xmlns:a16="http://schemas.microsoft.com/office/drawing/2014/main" id="{18CDA0BE-12AB-A74E-9BEA-E5EF6C02FA02}"/>
              </a:ext>
            </a:extLst>
          </p:cNvPr>
          <p:cNvSpPr txBox="1"/>
          <p:nvPr/>
        </p:nvSpPr>
        <p:spPr>
          <a:xfrm>
            <a:off x="5356225" y="3245908"/>
            <a:ext cx="685800" cy="369332"/>
          </a:xfrm>
          <a:prstGeom prst="rect">
            <a:avLst/>
          </a:prstGeom>
          <a:noFill/>
        </p:spPr>
        <p:txBody>
          <a:bodyPr wrap="square" rtlCol="0">
            <a:spAutoFit/>
          </a:bodyPr>
          <a:lstStyle/>
          <a:p>
            <a:pPr marL="0" lvl="2"/>
            <a:r>
              <a:rPr lang="en-US" dirty="0">
                <a:solidFill>
                  <a:srgbClr val="0070C0"/>
                </a:solidFill>
              </a:rPr>
              <a:t>S</a:t>
            </a:r>
            <a:r>
              <a:rPr lang="en-US" baseline="30000" dirty="0">
                <a:solidFill>
                  <a:srgbClr val="0070C0"/>
                </a:solidFill>
              </a:rPr>
              <a:t>1</a:t>
            </a:r>
          </a:p>
        </p:txBody>
      </p:sp>
      <p:sp>
        <p:nvSpPr>
          <p:cNvPr id="83" name="Rectangle 82">
            <a:extLst>
              <a:ext uri="{FF2B5EF4-FFF2-40B4-BE49-F238E27FC236}">
                <a16:creationId xmlns:a16="http://schemas.microsoft.com/office/drawing/2014/main" id="{5EA33ED8-C4C7-7344-9B81-2ECA4FB7751C}"/>
              </a:ext>
            </a:extLst>
          </p:cNvPr>
          <p:cNvSpPr/>
          <p:nvPr/>
        </p:nvSpPr>
        <p:spPr>
          <a:xfrm>
            <a:off x="5107449" y="2764689"/>
            <a:ext cx="865518" cy="646331"/>
          </a:xfrm>
          <a:prstGeom prst="rect">
            <a:avLst/>
          </a:prstGeom>
        </p:spPr>
        <p:txBody>
          <a:bodyPr wrap="square">
            <a:spAutoFit/>
          </a:bodyPr>
          <a:lstStyle/>
          <a:p>
            <a:pPr marL="0" lvl="2"/>
            <a:r>
              <a:rPr lang="en-US" dirty="0">
                <a:solidFill>
                  <a:srgbClr val="0070C0"/>
                </a:solidFill>
              </a:rPr>
              <a:t>RP</a:t>
            </a:r>
            <a:r>
              <a:rPr lang="en-US" baseline="-25000" dirty="0">
                <a:solidFill>
                  <a:srgbClr val="0070C0"/>
                </a:solidFill>
              </a:rPr>
              <a:t>1</a:t>
            </a:r>
            <a:r>
              <a:rPr lang="en-US" baseline="30000" dirty="0">
                <a:solidFill>
                  <a:srgbClr val="0070C0"/>
                </a:solidFill>
              </a:rPr>
              <a:t>W</a:t>
            </a:r>
          </a:p>
          <a:p>
            <a:pPr marL="0" lvl="2"/>
            <a:r>
              <a:rPr lang="en-US" dirty="0">
                <a:solidFill>
                  <a:srgbClr val="0070C0"/>
                </a:solidFill>
              </a:rPr>
              <a:t> </a:t>
            </a:r>
          </a:p>
        </p:txBody>
      </p:sp>
      <p:sp>
        <p:nvSpPr>
          <p:cNvPr id="84" name="Oval 83">
            <a:extLst>
              <a:ext uri="{FF2B5EF4-FFF2-40B4-BE49-F238E27FC236}">
                <a16:creationId xmlns:a16="http://schemas.microsoft.com/office/drawing/2014/main" id="{C1731E2F-8E89-A345-9D14-E1E9CB021693}"/>
              </a:ext>
            </a:extLst>
          </p:cNvPr>
          <p:cNvSpPr/>
          <p:nvPr/>
        </p:nvSpPr>
        <p:spPr>
          <a:xfrm>
            <a:off x="6449520" y="3802226"/>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5" name="Straight Connector 84">
            <a:extLst>
              <a:ext uri="{FF2B5EF4-FFF2-40B4-BE49-F238E27FC236}">
                <a16:creationId xmlns:a16="http://schemas.microsoft.com/office/drawing/2014/main" id="{DE0CC0BF-4DC5-6A48-AC6E-C976D797B8DD}"/>
              </a:ext>
            </a:extLst>
          </p:cNvPr>
          <p:cNvCxnSpPr>
            <a:cxnSpLocks/>
          </p:cNvCxnSpPr>
          <p:nvPr/>
        </p:nvCxnSpPr>
        <p:spPr>
          <a:xfrm>
            <a:off x="5181600" y="3048000"/>
            <a:ext cx="3124200" cy="1524000"/>
          </a:xfrm>
          <a:prstGeom prst="line">
            <a:avLst/>
          </a:prstGeom>
          <a:ln>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86" name="Oval 85">
            <a:extLst>
              <a:ext uri="{FF2B5EF4-FFF2-40B4-BE49-F238E27FC236}">
                <a16:creationId xmlns:a16="http://schemas.microsoft.com/office/drawing/2014/main" id="{B18C12F5-51BC-794A-89C3-109B6A311819}"/>
              </a:ext>
            </a:extLst>
          </p:cNvPr>
          <p:cNvSpPr/>
          <p:nvPr/>
        </p:nvSpPr>
        <p:spPr>
          <a:xfrm>
            <a:off x="7924800" y="4343400"/>
            <a:ext cx="76200" cy="76200"/>
          </a:xfrm>
          <a:prstGeom prst="ellipse">
            <a:avLst/>
          </a:prstGeom>
          <a:solidFill>
            <a:srgbClr val="0070C0"/>
          </a:solidFill>
          <a:ln>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7" name="Straight Connector 86">
            <a:extLst>
              <a:ext uri="{FF2B5EF4-FFF2-40B4-BE49-F238E27FC236}">
                <a16:creationId xmlns:a16="http://schemas.microsoft.com/office/drawing/2014/main" id="{4E2D8F75-D20C-EC49-8065-8152DDB7885D}"/>
              </a:ext>
            </a:extLst>
          </p:cNvPr>
          <p:cNvCxnSpPr>
            <a:cxnSpLocks/>
          </p:cNvCxnSpPr>
          <p:nvPr/>
        </p:nvCxnSpPr>
        <p:spPr>
          <a:xfrm flipV="1">
            <a:off x="5105401" y="4430110"/>
            <a:ext cx="2730061" cy="759958"/>
          </a:xfrm>
          <a:prstGeom prst="line">
            <a:avLst/>
          </a:prstGeom>
          <a:ln>
            <a:solidFill>
              <a:srgbClr val="0070C0"/>
            </a:solidFill>
            <a:prstDash val="dash"/>
            <a:tailEnd type="arrow"/>
          </a:ln>
          <a:effectLst/>
        </p:spPr>
        <p:style>
          <a:lnRef idx="2">
            <a:schemeClr val="accent1"/>
          </a:lnRef>
          <a:fillRef idx="0">
            <a:schemeClr val="accent1"/>
          </a:fillRef>
          <a:effectRef idx="1">
            <a:schemeClr val="accent1"/>
          </a:effectRef>
          <a:fontRef idx="minor">
            <a:schemeClr val="tx1"/>
          </a:fontRef>
        </p:style>
      </p:cxnSp>
      <p:cxnSp>
        <p:nvCxnSpPr>
          <p:cNvPr id="88" name="Straight Connector 87">
            <a:extLst>
              <a:ext uri="{FF2B5EF4-FFF2-40B4-BE49-F238E27FC236}">
                <a16:creationId xmlns:a16="http://schemas.microsoft.com/office/drawing/2014/main" id="{5625C739-B0E2-8043-AAEC-508FE71AB95D}"/>
              </a:ext>
            </a:extLst>
          </p:cNvPr>
          <p:cNvCxnSpPr>
            <a:cxnSpLocks/>
          </p:cNvCxnSpPr>
          <p:nvPr/>
        </p:nvCxnSpPr>
        <p:spPr>
          <a:xfrm flipV="1">
            <a:off x="5116287" y="3484179"/>
            <a:ext cx="569810" cy="1698631"/>
          </a:xfrm>
          <a:prstGeom prst="line">
            <a:avLst/>
          </a:prstGeom>
          <a:ln>
            <a:solidFill>
              <a:srgbClr val="0070C0"/>
            </a:solidFill>
            <a:prstDash val="dash"/>
            <a:tailEnd type="arrow"/>
          </a:ln>
          <a:effectLst/>
        </p:spPr>
        <p:style>
          <a:lnRef idx="2">
            <a:schemeClr val="accent1"/>
          </a:lnRef>
          <a:fillRef idx="0">
            <a:schemeClr val="accent1"/>
          </a:fillRef>
          <a:effectRef idx="1">
            <a:schemeClr val="accent1"/>
          </a:effectRef>
          <a:fontRef idx="minor">
            <a:schemeClr val="tx1"/>
          </a:fontRef>
        </p:style>
      </p:cxnSp>
      <p:sp>
        <p:nvSpPr>
          <p:cNvPr id="89" name="Rectangle 88">
            <a:extLst>
              <a:ext uri="{FF2B5EF4-FFF2-40B4-BE49-F238E27FC236}">
                <a16:creationId xmlns:a16="http://schemas.microsoft.com/office/drawing/2014/main" id="{93E29379-5D77-AC4A-BB5C-36DD2923D5E3}"/>
              </a:ext>
            </a:extLst>
          </p:cNvPr>
          <p:cNvSpPr/>
          <p:nvPr/>
        </p:nvSpPr>
        <p:spPr>
          <a:xfrm>
            <a:off x="5943600" y="4876800"/>
            <a:ext cx="603050" cy="369332"/>
          </a:xfrm>
          <a:prstGeom prst="rect">
            <a:avLst/>
          </a:prstGeom>
        </p:spPr>
        <p:txBody>
          <a:bodyPr wrap="none">
            <a:spAutoFit/>
          </a:bodyPr>
          <a:lstStyle/>
          <a:p>
            <a:pPr marL="0" lvl="2"/>
            <a:r>
              <a:rPr lang="en-US" dirty="0">
                <a:solidFill>
                  <a:srgbClr val="0070C0"/>
                </a:solidFill>
              </a:rPr>
              <a:t>RD</a:t>
            </a:r>
            <a:r>
              <a:rPr lang="en-US" baseline="30000" dirty="0">
                <a:solidFill>
                  <a:srgbClr val="0070C0"/>
                </a:solidFill>
              </a:rPr>
              <a:t>1</a:t>
            </a:r>
          </a:p>
        </p:txBody>
      </p:sp>
      <p:sp>
        <p:nvSpPr>
          <p:cNvPr id="90" name="Rectangle 89">
            <a:extLst>
              <a:ext uri="{FF2B5EF4-FFF2-40B4-BE49-F238E27FC236}">
                <a16:creationId xmlns:a16="http://schemas.microsoft.com/office/drawing/2014/main" id="{4B47A49C-2DF1-854B-90A6-F3BAF0B66296}"/>
              </a:ext>
            </a:extLst>
          </p:cNvPr>
          <p:cNvSpPr/>
          <p:nvPr/>
        </p:nvSpPr>
        <p:spPr>
          <a:xfrm>
            <a:off x="5257800" y="4572000"/>
            <a:ext cx="590226" cy="369332"/>
          </a:xfrm>
          <a:prstGeom prst="rect">
            <a:avLst/>
          </a:prstGeom>
        </p:spPr>
        <p:txBody>
          <a:bodyPr wrap="none">
            <a:spAutoFit/>
          </a:bodyPr>
          <a:lstStyle/>
          <a:p>
            <a:pPr marL="0" lvl="2"/>
            <a:r>
              <a:rPr lang="en-US" dirty="0">
                <a:solidFill>
                  <a:srgbClr val="0070C0"/>
                </a:solidFill>
              </a:rPr>
              <a:t>RS</a:t>
            </a:r>
            <a:r>
              <a:rPr lang="en-US" baseline="30000" dirty="0">
                <a:solidFill>
                  <a:srgbClr val="0070C0"/>
                </a:solidFill>
              </a:rPr>
              <a:t>1</a:t>
            </a:r>
          </a:p>
        </p:txBody>
      </p:sp>
      <p:sp>
        <p:nvSpPr>
          <p:cNvPr id="91" name="TextBox 90">
            <a:extLst>
              <a:ext uri="{FF2B5EF4-FFF2-40B4-BE49-F238E27FC236}">
                <a16:creationId xmlns:a16="http://schemas.microsoft.com/office/drawing/2014/main" id="{CE393281-D035-4A46-87C5-C66ADACE01CA}"/>
              </a:ext>
            </a:extLst>
          </p:cNvPr>
          <p:cNvSpPr txBox="1"/>
          <p:nvPr/>
        </p:nvSpPr>
        <p:spPr>
          <a:xfrm>
            <a:off x="7933267" y="4068234"/>
            <a:ext cx="685800" cy="369332"/>
          </a:xfrm>
          <a:prstGeom prst="rect">
            <a:avLst/>
          </a:prstGeom>
          <a:noFill/>
        </p:spPr>
        <p:txBody>
          <a:bodyPr wrap="square" rtlCol="0">
            <a:spAutoFit/>
          </a:bodyPr>
          <a:lstStyle/>
          <a:p>
            <a:pPr marL="0" lvl="2"/>
            <a:r>
              <a:rPr lang="en-US" dirty="0">
                <a:solidFill>
                  <a:srgbClr val="0070C0"/>
                </a:solidFill>
              </a:rPr>
              <a:t>D</a:t>
            </a:r>
            <a:r>
              <a:rPr lang="en-US" baseline="30000" dirty="0">
                <a:solidFill>
                  <a:srgbClr val="0070C0"/>
                </a:solidFill>
              </a:rPr>
              <a:t>1</a:t>
            </a:r>
          </a:p>
        </p:txBody>
      </p:sp>
      <p:grpSp>
        <p:nvGrpSpPr>
          <p:cNvPr id="92" name="Group 91">
            <a:extLst>
              <a:ext uri="{FF2B5EF4-FFF2-40B4-BE49-F238E27FC236}">
                <a16:creationId xmlns:a16="http://schemas.microsoft.com/office/drawing/2014/main" id="{61AB5D12-2CCD-3749-AAEC-81C4E5A38183}"/>
              </a:ext>
            </a:extLst>
          </p:cNvPr>
          <p:cNvGrpSpPr/>
          <p:nvPr/>
        </p:nvGrpSpPr>
        <p:grpSpPr>
          <a:xfrm>
            <a:off x="5748831" y="3347982"/>
            <a:ext cx="2225565" cy="1040397"/>
            <a:chOff x="2493368" y="3062067"/>
            <a:chExt cx="864121" cy="1445046"/>
          </a:xfrm>
        </p:grpSpPr>
        <p:cxnSp>
          <p:nvCxnSpPr>
            <p:cNvPr id="93" name="Straight Connector 92">
              <a:extLst>
                <a:ext uri="{FF2B5EF4-FFF2-40B4-BE49-F238E27FC236}">
                  <a16:creationId xmlns:a16="http://schemas.microsoft.com/office/drawing/2014/main" id="{59386F20-EECB-694D-BFEE-9E288FA8DA2F}"/>
                </a:ext>
              </a:extLst>
            </p:cNvPr>
            <p:cNvCxnSpPr>
              <a:cxnSpLocks/>
            </p:cNvCxnSpPr>
            <p:nvPr/>
          </p:nvCxnSpPr>
          <p:spPr>
            <a:xfrm flipV="1">
              <a:off x="2493368" y="3072770"/>
              <a:ext cx="0" cy="1426029"/>
            </a:xfrm>
            <a:prstGeom prst="line">
              <a:avLst/>
            </a:prstGeom>
            <a:ln w="57150">
              <a:solidFill>
                <a:srgbClr val="00B05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4" name="Straight Connector 93">
              <a:extLst>
                <a:ext uri="{FF2B5EF4-FFF2-40B4-BE49-F238E27FC236}">
                  <a16:creationId xmlns:a16="http://schemas.microsoft.com/office/drawing/2014/main" id="{DF71234C-F259-5946-8FDD-CF1316046732}"/>
                </a:ext>
              </a:extLst>
            </p:cNvPr>
            <p:cNvCxnSpPr>
              <a:cxnSpLocks/>
            </p:cNvCxnSpPr>
            <p:nvPr/>
          </p:nvCxnSpPr>
          <p:spPr>
            <a:xfrm>
              <a:off x="2495942" y="4507112"/>
              <a:ext cx="853168" cy="1"/>
            </a:xfrm>
            <a:prstGeom prst="line">
              <a:avLst/>
            </a:prstGeom>
            <a:ln w="57150">
              <a:solidFill>
                <a:srgbClr val="00B05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5" name="Straight Connector 94">
              <a:extLst>
                <a:ext uri="{FF2B5EF4-FFF2-40B4-BE49-F238E27FC236}">
                  <a16:creationId xmlns:a16="http://schemas.microsoft.com/office/drawing/2014/main" id="{E5405A90-E6D9-D04B-9DBB-A99451679E32}"/>
                </a:ext>
              </a:extLst>
            </p:cNvPr>
            <p:cNvCxnSpPr>
              <a:cxnSpLocks/>
            </p:cNvCxnSpPr>
            <p:nvPr/>
          </p:nvCxnSpPr>
          <p:spPr>
            <a:xfrm flipH="1" flipV="1">
              <a:off x="2504049" y="3062067"/>
              <a:ext cx="853440" cy="1444283"/>
            </a:xfrm>
            <a:prstGeom prst="line">
              <a:avLst/>
            </a:prstGeom>
            <a:ln w="57150">
              <a:solidFill>
                <a:srgbClr val="00B050"/>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96" name="TextBox 95">
            <a:extLst>
              <a:ext uri="{FF2B5EF4-FFF2-40B4-BE49-F238E27FC236}">
                <a16:creationId xmlns:a16="http://schemas.microsoft.com/office/drawing/2014/main" id="{FA6E6C88-2473-064F-ABCB-83E9C6E48F39}"/>
              </a:ext>
            </a:extLst>
          </p:cNvPr>
          <p:cNvSpPr txBox="1"/>
          <p:nvPr/>
        </p:nvSpPr>
        <p:spPr>
          <a:xfrm>
            <a:off x="6747935" y="1305983"/>
            <a:ext cx="1305983" cy="646331"/>
          </a:xfrm>
          <a:prstGeom prst="rect">
            <a:avLst/>
          </a:prstGeom>
          <a:noFill/>
        </p:spPr>
        <p:txBody>
          <a:bodyPr wrap="square" rtlCol="0">
            <a:spAutoFit/>
          </a:bodyPr>
          <a:lstStyle/>
          <a:p>
            <a:pPr algn="ctr"/>
            <a:r>
              <a:rPr lang="en-US" dirty="0">
                <a:solidFill>
                  <a:srgbClr val="008000"/>
                </a:solidFill>
              </a:rPr>
              <a:t>Trade Triangle</a:t>
            </a:r>
          </a:p>
        </p:txBody>
      </p:sp>
      <p:cxnSp>
        <p:nvCxnSpPr>
          <p:cNvPr id="97" name="Curved Connector 96">
            <a:extLst>
              <a:ext uri="{FF2B5EF4-FFF2-40B4-BE49-F238E27FC236}">
                <a16:creationId xmlns:a16="http://schemas.microsoft.com/office/drawing/2014/main" id="{10067550-3EE7-764E-8181-8D1635C9BE8B}"/>
              </a:ext>
            </a:extLst>
          </p:cNvPr>
          <p:cNvCxnSpPr>
            <a:cxnSpLocks/>
            <a:stCxn id="96" idx="2"/>
          </p:cNvCxnSpPr>
          <p:nvPr/>
        </p:nvCxnSpPr>
        <p:spPr>
          <a:xfrm rot="5400000">
            <a:off x="6150696" y="2407371"/>
            <a:ext cx="1705289" cy="795175"/>
          </a:xfrm>
          <a:prstGeom prst="curvedConnector3">
            <a:avLst>
              <a:gd name="adj1" fmla="val 50000"/>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27906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91"/>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8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6"/>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8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8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92"/>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96"/>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36" grpId="0" animBg="1"/>
      <p:bldP spid="56" grpId="0"/>
      <p:bldP spid="45" grpId="0"/>
      <p:bldP spid="57" grpId="0" animBg="1"/>
      <p:bldP spid="63" grpId="0"/>
      <p:bldP spid="64" grpId="0"/>
      <p:bldP spid="65" grpId="0"/>
      <p:bldP spid="69" grpId="0"/>
      <p:bldP spid="71" grpId="0" animBg="1"/>
      <p:bldP spid="79" grpId="0" animBg="1"/>
      <p:bldP spid="82" grpId="0"/>
      <p:bldP spid="83" grpId="0"/>
      <p:bldP spid="86" grpId="0" animBg="1"/>
      <p:bldP spid="89" grpId="0"/>
      <p:bldP spid="90" grpId="0"/>
      <p:bldP spid="91" grpId="0"/>
      <p:bldP spid="9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15: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33</a:t>
            </a:fld>
            <a:endParaRPr lang="en-US"/>
          </a:p>
        </p:txBody>
      </p:sp>
    </p:spTree>
    <p:extLst>
      <p:ext uri="{BB962C8B-B14F-4D97-AF65-F5344CB8AC3E}">
        <p14:creationId xmlns:p14="http://schemas.microsoft.com/office/powerpoint/2010/main" val="29514288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Looking at the figures, where can you see the “gains from trade”?</a:t>
            </a:r>
          </a:p>
          <a:p>
            <a:r>
              <a:rPr lang="en-US" dirty="0"/>
              <a:t>Suppose that you knew that events in other countries were going to “worsen” your country’s terms of trade.  </a:t>
            </a:r>
          </a:p>
          <a:p>
            <a:pPr lvl="1"/>
            <a:r>
              <a:rPr lang="en-US" dirty="0"/>
              <a:t>How will that hurt your country?</a:t>
            </a:r>
          </a:p>
          <a:p>
            <a:pPr lvl="1"/>
            <a:r>
              <a:rPr lang="en-US" dirty="0"/>
              <a:t>Would your country therefore be better off if it did not trade at all? </a:t>
            </a:r>
            <a:endParaRPr lang="en-US" sz="2400" baseline="30000" dirty="0"/>
          </a:p>
          <a:p>
            <a:endParaRPr lang="en-US" sz="2800" baseline="30000" dirty="0"/>
          </a:p>
          <a:p>
            <a:endParaRPr lang="en-US" sz="2800" dirty="0"/>
          </a:p>
          <a:p>
            <a:endParaRPr lang="en-US" sz="16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34</a:t>
            </a:fld>
            <a:endParaRPr lang="en-US"/>
          </a:p>
        </p:txBody>
      </p:sp>
    </p:spTree>
    <p:extLst>
      <p:ext uri="{BB962C8B-B14F-4D97-AF65-F5344CB8AC3E}">
        <p14:creationId xmlns:p14="http://schemas.microsoft.com/office/powerpoint/2010/main" val="27681253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Relative supply</a:t>
            </a:r>
          </a:p>
          <a:p>
            <a:r>
              <a:rPr lang="en-US" dirty="0">
                <a:solidFill>
                  <a:schemeClr val="bg1">
                    <a:lumMod val="75000"/>
                  </a:schemeClr>
                </a:solidFill>
              </a:rPr>
              <a:t>Relative demand</a:t>
            </a:r>
          </a:p>
          <a:p>
            <a:r>
              <a:rPr lang="en-US" dirty="0"/>
              <a:t>International equilibrium</a:t>
            </a:r>
          </a:p>
          <a:p>
            <a:pPr lvl="1"/>
            <a:r>
              <a:rPr lang="en-US" dirty="0">
                <a:solidFill>
                  <a:schemeClr val="bg1">
                    <a:lumMod val="75000"/>
                  </a:schemeClr>
                </a:solidFill>
              </a:rPr>
              <a:t>Small country</a:t>
            </a:r>
          </a:p>
          <a:p>
            <a:pPr lvl="1"/>
            <a:r>
              <a:rPr lang="en-US" dirty="0"/>
              <a:t>Two country world</a:t>
            </a:r>
          </a:p>
          <a:p>
            <a:r>
              <a:rPr lang="en-US" dirty="0">
                <a:solidFill>
                  <a:schemeClr val="bg1">
                    <a:lumMod val="75000"/>
                  </a:schemeClr>
                </a:solidFill>
              </a:rPr>
              <a:t>Effects of growth</a:t>
            </a:r>
          </a:p>
          <a:p>
            <a:r>
              <a:rPr lang="en-US" dirty="0">
                <a:solidFill>
                  <a:schemeClr val="bg1">
                    <a:lumMod val="75000"/>
                  </a:schemeClr>
                </a:solidFill>
              </a:rPr>
              <a:t>Effects of trade barriers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35</a:t>
            </a:fld>
            <a:endParaRPr lang="en-US"/>
          </a:p>
        </p:txBody>
      </p:sp>
      <p:sp>
        <p:nvSpPr>
          <p:cNvPr id="4" name="Footer Placeholder 3">
            <a:extLst>
              <a:ext uri="{FF2B5EF4-FFF2-40B4-BE49-F238E27FC236}">
                <a16:creationId xmlns:a16="http://schemas.microsoft.com/office/drawing/2014/main" id="{394F33A1-B5A9-0141-BF10-42C0C73A106E}"/>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6" name="Rectangle 5">
            <a:extLst>
              <a:ext uri="{FF2B5EF4-FFF2-40B4-BE49-F238E27FC236}">
                <a16:creationId xmlns:a16="http://schemas.microsoft.com/office/drawing/2014/main" id="{BD08EBC7-EF61-0F44-9F7E-FE1DC8195D3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39786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A98E6-6C17-E349-AB75-FCABB1A1C900}"/>
              </a:ext>
            </a:extLst>
          </p:cNvPr>
          <p:cNvSpPr>
            <a:spLocks noGrp="1"/>
          </p:cNvSpPr>
          <p:nvPr>
            <p:ph type="title"/>
          </p:nvPr>
        </p:nvSpPr>
        <p:spPr/>
        <p:txBody>
          <a:bodyPr/>
          <a:lstStyle/>
          <a:p>
            <a:r>
              <a:rPr lang="en-US" dirty="0"/>
              <a:t>Two Country World</a:t>
            </a:r>
          </a:p>
        </p:txBody>
      </p:sp>
      <p:sp>
        <p:nvSpPr>
          <p:cNvPr id="3" name="Content Placeholder 2">
            <a:extLst>
              <a:ext uri="{FF2B5EF4-FFF2-40B4-BE49-F238E27FC236}">
                <a16:creationId xmlns:a16="http://schemas.microsoft.com/office/drawing/2014/main" id="{5F613410-63FE-ED42-8039-FE8F1C0A50C9}"/>
              </a:ext>
            </a:extLst>
          </p:cNvPr>
          <p:cNvSpPr>
            <a:spLocks noGrp="1"/>
          </p:cNvSpPr>
          <p:nvPr>
            <p:ph idx="1"/>
          </p:nvPr>
        </p:nvSpPr>
        <p:spPr/>
        <p:txBody>
          <a:bodyPr/>
          <a:lstStyle/>
          <a:p>
            <a:r>
              <a:rPr lang="en-US" dirty="0"/>
              <a:t>Additional assumption:</a:t>
            </a:r>
          </a:p>
          <a:p>
            <a:pPr lvl="1"/>
            <a:r>
              <a:rPr lang="en-US" dirty="0"/>
              <a:t>Preferences are the same in the two countries</a:t>
            </a:r>
          </a:p>
          <a:p>
            <a:pPr lvl="1"/>
            <a:r>
              <a:rPr lang="en-US" dirty="0"/>
              <a:t>Since they are also homothetic, </a:t>
            </a:r>
          </a:p>
          <a:p>
            <a:pPr lvl="2"/>
            <a:r>
              <a:rPr lang="en-US" dirty="0"/>
              <a:t>If the two countries’ consumers face the same relative prices (as they will with free trade)</a:t>
            </a:r>
          </a:p>
          <a:p>
            <a:pPr lvl="2"/>
            <a:r>
              <a:rPr lang="en-US" dirty="0"/>
              <a:t>They will consumer the two goods in the same proportions.</a:t>
            </a:r>
          </a:p>
        </p:txBody>
      </p:sp>
      <p:sp>
        <p:nvSpPr>
          <p:cNvPr id="4" name="Footer Placeholder 3">
            <a:extLst>
              <a:ext uri="{FF2B5EF4-FFF2-40B4-BE49-F238E27FC236}">
                <a16:creationId xmlns:a16="http://schemas.microsoft.com/office/drawing/2014/main" id="{648DB051-05DA-A848-8992-4F765CBEDE29}"/>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5" name="Slide Number Placeholder 4">
            <a:extLst>
              <a:ext uri="{FF2B5EF4-FFF2-40B4-BE49-F238E27FC236}">
                <a16:creationId xmlns:a16="http://schemas.microsoft.com/office/drawing/2014/main" id="{C6D44D6A-6A72-DA4E-919F-BE64E56E9A17}"/>
              </a:ext>
            </a:extLst>
          </p:cNvPr>
          <p:cNvSpPr>
            <a:spLocks noGrp="1"/>
          </p:cNvSpPr>
          <p:nvPr>
            <p:ph type="sldNum" sz="quarter" idx="12"/>
          </p:nvPr>
        </p:nvSpPr>
        <p:spPr/>
        <p:txBody>
          <a:bodyPr/>
          <a:lstStyle/>
          <a:p>
            <a:pPr>
              <a:defRPr/>
            </a:pPr>
            <a:fld id="{659DFB22-C7E9-9E4B-8431-4E4E88AD005A}" type="slidenum">
              <a:rPr lang="en-US" smtClean="0"/>
              <a:pPr>
                <a:defRPr/>
              </a:pPr>
              <a:t>36</a:t>
            </a:fld>
            <a:endParaRPr lang="en-US"/>
          </a:p>
        </p:txBody>
      </p:sp>
    </p:spTree>
    <p:extLst>
      <p:ext uri="{BB962C8B-B14F-4D97-AF65-F5344CB8AC3E}">
        <p14:creationId xmlns:p14="http://schemas.microsoft.com/office/powerpoint/2010/main" val="2923310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World Relative Supply &amp; Demand</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37</a:t>
            </a:fld>
            <a:endParaRPr lang="en-US"/>
          </a:p>
        </p:txBody>
      </p:sp>
      <p:sp>
        <p:nvSpPr>
          <p:cNvPr id="35" name="Content Placeholder 2"/>
          <p:cNvSpPr>
            <a:spLocks noGrp="1"/>
          </p:cNvSpPr>
          <p:nvPr>
            <p:ph idx="1"/>
          </p:nvPr>
        </p:nvSpPr>
        <p:spPr>
          <a:xfrm>
            <a:off x="4800600" y="1600202"/>
            <a:ext cx="3886200" cy="2819398"/>
          </a:xfrm>
          <a:ln>
            <a:solidFill>
              <a:srgbClr val="000000"/>
            </a:solidFill>
          </a:ln>
        </p:spPr>
        <p:txBody>
          <a:bodyPr/>
          <a:lstStyle/>
          <a:p>
            <a:pPr marL="342900" lvl="2" indent="-342900"/>
            <a:r>
              <a:rPr lang="en-US" dirty="0"/>
              <a:t>Q</a:t>
            </a:r>
            <a:r>
              <a:rPr lang="en-US" baseline="-25000" dirty="0"/>
              <a:t>C</a:t>
            </a:r>
            <a:r>
              <a:rPr lang="en-US" baseline="30000" dirty="0"/>
              <a:t>W </a:t>
            </a:r>
            <a:r>
              <a:rPr lang="en-US" dirty="0"/>
              <a:t>= Q</a:t>
            </a:r>
            <a:r>
              <a:rPr lang="en-US" baseline="-25000" dirty="0"/>
              <a:t>C</a:t>
            </a:r>
            <a:r>
              <a:rPr lang="en-US" dirty="0"/>
              <a:t> + Q</a:t>
            </a:r>
            <a:r>
              <a:rPr lang="en-US" baseline="-25000" dirty="0"/>
              <a:t>C</a:t>
            </a:r>
            <a:r>
              <a:rPr lang="en-US" dirty="0"/>
              <a:t>*</a:t>
            </a:r>
            <a:endParaRPr lang="en-US" baseline="30000" dirty="0"/>
          </a:p>
          <a:p>
            <a:pPr marL="342900" lvl="2" indent="-342900"/>
            <a:r>
              <a:rPr lang="en-US" dirty="0"/>
              <a:t>Q</a:t>
            </a:r>
            <a:r>
              <a:rPr lang="en-US" baseline="-25000" dirty="0"/>
              <a:t>F</a:t>
            </a:r>
            <a:r>
              <a:rPr lang="en-US" baseline="30000" dirty="0"/>
              <a:t>W </a:t>
            </a:r>
            <a:r>
              <a:rPr lang="en-US" dirty="0"/>
              <a:t>= Q</a:t>
            </a:r>
            <a:r>
              <a:rPr lang="en-US" baseline="-25000" dirty="0"/>
              <a:t>F</a:t>
            </a:r>
            <a:r>
              <a:rPr lang="en-US" dirty="0"/>
              <a:t> + Q</a:t>
            </a:r>
            <a:r>
              <a:rPr lang="en-US" baseline="-25000" dirty="0"/>
              <a:t>F</a:t>
            </a:r>
            <a:r>
              <a:rPr lang="en-US" dirty="0"/>
              <a:t>*</a:t>
            </a:r>
            <a:endParaRPr lang="en-US" baseline="30000" dirty="0"/>
          </a:p>
          <a:p>
            <a:pPr marL="342900" lvl="2" indent="-342900"/>
            <a:endParaRPr lang="en-US" dirty="0"/>
          </a:p>
          <a:p>
            <a:pPr marL="0" lvl="2" indent="0">
              <a:buNone/>
            </a:pPr>
            <a:r>
              <a:rPr lang="en-US" dirty="0"/>
              <a:t>=&gt; RQ</a:t>
            </a:r>
            <a:r>
              <a:rPr lang="en-US" baseline="30000" dirty="0"/>
              <a:t>W </a:t>
            </a:r>
            <a:r>
              <a:rPr lang="en-US" dirty="0"/>
              <a:t>=</a:t>
            </a:r>
          </a:p>
          <a:p>
            <a:pPr marL="342900" lvl="2" indent="-342900"/>
            <a:endParaRPr lang="en-US" sz="2400" dirty="0"/>
          </a:p>
          <a:p>
            <a:pPr marL="0" lvl="2" indent="0">
              <a:buNone/>
            </a:pPr>
            <a:r>
              <a:rPr lang="en-US" dirty="0"/>
              <a:t>=</a:t>
            </a:r>
          </a:p>
          <a:p>
            <a:pPr marL="342900" lvl="2" indent="-342900"/>
            <a:endParaRPr lang="en-US" sz="2400" dirty="0"/>
          </a:p>
          <a:p>
            <a:pPr marL="342900" lvl="2" indent="-342900"/>
            <a:endParaRPr lang="en-US" dirty="0"/>
          </a:p>
          <a:p>
            <a:pPr marL="342900" lvl="2" indent="-342900"/>
            <a:endParaRPr lang="en-US" sz="2400" dirty="0"/>
          </a:p>
          <a:p>
            <a:endParaRPr lang="en-US" sz="2400" dirty="0"/>
          </a:p>
          <a:p>
            <a:endParaRPr lang="en-US" sz="1600" dirty="0"/>
          </a:p>
        </p:txBody>
      </p:sp>
      <p:sp>
        <p:nvSpPr>
          <p:cNvPr id="17" name="Content Placeholder 2"/>
          <p:cNvSpPr txBox="1">
            <a:spLocks/>
          </p:cNvSpPr>
          <p:nvPr/>
        </p:nvSpPr>
        <p:spPr bwMode="auto">
          <a:xfrm>
            <a:off x="381000" y="1600200"/>
            <a:ext cx="3886200" cy="43434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342900" lvl="2" indent="-342900"/>
            <a:r>
              <a:rPr lang="en-US" dirty="0"/>
              <a:t>For international equilibrium, we need </a:t>
            </a:r>
            <a:r>
              <a:rPr lang="en-US" u="sng" dirty="0"/>
              <a:t>world</a:t>
            </a:r>
            <a:r>
              <a:rPr lang="en-US" dirty="0"/>
              <a:t> relative supply and demand (of 2 countries)</a:t>
            </a:r>
          </a:p>
          <a:p>
            <a:pPr marL="342900" lvl="2" indent="-342900"/>
            <a:r>
              <a:rPr lang="en-US" dirty="0"/>
              <a:t>These cannot be gotten by just adding up those for the individual countries</a:t>
            </a:r>
          </a:p>
          <a:p>
            <a:pPr marL="342900" lvl="2" indent="-342900"/>
            <a:r>
              <a:rPr lang="en-US" dirty="0"/>
              <a:t>Instead, they are </a:t>
            </a:r>
            <a:r>
              <a:rPr lang="en-US" u="sng" dirty="0">
                <a:solidFill>
                  <a:srgbClr val="008000"/>
                </a:solidFill>
              </a:rPr>
              <a:t>weighted averages</a:t>
            </a:r>
            <a:r>
              <a:rPr lang="en-US" dirty="0"/>
              <a:t> of the separate countries</a:t>
            </a:r>
          </a:p>
          <a:p>
            <a:endParaRPr lang="en-US" sz="2400" dirty="0"/>
          </a:p>
          <a:p>
            <a:endParaRPr lang="en-US" sz="2400" dirty="0"/>
          </a:p>
          <a:p>
            <a:endParaRPr lang="en-US" sz="1600" dirty="0"/>
          </a:p>
        </p:txBody>
      </p:sp>
      <p:grpSp>
        <p:nvGrpSpPr>
          <p:cNvPr id="21" name="Group 20"/>
          <p:cNvGrpSpPr/>
          <p:nvPr/>
        </p:nvGrpSpPr>
        <p:grpSpPr>
          <a:xfrm>
            <a:off x="6172200" y="2743200"/>
            <a:ext cx="1118929" cy="674132"/>
            <a:chOff x="6400800" y="5105400"/>
            <a:chExt cx="1118929" cy="674132"/>
          </a:xfrm>
        </p:grpSpPr>
        <p:sp>
          <p:nvSpPr>
            <p:cNvPr id="3" name="Rectangle 2"/>
            <p:cNvSpPr/>
            <p:nvPr/>
          </p:nvSpPr>
          <p:spPr>
            <a:xfrm>
              <a:off x="6400800" y="5410200"/>
              <a:ext cx="1084664" cy="369332"/>
            </a:xfrm>
            <a:prstGeom prst="rect">
              <a:avLst/>
            </a:prstGeom>
          </p:spPr>
          <p:txBody>
            <a:bodyPr wrap="none">
              <a:spAutoFit/>
            </a:bodyPr>
            <a:lstStyle/>
            <a:p>
              <a:pPr marL="342900" lvl="2" indent="-342900"/>
              <a:r>
                <a:rPr lang="en-US" dirty="0"/>
                <a:t>Q</a:t>
              </a:r>
              <a:r>
                <a:rPr lang="en-US" baseline="-25000" dirty="0"/>
                <a:t>F</a:t>
              </a:r>
              <a:r>
                <a:rPr lang="en-US" dirty="0"/>
                <a:t> + Q</a:t>
              </a:r>
              <a:r>
                <a:rPr lang="en-US" baseline="-25000" dirty="0"/>
                <a:t>F</a:t>
              </a:r>
              <a:r>
                <a:rPr lang="en-US" dirty="0"/>
                <a:t>*</a:t>
              </a:r>
              <a:endParaRPr lang="en-US" baseline="30000" dirty="0"/>
            </a:p>
          </p:txBody>
        </p:sp>
        <p:sp>
          <p:nvSpPr>
            <p:cNvPr id="20" name="Rectangle 19"/>
            <p:cNvSpPr/>
            <p:nvPr/>
          </p:nvSpPr>
          <p:spPr>
            <a:xfrm>
              <a:off x="6400800" y="5105400"/>
              <a:ext cx="1118929" cy="369332"/>
            </a:xfrm>
            <a:prstGeom prst="rect">
              <a:avLst/>
            </a:prstGeom>
          </p:spPr>
          <p:txBody>
            <a:bodyPr wrap="none">
              <a:spAutoFit/>
            </a:bodyPr>
            <a:lstStyle/>
            <a:p>
              <a:pPr marL="342900" lvl="2" indent="-342900"/>
              <a:r>
                <a:rPr lang="en-US" dirty="0"/>
                <a:t>Q</a:t>
              </a:r>
              <a:r>
                <a:rPr lang="en-US" baseline="-25000" dirty="0"/>
                <a:t>C</a:t>
              </a:r>
              <a:r>
                <a:rPr lang="en-US" dirty="0"/>
                <a:t> + Q</a:t>
              </a:r>
              <a:r>
                <a:rPr lang="en-US" baseline="-25000" dirty="0"/>
                <a:t>C</a:t>
              </a:r>
              <a:r>
                <a:rPr lang="en-US" dirty="0"/>
                <a:t>*</a:t>
              </a:r>
              <a:endParaRPr lang="en-US" baseline="30000" dirty="0"/>
            </a:p>
          </p:txBody>
        </p:sp>
        <p:cxnSp>
          <p:nvCxnSpPr>
            <p:cNvPr id="6" name="Straight Connector 5"/>
            <p:cNvCxnSpPr/>
            <p:nvPr/>
          </p:nvCxnSpPr>
          <p:spPr>
            <a:xfrm>
              <a:off x="6477000" y="5486400"/>
              <a:ext cx="990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49" name="Group 48"/>
          <p:cNvGrpSpPr/>
          <p:nvPr/>
        </p:nvGrpSpPr>
        <p:grpSpPr>
          <a:xfrm>
            <a:off x="5105400" y="3657600"/>
            <a:ext cx="3276600" cy="674132"/>
            <a:chOff x="2971800" y="5486400"/>
            <a:chExt cx="3276600" cy="674132"/>
          </a:xfrm>
        </p:grpSpPr>
        <p:sp>
          <p:nvSpPr>
            <p:cNvPr id="25" name="Rectangle 24"/>
            <p:cNvSpPr/>
            <p:nvPr/>
          </p:nvSpPr>
          <p:spPr>
            <a:xfrm>
              <a:off x="2971800" y="5791200"/>
              <a:ext cx="1084664" cy="369332"/>
            </a:xfrm>
            <a:prstGeom prst="rect">
              <a:avLst/>
            </a:prstGeom>
          </p:spPr>
          <p:txBody>
            <a:bodyPr wrap="none">
              <a:spAutoFit/>
            </a:bodyPr>
            <a:lstStyle/>
            <a:p>
              <a:pPr marL="342900" lvl="2" indent="-342900"/>
              <a:r>
                <a:rPr lang="en-US" dirty="0"/>
                <a:t>Q</a:t>
              </a:r>
              <a:r>
                <a:rPr lang="en-US" baseline="-25000" dirty="0"/>
                <a:t>F</a:t>
              </a:r>
              <a:r>
                <a:rPr lang="en-US" dirty="0"/>
                <a:t> + Q</a:t>
              </a:r>
              <a:r>
                <a:rPr lang="en-US" baseline="-25000" dirty="0"/>
                <a:t>F</a:t>
              </a:r>
              <a:r>
                <a:rPr lang="en-US" dirty="0"/>
                <a:t>*</a:t>
              </a:r>
              <a:endParaRPr lang="en-US" baseline="30000" dirty="0"/>
            </a:p>
          </p:txBody>
        </p:sp>
        <p:sp>
          <p:nvSpPr>
            <p:cNvPr id="26" name="Rectangle 25"/>
            <p:cNvSpPr/>
            <p:nvPr/>
          </p:nvSpPr>
          <p:spPr>
            <a:xfrm>
              <a:off x="2971800" y="5486400"/>
              <a:ext cx="1066800" cy="369332"/>
            </a:xfrm>
            <a:prstGeom prst="rect">
              <a:avLst/>
            </a:prstGeom>
          </p:spPr>
          <p:txBody>
            <a:bodyPr wrap="square">
              <a:spAutoFit/>
            </a:bodyPr>
            <a:lstStyle/>
            <a:p>
              <a:pPr marL="342900" lvl="2" indent="-342900" algn="ctr"/>
              <a:r>
                <a:rPr lang="en-US" dirty="0"/>
                <a:t>Q</a:t>
              </a:r>
              <a:r>
                <a:rPr lang="en-US" baseline="-25000" dirty="0"/>
                <a:t>F</a:t>
              </a:r>
              <a:endParaRPr lang="en-US" baseline="30000" dirty="0"/>
            </a:p>
          </p:txBody>
        </p:sp>
        <p:cxnSp>
          <p:nvCxnSpPr>
            <p:cNvPr id="27" name="Straight Connector 26"/>
            <p:cNvCxnSpPr/>
            <p:nvPr/>
          </p:nvCxnSpPr>
          <p:spPr>
            <a:xfrm>
              <a:off x="3048000" y="5867400"/>
              <a:ext cx="9144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0" name="Rectangle 29"/>
            <p:cNvSpPr/>
            <p:nvPr/>
          </p:nvSpPr>
          <p:spPr>
            <a:xfrm>
              <a:off x="3962400" y="5791200"/>
              <a:ext cx="458216" cy="369332"/>
            </a:xfrm>
            <a:prstGeom prst="rect">
              <a:avLst/>
            </a:prstGeom>
          </p:spPr>
          <p:txBody>
            <a:bodyPr wrap="none">
              <a:spAutoFit/>
            </a:bodyPr>
            <a:lstStyle/>
            <a:p>
              <a:pPr marL="342900" lvl="2" indent="-342900"/>
              <a:r>
                <a:rPr lang="en-US" dirty="0"/>
                <a:t>Q</a:t>
              </a:r>
              <a:r>
                <a:rPr lang="en-US" baseline="-25000" dirty="0"/>
                <a:t>F</a:t>
              </a:r>
              <a:endParaRPr lang="en-US" baseline="30000" dirty="0"/>
            </a:p>
          </p:txBody>
        </p:sp>
        <p:sp>
          <p:nvSpPr>
            <p:cNvPr id="31" name="Rectangle 30"/>
            <p:cNvSpPr/>
            <p:nvPr/>
          </p:nvSpPr>
          <p:spPr>
            <a:xfrm>
              <a:off x="3962400" y="5486400"/>
              <a:ext cx="475348" cy="369332"/>
            </a:xfrm>
            <a:prstGeom prst="rect">
              <a:avLst/>
            </a:prstGeom>
          </p:spPr>
          <p:txBody>
            <a:bodyPr wrap="none">
              <a:spAutoFit/>
            </a:bodyPr>
            <a:lstStyle/>
            <a:p>
              <a:pPr marL="342900" lvl="2" indent="-342900"/>
              <a:r>
                <a:rPr lang="en-US" dirty="0"/>
                <a:t>Q</a:t>
              </a:r>
              <a:r>
                <a:rPr lang="en-US" baseline="-25000" dirty="0"/>
                <a:t>C</a:t>
              </a:r>
              <a:endParaRPr lang="en-US" baseline="30000" dirty="0"/>
            </a:p>
          </p:txBody>
        </p:sp>
        <p:cxnSp>
          <p:nvCxnSpPr>
            <p:cNvPr id="32" name="Straight Connector 31"/>
            <p:cNvCxnSpPr/>
            <p:nvPr/>
          </p:nvCxnSpPr>
          <p:spPr>
            <a:xfrm>
              <a:off x="4038600" y="5867400"/>
              <a:ext cx="3048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4648200" y="5791200"/>
              <a:ext cx="1084664" cy="369332"/>
            </a:xfrm>
            <a:prstGeom prst="rect">
              <a:avLst/>
            </a:prstGeom>
          </p:spPr>
          <p:txBody>
            <a:bodyPr wrap="none">
              <a:spAutoFit/>
            </a:bodyPr>
            <a:lstStyle/>
            <a:p>
              <a:pPr marL="342900" lvl="2" indent="-342900"/>
              <a:r>
                <a:rPr lang="en-US" dirty="0"/>
                <a:t>Q</a:t>
              </a:r>
              <a:r>
                <a:rPr lang="en-US" baseline="-25000" dirty="0"/>
                <a:t>F</a:t>
              </a:r>
              <a:r>
                <a:rPr lang="en-US" dirty="0"/>
                <a:t> + Q</a:t>
              </a:r>
              <a:r>
                <a:rPr lang="en-US" baseline="-25000" dirty="0"/>
                <a:t>F</a:t>
              </a:r>
              <a:r>
                <a:rPr lang="en-US" dirty="0"/>
                <a:t>*</a:t>
              </a:r>
              <a:endParaRPr lang="en-US" baseline="30000" dirty="0"/>
            </a:p>
          </p:txBody>
        </p:sp>
        <p:sp>
          <p:nvSpPr>
            <p:cNvPr id="40" name="Rectangle 39"/>
            <p:cNvSpPr/>
            <p:nvPr/>
          </p:nvSpPr>
          <p:spPr>
            <a:xfrm>
              <a:off x="4648200" y="5486400"/>
              <a:ext cx="1066800" cy="369332"/>
            </a:xfrm>
            <a:prstGeom prst="rect">
              <a:avLst/>
            </a:prstGeom>
          </p:spPr>
          <p:txBody>
            <a:bodyPr wrap="square">
              <a:spAutoFit/>
            </a:bodyPr>
            <a:lstStyle/>
            <a:p>
              <a:pPr marL="342900" lvl="2" indent="-342900" algn="ctr"/>
              <a:r>
                <a:rPr lang="en-US" dirty="0"/>
                <a:t>Q</a:t>
              </a:r>
              <a:r>
                <a:rPr lang="en-US" baseline="-25000" dirty="0"/>
                <a:t>F</a:t>
              </a:r>
              <a:r>
                <a:rPr lang="en-US" dirty="0"/>
                <a:t>*</a:t>
              </a:r>
              <a:endParaRPr lang="en-US" baseline="30000" dirty="0"/>
            </a:p>
          </p:txBody>
        </p:sp>
        <p:cxnSp>
          <p:nvCxnSpPr>
            <p:cNvPr id="41" name="Straight Connector 40"/>
            <p:cNvCxnSpPr/>
            <p:nvPr/>
          </p:nvCxnSpPr>
          <p:spPr>
            <a:xfrm>
              <a:off x="4724400" y="5867400"/>
              <a:ext cx="9144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3" name="Rectangle 42"/>
            <p:cNvSpPr/>
            <p:nvPr/>
          </p:nvSpPr>
          <p:spPr>
            <a:xfrm>
              <a:off x="5638800" y="5791200"/>
              <a:ext cx="548047" cy="369332"/>
            </a:xfrm>
            <a:prstGeom prst="rect">
              <a:avLst/>
            </a:prstGeom>
          </p:spPr>
          <p:txBody>
            <a:bodyPr wrap="none">
              <a:spAutoFit/>
            </a:bodyPr>
            <a:lstStyle/>
            <a:p>
              <a:pPr marL="342900" lvl="2" indent="-342900"/>
              <a:r>
                <a:rPr lang="en-US" dirty="0"/>
                <a:t>Q</a:t>
              </a:r>
              <a:r>
                <a:rPr lang="en-US" baseline="-25000" dirty="0"/>
                <a:t>F</a:t>
              </a:r>
              <a:r>
                <a:rPr lang="en-US" dirty="0"/>
                <a:t>*</a:t>
              </a:r>
              <a:endParaRPr lang="en-US" baseline="30000" dirty="0"/>
            </a:p>
          </p:txBody>
        </p:sp>
        <p:sp>
          <p:nvSpPr>
            <p:cNvPr id="44" name="Rectangle 43"/>
            <p:cNvSpPr/>
            <p:nvPr/>
          </p:nvSpPr>
          <p:spPr>
            <a:xfrm>
              <a:off x="5638800" y="5486400"/>
              <a:ext cx="609600" cy="369332"/>
            </a:xfrm>
            <a:prstGeom prst="rect">
              <a:avLst/>
            </a:prstGeom>
          </p:spPr>
          <p:txBody>
            <a:bodyPr wrap="square">
              <a:spAutoFit/>
            </a:bodyPr>
            <a:lstStyle/>
            <a:p>
              <a:pPr marL="342900" lvl="2" indent="-342900"/>
              <a:r>
                <a:rPr lang="en-US" dirty="0"/>
                <a:t>Q</a:t>
              </a:r>
              <a:r>
                <a:rPr lang="en-US" baseline="-25000" dirty="0"/>
                <a:t>C</a:t>
              </a:r>
              <a:r>
                <a:rPr lang="en-US" dirty="0"/>
                <a:t>*</a:t>
              </a:r>
              <a:endParaRPr lang="en-US" baseline="30000" dirty="0"/>
            </a:p>
          </p:txBody>
        </p:sp>
        <p:cxnSp>
          <p:nvCxnSpPr>
            <p:cNvPr id="45" name="Straight Connector 44"/>
            <p:cNvCxnSpPr/>
            <p:nvPr/>
          </p:nvCxnSpPr>
          <p:spPr>
            <a:xfrm>
              <a:off x="5715000" y="5867400"/>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4343400" y="5638800"/>
              <a:ext cx="364403" cy="461665"/>
            </a:xfrm>
            <a:prstGeom prst="rect">
              <a:avLst/>
            </a:prstGeom>
          </p:spPr>
          <p:txBody>
            <a:bodyPr wrap="none">
              <a:spAutoFit/>
            </a:bodyPr>
            <a:lstStyle/>
            <a:p>
              <a:r>
                <a:rPr lang="en-US" sz="2400" dirty="0"/>
                <a:t>+</a:t>
              </a:r>
            </a:p>
          </p:txBody>
        </p:sp>
      </p:grpSp>
      <p:sp>
        <p:nvSpPr>
          <p:cNvPr id="66" name="Content Placeholder 2"/>
          <p:cNvSpPr txBox="1">
            <a:spLocks/>
          </p:cNvSpPr>
          <p:nvPr/>
        </p:nvSpPr>
        <p:spPr bwMode="auto">
          <a:xfrm>
            <a:off x="4572000" y="4648200"/>
            <a:ext cx="4343400" cy="1447798"/>
          </a:xfrm>
          <a:prstGeom prst="rect">
            <a:avLst/>
          </a:prstGeom>
          <a:noFill/>
          <a:ln w="50800">
            <a:solidFill>
              <a:srgbClr val="008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lvl="2" indent="0">
              <a:buFontTx/>
              <a:buNone/>
            </a:pPr>
            <a:r>
              <a:rPr lang="en-US" dirty="0"/>
              <a:t>RQ</a:t>
            </a:r>
            <a:r>
              <a:rPr lang="en-US" baseline="30000" dirty="0"/>
              <a:t>W </a:t>
            </a:r>
            <a:r>
              <a:rPr lang="en-US" dirty="0"/>
              <a:t>= β</a:t>
            </a:r>
            <a:r>
              <a:rPr lang="en-US" baseline="-25000" dirty="0"/>
              <a:t>QF</a:t>
            </a:r>
            <a:r>
              <a:rPr lang="en-US" dirty="0"/>
              <a:t>RQ + (1–β</a:t>
            </a:r>
            <a:r>
              <a:rPr lang="en-US" baseline="-25000" dirty="0"/>
              <a:t>QF</a:t>
            </a:r>
            <a:r>
              <a:rPr lang="en-US" dirty="0"/>
              <a:t>)RQ*</a:t>
            </a:r>
          </a:p>
          <a:p>
            <a:pPr marL="0" lvl="2" indent="0">
              <a:buFontTx/>
              <a:buNone/>
            </a:pPr>
            <a:r>
              <a:rPr lang="en-US" sz="2000" dirty="0"/>
              <a:t>   where </a:t>
            </a:r>
          </a:p>
          <a:p>
            <a:pPr marL="0" lvl="2" indent="0">
              <a:buFontTx/>
              <a:buNone/>
            </a:pPr>
            <a:r>
              <a:rPr lang="en-US" dirty="0"/>
              <a:t>     β</a:t>
            </a:r>
            <a:r>
              <a:rPr lang="en-US" baseline="-25000" dirty="0"/>
              <a:t>QF </a:t>
            </a:r>
            <a:r>
              <a:rPr lang="en-US" dirty="0"/>
              <a:t>= </a:t>
            </a:r>
          </a:p>
          <a:p>
            <a:pPr marL="342900" lvl="2" indent="-342900"/>
            <a:endParaRPr lang="en-US" dirty="0"/>
          </a:p>
          <a:p>
            <a:pPr marL="342900" lvl="2" indent="-342900"/>
            <a:endParaRPr lang="en-US" dirty="0"/>
          </a:p>
          <a:p>
            <a:endParaRPr lang="en-US" sz="2400" dirty="0"/>
          </a:p>
          <a:p>
            <a:endParaRPr lang="en-US" sz="1600" dirty="0"/>
          </a:p>
        </p:txBody>
      </p:sp>
      <p:grpSp>
        <p:nvGrpSpPr>
          <p:cNvPr id="67" name="Group 66"/>
          <p:cNvGrpSpPr/>
          <p:nvPr/>
        </p:nvGrpSpPr>
        <p:grpSpPr>
          <a:xfrm>
            <a:off x="5791200" y="5334000"/>
            <a:ext cx="1084664" cy="674132"/>
            <a:chOff x="5943600" y="2286000"/>
            <a:chExt cx="1084664" cy="674132"/>
          </a:xfrm>
        </p:grpSpPr>
        <p:sp>
          <p:nvSpPr>
            <p:cNvPr id="68" name="Rectangle 67"/>
            <p:cNvSpPr/>
            <p:nvPr/>
          </p:nvSpPr>
          <p:spPr>
            <a:xfrm>
              <a:off x="5943600" y="2590800"/>
              <a:ext cx="1084664" cy="369332"/>
            </a:xfrm>
            <a:prstGeom prst="rect">
              <a:avLst/>
            </a:prstGeom>
          </p:spPr>
          <p:txBody>
            <a:bodyPr wrap="none">
              <a:spAutoFit/>
            </a:bodyPr>
            <a:lstStyle/>
            <a:p>
              <a:pPr marL="342900" lvl="2" indent="-342900"/>
              <a:r>
                <a:rPr lang="en-US" dirty="0"/>
                <a:t>Q</a:t>
              </a:r>
              <a:r>
                <a:rPr lang="en-US" baseline="-25000" dirty="0"/>
                <a:t>F</a:t>
              </a:r>
              <a:r>
                <a:rPr lang="en-US" dirty="0"/>
                <a:t> + Q</a:t>
              </a:r>
              <a:r>
                <a:rPr lang="en-US" baseline="-25000" dirty="0"/>
                <a:t>F</a:t>
              </a:r>
              <a:r>
                <a:rPr lang="en-US" dirty="0"/>
                <a:t>*</a:t>
              </a:r>
              <a:endParaRPr lang="en-US" baseline="30000" dirty="0"/>
            </a:p>
          </p:txBody>
        </p:sp>
        <p:sp>
          <p:nvSpPr>
            <p:cNvPr id="69" name="Rectangle 68"/>
            <p:cNvSpPr/>
            <p:nvPr/>
          </p:nvSpPr>
          <p:spPr>
            <a:xfrm>
              <a:off x="5943600" y="2286000"/>
              <a:ext cx="1066800" cy="369332"/>
            </a:xfrm>
            <a:prstGeom prst="rect">
              <a:avLst/>
            </a:prstGeom>
          </p:spPr>
          <p:txBody>
            <a:bodyPr wrap="square">
              <a:spAutoFit/>
            </a:bodyPr>
            <a:lstStyle/>
            <a:p>
              <a:pPr marL="342900" lvl="2" indent="-342900" algn="ctr"/>
              <a:r>
                <a:rPr lang="en-US" dirty="0"/>
                <a:t>Q</a:t>
              </a:r>
              <a:r>
                <a:rPr lang="en-US" baseline="-25000" dirty="0"/>
                <a:t>F</a:t>
              </a:r>
              <a:endParaRPr lang="en-US" baseline="30000" dirty="0"/>
            </a:p>
          </p:txBody>
        </p:sp>
        <p:cxnSp>
          <p:nvCxnSpPr>
            <p:cNvPr id="70" name="Straight Connector 69"/>
            <p:cNvCxnSpPr/>
            <p:nvPr/>
          </p:nvCxnSpPr>
          <p:spPr>
            <a:xfrm>
              <a:off x="6019800" y="2667000"/>
              <a:ext cx="9144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4" name="Footer Placeholder 3">
            <a:extLst>
              <a:ext uri="{FF2B5EF4-FFF2-40B4-BE49-F238E27FC236}">
                <a16:creationId xmlns:a16="http://schemas.microsoft.com/office/drawing/2014/main" id="{D7ADCEF1-91F8-FE4C-B7E6-735DE4A0A686}"/>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830155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bg/>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5">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5">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build="p" animBg="1"/>
      <p:bldP spid="6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ontent Placeholder 2"/>
          <p:cNvSpPr>
            <a:spLocks noGrp="1"/>
          </p:cNvSpPr>
          <p:nvPr>
            <p:ph idx="1"/>
          </p:nvPr>
        </p:nvSpPr>
        <p:spPr>
          <a:xfrm>
            <a:off x="1143000" y="2209800"/>
            <a:ext cx="3962400" cy="1447798"/>
          </a:xfrm>
          <a:ln w="50800">
            <a:solidFill>
              <a:srgbClr val="008000"/>
            </a:solidFill>
          </a:ln>
        </p:spPr>
        <p:txBody>
          <a:bodyPr/>
          <a:lstStyle/>
          <a:p>
            <a:pPr marL="0" lvl="2" indent="0">
              <a:buNone/>
            </a:pPr>
            <a:r>
              <a:rPr lang="en-US" dirty="0"/>
              <a:t>RS</a:t>
            </a:r>
            <a:r>
              <a:rPr lang="en-US" baseline="30000" dirty="0"/>
              <a:t>W </a:t>
            </a:r>
            <a:r>
              <a:rPr lang="en-US" dirty="0"/>
              <a:t>= β</a:t>
            </a:r>
            <a:r>
              <a:rPr lang="en-US" baseline="-25000" dirty="0"/>
              <a:t>SF</a:t>
            </a:r>
            <a:r>
              <a:rPr lang="en-US" dirty="0"/>
              <a:t>RS + (1–β</a:t>
            </a:r>
            <a:r>
              <a:rPr lang="en-US" baseline="-25000" dirty="0"/>
              <a:t>SF</a:t>
            </a:r>
            <a:r>
              <a:rPr lang="en-US" dirty="0"/>
              <a:t>)RS*</a:t>
            </a:r>
          </a:p>
          <a:p>
            <a:pPr marL="0" lvl="2" indent="0">
              <a:buNone/>
            </a:pPr>
            <a:r>
              <a:rPr lang="en-US" sz="2000" dirty="0"/>
              <a:t>   where </a:t>
            </a:r>
          </a:p>
          <a:p>
            <a:pPr marL="0" lvl="2" indent="0">
              <a:buNone/>
            </a:pPr>
            <a:r>
              <a:rPr lang="en-US" dirty="0"/>
              <a:t>     β</a:t>
            </a:r>
            <a:r>
              <a:rPr lang="en-US" baseline="-25000" dirty="0"/>
              <a:t>SF </a:t>
            </a:r>
            <a:r>
              <a:rPr lang="en-US" dirty="0"/>
              <a:t>= </a:t>
            </a:r>
          </a:p>
          <a:p>
            <a:pPr marL="342900" lvl="2" indent="-342900"/>
            <a:endParaRPr lang="en-US" dirty="0"/>
          </a:p>
          <a:p>
            <a:pPr marL="342900" lvl="2" indent="-342900"/>
            <a:endParaRPr lang="en-US" sz="2400" dirty="0"/>
          </a:p>
          <a:p>
            <a:endParaRPr lang="en-US" sz="2400" dirty="0"/>
          </a:p>
          <a:p>
            <a:endParaRPr lang="en-US" sz="1600" dirty="0"/>
          </a:p>
        </p:txBody>
      </p:sp>
      <p:sp>
        <p:nvSpPr>
          <p:cNvPr id="2" name="Title 1"/>
          <p:cNvSpPr>
            <a:spLocks noGrp="1"/>
          </p:cNvSpPr>
          <p:nvPr>
            <p:ph type="title"/>
          </p:nvPr>
        </p:nvSpPr>
        <p:spPr/>
        <p:txBody>
          <a:bodyPr/>
          <a:lstStyle/>
          <a:p>
            <a:r>
              <a:rPr lang="en-US" dirty="0"/>
              <a:t>World Relative Supply &amp; Demand</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38</a:t>
            </a:fld>
            <a:endParaRPr lang="en-US"/>
          </a:p>
        </p:txBody>
      </p:sp>
      <p:sp>
        <p:nvSpPr>
          <p:cNvPr id="17" name="Content Placeholder 2"/>
          <p:cNvSpPr txBox="1">
            <a:spLocks/>
          </p:cNvSpPr>
          <p:nvPr/>
        </p:nvSpPr>
        <p:spPr bwMode="auto">
          <a:xfrm>
            <a:off x="381000" y="1600200"/>
            <a:ext cx="38862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342900" lvl="2" indent="-342900"/>
            <a:r>
              <a:rPr lang="en-US" dirty="0"/>
              <a:t>Thus:</a:t>
            </a:r>
          </a:p>
          <a:p>
            <a:endParaRPr lang="en-US" sz="2400" dirty="0"/>
          </a:p>
          <a:p>
            <a:endParaRPr lang="en-US" sz="2400" dirty="0"/>
          </a:p>
          <a:p>
            <a:endParaRPr lang="en-US" sz="1600" dirty="0"/>
          </a:p>
        </p:txBody>
      </p:sp>
      <p:grpSp>
        <p:nvGrpSpPr>
          <p:cNvPr id="7" name="Group 6"/>
          <p:cNvGrpSpPr/>
          <p:nvPr/>
        </p:nvGrpSpPr>
        <p:grpSpPr>
          <a:xfrm>
            <a:off x="2438400" y="2895600"/>
            <a:ext cx="1066800" cy="674132"/>
            <a:chOff x="2438400" y="2895600"/>
            <a:chExt cx="1066800" cy="674132"/>
          </a:xfrm>
        </p:grpSpPr>
        <p:sp>
          <p:nvSpPr>
            <p:cNvPr id="51" name="Rectangle 50"/>
            <p:cNvSpPr/>
            <p:nvPr/>
          </p:nvSpPr>
          <p:spPr>
            <a:xfrm>
              <a:off x="2438400" y="3200400"/>
              <a:ext cx="1033494" cy="369332"/>
            </a:xfrm>
            <a:prstGeom prst="rect">
              <a:avLst/>
            </a:prstGeom>
          </p:spPr>
          <p:txBody>
            <a:bodyPr wrap="none">
              <a:spAutoFit/>
            </a:bodyPr>
            <a:lstStyle/>
            <a:p>
              <a:pPr marL="342900" lvl="2" indent="-342900"/>
              <a:r>
                <a:rPr lang="en-US" dirty="0"/>
                <a:t>S</a:t>
              </a:r>
              <a:r>
                <a:rPr lang="en-US" baseline="-25000" dirty="0"/>
                <a:t>F</a:t>
              </a:r>
              <a:r>
                <a:rPr lang="en-US" dirty="0"/>
                <a:t> + S</a:t>
              </a:r>
              <a:r>
                <a:rPr lang="en-US" baseline="-25000" dirty="0"/>
                <a:t>F</a:t>
              </a:r>
              <a:r>
                <a:rPr lang="en-US" dirty="0"/>
                <a:t>*</a:t>
              </a:r>
              <a:endParaRPr lang="en-US" baseline="30000" dirty="0"/>
            </a:p>
          </p:txBody>
        </p:sp>
        <p:sp>
          <p:nvSpPr>
            <p:cNvPr id="52" name="Rectangle 51"/>
            <p:cNvSpPr/>
            <p:nvPr/>
          </p:nvSpPr>
          <p:spPr>
            <a:xfrm>
              <a:off x="2438400" y="2895600"/>
              <a:ext cx="1066800" cy="369332"/>
            </a:xfrm>
            <a:prstGeom prst="rect">
              <a:avLst/>
            </a:prstGeom>
          </p:spPr>
          <p:txBody>
            <a:bodyPr wrap="square">
              <a:spAutoFit/>
            </a:bodyPr>
            <a:lstStyle/>
            <a:p>
              <a:pPr marL="342900" lvl="2" indent="-342900" algn="ctr"/>
              <a:r>
                <a:rPr lang="en-US" dirty="0"/>
                <a:t>S</a:t>
              </a:r>
              <a:r>
                <a:rPr lang="en-US" baseline="-25000" dirty="0"/>
                <a:t>F</a:t>
              </a:r>
              <a:endParaRPr lang="en-US" baseline="30000" dirty="0"/>
            </a:p>
          </p:txBody>
        </p:sp>
        <p:cxnSp>
          <p:nvCxnSpPr>
            <p:cNvPr id="53" name="Straight Connector 52"/>
            <p:cNvCxnSpPr/>
            <p:nvPr/>
          </p:nvCxnSpPr>
          <p:spPr>
            <a:xfrm>
              <a:off x="2514600" y="3276600"/>
              <a:ext cx="9144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29" name="Content Placeholder 2"/>
          <p:cNvSpPr txBox="1">
            <a:spLocks/>
          </p:cNvSpPr>
          <p:nvPr/>
        </p:nvSpPr>
        <p:spPr bwMode="auto">
          <a:xfrm>
            <a:off x="1143000" y="4038600"/>
            <a:ext cx="3962400" cy="1447798"/>
          </a:xfrm>
          <a:prstGeom prst="rect">
            <a:avLst/>
          </a:prstGeom>
          <a:noFill/>
          <a:ln w="50800">
            <a:solidFill>
              <a:srgbClr val="008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lvl="2" indent="0">
              <a:buFontTx/>
              <a:buNone/>
            </a:pPr>
            <a:r>
              <a:rPr lang="en-US" dirty="0"/>
              <a:t>RD</a:t>
            </a:r>
            <a:r>
              <a:rPr lang="en-US" baseline="30000" dirty="0"/>
              <a:t>W </a:t>
            </a:r>
            <a:r>
              <a:rPr lang="en-US" dirty="0"/>
              <a:t>= β</a:t>
            </a:r>
            <a:r>
              <a:rPr lang="en-US" baseline="-25000" dirty="0"/>
              <a:t>DF</a:t>
            </a:r>
            <a:r>
              <a:rPr lang="en-US" dirty="0"/>
              <a:t>RD + (1–β</a:t>
            </a:r>
            <a:r>
              <a:rPr lang="en-US" baseline="-25000" dirty="0"/>
              <a:t>DF</a:t>
            </a:r>
            <a:r>
              <a:rPr lang="en-US" dirty="0"/>
              <a:t>)RD*</a:t>
            </a:r>
          </a:p>
          <a:p>
            <a:pPr marL="0" lvl="2" indent="0">
              <a:buFontTx/>
              <a:buNone/>
            </a:pPr>
            <a:r>
              <a:rPr lang="en-US" sz="2000" dirty="0"/>
              <a:t>   where </a:t>
            </a:r>
          </a:p>
          <a:p>
            <a:pPr marL="0" lvl="2" indent="0">
              <a:buFontTx/>
              <a:buNone/>
            </a:pPr>
            <a:r>
              <a:rPr lang="en-US" dirty="0"/>
              <a:t>     β</a:t>
            </a:r>
            <a:r>
              <a:rPr lang="en-US" baseline="-25000" dirty="0"/>
              <a:t>DF </a:t>
            </a:r>
            <a:r>
              <a:rPr lang="en-US" dirty="0"/>
              <a:t>= </a:t>
            </a:r>
          </a:p>
          <a:p>
            <a:pPr marL="342900" lvl="2" indent="-342900"/>
            <a:endParaRPr lang="en-US" dirty="0"/>
          </a:p>
          <a:p>
            <a:pPr marL="342900" lvl="2" indent="-342900"/>
            <a:endParaRPr lang="en-US" dirty="0"/>
          </a:p>
          <a:p>
            <a:endParaRPr lang="en-US" sz="2400" dirty="0"/>
          </a:p>
          <a:p>
            <a:endParaRPr lang="en-US" sz="1600" dirty="0"/>
          </a:p>
        </p:txBody>
      </p:sp>
      <p:grpSp>
        <p:nvGrpSpPr>
          <p:cNvPr id="8" name="Group 7"/>
          <p:cNvGrpSpPr/>
          <p:nvPr/>
        </p:nvGrpSpPr>
        <p:grpSpPr>
          <a:xfrm>
            <a:off x="2362200" y="4724400"/>
            <a:ext cx="1066800" cy="674132"/>
            <a:chOff x="2362200" y="4724400"/>
            <a:chExt cx="1066800" cy="674132"/>
          </a:xfrm>
        </p:grpSpPr>
        <p:sp>
          <p:nvSpPr>
            <p:cNvPr id="33" name="Rectangle 32"/>
            <p:cNvSpPr/>
            <p:nvPr/>
          </p:nvSpPr>
          <p:spPr>
            <a:xfrm>
              <a:off x="2362200" y="5029200"/>
              <a:ext cx="1058966" cy="369332"/>
            </a:xfrm>
            <a:prstGeom prst="rect">
              <a:avLst/>
            </a:prstGeom>
          </p:spPr>
          <p:txBody>
            <a:bodyPr wrap="none">
              <a:spAutoFit/>
            </a:bodyPr>
            <a:lstStyle/>
            <a:p>
              <a:pPr marL="342900" lvl="2" indent="-342900"/>
              <a:r>
                <a:rPr lang="en-US" dirty="0"/>
                <a:t>D</a:t>
              </a:r>
              <a:r>
                <a:rPr lang="en-US" baseline="-25000" dirty="0"/>
                <a:t>F</a:t>
              </a:r>
              <a:r>
                <a:rPr lang="en-US" dirty="0"/>
                <a:t> + D</a:t>
              </a:r>
              <a:r>
                <a:rPr lang="en-US" baseline="-25000" dirty="0"/>
                <a:t>F</a:t>
              </a:r>
              <a:r>
                <a:rPr lang="en-US" dirty="0"/>
                <a:t>*</a:t>
              </a:r>
              <a:endParaRPr lang="en-US" baseline="30000" dirty="0"/>
            </a:p>
          </p:txBody>
        </p:sp>
        <p:sp>
          <p:nvSpPr>
            <p:cNvPr id="34" name="Rectangle 33"/>
            <p:cNvSpPr/>
            <p:nvPr/>
          </p:nvSpPr>
          <p:spPr>
            <a:xfrm>
              <a:off x="2362200" y="4724400"/>
              <a:ext cx="1066800" cy="369332"/>
            </a:xfrm>
            <a:prstGeom prst="rect">
              <a:avLst/>
            </a:prstGeom>
          </p:spPr>
          <p:txBody>
            <a:bodyPr wrap="square">
              <a:spAutoFit/>
            </a:bodyPr>
            <a:lstStyle/>
            <a:p>
              <a:pPr marL="342900" lvl="2" indent="-342900" algn="ctr"/>
              <a:r>
                <a:rPr lang="en-US" dirty="0"/>
                <a:t>D</a:t>
              </a:r>
              <a:r>
                <a:rPr lang="en-US" baseline="-25000" dirty="0"/>
                <a:t>F</a:t>
              </a:r>
              <a:endParaRPr lang="en-US" baseline="30000" dirty="0"/>
            </a:p>
          </p:txBody>
        </p:sp>
        <p:cxnSp>
          <p:nvCxnSpPr>
            <p:cNvPr id="36" name="Straight Connector 35"/>
            <p:cNvCxnSpPr/>
            <p:nvPr/>
          </p:nvCxnSpPr>
          <p:spPr>
            <a:xfrm>
              <a:off x="2438400" y="5105400"/>
              <a:ext cx="9144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3" name="Footer Placeholder 2">
            <a:extLst>
              <a:ext uri="{FF2B5EF4-FFF2-40B4-BE49-F238E27FC236}">
                <a16:creationId xmlns:a16="http://schemas.microsoft.com/office/drawing/2014/main" id="{710559BC-8482-FC43-A3C7-E1730C8120FB}"/>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753566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World Relative Supply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39</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5" name="Content Placeholder 2"/>
          <p:cNvSpPr>
            <a:spLocks noGrp="1"/>
          </p:cNvSpPr>
          <p:nvPr>
            <p:ph idx="1"/>
          </p:nvPr>
        </p:nvSpPr>
        <p:spPr>
          <a:xfrm>
            <a:off x="4800600" y="1600202"/>
            <a:ext cx="3886200" cy="2666998"/>
          </a:xfrm>
          <a:ln>
            <a:solidFill>
              <a:srgbClr val="000000"/>
            </a:solidFill>
          </a:ln>
        </p:spPr>
        <p:txBody>
          <a:bodyPr/>
          <a:lstStyle/>
          <a:p>
            <a:r>
              <a:rPr lang="en-US" sz="2400" dirty="0"/>
              <a:t>World relative supply is a weighted average; thus lies between the domestic and foreign relative supplies</a:t>
            </a:r>
          </a:p>
          <a:p>
            <a:r>
              <a:rPr lang="en-US" sz="2000" dirty="0"/>
              <a:t>(Strictly speaking, these should not be parallel)</a:t>
            </a:r>
          </a:p>
          <a:p>
            <a:endParaRPr lang="en-US" sz="2400" dirty="0"/>
          </a:p>
          <a:p>
            <a:endParaRPr lang="en-US" sz="1600" dirty="0"/>
          </a:p>
        </p:txBody>
      </p:sp>
      <p:sp>
        <p:nvSpPr>
          <p:cNvPr id="32" name="TextBox 31"/>
          <p:cNvSpPr txBox="1"/>
          <p:nvPr/>
        </p:nvSpPr>
        <p:spPr>
          <a:xfrm>
            <a:off x="34290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flipV="1">
            <a:off x="1828800" y="22098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3962400" y="2057400"/>
            <a:ext cx="650576" cy="369332"/>
          </a:xfrm>
          <a:prstGeom prst="rect">
            <a:avLst/>
          </a:prstGeom>
        </p:spPr>
        <p:txBody>
          <a:bodyPr wrap="none">
            <a:spAutoFit/>
          </a:bodyPr>
          <a:lstStyle/>
          <a:p>
            <a:r>
              <a:rPr lang="en-US" dirty="0"/>
              <a:t>RS</a:t>
            </a:r>
            <a:r>
              <a:rPr lang="en-US" baseline="30000" dirty="0"/>
              <a:t>W</a:t>
            </a:r>
            <a:endParaRPr lang="en-US" dirty="0"/>
          </a:p>
        </p:txBody>
      </p:sp>
      <p:cxnSp>
        <p:nvCxnSpPr>
          <p:cNvPr id="21" name="Straight Connector 20"/>
          <p:cNvCxnSpPr/>
          <p:nvPr/>
        </p:nvCxnSpPr>
        <p:spPr>
          <a:xfrm flipV="1">
            <a:off x="2133600" y="27432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4267200" y="2514600"/>
            <a:ext cx="505329" cy="369332"/>
          </a:xfrm>
          <a:prstGeom prst="rect">
            <a:avLst/>
          </a:prstGeom>
        </p:spPr>
        <p:txBody>
          <a:bodyPr wrap="none">
            <a:spAutoFit/>
          </a:bodyPr>
          <a:lstStyle/>
          <a:p>
            <a:r>
              <a:rPr lang="en-US" dirty="0"/>
              <a:t>RS</a:t>
            </a:r>
          </a:p>
        </p:txBody>
      </p:sp>
      <p:cxnSp>
        <p:nvCxnSpPr>
          <p:cNvPr id="23" name="Straight Connector 22"/>
          <p:cNvCxnSpPr/>
          <p:nvPr/>
        </p:nvCxnSpPr>
        <p:spPr>
          <a:xfrm flipV="1">
            <a:off x="1600200" y="19050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3733800" y="1676400"/>
            <a:ext cx="595160" cy="369332"/>
          </a:xfrm>
          <a:prstGeom prst="rect">
            <a:avLst/>
          </a:prstGeom>
        </p:spPr>
        <p:txBody>
          <a:bodyPr wrap="none">
            <a:spAutoFit/>
          </a:bodyPr>
          <a:lstStyle/>
          <a:p>
            <a:r>
              <a:rPr lang="en-US" dirty="0"/>
              <a:t>RS*</a:t>
            </a:r>
          </a:p>
        </p:txBody>
      </p:sp>
      <p:sp>
        <p:nvSpPr>
          <p:cNvPr id="30" name="Content Placeholder 2"/>
          <p:cNvSpPr txBox="1">
            <a:spLocks/>
          </p:cNvSpPr>
          <p:nvPr/>
        </p:nvSpPr>
        <p:spPr bwMode="auto">
          <a:xfrm>
            <a:off x="4800600" y="4419600"/>
            <a:ext cx="3886200" cy="2133598"/>
          </a:xfrm>
          <a:prstGeom prst="rect">
            <a:avLst/>
          </a:prstGeom>
          <a:no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342900" lvl="2" indent="-342900"/>
            <a:r>
              <a:rPr lang="en-US" dirty="0">
                <a:solidFill>
                  <a:srgbClr val="008000"/>
                </a:solidFill>
              </a:rPr>
              <a:t>The larger is the home share of supply, </a:t>
            </a:r>
          </a:p>
          <a:p>
            <a:pPr marL="0" lvl="2" indent="0">
              <a:buFontTx/>
              <a:buNone/>
            </a:pPr>
            <a:r>
              <a:rPr lang="en-US" dirty="0">
                <a:solidFill>
                  <a:srgbClr val="008000"/>
                </a:solidFill>
              </a:rPr>
              <a:t>	β</a:t>
            </a:r>
            <a:r>
              <a:rPr lang="en-US" baseline="-25000" dirty="0">
                <a:solidFill>
                  <a:srgbClr val="008000"/>
                </a:solidFill>
              </a:rPr>
              <a:t>SF </a:t>
            </a:r>
            <a:r>
              <a:rPr lang="en-US" dirty="0">
                <a:solidFill>
                  <a:srgbClr val="008000"/>
                </a:solidFill>
              </a:rPr>
              <a:t>= </a:t>
            </a:r>
          </a:p>
          <a:p>
            <a:pPr marL="0" lvl="2" indent="0">
              <a:buFontTx/>
              <a:buNone/>
            </a:pPr>
            <a:r>
              <a:rPr lang="en-US" dirty="0">
                <a:solidFill>
                  <a:srgbClr val="008000"/>
                </a:solidFill>
              </a:rPr>
              <a:t>    the closer this will be to          	RS</a:t>
            </a:r>
          </a:p>
          <a:p>
            <a:endParaRPr lang="en-US" sz="2400" dirty="0">
              <a:solidFill>
                <a:srgbClr val="008000"/>
              </a:solidFill>
            </a:endParaRPr>
          </a:p>
          <a:p>
            <a:endParaRPr lang="en-US" sz="1600" dirty="0">
              <a:solidFill>
                <a:srgbClr val="008000"/>
              </a:solidFill>
            </a:endParaRPr>
          </a:p>
        </p:txBody>
      </p:sp>
      <p:grpSp>
        <p:nvGrpSpPr>
          <p:cNvPr id="11" name="Group 10"/>
          <p:cNvGrpSpPr/>
          <p:nvPr/>
        </p:nvGrpSpPr>
        <p:grpSpPr>
          <a:xfrm>
            <a:off x="6477000" y="5105400"/>
            <a:ext cx="1066800" cy="674132"/>
            <a:chOff x="6477000" y="5105400"/>
            <a:chExt cx="1066800" cy="674132"/>
          </a:xfrm>
        </p:grpSpPr>
        <p:sp>
          <p:nvSpPr>
            <p:cNvPr id="37" name="Rectangle 36"/>
            <p:cNvSpPr/>
            <p:nvPr/>
          </p:nvSpPr>
          <p:spPr>
            <a:xfrm>
              <a:off x="6477000" y="5410200"/>
              <a:ext cx="1033494" cy="369332"/>
            </a:xfrm>
            <a:prstGeom prst="rect">
              <a:avLst/>
            </a:prstGeom>
          </p:spPr>
          <p:txBody>
            <a:bodyPr wrap="none">
              <a:spAutoFit/>
            </a:bodyPr>
            <a:lstStyle/>
            <a:p>
              <a:pPr marL="342900" lvl="2" indent="-342900"/>
              <a:r>
                <a:rPr lang="en-US" dirty="0">
                  <a:solidFill>
                    <a:srgbClr val="008000"/>
                  </a:solidFill>
                </a:rPr>
                <a:t>S</a:t>
              </a:r>
              <a:r>
                <a:rPr lang="en-US" baseline="-25000" dirty="0">
                  <a:solidFill>
                    <a:srgbClr val="008000"/>
                  </a:solidFill>
                </a:rPr>
                <a:t>F</a:t>
              </a:r>
              <a:r>
                <a:rPr lang="en-US" dirty="0">
                  <a:solidFill>
                    <a:srgbClr val="008000"/>
                  </a:solidFill>
                </a:rPr>
                <a:t> + S</a:t>
              </a:r>
              <a:r>
                <a:rPr lang="en-US" baseline="-25000" dirty="0">
                  <a:solidFill>
                    <a:srgbClr val="008000"/>
                  </a:solidFill>
                </a:rPr>
                <a:t>F</a:t>
              </a:r>
              <a:r>
                <a:rPr lang="en-US" dirty="0">
                  <a:solidFill>
                    <a:srgbClr val="008000"/>
                  </a:solidFill>
                </a:rPr>
                <a:t>*</a:t>
              </a:r>
              <a:endParaRPr lang="en-US" baseline="30000" dirty="0">
                <a:solidFill>
                  <a:srgbClr val="008000"/>
                </a:solidFill>
              </a:endParaRPr>
            </a:p>
          </p:txBody>
        </p:sp>
        <p:sp>
          <p:nvSpPr>
            <p:cNvPr id="38" name="Rectangle 37"/>
            <p:cNvSpPr/>
            <p:nvPr/>
          </p:nvSpPr>
          <p:spPr>
            <a:xfrm>
              <a:off x="6477000" y="5105400"/>
              <a:ext cx="1066800" cy="369332"/>
            </a:xfrm>
            <a:prstGeom prst="rect">
              <a:avLst/>
            </a:prstGeom>
          </p:spPr>
          <p:txBody>
            <a:bodyPr wrap="square">
              <a:spAutoFit/>
            </a:bodyPr>
            <a:lstStyle/>
            <a:p>
              <a:pPr marL="342900" lvl="2" indent="-342900" algn="ctr"/>
              <a:r>
                <a:rPr lang="en-US" dirty="0">
                  <a:solidFill>
                    <a:srgbClr val="008000"/>
                  </a:solidFill>
                </a:rPr>
                <a:t>S</a:t>
              </a:r>
              <a:r>
                <a:rPr lang="en-US" baseline="-25000" dirty="0">
                  <a:solidFill>
                    <a:srgbClr val="008000"/>
                  </a:solidFill>
                </a:rPr>
                <a:t>F</a:t>
              </a:r>
              <a:endParaRPr lang="en-US" baseline="30000" dirty="0">
                <a:solidFill>
                  <a:srgbClr val="008000"/>
                </a:solidFill>
              </a:endParaRPr>
            </a:p>
          </p:txBody>
        </p:sp>
        <p:cxnSp>
          <p:nvCxnSpPr>
            <p:cNvPr id="39" name="Straight Connector 38"/>
            <p:cNvCxnSpPr/>
            <p:nvPr/>
          </p:nvCxnSpPr>
          <p:spPr>
            <a:xfrm>
              <a:off x="6553200" y="5486400"/>
              <a:ext cx="914400" cy="0"/>
            </a:xfrm>
            <a:prstGeom prst="line">
              <a:avLst/>
            </a:prstGeom>
            <a:ln>
              <a:solidFill>
                <a:srgbClr val="008000"/>
              </a:solidFill>
            </a:ln>
            <a:effectLst/>
          </p:spPr>
          <p:style>
            <a:lnRef idx="2">
              <a:schemeClr val="accent1"/>
            </a:lnRef>
            <a:fillRef idx="0">
              <a:schemeClr val="accent1"/>
            </a:fillRef>
            <a:effectRef idx="1">
              <a:schemeClr val="accent1"/>
            </a:effectRef>
            <a:fontRef idx="minor">
              <a:schemeClr val="tx1"/>
            </a:fontRef>
          </p:style>
        </p:cxnSp>
      </p:grpSp>
      <p:cxnSp>
        <p:nvCxnSpPr>
          <p:cNvPr id="40" name="Straight Connector 39"/>
          <p:cNvCxnSpPr/>
          <p:nvPr/>
        </p:nvCxnSpPr>
        <p:spPr>
          <a:xfrm>
            <a:off x="2362200" y="3886200"/>
            <a:ext cx="609600" cy="0"/>
          </a:xfrm>
          <a:prstGeom prst="line">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2667000" y="3505200"/>
            <a:ext cx="533400" cy="369332"/>
          </a:xfrm>
          <a:prstGeom prst="rect">
            <a:avLst/>
          </a:prstGeom>
          <a:noFill/>
        </p:spPr>
        <p:txBody>
          <a:bodyPr wrap="square" rtlCol="0">
            <a:spAutoFit/>
          </a:bodyPr>
          <a:lstStyle/>
          <a:p>
            <a:r>
              <a:rPr lang="en-US" dirty="0">
                <a:solidFill>
                  <a:srgbClr val="008000"/>
                </a:solidFill>
              </a:rPr>
              <a:t>β</a:t>
            </a:r>
            <a:r>
              <a:rPr lang="en-US" baseline="-25000" dirty="0">
                <a:solidFill>
                  <a:srgbClr val="008000"/>
                </a:solidFill>
              </a:rPr>
              <a:t>SF</a:t>
            </a:r>
            <a:endParaRPr lang="en-US" dirty="0">
              <a:solidFill>
                <a:srgbClr val="008000"/>
              </a:solidFill>
            </a:endParaRPr>
          </a:p>
        </p:txBody>
      </p:sp>
      <p:cxnSp>
        <p:nvCxnSpPr>
          <p:cNvPr id="25" name="Straight Connector 24"/>
          <p:cNvCxnSpPr/>
          <p:nvPr/>
        </p:nvCxnSpPr>
        <p:spPr>
          <a:xfrm flipV="1">
            <a:off x="2057400" y="2590800"/>
            <a:ext cx="2175933" cy="2252135"/>
          </a:xfrm>
          <a:prstGeom prst="line">
            <a:avLst/>
          </a:prstGeom>
          <a:ln>
            <a:solidFill>
              <a:srgbClr val="00B050"/>
            </a:solidFill>
            <a:prstDash val="lgDash"/>
          </a:ln>
          <a:effectLst/>
        </p:spPr>
        <p:style>
          <a:lnRef idx="2">
            <a:schemeClr val="accent1"/>
          </a:lnRef>
          <a:fillRef idx="0">
            <a:schemeClr val="accent1"/>
          </a:fillRef>
          <a:effectRef idx="1">
            <a:schemeClr val="accent1"/>
          </a:effectRef>
          <a:fontRef idx="minor">
            <a:schemeClr val="tx1"/>
          </a:fontRef>
        </p:style>
      </p:cxnSp>
      <p:sp>
        <p:nvSpPr>
          <p:cNvPr id="26" name="Rectangle 25"/>
          <p:cNvSpPr/>
          <p:nvPr/>
        </p:nvSpPr>
        <p:spPr>
          <a:xfrm>
            <a:off x="4038600" y="2286000"/>
            <a:ext cx="702436" cy="369332"/>
          </a:xfrm>
          <a:prstGeom prst="rect">
            <a:avLst/>
          </a:prstGeom>
        </p:spPr>
        <p:txBody>
          <a:bodyPr wrap="none">
            <a:spAutoFit/>
          </a:bodyPr>
          <a:lstStyle/>
          <a:p>
            <a:r>
              <a:rPr lang="en-US" dirty="0">
                <a:solidFill>
                  <a:srgbClr val="00B050"/>
                </a:solidFill>
              </a:rPr>
              <a:t>RS</a:t>
            </a:r>
            <a:r>
              <a:rPr lang="en-US" baseline="30000" dirty="0">
                <a:solidFill>
                  <a:srgbClr val="00B050"/>
                </a:solidFill>
              </a:rPr>
              <a:t>W</a:t>
            </a:r>
            <a:r>
              <a:rPr lang="en-US" dirty="0"/>
              <a:t>’</a:t>
            </a:r>
          </a:p>
        </p:txBody>
      </p:sp>
      <p:sp>
        <p:nvSpPr>
          <p:cNvPr id="3" name="Footer Placeholder 2">
            <a:extLst>
              <a:ext uri="{FF2B5EF4-FFF2-40B4-BE49-F238E27FC236}">
                <a16:creationId xmlns:a16="http://schemas.microsoft.com/office/drawing/2014/main" id="{F4E79C37-6927-1046-AAB0-F10F00CC5A90}"/>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687770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6" grpId="0"/>
      <p:bldP spid="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Standard Model</a:t>
            </a:r>
          </a:p>
        </p:txBody>
      </p:sp>
      <p:sp>
        <p:nvSpPr>
          <p:cNvPr id="3" name="Content Placeholder 2"/>
          <p:cNvSpPr>
            <a:spLocks noGrp="1"/>
          </p:cNvSpPr>
          <p:nvPr>
            <p:ph idx="1"/>
          </p:nvPr>
        </p:nvSpPr>
        <p:spPr/>
        <p:txBody>
          <a:bodyPr/>
          <a:lstStyle/>
          <a:p>
            <a:r>
              <a:rPr lang="en-US" dirty="0"/>
              <a:t>Also assumes (as before)</a:t>
            </a:r>
          </a:p>
          <a:p>
            <a:pPr lvl="1"/>
            <a:r>
              <a:rPr lang="en-US" dirty="0"/>
              <a:t>Homogeneous products</a:t>
            </a:r>
          </a:p>
          <a:p>
            <a:pPr lvl="1"/>
            <a:r>
              <a:rPr lang="en-US" dirty="0"/>
              <a:t>Perfect competition</a:t>
            </a:r>
          </a:p>
          <a:p>
            <a:pPr lvl="1"/>
            <a:r>
              <a:rPr lang="en-US" dirty="0"/>
              <a:t>No distortions (externalities, etc.)</a:t>
            </a:r>
          </a:p>
          <a:p>
            <a:pPr lvl="1"/>
            <a:r>
              <a:rPr lang="en-US" dirty="0"/>
              <a:t>Zero costs of trade (transport, etc.) except when we add tariffs</a:t>
            </a:r>
          </a:p>
          <a:p>
            <a:r>
              <a:rPr lang="en-US" dirty="0"/>
              <a:t>Also (and </a:t>
            </a:r>
            <a:r>
              <a:rPr lang="en-US" u="sng" dirty="0"/>
              <a:t>not</a:t>
            </a:r>
            <a:r>
              <a:rPr lang="en-US" dirty="0"/>
              <a:t> as before)</a:t>
            </a:r>
          </a:p>
          <a:p>
            <a:pPr lvl="1"/>
            <a:r>
              <a:rPr lang="en-US"/>
              <a:t>Balanced trade</a:t>
            </a: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a:t>
            </a:fld>
            <a:endParaRPr lang="en-US"/>
          </a:p>
        </p:txBody>
      </p:sp>
      <p:sp>
        <p:nvSpPr>
          <p:cNvPr id="4" name="Footer Placeholder 3">
            <a:extLst>
              <a:ext uri="{FF2B5EF4-FFF2-40B4-BE49-F238E27FC236}">
                <a16:creationId xmlns:a16="http://schemas.microsoft.com/office/drawing/2014/main" id="{45CD3B10-762C-8349-A374-8C0DC2F02FB0}"/>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0596234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World Relative Demand</a:t>
            </a:r>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5" name="Content Placeholder 2"/>
          <p:cNvSpPr>
            <a:spLocks noGrp="1"/>
          </p:cNvSpPr>
          <p:nvPr>
            <p:ph idx="1"/>
          </p:nvPr>
        </p:nvSpPr>
        <p:spPr>
          <a:xfrm>
            <a:off x="4800600" y="1600202"/>
            <a:ext cx="3886200" cy="2438398"/>
          </a:xfrm>
          <a:ln>
            <a:solidFill>
              <a:srgbClr val="000000"/>
            </a:solidFill>
          </a:ln>
        </p:spPr>
        <p:txBody>
          <a:bodyPr/>
          <a:lstStyle/>
          <a:p>
            <a:r>
              <a:rPr lang="en-US" sz="2400" dirty="0"/>
              <a:t>Because of homotheticity, RD is the same in both countries.</a:t>
            </a:r>
          </a:p>
          <a:p>
            <a:r>
              <a:rPr lang="en-US" sz="2400" dirty="0"/>
              <a:t>So world relative demand is the same as well.</a:t>
            </a:r>
            <a:endParaRPr lang="en-US" sz="2000" dirty="0"/>
          </a:p>
          <a:p>
            <a:endParaRPr lang="en-US" sz="2400" dirty="0"/>
          </a:p>
          <a:p>
            <a:endParaRPr lang="en-US" sz="1600" dirty="0"/>
          </a:p>
        </p:txBody>
      </p:sp>
      <p:sp>
        <p:nvSpPr>
          <p:cNvPr id="32" name="TextBox 31"/>
          <p:cNvSpPr txBox="1"/>
          <p:nvPr/>
        </p:nvSpPr>
        <p:spPr>
          <a:xfrm>
            <a:off x="34290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a:off x="1828800" y="2286001"/>
            <a:ext cx="2209800" cy="243839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2667000" y="2895600"/>
            <a:ext cx="1689548" cy="369332"/>
          </a:xfrm>
          <a:prstGeom prst="rect">
            <a:avLst/>
          </a:prstGeom>
        </p:spPr>
        <p:txBody>
          <a:bodyPr wrap="none">
            <a:spAutoFit/>
          </a:bodyPr>
          <a:lstStyle/>
          <a:p>
            <a:r>
              <a:rPr lang="en-US" dirty="0"/>
              <a:t>RD</a:t>
            </a:r>
            <a:r>
              <a:rPr lang="en-US" baseline="30000" dirty="0"/>
              <a:t>W</a:t>
            </a:r>
            <a:r>
              <a:rPr lang="en-US" dirty="0"/>
              <a:t>=RD=RD*</a:t>
            </a:r>
          </a:p>
        </p:txBody>
      </p:sp>
      <p:sp>
        <p:nvSpPr>
          <p:cNvPr id="3" name="Footer Placeholder 2">
            <a:extLst>
              <a:ext uri="{FF2B5EF4-FFF2-40B4-BE49-F238E27FC236}">
                <a16:creationId xmlns:a16="http://schemas.microsoft.com/office/drawing/2014/main" id="{39758A9A-3DEE-AC40-95E2-CE498B6CBE12}"/>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4" name="Slide Number Placeholder 3">
            <a:extLst>
              <a:ext uri="{FF2B5EF4-FFF2-40B4-BE49-F238E27FC236}">
                <a16:creationId xmlns:a16="http://schemas.microsoft.com/office/drawing/2014/main" id="{CED957AB-286D-2446-936B-BA39C19617A3}"/>
              </a:ext>
            </a:extLst>
          </p:cNvPr>
          <p:cNvSpPr>
            <a:spLocks noGrp="1"/>
          </p:cNvSpPr>
          <p:nvPr>
            <p:ph type="sldNum" sz="quarter" idx="12"/>
          </p:nvPr>
        </p:nvSpPr>
        <p:spPr/>
        <p:txBody>
          <a:bodyPr/>
          <a:lstStyle/>
          <a:p>
            <a:pPr>
              <a:defRPr/>
            </a:pPr>
            <a:fld id="{659DFB22-C7E9-9E4B-8431-4E4E88AD005A}" type="slidenum">
              <a:rPr lang="en-US" smtClean="0"/>
              <a:pPr>
                <a:defRPr/>
              </a:pPr>
              <a:t>40</a:t>
            </a:fld>
            <a:endParaRPr lang="en-US"/>
          </a:p>
        </p:txBody>
      </p:sp>
    </p:spTree>
    <p:extLst>
      <p:ext uri="{BB962C8B-B14F-4D97-AF65-F5344CB8AC3E}">
        <p14:creationId xmlns:p14="http://schemas.microsoft.com/office/powerpoint/2010/main" val="25726779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Market Equilibrium</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41</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5" name="Content Placeholder 2"/>
          <p:cNvSpPr>
            <a:spLocks noGrp="1"/>
          </p:cNvSpPr>
          <p:nvPr>
            <p:ph idx="1"/>
          </p:nvPr>
        </p:nvSpPr>
        <p:spPr>
          <a:xfrm>
            <a:off x="4800600" y="1600202"/>
            <a:ext cx="3886200" cy="1981198"/>
          </a:xfrm>
          <a:ln>
            <a:solidFill>
              <a:srgbClr val="000000"/>
            </a:solidFill>
          </a:ln>
        </p:spPr>
        <p:txBody>
          <a:bodyPr/>
          <a:lstStyle/>
          <a:p>
            <a:r>
              <a:rPr lang="en-US" sz="2400" dirty="0"/>
              <a:t>Int’l market equilibrium is the relative price that equates world relative supply to world relative demand.</a:t>
            </a:r>
            <a:endParaRPr lang="en-US" sz="2000" dirty="0"/>
          </a:p>
          <a:p>
            <a:endParaRPr lang="en-US" sz="2400" dirty="0"/>
          </a:p>
        </p:txBody>
      </p:sp>
      <p:sp>
        <p:nvSpPr>
          <p:cNvPr id="32" name="TextBox 31"/>
          <p:cNvSpPr txBox="1"/>
          <p:nvPr/>
        </p:nvSpPr>
        <p:spPr>
          <a:xfrm>
            <a:off x="36576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flipV="1">
            <a:off x="1905000" y="22098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038600" y="1981200"/>
            <a:ext cx="650576" cy="369332"/>
          </a:xfrm>
          <a:prstGeom prst="rect">
            <a:avLst/>
          </a:prstGeom>
        </p:spPr>
        <p:txBody>
          <a:bodyPr wrap="none">
            <a:spAutoFit/>
          </a:bodyPr>
          <a:lstStyle/>
          <a:p>
            <a:r>
              <a:rPr lang="en-US" dirty="0"/>
              <a:t>RS</a:t>
            </a:r>
            <a:r>
              <a:rPr lang="en-US" baseline="30000" dirty="0"/>
              <a:t>W</a:t>
            </a:r>
            <a:endParaRPr lang="en-US" dirty="0"/>
          </a:p>
        </p:txBody>
      </p:sp>
      <p:cxnSp>
        <p:nvCxnSpPr>
          <p:cNvPr id="21" name="Straight Connector 20"/>
          <p:cNvCxnSpPr/>
          <p:nvPr/>
        </p:nvCxnSpPr>
        <p:spPr>
          <a:xfrm flipV="1">
            <a:off x="2133600" y="27432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4267200" y="2514600"/>
            <a:ext cx="505329" cy="369332"/>
          </a:xfrm>
          <a:prstGeom prst="rect">
            <a:avLst/>
          </a:prstGeom>
        </p:spPr>
        <p:txBody>
          <a:bodyPr wrap="none">
            <a:spAutoFit/>
          </a:bodyPr>
          <a:lstStyle/>
          <a:p>
            <a:r>
              <a:rPr lang="en-US" dirty="0"/>
              <a:t>RS</a:t>
            </a:r>
          </a:p>
        </p:txBody>
      </p:sp>
      <p:cxnSp>
        <p:nvCxnSpPr>
          <p:cNvPr id="23" name="Straight Connector 22"/>
          <p:cNvCxnSpPr/>
          <p:nvPr/>
        </p:nvCxnSpPr>
        <p:spPr>
          <a:xfrm flipV="1">
            <a:off x="1600200" y="19050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3733800" y="1676400"/>
            <a:ext cx="595160" cy="369332"/>
          </a:xfrm>
          <a:prstGeom prst="rect">
            <a:avLst/>
          </a:prstGeom>
        </p:spPr>
        <p:txBody>
          <a:bodyPr wrap="none">
            <a:spAutoFit/>
          </a:bodyPr>
          <a:lstStyle/>
          <a:p>
            <a:r>
              <a:rPr lang="en-US" dirty="0"/>
              <a:t>RS*</a:t>
            </a:r>
          </a:p>
        </p:txBody>
      </p:sp>
      <p:cxnSp>
        <p:nvCxnSpPr>
          <p:cNvPr id="25" name="Straight Connector 24"/>
          <p:cNvCxnSpPr/>
          <p:nvPr/>
        </p:nvCxnSpPr>
        <p:spPr>
          <a:xfrm>
            <a:off x="1828800" y="2286001"/>
            <a:ext cx="2209800" cy="243839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1447800" y="3429000"/>
            <a:ext cx="1371600" cy="3176"/>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2895600" y="3505200"/>
            <a:ext cx="0" cy="16764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838200" y="3200400"/>
            <a:ext cx="609600" cy="369332"/>
          </a:xfrm>
          <a:prstGeom prst="rect">
            <a:avLst/>
          </a:prstGeom>
          <a:noFill/>
        </p:spPr>
        <p:txBody>
          <a:bodyPr wrap="square" rtlCol="0">
            <a:spAutoFit/>
          </a:bodyPr>
          <a:lstStyle/>
          <a:p>
            <a:pPr marL="0" lvl="2"/>
            <a:r>
              <a:rPr lang="en-US" dirty="0"/>
              <a:t>RP</a:t>
            </a:r>
            <a:r>
              <a:rPr lang="en-US" baseline="30000" dirty="0"/>
              <a:t>0</a:t>
            </a:r>
          </a:p>
        </p:txBody>
      </p:sp>
      <p:sp>
        <p:nvSpPr>
          <p:cNvPr id="33" name="TextBox 32"/>
          <p:cNvSpPr txBox="1"/>
          <p:nvPr/>
        </p:nvSpPr>
        <p:spPr>
          <a:xfrm>
            <a:off x="2514600" y="5181600"/>
            <a:ext cx="685800" cy="369332"/>
          </a:xfrm>
          <a:prstGeom prst="rect">
            <a:avLst/>
          </a:prstGeom>
          <a:noFill/>
        </p:spPr>
        <p:txBody>
          <a:bodyPr wrap="square" rtlCol="0">
            <a:spAutoFit/>
          </a:bodyPr>
          <a:lstStyle/>
          <a:p>
            <a:pPr marL="0" lvl="2"/>
            <a:r>
              <a:rPr lang="en-US" dirty="0"/>
              <a:t>RQ</a:t>
            </a:r>
            <a:r>
              <a:rPr lang="en-US" baseline="30000" dirty="0"/>
              <a:t>0</a:t>
            </a:r>
          </a:p>
        </p:txBody>
      </p:sp>
      <p:sp>
        <p:nvSpPr>
          <p:cNvPr id="34" name="Content Placeholder 2"/>
          <p:cNvSpPr txBox="1">
            <a:spLocks/>
          </p:cNvSpPr>
          <p:nvPr/>
        </p:nvSpPr>
        <p:spPr bwMode="auto">
          <a:xfrm>
            <a:off x="4800600" y="3962400"/>
            <a:ext cx="3886200" cy="1981198"/>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As drawn, the home country is assumed to be the larger relative supplier of good C, so home exports C.</a:t>
            </a:r>
          </a:p>
          <a:p>
            <a:endParaRPr lang="en-US" sz="2400" dirty="0"/>
          </a:p>
        </p:txBody>
      </p:sp>
      <p:sp>
        <p:nvSpPr>
          <p:cNvPr id="30" name="Rectangle 29"/>
          <p:cNvSpPr/>
          <p:nvPr/>
        </p:nvSpPr>
        <p:spPr>
          <a:xfrm>
            <a:off x="3886200" y="4343400"/>
            <a:ext cx="663964" cy="369332"/>
          </a:xfrm>
          <a:prstGeom prst="rect">
            <a:avLst/>
          </a:prstGeom>
        </p:spPr>
        <p:txBody>
          <a:bodyPr wrap="none">
            <a:spAutoFit/>
          </a:bodyPr>
          <a:lstStyle/>
          <a:p>
            <a:r>
              <a:rPr lang="en-US" dirty="0"/>
              <a:t>RD</a:t>
            </a:r>
            <a:r>
              <a:rPr lang="en-US" baseline="30000" dirty="0"/>
              <a:t>W</a:t>
            </a:r>
            <a:endParaRPr lang="en-US" dirty="0"/>
          </a:p>
        </p:txBody>
      </p:sp>
      <p:sp>
        <p:nvSpPr>
          <p:cNvPr id="3" name="Footer Placeholder 2">
            <a:extLst>
              <a:ext uri="{FF2B5EF4-FFF2-40B4-BE49-F238E27FC236}">
                <a16:creationId xmlns:a16="http://schemas.microsoft.com/office/drawing/2014/main" id="{4BDC15C9-3130-3D48-8D7D-F23F13B55A65}"/>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4024683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Market Equilibrium</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42</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2" name="TextBox 31"/>
          <p:cNvSpPr txBox="1"/>
          <p:nvPr/>
        </p:nvSpPr>
        <p:spPr>
          <a:xfrm>
            <a:off x="36576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flipV="1">
            <a:off x="1905000" y="22098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038600" y="1981200"/>
            <a:ext cx="650576" cy="369332"/>
          </a:xfrm>
          <a:prstGeom prst="rect">
            <a:avLst/>
          </a:prstGeom>
        </p:spPr>
        <p:txBody>
          <a:bodyPr wrap="none">
            <a:spAutoFit/>
          </a:bodyPr>
          <a:lstStyle/>
          <a:p>
            <a:r>
              <a:rPr lang="en-US" dirty="0"/>
              <a:t>RS</a:t>
            </a:r>
            <a:r>
              <a:rPr lang="en-US" baseline="30000" dirty="0"/>
              <a:t>W</a:t>
            </a:r>
            <a:endParaRPr lang="en-US" dirty="0"/>
          </a:p>
        </p:txBody>
      </p:sp>
      <p:cxnSp>
        <p:nvCxnSpPr>
          <p:cNvPr id="21" name="Straight Connector 20"/>
          <p:cNvCxnSpPr/>
          <p:nvPr/>
        </p:nvCxnSpPr>
        <p:spPr>
          <a:xfrm flipV="1">
            <a:off x="2133600" y="27432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4267200" y="2514600"/>
            <a:ext cx="505329" cy="369332"/>
          </a:xfrm>
          <a:prstGeom prst="rect">
            <a:avLst/>
          </a:prstGeom>
        </p:spPr>
        <p:txBody>
          <a:bodyPr wrap="none">
            <a:spAutoFit/>
          </a:bodyPr>
          <a:lstStyle/>
          <a:p>
            <a:r>
              <a:rPr lang="en-US" dirty="0"/>
              <a:t>RS</a:t>
            </a:r>
          </a:p>
        </p:txBody>
      </p:sp>
      <p:cxnSp>
        <p:nvCxnSpPr>
          <p:cNvPr id="23" name="Straight Connector 22"/>
          <p:cNvCxnSpPr/>
          <p:nvPr/>
        </p:nvCxnSpPr>
        <p:spPr>
          <a:xfrm flipV="1">
            <a:off x="1600200" y="19050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3733800" y="1676400"/>
            <a:ext cx="595160" cy="369332"/>
          </a:xfrm>
          <a:prstGeom prst="rect">
            <a:avLst/>
          </a:prstGeom>
        </p:spPr>
        <p:txBody>
          <a:bodyPr wrap="none">
            <a:spAutoFit/>
          </a:bodyPr>
          <a:lstStyle/>
          <a:p>
            <a:r>
              <a:rPr lang="en-US" dirty="0"/>
              <a:t>RS*</a:t>
            </a:r>
          </a:p>
        </p:txBody>
      </p:sp>
      <p:cxnSp>
        <p:nvCxnSpPr>
          <p:cNvPr id="25" name="Straight Connector 24"/>
          <p:cNvCxnSpPr/>
          <p:nvPr/>
        </p:nvCxnSpPr>
        <p:spPr>
          <a:xfrm>
            <a:off x="1828800" y="2286001"/>
            <a:ext cx="2209800" cy="243839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1447800" y="3429000"/>
            <a:ext cx="1371600" cy="3176"/>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2895600" y="3505200"/>
            <a:ext cx="0" cy="16764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838200" y="3200400"/>
            <a:ext cx="609600" cy="369332"/>
          </a:xfrm>
          <a:prstGeom prst="rect">
            <a:avLst/>
          </a:prstGeom>
          <a:noFill/>
        </p:spPr>
        <p:txBody>
          <a:bodyPr wrap="square" rtlCol="0">
            <a:spAutoFit/>
          </a:bodyPr>
          <a:lstStyle/>
          <a:p>
            <a:pPr marL="0" lvl="2"/>
            <a:r>
              <a:rPr lang="en-US" dirty="0"/>
              <a:t>RP</a:t>
            </a:r>
            <a:r>
              <a:rPr lang="en-US" baseline="30000" dirty="0"/>
              <a:t>0</a:t>
            </a:r>
          </a:p>
        </p:txBody>
      </p:sp>
      <p:sp>
        <p:nvSpPr>
          <p:cNvPr id="33" name="TextBox 32"/>
          <p:cNvSpPr txBox="1"/>
          <p:nvPr/>
        </p:nvSpPr>
        <p:spPr>
          <a:xfrm>
            <a:off x="2590800" y="5181600"/>
            <a:ext cx="609600" cy="369332"/>
          </a:xfrm>
          <a:prstGeom prst="rect">
            <a:avLst/>
          </a:prstGeom>
          <a:noFill/>
        </p:spPr>
        <p:txBody>
          <a:bodyPr wrap="square" rtlCol="0">
            <a:spAutoFit/>
          </a:bodyPr>
          <a:lstStyle/>
          <a:p>
            <a:pPr marL="0" lvl="2"/>
            <a:r>
              <a:rPr lang="en-US" dirty="0"/>
              <a:t>RQ</a:t>
            </a:r>
            <a:r>
              <a:rPr lang="en-US" baseline="30000" dirty="0"/>
              <a:t>0</a:t>
            </a:r>
          </a:p>
        </p:txBody>
      </p:sp>
      <p:sp>
        <p:nvSpPr>
          <p:cNvPr id="34" name="Content Placeholder 2"/>
          <p:cNvSpPr txBox="1">
            <a:spLocks/>
          </p:cNvSpPr>
          <p:nvPr/>
        </p:nvSpPr>
        <p:spPr bwMode="auto">
          <a:xfrm>
            <a:off x="4800600" y="1524000"/>
            <a:ext cx="3886200" cy="16002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The next slide shows production, consumption, and trade in this equilibrium</a:t>
            </a:r>
            <a:endParaRPr lang="en-US" sz="2000" dirty="0"/>
          </a:p>
          <a:p>
            <a:endParaRPr lang="en-US" sz="2400" dirty="0"/>
          </a:p>
        </p:txBody>
      </p:sp>
      <p:sp>
        <p:nvSpPr>
          <p:cNvPr id="20" name="Rectangle 19"/>
          <p:cNvSpPr/>
          <p:nvPr/>
        </p:nvSpPr>
        <p:spPr>
          <a:xfrm>
            <a:off x="3886200" y="4343400"/>
            <a:ext cx="663964" cy="369332"/>
          </a:xfrm>
          <a:prstGeom prst="rect">
            <a:avLst/>
          </a:prstGeom>
        </p:spPr>
        <p:txBody>
          <a:bodyPr wrap="none">
            <a:spAutoFit/>
          </a:bodyPr>
          <a:lstStyle/>
          <a:p>
            <a:r>
              <a:rPr lang="en-US" dirty="0"/>
              <a:t>RD</a:t>
            </a:r>
            <a:r>
              <a:rPr lang="en-US" baseline="30000" dirty="0"/>
              <a:t>W</a:t>
            </a:r>
            <a:endParaRPr lang="en-US" dirty="0"/>
          </a:p>
        </p:txBody>
      </p:sp>
      <p:sp>
        <p:nvSpPr>
          <p:cNvPr id="3" name="Footer Placeholder 2">
            <a:extLst>
              <a:ext uri="{FF2B5EF4-FFF2-40B4-BE49-F238E27FC236}">
                <a16:creationId xmlns:a16="http://schemas.microsoft.com/office/drawing/2014/main" id="{B2B7332B-7B37-7F46-88F3-FDCFB7B988CF}"/>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42792286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Market Equilibrium</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43</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39" name="Freeform 38"/>
          <p:cNvSpPr/>
          <p:nvPr/>
        </p:nvSpPr>
        <p:spPr>
          <a:xfrm>
            <a:off x="1447799" y="3657600"/>
            <a:ext cx="2743201" cy="1511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1" name="Straight Connector 10"/>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924801" y="5156199"/>
            <a:ext cx="685800" cy="369332"/>
          </a:xfrm>
          <a:prstGeom prst="rect">
            <a:avLst/>
          </a:prstGeom>
          <a:noFill/>
        </p:spPr>
        <p:txBody>
          <a:bodyPr wrap="square" rtlCol="0">
            <a:spAutoFit/>
          </a:bodyPr>
          <a:lstStyle/>
          <a:p>
            <a:pPr marL="0" lvl="2"/>
            <a:r>
              <a:rPr lang="en-US" dirty="0"/>
              <a:t>Q</a:t>
            </a:r>
            <a:r>
              <a:rPr lang="en-US" baseline="-25000" dirty="0"/>
              <a:t>C</a:t>
            </a:r>
            <a:r>
              <a:rPr lang="en-US" dirty="0"/>
              <a:t>*</a:t>
            </a:r>
          </a:p>
        </p:txBody>
      </p:sp>
      <p:sp>
        <p:nvSpPr>
          <p:cNvPr id="14" name="TextBox 13"/>
          <p:cNvSpPr txBox="1"/>
          <p:nvPr/>
        </p:nvSpPr>
        <p:spPr>
          <a:xfrm>
            <a:off x="4521201" y="1574799"/>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15" name="Freeform 14"/>
          <p:cNvSpPr/>
          <p:nvPr/>
        </p:nvSpPr>
        <p:spPr>
          <a:xfrm rot="5400000" flipH="1">
            <a:off x="4575174" y="2816225"/>
            <a:ext cx="2813051" cy="19050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6" name="Straight Connector 15"/>
          <p:cNvCxnSpPr/>
          <p:nvPr/>
        </p:nvCxnSpPr>
        <p:spPr>
          <a:xfrm>
            <a:off x="1600200" y="2057400"/>
            <a:ext cx="2667000" cy="2971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3876675" y="459422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5943600" y="28194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3" name="Straight Connector 22"/>
          <p:cNvCxnSpPr>
            <a:endCxn id="20" idx="2"/>
          </p:cNvCxnSpPr>
          <p:nvPr/>
        </p:nvCxnSpPr>
        <p:spPr>
          <a:xfrm flipV="1">
            <a:off x="5032375" y="2857500"/>
            <a:ext cx="911225" cy="6351"/>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5181600" y="1981200"/>
            <a:ext cx="2667000" cy="2971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5981700" y="2889250"/>
            <a:ext cx="0" cy="22098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flipH="1">
            <a:off x="4495800" y="5181600"/>
            <a:ext cx="762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V="1">
            <a:off x="1444625" y="4638676"/>
            <a:ext cx="2470150" cy="19049"/>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a:endCxn id="59" idx="1"/>
          </p:cNvCxnSpPr>
          <p:nvPr/>
        </p:nvCxnSpPr>
        <p:spPr>
          <a:xfrm flipH="1" flipV="1">
            <a:off x="3120118" y="3731781"/>
            <a:ext cx="16782" cy="1437119"/>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8" name="Oval 57"/>
          <p:cNvSpPr/>
          <p:nvPr/>
        </p:nvSpPr>
        <p:spPr>
          <a:xfrm>
            <a:off x="3105150" y="37211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Freeform 58"/>
          <p:cNvSpPr/>
          <p:nvPr/>
        </p:nvSpPr>
        <p:spPr>
          <a:xfrm rot="10800000">
            <a:off x="2482850" y="2264833"/>
            <a:ext cx="2241550" cy="24765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5" name="Freeform 64"/>
          <p:cNvSpPr/>
          <p:nvPr/>
        </p:nvSpPr>
        <p:spPr>
          <a:xfrm rot="10800000">
            <a:off x="6104812" y="2235200"/>
            <a:ext cx="2311055" cy="248728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7" name="Oval 66"/>
          <p:cNvSpPr/>
          <p:nvPr/>
        </p:nvSpPr>
        <p:spPr>
          <a:xfrm>
            <a:off x="6713008" y="3662892"/>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9" name="Straight Connector 68"/>
          <p:cNvCxnSpPr>
            <a:endCxn id="18" idx="0"/>
          </p:cNvCxnSpPr>
          <p:nvPr/>
        </p:nvCxnSpPr>
        <p:spPr>
          <a:xfrm flipH="1" flipV="1">
            <a:off x="3914775" y="4594225"/>
            <a:ext cx="9525" cy="583143"/>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a:endCxn id="58" idx="2"/>
          </p:cNvCxnSpPr>
          <p:nvPr/>
        </p:nvCxnSpPr>
        <p:spPr>
          <a:xfrm flipV="1">
            <a:off x="1453092" y="3759200"/>
            <a:ext cx="1652058" cy="17992"/>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V="1">
            <a:off x="5046133" y="3699933"/>
            <a:ext cx="1699684" cy="254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H="1" flipV="1">
            <a:off x="6743851" y="3697915"/>
            <a:ext cx="16782" cy="1437119"/>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2819400" y="5181600"/>
            <a:ext cx="685800" cy="369332"/>
          </a:xfrm>
          <a:prstGeom prst="rect">
            <a:avLst/>
          </a:prstGeom>
          <a:noFill/>
        </p:spPr>
        <p:txBody>
          <a:bodyPr wrap="square" rtlCol="0">
            <a:spAutoFit/>
          </a:bodyPr>
          <a:lstStyle/>
          <a:p>
            <a:pPr marL="0" lvl="2" algn="ctr"/>
            <a:r>
              <a:rPr lang="en-US" dirty="0"/>
              <a:t>D</a:t>
            </a:r>
            <a:r>
              <a:rPr lang="en-US" baseline="-25000" dirty="0"/>
              <a:t>C</a:t>
            </a:r>
            <a:endParaRPr lang="en-US" dirty="0"/>
          </a:p>
        </p:txBody>
      </p:sp>
      <p:sp>
        <p:nvSpPr>
          <p:cNvPr id="79" name="TextBox 78"/>
          <p:cNvSpPr txBox="1"/>
          <p:nvPr/>
        </p:nvSpPr>
        <p:spPr>
          <a:xfrm>
            <a:off x="3581400" y="5181600"/>
            <a:ext cx="685800" cy="369332"/>
          </a:xfrm>
          <a:prstGeom prst="rect">
            <a:avLst/>
          </a:prstGeom>
          <a:noFill/>
        </p:spPr>
        <p:txBody>
          <a:bodyPr wrap="square" rtlCol="0">
            <a:spAutoFit/>
          </a:bodyPr>
          <a:lstStyle/>
          <a:p>
            <a:pPr marL="0" lvl="2" algn="ctr"/>
            <a:r>
              <a:rPr lang="en-US" dirty="0"/>
              <a:t>S</a:t>
            </a:r>
            <a:r>
              <a:rPr lang="en-US" baseline="-25000" dirty="0"/>
              <a:t>C</a:t>
            </a:r>
            <a:endParaRPr lang="en-US" dirty="0"/>
          </a:p>
        </p:txBody>
      </p:sp>
      <p:sp>
        <p:nvSpPr>
          <p:cNvPr id="80" name="TextBox 79"/>
          <p:cNvSpPr txBox="1"/>
          <p:nvPr/>
        </p:nvSpPr>
        <p:spPr>
          <a:xfrm>
            <a:off x="6400800" y="5181600"/>
            <a:ext cx="685800" cy="369332"/>
          </a:xfrm>
          <a:prstGeom prst="rect">
            <a:avLst/>
          </a:prstGeom>
          <a:noFill/>
        </p:spPr>
        <p:txBody>
          <a:bodyPr wrap="square" rtlCol="0">
            <a:spAutoFit/>
          </a:bodyPr>
          <a:lstStyle/>
          <a:p>
            <a:pPr marL="0" lvl="2" algn="ctr"/>
            <a:r>
              <a:rPr lang="en-US" dirty="0"/>
              <a:t>D</a:t>
            </a:r>
            <a:r>
              <a:rPr lang="en-US" baseline="-25000" dirty="0"/>
              <a:t>C</a:t>
            </a:r>
            <a:r>
              <a:rPr lang="en-US" dirty="0"/>
              <a:t>*</a:t>
            </a:r>
          </a:p>
        </p:txBody>
      </p:sp>
      <p:sp>
        <p:nvSpPr>
          <p:cNvPr id="81" name="TextBox 80"/>
          <p:cNvSpPr txBox="1"/>
          <p:nvPr/>
        </p:nvSpPr>
        <p:spPr>
          <a:xfrm>
            <a:off x="5638800" y="5181600"/>
            <a:ext cx="685800" cy="369332"/>
          </a:xfrm>
          <a:prstGeom prst="rect">
            <a:avLst/>
          </a:prstGeom>
          <a:noFill/>
        </p:spPr>
        <p:txBody>
          <a:bodyPr wrap="square" rtlCol="0">
            <a:spAutoFit/>
          </a:bodyPr>
          <a:lstStyle/>
          <a:p>
            <a:pPr marL="0" lvl="2" algn="ctr"/>
            <a:r>
              <a:rPr lang="en-US" dirty="0"/>
              <a:t>S</a:t>
            </a:r>
            <a:r>
              <a:rPr lang="en-US" baseline="-25000" dirty="0"/>
              <a:t>C</a:t>
            </a:r>
            <a:r>
              <a:rPr lang="en-US" dirty="0"/>
              <a:t>*</a:t>
            </a:r>
          </a:p>
        </p:txBody>
      </p:sp>
      <p:sp>
        <p:nvSpPr>
          <p:cNvPr id="82" name="TextBox 81"/>
          <p:cNvSpPr txBox="1"/>
          <p:nvPr/>
        </p:nvSpPr>
        <p:spPr>
          <a:xfrm>
            <a:off x="914400" y="3581400"/>
            <a:ext cx="685800" cy="369332"/>
          </a:xfrm>
          <a:prstGeom prst="rect">
            <a:avLst/>
          </a:prstGeom>
          <a:noFill/>
        </p:spPr>
        <p:txBody>
          <a:bodyPr wrap="square" rtlCol="0">
            <a:spAutoFit/>
          </a:bodyPr>
          <a:lstStyle/>
          <a:p>
            <a:pPr marL="0" lvl="2" algn="ctr"/>
            <a:r>
              <a:rPr lang="en-US" dirty="0"/>
              <a:t>D</a:t>
            </a:r>
            <a:r>
              <a:rPr lang="en-US" baseline="-25000" dirty="0"/>
              <a:t>F</a:t>
            </a:r>
            <a:endParaRPr lang="en-US" dirty="0"/>
          </a:p>
        </p:txBody>
      </p:sp>
      <p:sp>
        <p:nvSpPr>
          <p:cNvPr id="83" name="TextBox 82"/>
          <p:cNvSpPr txBox="1"/>
          <p:nvPr/>
        </p:nvSpPr>
        <p:spPr>
          <a:xfrm>
            <a:off x="914400" y="4495800"/>
            <a:ext cx="685800" cy="369332"/>
          </a:xfrm>
          <a:prstGeom prst="rect">
            <a:avLst/>
          </a:prstGeom>
          <a:noFill/>
        </p:spPr>
        <p:txBody>
          <a:bodyPr wrap="square" rtlCol="0">
            <a:spAutoFit/>
          </a:bodyPr>
          <a:lstStyle/>
          <a:p>
            <a:pPr marL="0" lvl="2" algn="ctr"/>
            <a:r>
              <a:rPr lang="en-US" dirty="0"/>
              <a:t>S</a:t>
            </a:r>
            <a:r>
              <a:rPr lang="en-US" baseline="-25000" dirty="0"/>
              <a:t>F</a:t>
            </a:r>
            <a:endParaRPr lang="en-US" dirty="0"/>
          </a:p>
        </p:txBody>
      </p:sp>
      <p:sp>
        <p:nvSpPr>
          <p:cNvPr id="84" name="TextBox 83"/>
          <p:cNvSpPr txBox="1"/>
          <p:nvPr/>
        </p:nvSpPr>
        <p:spPr>
          <a:xfrm>
            <a:off x="4419600" y="2667000"/>
            <a:ext cx="685800" cy="369332"/>
          </a:xfrm>
          <a:prstGeom prst="rect">
            <a:avLst/>
          </a:prstGeom>
          <a:noFill/>
        </p:spPr>
        <p:txBody>
          <a:bodyPr wrap="square" rtlCol="0">
            <a:spAutoFit/>
          </a:bodyPr>
          <a:lstStyle/>
          <a:p>
            <a:pPr marL="0" lvl="2" algn="ctr"/>
            <a:r>
              <a:rPr lang="en-US" dirty="0"/>
              <a:t>S</a:t>
            </a:r>
            <a:r>
              <a:rPr lang="en-US" baseline="-25000" dirty="0"/>
              <a:t>F</a:t>
            </a:r>
            <a:r>
              <a:rPr lang="en-US" dirty="0"/>
              <a:t>*</a:t>
            </a:r>
          </a:p>
        </p:txBody>
      </p:sp>
      <p:sp>
        <p:nvSpPr>
          <p:cNvPr id="85" name="TextBox 84"/>
          <p:cNvSpPr txBox="1"/>
          <p:nvPr/>
        </p:nvSpPr>
        <p:spPr>
          <a:xfrm>
            <a:off x="4419600" y="3505200"/>
            <a:ext cx="685800" cy="369332"/>
          </a:xfrm>
          <a:prstGeom prst="rect">
            <a:avLst/>
          </a:prstGeom>
          <a:noFill/>
        </p:spPr>
        <p:txBody>
          <a:bodyPr wrap="square" rtlCol="0">
            <a:spAutoFit/>
          </a:bodyPr>
          <a:lstStyle/>
          <a:p>
            <a:pPr marL="0" lvl="2" algn="ctr"/>
            <a:r>
              <a:rPr lang="en-US" dirty="0"/>
              <a:t>D</a:t>
            </a:r>
            <a:r>
              <a:rPr lang="en-US" baseline="-25000" dirty="0"/>
              <a:t>F</a:t>
            </a:r>
            <a:r>
              <a:rPr lang="en-US" dirty="0"/>
              <a:t>*</a:t>
            </a:r>
          </a:p>
        </p:txBody>
      </p:sp>
      <p:sp>
        <p:nvSpPr>
          <p:cNvPr id="3" name="Footer Placeholder 2">
            <a:extLst>
              <a:ext uri="{FF2B5EF4-FFF2-40B4-BE49-F238E27FC236}">
                <a16:creationId xmlns:a16="http://schemas.microsoft.com/office/drawing/2014/main" id="{EED878F5-EEAF-7C41-A3DE-ED05CA23E485}"/>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6643083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Trade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44</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39" name="Freeform 38"/>
          <p:cNvSpPr/>
          <p:nvPr/>
        </p:nvSpPr>
        <p:spPr>
          <a:xfrm>
            <a:off x="1447799" y="3657600"/>
            <a:ext cx="2743201" cy="1511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1" name="Straight Connector 10"/>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924801" y="5156199"/>
            <a:ext cx="685800" cy="369332"/>
          </a:xfrm>
          <a:prstGeom prst="rect">
            <a:avLst/>
          </a:prstGeom>
          <a:noFill/>
        </p:spPr>
        <p:txBody>
          <a:bodyPr wrap="square" rtlCol="0">
            <a:spAutoFit/>
          </a:bodyPr>
          <a:lstStyle/>
          <a:p>
            <a:pPr marL="0" lvl="2"/>
            <a:r>
              <a:rPr lang="en-US" dirty="0"/>
              <a:t>Q</a:t>
            </a:r>
            <a:r>
              <a:rPr lang="en-US" baseline="-25000" dirty="0"/>
              <a:t>C</a:t>
            </a:r>
            <a:r>
              <a:rPr lang="en-US" dirty="0"/>
              <a:t>*</a:t>
            </a:r>
          </a:p>
        </p:txBody>
      </p:sp>
      <p:sp>
        <p:nvSpPr>
          <p:cNvPr id="14" name="TextBox 13"/>
          <p:cNvSpPr txBox="1"/>
          <p:nvPr/>
        </p:nvSpPr>
        <p:spPr>
          <a:xfrm>
            <a:off x="4521201" y="1574799"/>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15" name="Freeform 14"/>
          <p:cNvSpPr/>
          <p:nvPr/>
        </p:nvSpPr>
        <p:spPr>
          <a:xfrm rot="5400000" flipH="1">
            <a:off x="4575174" y="2816225"/>
            <a:ext cx="2813051" cy="19050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6" name="Straight Connector 15"/>
          <p:cNvCxnSpPr/>
          <p:nvPr/>
        </p:nvCxnSpPr>
        <p:spPr>
          <a:xfrm>
            <a:off x="1600200" y="2057400"/>
            <a:ext cx="2667000" cy="2971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3876675" y="459422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5943600" y="28194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3" name="Straight Connector 22"/>
          <p:cNvCxnSpPr>
            <a:endCxn id="20" idx="2"/>
          </p:cNvCxnSpPr>
          <p:nvPr/>
        </p:nvCxnSpPr>
        <p:spPr>
          <a:xfrm flipV="1">
            <a:off x="5032375" y="2857500"/>
            <a:ext cx="911225" cy="6351"/>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5181600" y="1981200"/>
            <a:ext cx="2667000" cy="2971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5981700" y="2889250"/>
            <a:ext cx="0" cy="22098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V="1">
            <a:off x="1444625" y="4638676"/>
            <a:ext cx="2470150" cy="19049"/>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a:endCxn id="59" idx="1"/>
          </p:cNvCxnSpPr>
          <p:nvPr/>
        </p:nvCxnSpPr>
        <p:spPr>
          <a:xfrm flipH="1" flipV="1">
            <a:off x="3120118" y="3731781"/>
            <a:ext cx="16782" cy="1437119"/>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8" name="Oval 57"/>
          <p:cNvSpPr/>
          <p:nvPr/>
        </p:nvSpPr>
        <p:spPr>
          <a:xfrm>
            <a:off x="3105150" y="37211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Freeform 58"/>
          <p:cNvSpPr/>
          <p:nvPr/>
        </p:nvSpPr>
        <p:spPr>
          <a:xfrm rot="10800000">
            <a:off x="2482850" y="2264833"/>
            <a:ext cx="2241550" cy="24765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5" name="Freeform 64"/>
          <p:cNvSpPr/>
          <p:nvPr/>
        </p:nvSpPr>
        <p:spPr>
          <a:xfrm rot="10800000">
            <a:off x="6104812" y="2235200"/>
            <a:ext cx="2311055" cy="248728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7" name="Oval 66"/>
          <p:cNvSpPr/>
          <p:nvPr/>
        </p:nvSpPr>
        <p:spPr>
          <a:xfrm>
            <a:off x="6713008" y="3662892"/>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9" name="Straight Connector 68"/>
          <p:cNvCxnSpPr>
            <a:endCxn id="18" idx="0"/>
          </p:cNvCxnSpPr>
          <p:nvPr/>
        </p:nvCxnSpPr>
        <p:spPr>
          <a:xfrm flipH="1" flipV="1">
            <a:off x="3914775" y="4594225"/>
            <a:ext cx="9525" cy="583143"/>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a:endCxn id="58" idx="2"/>
          </p:cNvCxnSpPr>
          <p:nvPr/>
        </p:nvCxnSpPr>
        <p:spPr>
          <a:xfrm flipV="1">
            <a:off x="1453092" y="3759200"/>
            <a:ext cx="1652058" cy="17992"/>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V="1">
            <a:off x="5046133" y="3699933"/>
            <a:ext cx="1699684" cy="254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H="1" flipV="1">
            <a:off x="6743851" y="3697915"/>
            <a:ext cx="16782" cy="1437119"/>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2819400" y="5181600"/>
            <a:ext cx="685800" cy="369332"/>
          </a:xfrm>
          <a:prstGeom prst="rect">
            <a:avLst/>
          </a:prstGeom>
          <a:noFill/>
        </p:spPr>
        <p:txBody>
          <a:bodyPr wrap="square" rtlCol="0">
            <a:spAutoFit/>
          </a:bodyPr>
          <a:lstStyle/>
          <a:p>
            <a:pPr marL="0" lvl="2" algn="ctr"/>
            <a:r>
              <a:rPr lang="en-US" dirty="0"/>
              <a:t>D</a:t>
            </a:r>
            <a:r>
              <a:rPr lang="en-US" baseline="-25000" dirty="0"/>
              <a:t>C</a:t>
            </a:r>
            <a:endParaRPr lang="en-US" dirty="0"/>
          </a:p>
        </p:txBody>
      </p:sp>
      <p:sp>
        <p:nvSpPr>
          <p:cNvPr id="79" name="TextBox 78"/>
          <p:cNvSpPr txBox="1"/>
          <p:nvPr/>
        </p:nvSpPr>
        <p:spPr>
          <a:xfrm>
            <a:off x="3603625" y="5181600"/>
            <a:ext cx="685800" cy="369332"/>
          </a:xfrm>
          <a:prstGeom prst="rect">
            <a:avLst/>
          </a:prstGeom>
          <a:noFill/>
        </p:spPr>
        <p:txBody>
          <a:bodyPr wrap="square" rtlCol="0">
            <a:spAutoFit/>
          </a:bodyPr>
          <a:lstStyle/>
          <a:p>
            <a:pPr marL="0" lvl="2" algn="ctr"/>
            <a:r>
              <a:rPr lang="en-US" dirty="0"/>
              <a:t>S</a:t>
            </a:r>
            <a:r>
              <a:rPr lang="en-US" baseline="-25000" dirty="0"/>
              <a:t>C</a:t>
            </a:r>
            <a:endParaRPr lang="en-US" dirty="0"/>
          </a:p>
        </p:txBody>
      </p:sp>
      <p:sp>
        <p:nvSpPr>
          <p:cNvPr id="80" name="TextBox 79"/>
          <p:cNvSpPr txBox="1"/>
          <p:nvPr/>
        </p:nvSpPr>
        <p:spPr>
          <a:xfrm>
            <a:off x="6400800" y="5181600"/>
            <a:ext cx="685800" cy="369332"/>
          </a:xfrm>
          <a:prstGeom prst="rect">
            <a:avLst/>
          </a:prstGeom>
          <a:noFill/>
        </p:spPr>
        <p:txBody>
          <a:bodyPr wrap="square" rtlCol="0">
            <a:spAutoFit/>
          </a:bodyPr>
          <a:lstStyle/>
          <a:p>
            <a:pPr marL="0" lvl="2" algn="ctr"/>
            <a:r>
              <a:rPr lang="en-US" dirty="0"/>
              <a:t>D</a:t>
            </a:r>
            <a:r>
              <a:rPr lang="en-US" baseline="-25000" dirty="0"/>
              <a:t>C</a:t>
            </a:r>
            <a:r>
              <a:rPr lang="en-US" dirty="0"/>
              <a:t>*</a:t>
            </a:r>
          </a:p>
        </p:txBody>
      </p:sp>
      <p:sp>
        <p:nvSpPr>
          <p:cNvPr id="81" name="TextBox 80"/>
          <p:cNvSpPr txBox="1"/>
          <p:nvPr/>
        </p:nvSpPr>
        <p:spPr>
          <a:xfrm>
            <a:off x="5638800" y="5181600"/>
            <a:ext cx="685800" cy="369332"/>
          </a:xfrm>
          <a:prstGeom prst="rect">
            <a:avLst/>
          </a:prstGeom>
          <a:noFill/>
        </p:spPr>
        <p:txBody>
          <a:bodyPr wrap="square" rtlCol="0">
            <a:spAutoFit/>
          </a:bodyPr>
          <a:lstStyle/>
          <a:p>
            <a:pPr marL="0" lvl="2" algn="ctr"/>
            <a:r>
              <a:rPr lang="en-US" dirty="0"/>
              <a:t>S</a:t>
            </a:r>
            <a:r>
              <a:rPr lang="en-US" baseline="-25000" dirty="0"/>
              <a:t>C</a:t>
            </a:r>
            <a:r>
              <a:rPr lang="en-US" dirty="0"/>
              <a:t>*</a:t>
            </a:r>
          </a:p>
        </p:txBody>
      </p:sp>
      <p:sp>
        <p:nvSpPr>
          <p:cNvPr id="82" name="TextBox 81"/>
          <p:cNvSpPr txBox="1"/>
          <p:nvPr/>
        </p:nvSpPr>
        <p:spPr>
          <a:xfrm>
            <a:off x="914400" y="3581400"/>
            <a:ext cx="685800" cy="369332"/>
          </a:xfrm>
          <a:prstGeom prst="rect">
            <a:avLst/>
          </a:prstGeom>
          <a:noFill/>
        </p:spPr>
        <p:txBody>
          <a:bodyPr wrap="square" rtlCol="0">
            <a:spAutoFit/>
          </a:bodyPr>
          <a:lstStyle/>
          <a:p>
            <a:pPr marL="0" lvl="2" algn="ctr"/>
            <a:r>
              <a:rPr lang="en-US" dirty="0"/>
              <a:t>D</a:t>
            </a:r>
            <a:r>
              <a:rPr lang="en-US" baseline="-25000" dirty="0"/>
              <a:t>F</a:t>
            </a:r>
            <a:endParaRPr lang="en-US" dirty="0"/>
          </a:p>
        </p:txBody>
      </p:sp>
      <p:sp>
        <p:nvSpPr>
          <p:cNvPr id="83" name="TextBox 82"/>
          <p:cNvSpPr txBox="1"/>
          <p:nvPr/>
        </p:nvSpPr>
        <p:spPr>
          <a:xfrm>
            <a:off x="914400" y="4495800"/>
            <a:ext cx="685800" cy="369332"/>
          </a:xfrm>
          <a:prstGeom prst="rect">
            <a:avLst/>
          </a:prstGeom>
          <a:noFill/>
        </p:spPr>
        <p:txBody>
          <a:bodyPr wrap="square" rtlCol="0">
            <a:spAutoFit/>
          </a:bodyPr>
          <a:lstStyle/>
          <a:p>
            <a:pPr marL="0" lvl="2" algn="ctr"/>
            <a:r>
              <a:rPr lang="en-US" dirty="0"/>
              <a:t>S</a:t>
            </a:r>
            <a:r>
              <a:rPr lang="en-US" baseline="-25000" dirty="0"/>
              <a:t>F</a:t>
            </a:r>
            <a:endParaRPr lang="en-US" dirty="0"/>
          </a:p>
        </p:txBody>
      </p:sp>
      <p:sp>
        <p:nvSpPr>
          <p:cNvPr id="84" name="TextBox 83"/>
          <p:cNvSpPr txBox="1"/>
          <p:nvPr/>
        </p:nvSpPr>
        <p:spPr>
          <a:xfrm>
            <a:off x="4419600" y="2667000"/>
            <a:ext cx="685800" cy="369332"/>
          </a:xfrm>
          <a:prstGeom prst="rect">
            <a:avLst/>
          </a:prstGeom>
          <a:noFill/>
        </p:spPr>
        <p:txBody>
          <a:bodyPr wrap="square" rtlCol="0">
            <a:spAutoFit/>
          </a:bodyPr>
          <a:lstStyle/>
          <a:p>
            <a:pPr marL="0" lvl="2" algn="ctr"/>
            <a:r>
              <a:rPr lang="en-US" dirty="0"/>
              <a:t>S</a:t>
            </a:r>
            <a:r>
              <a:rPr lang="en-US" baseline="-25000" dirty="0"/>
              <a:t>F</a:t>
            </a:r>
            <a:r>
              <a:rPr lang="en-US" dirty="0"/>
              <a:t>*</a:t>
            </a:r>
          </a:p>
        </p:txBody>
      </p:sp>
      <p:sp>
        <p:nvSpPr>
          <p:cNvPr id="85" name="TextBox 84"/>
          <p:cNvSpPr txBox="1"/>
          <p:nvPr/>
        </p:nvSpPr>
        <p:spPr>
          <a:xfrm>
            <a:off x="4419600" y="3505200"/>
            <a:ext cx="685800" cy="369332"/>
          </a:xfrm>
          <a:prstGeom prst="rect">
            <a:avLst/>
          </a:prstGeom>
          <a:noFill/>
        </p:spPr>
        <p:txBody>
          <a:bodyPr wrap="square" rtlCol="0">
            <a:spAutoFit/>
          </a:bodyPr>
          <a:lstStyle/>
          <a:p>
            <a:pPr marL="0" lvl="2" algn="ctr"/>
            <a:r>
              <a:rPr lang="en-US" dirty="0"/>
              <a:t>D</a:t>
            </a:r>
            <a:r>
              <a:rPr lang="en-US" baseline="-25000" dirty="0"/>
              <a:t>F</a:t>
            </a:r>
            <a:r>
              <a:rPr lang="en-US" dirty="0"/>
              <a:t>*</a:t>
            </a:r>
          </a:p>
        </p:txBody>
      </p:sp>
      <p:sp>
        <p:nvSpPr>
          <p:cNvPr id="86" name="Right Triangle 85"/>
          <p:cNvSpPr/>
          <p:nvPr/>
        </p:nvSpPr>
        <p:spPr>
          <a:xfrm>
            <a:off x="3136900" y="3759200"/>
            <a:ext cx="768350" cy="876300"/>
          </a:xfrm>
          <a:prstGeom prst="rtTriangle">
            <a:avLst/>
          </a:prstGeom>
          <a:noFill/>
          <a:ln w="508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ight Triangle 40"/>
          <p:cNvSpPr/>
          <p:nvPr/>
        </p:nvSpPr>
        <p:spPr>
          <a:xfrm>
            <a:off x="5975350" y="2844800"/>
            <a:ext cx="768350" cy="876300"/>
          </a:xfrm>
          <a:prstGeom prst="rtTriangle">
            <a:avLst/>
          </a:prstGeom>
          <a:noFill/>
          <a:ln w="508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Left Brace 41"/>
          <p:cNvSpPr/>
          <p:nvPr/>
        </p:nvSpPr>
        <p:spPr>
          <a:xfrm flipH="1">
            <a:off x="1447800" y="3775075"/>
            <a:ext cx="152400" cy="866775"/>
          </a:xfrm>
          <a:prstGeom prst="leftBrace">
            <a:avLst>
              <a:gd name="adj1" fmla="val 56410"/>
              <a:gd name="adj2" fmla="val 49606"/>
            </a:avLst>
          </a:prstGeom>
          <a:ln>
            <a:solidFill>
              <a:srgbClr val="008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TextBox 42"/>
          <p:cNvSpPr txBox="1"/>
          <p:nvPr/>
        </p:nvSpPr>
        <p:spPr>
          <a:xfrm>
            <a:off x="1520825" y="4013200"/>
            <a:ext cx="685800" cy="369332"/>
          </a:xfrm>
          <a:prstGeom prst="rect">
            <a:avLst/>
          </a:prstGeom>
          <a:noFill/>
        </p:spPr>
        <p:txBody>
          <a:bodyPr wrap="square" rtlCol="0">
            <a:spAutoFit/>
          </a:bodyPr>
          <a:lstStyle/>
          <a:p>
            <a:pPr marL="0" lvl="2"/>
            <a:r>
              <a:rPr lang="en-US" dirty="0">
                <a:solidFill>
                  <a:srgbClr val="008000"/>
                </a:solidFill>
              </a:rPr>
              <a:t>M</a:t>
            </a:r>
            <a:r>
              <a:rPr lang="en-US" baseline="-25000" dirty="0">
                <a:solidFill>
                  <a:srgbClr val="008000"/>
                </a:solidFill>
              </a:rPr>
              <a:t>F</a:t>
            </a:r>
            <a:endParaRPr lang="en-US" baseline="30000" dirty="0">
              <a:solidFill>
                <a:srgbClr val="008000"/>
              </a:solidFill>
            </a:endParaRPr>
          </a:p>
        </p:txBody>
      </p:sp>
      <p:sp>
        <p:nvSpPr>
          <p:cNvPr id="44" name="Left Brace 43"/>
          <p:cNvSpPr/>
          <p:nvPr/>
        </p:nvSpPr>
        <p:spPr>
          <a:xfrm flipH="1">
            <a:off x="5038725" y="2858559"/>
            <a:ext cx="152400" cy="866775"/>
          </a:xfrm>
          <a:prstGeom prst="leftBrace">
            <a:avLst>
              <a:gd name="adj1" fmla="val 56410"/>
              <a:gd name="adj2" fmla="val 49606"/>
            </a:avLst>
          </a:prstGeom>
          <a:ln>
            <a:solidFill>
              <a:srgbClr val="008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6" name="TextBox 45"/>
          <p:cNvSpPr txBox="1"/>
          <p:nvPr/>
        </p:nvSpPr>
        <p:spPr>
          <a:xfrm>
            <a:off x="5111750" y="3096684"/>
            <a:ext cx="685800" cy="369332"/>
          </a:xfrm>
          <a:prstGeom prst="rect">
            <a:avLst/>
          </a:prstGeom>
          <a:noFill/>
        </p:spPr>
        <p:txBody>
          <a:bodyPr wrap="square" rtlCol="0">
            <a:spAutoFit/>
          </a:bodyPr>
          <a:lstStyle/>
          <a:p>
            <a:pPr marL="0" lvl="2"/>
            <a:r>
              <a:rPr lang="en-US" dirty="0">
                <a:solidFill>
                  <a:srgbClr val="008000"/>
                </a:solidFill>
              </a:rPr>
              <a:t>X</a:t>
            </a:r>
            <a:r>
              <a:rPr lang="en-US" baseline="-25000" dirty="0">
                <a:solidFill>
                  <a:srgbClr val="008000"/>
                </a:solidFill>
              </a:rPr>
              <a:t>F</a:t>
            </a:r>
            <a:r>
              <a:rPr lang="en-US" dirty="0">
                <a:solidFill>
                  <a:srgbClr val="008000"/>
                </a:solidFill>
              </a:rPr>
              <a:t>*</a:t>
            </a:r>
            <a:endParaRPr lang="en-US" baseline="30000" dirty="0">
              <a:solidFill>
                <a:srgbClr val="008000"/>
              </a:solidFill>
            </a:endParaRPr>
          </a:p>
        </p:txBody>
      </p:sp>
      <p:sp>
        <p:nvSpPr>
          <p:cNvPr id="47" name="Left Brace 46"/>
          <p:cNvSpPr/>
          <p:nvPr/>
        </p:nvSpPr>
        <p:spPr>
          <a:xfrm rot="16200000" flipH="1">
            <a:off x="3455458" y="4701116"/>
            <a:ext cx="152400" cy="783167"/>
          </a:xfrm>
          <a:prstGeom prst="leftBrace">
            <a:avLst>
              <a:gd name="adj1" fmla="val 56410"/>
              <a:gd name="adj2" fmla="val 49606"/>
            </a:avLst>
          </a:prstGeom>
          <a:ln>
            <a:solidFill>
              <a:srgbClr val="008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8" name="TextBox 47"/>
          <p:cNvSpPr txBox="1"/>
          <p:nvPr/>
        </p:nvSpPr>
        <p:spPr>
          <a:xfrm>
            <a:off x="3260725" y="4673600"/>
            <a:ext cx="704850" cy="369332"/>
          </a:xfrm>
          <a:prstGeom prst="rect">
            <a:avLst/>
          </a:prstGeom>
          <a:noFill/>
        </p:spPr>
        <p:txBody>
          <a:bodyPr wrap="square" rtlCol="0">
            <a:spAutoFit/>
          </a:bodyPr>
          <a:lstStyle/>
          <a:p>
            <a:pPr marL="0" lvl="2"/>
            <a:r>
              <a:rPr lang="en-US" dirty="0">
                <a:solidFill>
                  <a:srgbClr val="008000"/>
                </a:solidFill>
              </a:rPr>
              <a:t>X</a:t>
            </a:r>
            <a:r>
              <a:rPr lang="en-US" baseline="-25000" dirty="0">
                <a:solidFill>
                  <a:srgbClr val="008000"/>
                </a:solidFill>
              </a:rPr>
              <a:t>C</a:t>
            </a:r>
            <a:endParaRPr lang="en-US" baseline="30000" dirty="0">
              <a:solidFill>
                <a:srgbClr val="008000"/>
              </a:solidFill>
            </a:endParaRPr>
          </a:p>
        </p:txBody>
      </p:sp>
      <p:sp>
        <p:nvSpPr>
          <p:cNvPr id="51" name="Left Brace 50"/>
          <p:cNvSpPr/>
          <p:nvPr/>
        </p:nvSpPr>
        <p:spPr>
          <a:xfrm rot="16200000" flipH="1">
            <a:off x="6300260" y="4707468"/>
            <a:ext cx="152400" cy="783167"/>
          </a:xfrm>
          <a:prstGeom prst="leftBrace">
            <a:avLst>
              <a:gd name="adj1" fmla="val 56410"/>
              <a:gd name="adj2" fmla="val 49606"/>
            </a:avLst>
          </a:prstGeom>
          <a:ln>
            <a:solidFill>
              <a:srgbClr val="008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2" name="TextBox 51"/>
          <p:cNvSpPr txBox="1"/>
          <p:nvPr/>
        </p:nvSpPr>
        <p:spPr>
          <a:xfrm>
            <a:off x="6105527" y="4679952"/>
            <a:ext cx="704850" cy="369332"/>
          </a:xfrm>
          <a:prstGeom prst="rect">
            <a:avLst/>
          </a:prstGeom>
          <a:noFill/>
        </p:spPr>
        <p:txBody>
          <a:bodyPr wrap="square" rtlCol="0">
            <a:spAutoFit/>
          </a:bodyPr>
          <a:lstStyle/>
          <a:p>
            <a:pPr marL="0" lvl="2"/>
            <a:r>
              <a:rPr lang="en-US" dirty="0">
                <a:solidFill>
                  <a:srgbClr val="008000"/>
                </a:solidFill>
              </a:rPr>
              <a:t>M</a:t>
            </a:r>
            <a:r>
              <a:rPr lang="en-US" baseline="-25000" dirty="0">
                <a:solidFill>
                  <a:srgbClr val="008000"/>
                </a:solidFill>
              </a:rPr>
              <a:t>C</a:t>
            </a:r>
            <a:r>
              <a:rPr lang="en-US" dirty="0">
                <a:solidFill>
                  <a:srgbClr val="008000"/>
                </a:solidFill>
              </a:rPr>
              <a:t>*</a:t>
            </a:r>
            <a:endParaRPr lang="en-US" baseline="30000" dirty="0">
              <a:solidFill>
                <a:srgbClr val="008000"/>
              </a:solidFill>
            </a:endParaRPr>
          </a:p>
        </p:txBody>
      </p:sp>
      <p:sp>
        <p:nvSpPr>
          <p:cNvPr id="53" name="TextBox 52"/>
          <p:cNvSpPr txBox="1"/>
          <p:nvPr/>
        </p:nvSpPr>
        <p:spPr>
          <a:xfrm>
            <a:off x="3090334" y="1297517"/>
            <a:ext cx="1305983" cy="923330"/>
          </a:xfrm>
          <a:prstGeom prst="rect">
            <a:avLst/>
          </a:prstGeom>
          <a:noFill/>
        </p:spPr>
        <p:txBody>
          <a:bodyPr wrap="square" rtlCol="0">
            <a:spAutoFit/>
          </a:bodyPr>
          <a:lstStyle/>
          <a:p>
            <a:pPr algn="ctr"/>
            <a:r>
              <a:rPr lang="en-US" dirty="0">
                <a:solidFill>
                  <a:srgbClr val="008000"/>
                </a:solidFill>
              </a:rPr>
              <a:t>Trade Triangles</a:t>
            </a:r>
          </a:p>
          <a:p>
            <a:pPr algn="ctr"/>
            <a:r>
              <a:rPr lang="en-US" dirty="0">
                <a:solidFill>
                  <a:srgbClr val="008000"/>
                </a:solidFill>
              </a:rPr>
              <a:t>(Identical)</a:t>
            </a:r>
          </a:p>
        </p:txBody>
      </p:sp>
      <p:cxnSp>
        <p:nvCxnSpPr>
          <p:cNvPr id="4" name="Curved Connector 3"/>
          <p:cNvCxnSpPr>
            <a:stCxn id="53" idx="2"/>
          </p:cNvCxnSpPr>
          <p:nvPr/>
        </p:nvCxnSpPr>
        <p:spPr>
          <a:xfrm rot="5400000">
            <a:off x="2711154" y="2845561"/>
            <a:ext cx="1656887" cy="407458"/>
          </a:xfrm>
          <a:prstGeom prst="curvedConnector3">
            <a:avLst>
              <a:gd name="adj1" fmla="val 49489"/>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4" name="Curved Connector 53"/>
          <p:cNvCxnSpPr>
            <a:stCxn id="53" idx="2"/>
          </p:cNvCxnSpPr>
          <p:nvPr/>
        </p:nvCxnSpPr>
        <p:spPr>
          <a:xfrm rot="16200000" flipH="1">
            <a:off x="4353686" y="1610486"/>
            <a:ext cx="945686" cy="2166407"/>
          </a:xfrm>
          <a:prstGeom prst="curvedConnector2">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B91D3814-7680-6640-9341-B5765599E967}"/>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616301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15: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45</a:t>
            </a:fld>
            <a:endParaRPr lang="en-US"/>
          </a:p>
        </p:txBody>
      </p:sp>
    </p:spTree>
    <p:extLst>
      <p:ext uri="{BB962C8B-B14F-4D97-AF65-F5344CB8AC3E}">
        <p14:creationId xmlns:p14="http://schemas.microsoft.com/office/powerpoint/2010/main" val="13555005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At the micro level trade arises because of differences in prices in autarky.  But in the general-equilibrium, standard model, these autarky price differences arise because of more basic differences in the countries.  What is the basic difference that plays that role?</a:t>
            </a:r>
            <a:endParaRPr lang="en-US" sz="16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46</a:t>
            </a:fld>
            <a:endParaRPr lang="en-US"/>
          </a:p>
        </p:txBody>
      </p:sp>
    </p:spTree>
    <p:extLst>
      <p:ext uri="{BB962C8B-B14F-4D97-AF65-F5344CB8AC3E}">
        <p14:creationId xmlns:p14="http://schemas.microsoft.com/office/powerpoint/2010/main" val="15815213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The text says “the value of an economy’s consumption equals the value of its production.”  What does this mean that the text is assuming about the balance of trade?</a:t>
            </a:r>
            <a:endParaRPr lang="en-US" sz="16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47</a:t>
            </a:fld>
            <a:endParaRPr lang="en-US"/>
          </a:p>
        </p:txBody>
      </p:sp>
    </p:spTree>
    <p:extLst>
      <p:ext uri="{BB962C8B-B14F-4D97-AF65-F5344CB8AC3E}">
        <p14:creationId xmlns:p14="http://schemas.microsoft.com/office/powerpoint/2010/main" val="37124299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Relative supply</a:t>
            </a:r>
          </a:p>
          <a:p>
            <a:r>
              <a:rPr lang="en-US" dirty="0">
                <a:solidFill>
                  <a:schemeClr val="bg1">
                    <a:lumMod val="75000"/>
                  </a:schemeClr>
                </a:solidFill>
              </a:rPr>
              <a:t>Relative demand</a:t>
            </a:r>
          </a:p>
          <a:p>
            <a:r>
              <a:rPr lang="en-US" dirty="0">
                <a:solidFill>
                  <a:schemeClr val="bg1">
                    <a:lumMod val="75000"/>
                  </a:schemeClr>
                </a:solidFill>
              </a:rPr>
              <a:t>International equilibrium</a:t>
            </a:r>
          </a:p>
          <a:p>
            <a:pPr lvl="1"/>
            <a:r>
              <a:rPr lang="en-US" dirty="0">
                <a:solidFill>
                  <a:schemeClr val="bg1">
                    <a:lumMod val="75000"/>
                  </a:schemeClr>
                </a:solidFill>
              </a:rPr>
              <a:t>Small country</a:t>
            </a:r>
          </a:p>
          <a:p>
            <a:pPr lvl="1"/>
            <a:r>
              <a:rPr lang="en-US" dirty="0">
                <a:solidFill>
                  <a:schemeClr val="bg1">
                    <a:lumMod val="75000"/>
                  </a:schemeClr>
                </a:solidFill>
              </a:rPr>
              <a:t>Two country world</a:t>
            </a:r>
          </a:p>
          <a:p>
            <a:r>
              <a:rPr lang="en-US" dirty="0"/>
              <a:t>Effects of growth</a:t>
            </a:r>
          </a:p>
          <a:p>
            <a:r>
              <a:rPr lang="en-US" dirty="0">
                <a:solidFill>
                  <a:schemeClr val="bg1">
                    <a:lumMod val="75000"/>
                  </a:schemeClr>
                </a:solidFill>
              </a:rPr>
              <a:t>Effects of trade barriers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48</a:t>
            </a:fld>
            <a:endParaRPr lang="en-US"/>
          </a:p>
        </p:txBody>
      </p:sp>
      <p:sp>
        <p:nvSpPr>
          <p:cNvPr id="4" name="Footer Placeholder 3">
            <a:extLst>
              <a:ext uri="{FF2B5EF4-FFF2-40B4-BE49-F238E27FC236}">
                <a16:creationId xmlns:a16="http://schemas.microsoft.com/office/drawing/2014/main" id="{394F33A1-B5A9-0141-BF10-42C0C73A106E}"/>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6" name="Rectangle 5">
            <a:extLst>
              <a:ext uri="{FF2B5EF4-FFF2-40B4-BE49-F238E27FC236}">
                <a16:creationId xmlns:a16="http://schemas.microsoft.com/office/drawing/2014/main" id="{BD08EBC7-EF61-0F44-9F7E-FE1DC8195D3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27156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Growth:  </a:t>
            </a:r>
            <a:br>
              <a:rPr lang="en-US" dirty="0"/>
            </a:br>
            <a:r>
              <a:rPr lang="en-US" dirty="0"/>
              <a:t>Small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49</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0"/>
            <a:ext cx="3886200" cy="4495799"/>
          </a:xfrm>
          <a:ln>
            <a:solidFill>
              <a:srgbClr val="000000"/>
            </a:solidFill>
          </a:ln>
        </p:spPr>
        <p:txBody>
          <a:bodyPr/>
          <a:lstStyle/>
          <a:p>
            <a:r>
              <a:rPr lang="en-US" sz="2400" dirty="0"/>
              <a:t>If prices are given from world market and do not change, then growth of PPF benefits the country.  </a:t>
            </a:r>
          </a:p>
          <a:p>
            <a:r>
              <a:rPr lang="en-US" sz="2400" dirty="0"/>
              <a:t>This is true whether the growth is</a:t>
            </a:r>
          </a:p>
          <a:p>
            <a:pPr lvl="1"/>
            <a:r>
              <a:rPr lang="en-US" sz="2000" dirty="0">
                <a:solidFill>
                  <a:srgbClr val="3366FF"/>
                </a:solidFill>
              </a:rPr>
              <a:t>Neutral</a:t>
            </a:r>
          </a:p>
          <a:p>
            <a:pPr lvl="1"/>
            <a:r>
              <a:rPr lang="en-US" sz="2000" dirty="0"/>
              <a:t>Biased toward export (cloth)</a:t>
            </a:r>
          </a:p>
          <a:p>
            <a:pPr lvl="1"/>
            <a:r>
              <a:rPr lang="en-US" sz="2000" dirty="0"/>
              <a:t>Biased toward import (food)</a:t>
            </a:r>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85900" y="2647950"/>
            <a:ext cx="2447925" cy="25590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355850" y="355917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Freeform 41"/>
          <p:cNvSpPr/>
          <p:nvPr/>
        </p:nvSpPr>
        <p:spPr>
          <a:xfrm>
            <a:off x="1447798" y="3911601"/>
            <a:ext cx="2311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336925" y="45783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2952750" y="4543425"/>
            <a:ext cx="42545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1987550" y="3514725"/>
            <a:ext cx="441325" cy="369332"/>
          </a:xfrm>
          <a:prstGeom prst="rect">
            <a:avLst/>
          </a:prstGeom>
          <a:noFill/>
        </p:spPr>
        <p:txBody>
          <a:bodyPr wrap="square" rtlCol="0">
            <a:spAutoFit/>
          </a:bodyPr>
          <a:lstStyle/>
          <a:p>
            <a:pPr marL="0" lvl="2"/>
            <a:r>
              <a:rPr lang="en-US" dirty="0"/>
              <a:t>D</a:t>
            </a:r>
            <a:r>
              <a:rPr lang="en-US" baseline="30000" dirty="0"/>
              <a:t>0</a:t>
            </a:r>
          </a:p>
        </p:txBody>
      </p:sp>
      <p:sp>
        <p:nvSpPr>
          <p:cNvPr id="58" name="Freeform 57"/>
          <p:cNvSpPr/>
          <p:nvPr/>
        </p:nvSpPr>
        <p:spPr>
          <a:xfrm rot="10800000">
            <a:off x="2149475" y="2719917"/>
            <a:ext cx="1198033" cy="1169458"/>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Freeform 24"/>
          <p:cNvSpPr/>
          <p:nvPr/>
        </p:nvSpPr>
        <p:spPr>
          <a:xfrm>
            <a:off x="1447800" y="3657600"/>
            <a:ext cx="2819400" cy="151130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rgbClr val="3366FF"/>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3" name="Straight Connector 32"/>
          <p:cNvCxnSpPr/>
          <p:nvPr/>
        </p:nvCxnSpPr>
        <p:spPr>
          <a:xfrm>
            <a:off x="1905000" y="2514600"/>
            <a:ext cx="2447925" cy="2559050"/>
          </a:xfrm>
          <a:prstGeom prst="line">
            <a:avLst/>
          </a:prstGeom>
          <a:ln>
            <a:solidFill>
              <a:srgbClr val="3366FF"/>
            </a:solidFill>
            <a:prstDash val="lgDash"/>
          </a:ln>
          <a:effectLst/>
        </p:spPr>
        <p:style>
          <a:lnRef idx="2">
            <a:schemeClr val="accent1"/>
          </a:lnRef>
          <a:fillRef idx="0">
            <a:schemeClr val="accent1"/>
          </a:fillRef>
          <a:effectRef idx="1">
            <a:schemeClr val="accent1"/>
          </a:effectRef>
          <a:fontRef idx="minor">
            <a:schemeClr val="tx1"/>
          </a:fontRef>
        </p:style>
      </p:cxnSp>
      <p:sp>
        <p:nvSpPr>
          <p:cNvPr id="37" name="Freeform 36"/>
          <p:cNvSpPr/>
          <p:nvPr/>
        </p:nvSpPr>
        <p:spPr>
          <a:xfrm rot="10800000">
            <a:off x="2292156" y="2157247"/>
            <a:ext cx="1441644" cy="143676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3366FF"/>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Oval 43"/>
          <p:cNvSpPr/>
          <p:nvPr/>
        </p:nvSpPr>
        <p:spPr>
          <a:xfrm>
            <a:off x="3759200" y="4464050"/>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2552700" y="3194050"/>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3782483" y="4196292"/>
            <a:ext cx="425450" cy="369332"/>
          </a:xfrm>
          <a:prstGeom prst="rect">
            <a:avLst/>
          </a:prstGeom>
          <a:noFill/>
        </p:spPr>
        <p:txBody>
          <a:bodyPr wrap="square" rtlCol="0">
            <a:spAutoFit/>
          </a:bodyPr>
          <a:lstStyle/>
          <a:p>
            <a:pPr marL="0" lvl="2"/>
            <a:r>
              <a:rPr lang="en-US" dirty="0">
                <a:solidFill>
                  <a:srgbClr val="3366FF"/>
                </a:solidFill>
              </a:rPr>
              <a:t>S</a:t>
            </a:r>
            <a:r>
              <a:rPr lang="en-US" baseline="30000" dirty="0">
                <a:solidFill>
                  <a:srgbClr val="3366FF"/>
                </a:solidFill>
              </a:rPr>
              <a:t>1</a:t>
            </a:r>
          </a:p>
        </p:txBody>
      </p:sp>
      <p:sp>
        <p:nvSpPr>
          <p:cNvPr id="51" name="TextBox 50"/>
          <p:cNvSpPr txBox="1"/>
          <p:nvPr/>
        </p:nvSpPr>
        <p:spPr>
          <a:xfrm>
            <a:off x="2563283" y="2875492"/>
            <a:ext cx="527050" cy="369332"/>
          </a:xfrm>
          <a:prstGeom prst="rect">
            <a:avLst/>
          </a:prstGeom>
          <a:noFill/>
        </p:spPr>
        <p:txBody>
          <a:bodyPr wrap="square" rtlCol="0">
            <a:spAutoFit/>
          </a:bodyPr>
          <a:lstStyle/>
          <a:p>
            <a:pPr marL="0" lvl="2"/>
            <a:r>
              <a:rPr lang="en-US" dirty="0">
                <a:solidFill>
                  <a:srgbClr val="3366FF"/>
                </a:solidFill>
              </a:rPr>
              <a:t>D</a:t>
            </a:r>
            <a:r>
              <a:rPr lang="en-US" baseline="30000" dirty="0">
                <a:solidFill>
                  <a:srgbClr val="3366FF"/>
                </a:solidFill>
              </a:rPr>
              <a:t>1</a:t>
            </a:r>
          </a:p>
        </p:txBody>
      </p:sp>
      <p:sp>
        <p:nvSpPr>
          <p:cNvPr id="3" name="Footer Placeholder 2">
            <a:extLst>
              <a:ext uri="{FF2B5EF4-FFF2-40B4-BE49-F238E27FC236}">
                <a16:creationId xmlns:a16="http://schemas.microsoft.com/office/drawing/2014/main" id="{62BE9BFA-724E-3543-A135-299D2F03B493}"/>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279488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model</a:t>
            </a:r>
          </a:p>
        </p:txBody>
      </p:sp>
      <p:sp>
        <p:nvSpPr>
          <p:cNvPr id="3" name="Content Placeholder 2"/>
          <p:cNvSpPr>
            <a:spLocks noGrp="1"/>
          </p:cNvSpPr>
          <p:nvPr>
            <p:ph idx="1"/>
          </p:nvPr>
        </p:nvSpPr>
        <p:spPr/>
        <p:txBody>
          <a:bodyPr/>
          <a:lstStyle/>
          <a:p>
            <a:r>
              <a:rPr lang="en-US" dirty="0"/>
              <a:t>Includes as special cases</a:t>
            </a:r>
          </a:p>
          <a:p>
            <a:pPr lvl="1"/>
            <a:r>
              <a:rPr lang="en-US" dirty="0"/>
              <a:t>The Ricardian model (but linear PPF)</a:t>
            </a:r>
          </a:p>
          <a:p>
            <a:pPr lvl="1"/>
            <a:r>
              <a:rPr lang="en-US" dirty="0"/>
              <a:t>Heckscher-Ohlin Model</a:t>
            </a:r>
          </a:p>
          <a:p>
            <a:pPr lvl="1"/>
            <a:r>
              <a:rPr lang="en-US" dirty="0"/>
              <a:t>Specific factors model</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a:t>
            </a:fld>
            <a:endParaRPr lang="en-US"/>
          </a:p>
        </p:txBody>
      </p:sp>
      <p:sp>
        <p:nvSpPr>
          <p:cNvPr id="4" name="Footer Placeholder 3">
            <a:extLst>
              <a:ext uri="{FF2B5EF4-FFF2-40B4-BE49-F238E27FC236}">
                <a16:creationId xmlns:a16="http://schemas.microsoft.com/office/drawing/2014/main" id="{93CB4CDC-ABD2-7E4B-B37F-BE698FD35323}"/>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11504178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Growth:  </a:t>
            </a:r>
            <a:br>
              <a:rPr lang="en-US" dirty="0"/>
            </a:br>
            <a:r>
              <a:rPr lang="en-US" dirty="0"/>
              <a:t>Small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50</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0"/>
            <a:ext cx="3886200" cy="4495799"/>
          </a:xfrm>
          <a:ln>
            <a:solidFill>
              <a:srgbClr val="000000"/>
            </a:solidFill>
          </a:ln>
        </p:spPr>
        <p:txBody>
          <a:bodyPr/>
          <a:lstStyle/>
          <a:p>
            <a:r>
              <a:rPr lang="en-US" sz="2400" dirty="0"/>
              <a:t>If prices are given from world market and do not change, then growth of PPF benefits the country.  </a:t>
            </a:r>
          </a:p>
          <a:p>
            <a:r>
              <a:rPr lang="en-US" sz="2400" dirty="0"/>
              <a:t>This is true whether the growth is</a:t>
            </a:r>
          </a:p>
          <a:p>
            <a:pPr lvl="1"/>
            <a:r>
              <a:rPr lang="en-US" sz="2000" dirty="0"/>
              <a:t>Neutral</a:t>
            </a:r>
          </a:p>
          <a:p>
            <a:pPr lvl="1"/>
            <a:r>
              <a:rPr lang="en-US" sz="2000" dirty="0">
                <a:solidFill>
                  <a:srgbClr val="FF0000"/>
                </a:solidFill>
              </a:rPr>
              <a:t>Biased toward export (cloth)</a:t>
            </a:r>
          </a:p>
          <a:p>
            <a:pPr lvl="1"/>
            <a:r>
              <a:rPr lang="en-US" sz="2000" dirty="0"/>
              <a:t>Biased toward import (food)</a:t>
            </a:r>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85900" y="2647950"/>
            <a:ext cx="2447925" cy="25590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355850" y="355917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Freeform 41"/>
          <p:cNvSpPr/>
          <p:nvPr/>
        </p:nvSpPr>
        <p:spPr>
          <a:xfrm>
            <a:off x="1447798" y="3911601"/>
            <a:ext cx="2311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336925" y="45783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2952750" y="4543425"/>
            <a:ext cx="42545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1987550" y="3514725"/>
            <a:ext cx="441325" cy="369332"/>
          </a:xfrm>
          <a:prstGeom prst="rect">
            <a:avLst/>
          </a:prstGeom>
          <a:noFill/>
        </p:spPr>
        <p:txBody>
          <a:bodyPr wrap="square" rtlCol="0">
            <a:spAutoFit/>
          </a:bodyPr>
          <a:lstStyle/>
          <a:p>
            <a:pPr marL="0" lvl="2"/>
            <a:r>
              <a:rPr lang="en-US" dirty="0"/>
              <a:t>D</a:t>
            </a:r>
            <a:r>
              <a:rPr lang="en-US" baseline="30000" dirty="0"/>
              <a:t>0</a:t>
            </a:r>
          </a:p>
        </p:txBody>
      </p:sp>
      <p:sp>
        <p:nvSpPr>
          <p:cNvPr id="58" name="Freeform 57"/>
          <p:cNvSpPr/>
          <p:nvPr/>
        </p:nvSpPr>
        <p:spPr>
          <a:xfrm rot="10800000">
            <a:off x="2149475" y="2719917"/>
            <a:ext cx="1198033" cy="1169458"/>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Freeform 24"/>
          <p:cNvSpPr/>
          <p:nvPr/>
        </p:nvSpPr>
        <p:spPr>
          <a:xfrm>
            <a:off x="1447800" y="3860800"/>
            <a:ext cx="2914650" cy="130810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3" name="Straight Connector 32"/>
          <p:cNvCxnSpPr/>
          <p:nvPr/>
        </p:nvCxnSpPr>
        <p:spPr>
          <a:xfrm>
            <a:off x="1987550" y="2613025"/>
            <a:ext cx="2447925" cy="255905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37" name="Freeform 36"/>
          <p:cNvSpPr/>
          <p:nvPr/>
        </p:nvSpPr>
        <p:spPr>
          <a:xfrm rot="10800000">
            <a:off x="2292156" y="2157247"/>
            <a:ext cx="1441644" cy="143676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Oval 43"/>
          <p:cNvSpPr/>
          <p:nvPr/>
        </p:nvSpPr>
        <p:spPr>
          <a:xfrm>
            <a:off x="4051300" y="4759325"/>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2552700" y="3194050"/>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4090458" y="4469342"/>
            <a:ext cx="425450" cy="369332"/>
          </a:xfrm>
          <a:prstGeom prst="rect">
            <a:avLst/>
          </a:prstGeom>
          <a:noFill/>
        </p:spPr>
        <p:txBody>
          <a:bodyPr wrap="square" rtlCol="0">
            <a:spAutoFit/>
          </a:bodyPr>
          <a:lstStyle/>
          <a:p>
            <a:pPr marL="0" lvl="2"/>
            <a:r>
              <a:rPr lang="en-US" dirty="0">
                <a:solidFill>
                  <a:srgbClr val="FF0000"/>
                </a:solidFill>
              </a:rPr>
              <a:t>S</a:t>
            </a:r>
            <a:r>
              <a:rPr lang="en-US" baseline="30000" dirty="0">
                <a:solidFill>
                  <a:srgbClr val="FF0000"/>
                </a:solidFill>
              </a:rPr>
              <a:t>1</a:t>
            </a:r>
          </a:p>
        </p:txBody>
      </p:sp>
      <p:sp>
        <p:nvSpPr>
          <p:cNvPr id="51" name="TextBox 50"/>
          <p:cNvSpPr txBox="1"/>
          <p:nvPr/>
        </p:nvSpPr>
        <p:spPr>
          <a:xfrm>
            <a:off x="2563283" y="2875492"/>
            <a:ext cx="527050" cy="369332"/>
          </a:xfrm>
          <a:prstGeom prst="rect">
            <a:avLst/>
          </a:prstGeom>
          <a:noFill/>
        </p:spPr>
        <p:txBody>
          <a:bodyPr wrap="square" rtlCol="0">
            <a:spAutoFit/>
          </a:bodyPr>
          <a:lstStyle/>
          <a:p>
            <a:pPr marL="0" lvl="2"/>
            <a:r>
              <a:rPr lang="en-US" dirty="0">
                <a:solidFill>
                  <a:srgbClr val="FF0000"/>
                </a:solidFill>
              </a:rPr>
              <a:t>D</a:t>
            </a:r>
            <a:r>
              <a:rPr lang="en-US" baseline="30000" dirty="0">
                <a:solidFill>
                  <a:srgbClr val="FF0000"/>
                </a:solidFill>
              </a:rPr>
              <a:t>1</a:t>
            </a:r>
          </a:p>
        </p:txBody>
      </p:sp>
      <p:sp>
        <p:nvSpPr>
          <p:cNvPr id="3" name="Footer Placeholder 2">
            <a:extLst>
              <a:ext uri="{FF2B5EF4-FFF2-40B4-BE49-F238E27FC236}">
                <a16:creationId xmlns:a16="http://schemas.microsoft.com/office/drawing/2014/main" id="{EA4E3A07-B6B8-A642-A997-7B500444651D}"/>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6247836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Growth:  </a:t>
            </a:r>
            <a:br>
              <a:rPr lang="en-US" dirty="0"/>
            </a:br>
            <a:r>
              <a:rPr lang="en-US" dirty="0"/>
              <a:t>Small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51</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0"/>
            <a:ext cx="3886200" cy="4495799"/>
          </a:xfrm>
          <a:ln>
            <a:solidFill>
              <a:srgbClr val="000000"/>
            </a:solidFill>
          </a:ln>
        </p:spPr>
        <p:txBody>
          <a:bodyPr/>
          <a:lstStyle/>
          <a:p>
            <a:r>
              <a:rPr lang="en-US" sz="2400" dirty="0"/>
              <a:t>If prices are given from world market and do not change, then growth of PPF benefits the country.  </a:t>
            </a:r>
          </a:p>
          <a:p>
            <a:r>
              <a:rPr lang="en-US" sz="2400" dirty="0"/>
              <a:t>This is true whether the growth is</a:t>
            </a:r>
          </a:p>
          <a:p>
            <a:pPr lvl="1"/>
            <a:r>
              <a:rPr lang="en-US" sz="2000" dirty="0"/>
              <a:t>Neutral</a:t>
            </a:r>
          </a:p>
          <a:p>
            <a:pPr lvl="1"/>
            <a:r>
              <a:rPr lang="en-US" sz="2000" dirty="0"/>
              <a:t>Biased toward export (cloth)</a:t>
            </a:r>
          </a:p>
          <a:p>
            <a:pPr lvl="1"/>
            <a:r>
              <a:rPr lang="en-US" sz="2000" dirty="0">
                <a:solidFill>
                  <a:srgbClr val="008000"/>
                </a:solidFill>
              </a:rPr>
              <a:t>Biased toward import (food)</a:t>
            </a:r>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85900" y="2647950"/>
            <a:ext cx="2447925" cy="25590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355850" y="355917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Freeform 41"/>
          <p:cNvSpPr/>
          <p:nvPr/>
        </p:nvSpPr>
        <p:spPr>
          <a:xfrm>
            <a:off x="1447798" y="3911601"/>
            <a:ext cx="2311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336925" y="45783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2952750" y="4543425"/>
            <a:ext cx="42545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1987550" y="3514725"/>
            <a:ext cx="441325" cy="369332"/>
          </a:xfrm>
          <a:prstGeom prst="rect">
            <a:avLst/>
          </a:prstGeom>
          <a:noFill/>
        </p:spPr>
        <p:txBody>
          <a:bodyPr wrap="square" rtlCol="0">
            <a:spAutoFit/>
          </a:bodyPr>
          <a:lstStyle/>
          <a:p>
            <a:pPr marL="0" lvl="2"/>
            <a:r>
              <a:rPr lang="en-US" dirty="0">
                <a:solidFill>
                  <a:srgbClr val="008000"/>
                </a:solidFill>
              </a:rPr>
              <a:t>D</a:t>
            </a:r>
            <a:r>
              <a:rPr lang="en-US" baseline="30000" dirty="0">
                <a:solidFill>
                  <a:srgbClr val="008000"/>
                </a:solidFill>
              </a:rPr>
              <a:t>0</a:t>
            </a:r>
          </a:p>
        </p:txBody>
      </p:sp>
      <p:sp>
        <p:nvSpPr>
          <p:cNvPr id="58" name="Freeform 57"/>
          <p:cNvSpPr/>
          <p:nvPr/>
        </p:nvSpPr>
        <p:spPr>
          <a:xfrm rot="10800000">
            <a:off x="2149475" y="2719917"/>
            <a:ext cx="1198033" cy="1169458"/>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Freeform 24"/>
          <p:cNvSpPr/>
          <p:nvPr/>
        </p:nvSpPr>
        <p:spPr>
          <a:xfrm>
            <a:off x="1447799" y="3257550"/>
            <a:ext cx="2581275" cy="1911352"/>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rgbClr val="008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3" name="Straight Connector 32"/>
          <p:cNvCxnSpPr/>
          <p:nvPr/>
        </p:nvCxnSpPr>
        <p:spPr>
          <a:xfrm>
            <a:off x="1987550" y="2613025"/>
            <a:ext cx="2447925" cy="2559050"/>
          </a:xfrm>
          <a:prstGeom prst="line">
            <a:avLst/>
          </a:prstGeom>
          <a:ln>
            <a:solidFill>
              <a:srgbClr val="008000"/>
            </a:solidFill>
            <a:prstDash val="lgDash"/>
          </a:ln>
          <a:effectLst/>
        </p:spPr>
        <p:style>
          <a:lnRef idx="2">
            <a:schemeClr val="accent1"/>
          </a:lnRef>
          <a:fillRef idx="0">
            <a:schemeClr val="accent1"/>
          </a:fillRef>
          <a:effectRef idx="1">
            <a:schemeClr val="accent1"/>
          </a:effectRef>
          <a:fontRef idx="minor">
            <a:schemeClr val="tx1"/>
          </a:fontRef>
        </p:style>
      </p:cxnSp>
      <p:sp>
        <p:nvSpPr>
          <p:cNvPr id="37" name="Freeform 36"/>
          <p:cNvSpPr/>
          <p:nvPr/>
        </p:nvSpPr>
        <p:spPr>
          <a:xfrm rot="10800000">
            <a:off x="2292156" y="2157247"/>
            <a:ext cx="1441644" cy="143676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008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Oval 43"/>
          <p:cNvSpPr/>
          <p:nvPr/>
        </p:nvSpPr>
        <p:spPr>
          <a:xfrm>
            <a:off x="3308350" y="3997325"/>
            <a:ext cx="76200" cy="76200"/>
          </a:xfrm>
          <a:prstGeom prst="ellipse">
            <a:avLst/>
          </a:prstGeom>
          <a:solidFill>
            <a:schemeClr val="bg1"/>
          </a:solidFill>
          <a:ln w="254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2552700" y="3194050"/>
            <a:ext cx="76200" cy="76200"/>
          </a:xfrm>
          <a:prstGeom prst="ellipse">
            <a:avLst/>
          </a:prstGeom>
          <a:solidFill>
            <a:schemeClr val="bg1"/>
          </a:solidFill>
          <a:ln w="254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3357033" y="3789892"/>
            <a:ext cx="425450" cy="369332"/>
          </a:xfrm>
          <a:prstGeom prst="rect">
            <a:avLst/>
          </a:prstGeom>
          <a:noFill/>
        </p:spPr>
        <p:txBody>
          <a:bodyPr wrap="square" rtlCol="0">
            <a:spAutoFit/>
          </a:bodyPr>
          <a:lstStyle/>
          <a:p>
            <a:pPr marL="0" lvl="2"/>
            <a:r>
              <a:rPr lang="en-US" dirty="0">
                <a:solidFill>
                  <a:srgbClr val="008000"/>
                </a:solidFill>
              </a:rPr>
              <a:t>S</a:t>
            </a:r>
            <a:r>
              <a:rPr lang="en-US" baseline="30000" dirty="0">
                <a:solidFill>
                  <a:srgbClr val="008000"/>
                </a:solidFill>
              </a:rPr>
              <a:t>1</a:t>
            </a:r>
          </a:p>
        </p:txBody>
      </p:sp>
      <p:sp>
        <p:nvSpPr>
          <p:cNvPr id="51" name="TextBox 50"/>
          <p:cNvSpPr txBox="1"/>
          <p:nvPr/>
        </p:nvSpPr>
        <p:spPr>
          <a:xfrm>
            <a:off x="2563283" y="2875492"/>
            <a:ext cx="527050" cy="369332"/>
          </a:xfrm>
          <a:prstGeom prst="rect">
            <a:avLst/>
          </a:prstGeom>
          <a:noFill/>
        </p:spPr>
        <p:txBody>
          <a:bodyPr wrap="square" rtlCol="0">
            <a:spAutoFit/>
          </a:bodyPr>
          <a:lstStyle/>
          <a:p>
            <a:pPr marL="0" lvl="2"/>
            <a:r>
              <a:rPr lang="en-US" dirty="0">
                <a:solidFill>
                  <a:srgbClr val="008000"/>
                </a:solidFill>
              </a:rPr>
              <a:t>D</a:t>
            </a:r>
            <a:r>
              <a:rPr lang="en-US" baseline="30000" dirty="0">
                <a:solidFill>
                  <a:srgbClr val="008000"/>
                </a:solidFill>
              </a:rPr>
              <a:t>1</a:t>
            </a:r>
          </a:p>
        </p:txBody>
      </p:sp>
      <p:sp>
        <p:nvSpPr>
          <p:cNvPr id="3" name="Footer Placeholder 2">
            <a:extLst>
              <a:ext uri="{FF2B5EF4-FFF2-40B4-BE49-F238E27FC236}">
                <a16:creationId xmlns:a16="http://schemas.microsoft.com/office/drawing/2014/main" id="{A65C4291-EF9A-9E4C-8DBF-13388DB968AC}"/>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7381961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Growth:  </a:t>
            </a:r>
            <a:br>
              <a:rPr lang="en-US" dirty="0"/>
            </a:br>
            <a:r>
              <a:rPr lang="en-US" dirty="0"/>
              <a:t>Large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52</a:t>
            </a:fld>
            <a:endParaRPr lang="en-US"/>
          </a:p>
        </p:txBody>
      </p:sp>
      <p:sp>
        <p:nvSpPr>
          <p:cNvPr id="3" name="Content Placeholder 2"/>
          <p:cNvSpPr>
            <a:spLocks noGrp="1"/>
          </p:cNvSpPr>
          <p:nvPr>
            <p:ph idx="1"/>
          </p:nvPr>
        </p:nvSpPr>
        <p:spPr/>
        <p:txBody>
          <a:bodyPr/>
          <a:lstStyle/>
          <a:p>
            <a:r>
              <a:rPr lang="en-US" dirty="0"/>
              <a:t>Growth of a large country will usually change world prices</a:t>
            </a:r>
          </a:p>
          <a:p>
            <a:r>
              <a:rPr lang="en-US" dirty="0"/>
              <a:t>So the previous 3 slides no longer show the final effects of growth</a:t>
            </a:r>
          </a:p>
          <a:p>
            <a:r>
              <a:rPr lang="en-US" dirty="0"/>
              <a:t>They do, however, show </a:t>
            </a:r>
          </a:p>
          <a:p>
            <a:pPr lvl="1"/>
            <a:r>
              <a:rPr lang="en-US" dirty="0"/>
              <a:t>what happens for given prices, and thus</a:t>
            </a:r>
          </a:p>
          <a:p>
            <a:pPr lvl="1"/>
            <a:r>
              <a:rPr lang="en-US" dirty="0"/>
              <a:t>tell us how world relative supply will shift </a:t>
            </a:r>
          </a:p>
          <a:p>
            <a:pPr marL="914400" lvl="2" indent="0">
              <a:buNone/>
            </a:pPr>
            <a:r>
              <a:rPr lang="en-US" dirty="0"/>
              <a:t>(world relative demand will </a:t>
            </a:r>
            <a:r>
              <a:rPr lang="en-US" u="sng" dirty="0"/>
              <a:t>not</a:t>
            </a:r>
            <a:r>
              <a:rPr lang="en-US" dirty="0"/>
              <a:t> shift, if the countries have the same homothetic preferences)</a:t>
            </a:r>
          </a:p>
        </p:txBody>
      </p:sp>
      <p:sp>
        <p:nvSpPr>
          <p:cNvPr id="4" name="Footer Placeholder 3">
            <a:extLst>
              <a:ext uri="{FF2B5EF4-FFF2-40B4-BE49-F238E27FC236}">
                <a16:creationId xmlns:a16="http://schemas.microsoft.com/office/drawing/2014/main" id="{0E031300-0391-BF4F-9106-B8AC53FAC4A8}"/>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1056507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Growth:  </a:t>
            </a:r>
            <a:br>
              <a:rPr lang="en-US" dirty="0"/>
            </a:br>
            <a:r>
              <a:rPr lang="en-US" dirty="0"/>
              <a:t>Large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53</a:t>
            </a:fld>
            <a:endParaRPr lang="en-US"/>
          </a:p>
        </p:txBody>
      </p:sp>
      <p:sp>
        <p:nvSpPr>
          <p:cNvPr id="3" name="Content Placeholder 2"/>
          <p:cNvSpPr>
            <a:spLocks noGrp="1"/>
          </p:cNvSpPr>
          <p:nvPr>
            <p:ph idx="1"/>
          </p:nvPr>
        </p:nvSpPr>
        <p:spPr/>
        <p:txBody>
          <a:bodyPr/>
          <a:lstStyle/>
          <a:p>
            <a:r>
              <a:rPr lang="en-US" dirty="0"/>
              <a:t>Recall that</a:t>
            </a:r>
          </a:p>
          <a:p>
            <a:pPr marL="0" indent="0">
              <a:buNone/>
            </a:pPr>
            <a:endParaRPr lang="en-US" dirty="0"/>
          </a:p>
          <a:p>
            <a:endParaRPr lang="en-US" dirty="0"/>
          </a:p>
          <a:p>
            <a:r>
              <a:rPr lang="en-US" dirty="0"/>
              <a:t>This will increase if either RS or β</a:t>
            </a:r>
            <a:r>
              <a:rPr lang="en-US" baseline="-25000" dirty="0"/>
              <a:t>SF</a:t>
            </a:r>
            <a:r>
              <a:rPr lang="en-US" dirty="0"/>
              <a:t> goes up (since we’ve assumed RS &gt; RS*)</a:t>
            </a:r>
          </a:p>
          <a:p>
            <a:r>
              <a:rPr lang="en-US" dirty="0"/>
              <a:t>From the slides for neutral, export-biased, and import-biased growth, one or both of these must happen unless growth is strongly biased toward the import (food)</a:t>
            </a:r>
          </a:p>
        </p:txBody>
      </p:sp>
      <p:sp>
        <p:nvSpPr>
          <p:cNvPr id="6" name="Content Placeholder 2"/>
          <p:cNvSpPr txBox="1">
            <a:spLocks/>
          </p:cNvSpPr>
          <p:nvPr/>
        </p:nvSpPr>
        <p:spPr bwMode="auto">
          <a:xfrm>
            <a:off x="3564467" y="1786467"/>
            <a:ext cx="3962400" cy="1447798"/>
          </a:xfrm>
          <a:prstGeom prst="rect">
            <a:avLst/>
          </a:prstGeom>
          <a:noFill/>
          <a:ln w="50800">
            <a:solidFill>
              <a:srgbClr val="008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lvl="2" indent="0">
              <a:buFontTx/>
              <a:buNone/>
            </a:pPr>
            <a:r>
              <a:rPr lang="en-US" dirty="0"/>
              <a:t>RS</a:t>
            </a:r>
            <a:r>
              <a:rPr lang="en-US" baseline="30000" dirty="0"/>
              <a:t>W </a:t>
            </a:r>
            <a:r>
              <a:rPr lang="en-US" dirty="0"/>
              <a:t>= β</a:t>
            </a:r>
            <a:r>
              <a:rPr lang="en-US" baseline="-25000" dirty="0"/>
              <a:t>SF</a:t>
            </a:r>
            <a:r>
              <a:rPr lang="en-US" dirty="0"/>
              <a:t>RS + (1–β</a:t>
            </a:r>
            <a:r>
              <a:rPr lang="en-US" baseline="-25000" dirty="0"/>
              <a:t>SF</a:t>
            </a:r>
            <a:r>
              <a:rPr lang="en-US" dirty="0"/>
              <a:t>)RS*</a:t>
            </a:r>
          </a:p>
          <a:p>
            <a:pPr marL="0" lvl="2" indent="0">
              <a:buFontTx/>
              <a:buNone/>
            </a:pPr>
            <a:r>
              <a:rPr lang="en-US" sz="2000" dirty="0"/>
              <a:t>   where </a:t>
            </a:r>
          </a:p>
          <a:p>
            <a:pPr marL="0" lvl="2" indent="0">
              <a:buFontTx/>
              <a:buNone/>
            </a:pPr>
            <a:r>
              <a:rPr lang="en-US" dirty="0"/>
              <a:t>     β</a:t>
            </a:r>
            <a:r>
              <a:rPr lang="en-US" baseline="-25000" dirty="0"/>
              <a:t>SF </a:t>
            </a:r>
            <a:r>
              <a:rPr lang="en-US" dirty="0"/>
              <a:t>= </a:t>
            </a:r>
          </a:p>
          <a:p>
            <a:pPr marL="342900" lvl="2" indent="-342900"/>
            <a:endParaRPr lang="en-US" dirty="0"/>
          </a:p>
          <a:p>
            <a:pPr marL="342900" lvl="2" indent="-342900"/>
            <a:endParaRPr lang="en-US" dirty="0"/>
          </a:p>
          <a:p>
            <a:endParaRPr lang="en-US" sz="2400" dirty="0"/>
          </a:p>
          <a:p>
            <a:endParaRPr lang="en-US" sz="1600" dirty="0"/>
          </a:p>
        </p:txBody>
      </p:sp>
      <p:grpSp>
        <p:nvGrpSpPr>
          <p:cNvPr id="7" name="Group 6"/>
          <p:cNvGrpSpPr/>
          <p:nvPr/>
        </p:nvGrpSpPr>
        <p:grpSpPr>
          <a:xfrm>
            <a:off x="4792133" y="2472267"/>
            <a:ext cx="1066800" cy="674132"/>
            <a:chOff x="2438400" y="2895600"/>
            <a:chExt cx="1066800" cy="674132"/>
          </a:xfrm>
        </p:grpSpPr>
        <p:sp>
          <p:nvSpPr>
            <p:cNvPr id="8" name="Rectangle 7"/>
            <p:cNvSpPr/>
            <p:nvPr/>
          </p:nvSpPr>
          <p:spPr>
            <a:xfrm>
              <a:off x="2438400" y="3200400"/>
              <a:ext cx="1033494" cy="369332"/>
            </a:xfrm>
            <a:prstGeom prst="rect">
              <a:avLst/>
            </a:prstGeom>
          </p:spPr>
          <p:txBody>
            <a:bodyPr wrap="none">
              <a:spAutoFit/>
            </a:bodyPr>
            <a:lstStyle/>
            <a:p>
              <a:pPr marL="342900" lvl="2" indent="-342900"/>
              <a:r>
                <a:rPr lang="en-US" dirty="0"/>
                <a:t>S</a:t>
              </a:r>
              <a:r>
                <a:rPr lang="en-US" baseline="-25000" dirty="0"/>
                <a:t>F</a:t>
              </a:r>
              <a:r>
                <a:rPr lang="en-US" dirty="0"/>
                <a:t> + S</a:t>
              </a:r>
              <a:r>
                <a:rPr lang="en-US" baseline="-25000" dirty="0"/>
                <a:t>F</a:t>
              </a:r>
              <a:r>
                <a:rPr lang="en-US" dirty="0"/>
                <a:t>*</a:t>
              </a:r>
              <a:endParaRPr lang="en-US" baseline="30000" dirty="0"/>
            </a:p>
          </p:txBody>
        </p:sp>
        <p:sp>
          <p:nvSpPr>
            <p:cNvPr id="9" name="Rectangle 8"/>
            <p:cNvSpPr/>
            <p:nvPr/>
          </p:nvSpPr>
          <p:spPr>
            <a:xfrm>
              <a:off x="2438400" y="2895600"/>
              <a:ext cx="1066800" cy="369332"/>
            </a:xfrm>
            <a:prstGeom prst="rect">
              <a:avLst/>
            </a:prstGeom>
          </p:spPr>
          <p:txBody>
            <a:bodyPr wrap="square">
              <a:spAutoFit/>
            </a:bodyPr>
            <a:lstStyle/>
            <a:p>
              <a:pPr marL="342900" lvl="2" indent="-342900" algn="ctr"/>
              <a:r>
                <a:rPr lang="en-US" dirty="0"/>
                <a:t>S</a:t>
              </a:r>
              <a:r>
                <a:rPr lang="en-US" baseline="-25000" dirty="0"/>
                <a:t>F</a:t>
              </a:r>
              <a:endParaRPr lang="en-US" baseline="30000" dirty="0"/>
            </a:p>
          </p:txBody>
        </p:sp>
        <p:cxnSp>
          <p:nvCxnSpPr>
            <p:cNvPr id="10" name="Straight Connector 9"/>
            <p:cNvCxnSpPr/>
            <p:nvPr/>
          </p:nvCxnSpPr>
          <p:spPr>
            <a:xfrm>
              <a:off x="2514600" y="3276600"/>
              <a:ext cx="9144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4" name="Footer Placeholder 3">
            <a:extLst>
              <a:ext uri="{FF2B5EF4-FFF2-40B4-BE49-F238E27FC236}">
                <a16:creationId xmlns:a16="http://schemas.microsoft.com/office/drawing/2014/main" id="{DBEB55D4-7288-1243-8CCF-19CEF616C730}"/>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615647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Effects of Neutral Growth on World Price:  Large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54</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2" name="TextBox 31"/>
          <p:cNvSpPr txBox="1"/>
          <p:nvPr/>
        </p:nvSpPr>
        <p:spPr>
          <a:xfrm>
            <a:off x="36576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flipV="1">
            <a:off x="1905000" y="22098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038600" y="1981200"/>
            <a:ext cx="736162" cy="369332"/>
          </a:xfrm>
          <a:prstGeom prst="rect">
            <a:avLst/>
          </a:prstGeom>
        </p:spPr>
        <p:txBody>
          <a:bodyPr wrap="none">
            <a:spAutoFit/>
          </a:bodyPr>
          <a:lstStyle/>
          <a:p>
            <a:r>
              <a:rPr lang="en-US" dirty="0"/>
              <a:t>RS</a:t>
            </a:r>
            <a:r>
              <a:rPr lang="en-US" baseline="30000" dirty="0"/>
              <a:t>W0</a:t>
            </a:r>
            <a:endParaRPr lang="en-US" dirty="0"/>
          </a:p>
        </p:txBody>
      </p:sp>
      <p:cxnSp>
        <p:nvCxnSpPr>
          <p:cNvPr id="21" name="Straight Connector 20"/>
          <p:cNvCxnSpPr/>
          <p:nvPr/>
        </p:nvCxnSpPr>
        <p:spPr>
          <a:xfrm flipV="1">
            <a:off x="2438400" y="2827867"/>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3962400" y="3352800"/>
            <a:ext cx="1131966" cy="369332"/>
          </a:xfrm>
          <a:prstGeom prst="rect">
            <a:avLst/>
          </a:prstGeom>
        </p:spPr>
        <p:txBody>
          <a:bodyPr wrap="none">
            <a:spAutoFit/>
          </a:bodyPr>
          <a:lstStyle/>
          <a:p>
            <a:pPr marL="0" lvl="2"/>
            <a:r>
              <a:rPr lang="en-US" dirty="0"/>
              <a:t>RS</a:t>
            </a:r>
            <a:r>
              <a:rPr lang="en-US" baseline="30000" dirty="0"/>
              <a:t>0</a:t>
            </a:r>
            <a:r>
              <a:rPr lang="en-US" dirty="0">
                <a:solidFill>
                  <a:srgbClr val="3366FF"/>
                </a:solidFill>
              </a:rPr>
              <a:t>=RS</a:t>
            </a:r>
            <a:r>
              <a:rPr lang="en-US" baseline="30000" dirty="0">
                <a:solidFill>
                  <a:srgbClr val="3366FF"/>
                </a:solidFill>
              </a:rPr>
              <a:t>1</a:t>
            </a:r>
          </a:p>
        </p:txBody>
      </p:sp>
      <p:cxnSp>
        <p:nvCxnSpPr>
          <p:cNvPr id="23" name="Straight Connector 22"/>
          <p:cNvCxnSpPr/>
          <p:nvPr/>
        </p:nvCxnSpPr>
        <p:spPr>
          <a:xfrm flipV="1">
            <a:off x="1515534" y="1634066"/>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3657600" y="1524000"/>
            <a:ext cx="595160" cy="369332"/>
          </a:xfrm>
          <a:prstGeom prst="rect">
            <a:avLst/>
          </a:prstGeom>
        </p:spPr>
        <p:txBody>
          <a:bodyPr wrap="none">
            <a:spAutoFit/>
          </a:bodyPr>
          <a:lstStyle/>
          <a:p>
            <a:r>
              <a:rPr lang="en-US" dirty="0"/>
              <a:t>RS*</a:t>
            </a:r>
          </a:p>
        </p:txBody>
      </p:sp>
      <p:cxnSp>
        <p:nvCxnSpPr>
          <p:cNvPr id="25" name="Straight Connector 24"/>
          <p:cNvCxnSpPr/>
          <p:nvPr/>
        </p:nvCxnSpPr>
        <p:spPr>
          <a:xfrm>
            <a:off x="1828800" y="2286001"/>
            <a:ext cx="2209800" cy="243839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1447800" y="3429000"/>
            <a:ext cx="1371600" cy="3176"/>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2895600" y="3505200"/>
            <a:ext cx="0" cy="16764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838200" y="3200400"/>
            <a:ext cx="609600" cy="369332"/>
          </a:xfrm>
          <a:prstGeom prst="rect">
            <a:avLst/>
          </a:prstGeom>
          <a:noFill/>
        </p:spPr>
        <p:txBody>
          <a:bodyPr wrap="square" rtlCol="0">
            <a:spAutoFit/>
          </a:bodyPr>
          <a:lstStyle/>
          <a:p>
            <a:pPr marL="0" lvl="2"/>
            <a:r>
              <a:rPr lang="en-US" dirty="0"/>
              <a:t>RP</a:t>
            </a:r>
            <a:r>
              <a:rPr lang="en-US" baseline="30000" dirty="0"/>
              <a:t>0</a:t>
            </a:r>
          </a:p>
        </p:txBody>
      </p:sp>
      <p:sp>
        <p:nvSpPr>
          <p:cNvPr id="33" name="TextBox 32"/>
          <p:cNvSpPr txBox="1"/>
          <p:nvPr/>
        </p:nvSpPr>
        <p:spPr>
          <a:xfrm>
            <a:off x="2590800" y="5181600"/>
            <a:ext cx="609600" cy="369332"/>
          </a:xfrm>
          <a:prstGeom prst="rect">
            <a:avLst/>
          </a:prstGeom>
          <a:noFill/>
        </p:spPr>
        <p:txBody>
          <a:bodyPr wrap="square" rtlCol="0">
            <a:spAutoFit/>
          </a:bodyPr>
          <a:lstStyle/>
          <a:p>
            <a:pPr marL="0" lvl="2"/>
            <a:r>
              <a:rPr lang="en-US" dirty="0"/>
              <a:t>RQ</a:t>
            </a:r>
            <a:r>
              <a:rPr lang="en-US" baseline="30000" dirty="0"/>
              <a:t>0</a:t>
            </a:r>
          </a:p>
        </p:txBody>
      </p:sp>
      <p:sp>
        <p:nvSpPr>
          <p:cNvPr id="34" name="Content Placeholder 2"/>
          <p:cNvSpPr txBox="1">
            <a:spLocks/>
          </p:cNvSpPr>
          <p:nvPr/>
        </p:nvSpPr>
        <p:spPr bwMode="auto">
          <a:xfrm>
            <a:off x="5029200" y="1524000"/>
            <a:ext cx="3657600" cy="33528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Large country growth, if </a:t>
            </a:r>
            <a:r>
              <a:rPr lang="en-US" sz="2400" dirty="0">
                <a:solidFill>
                  <a:srgbClr val="3366FF"/>
                </a:solidFill>
              </a:rPr>
              <a:t>neutral</a:t>
            </a:r>
          </a:p>
          <a:p>
            <a:r>
              <a:rPr lang="en-US" sz="2400" dirty="0"/>
              <a:t>RS does not change</a:t>
            </a:r>
          </a:p>
          <a:p>
            <a:r>
              <a:rPr lang="en-US" sz="2400" dirty="0"/>
              <a:t>β</a:t>
            </a:r>
            <a:r>
              <a:rPr lang="en-US" sz="2400" baseline="-25000" dirty="0"/>
              <a:t>SF </a:t>
            </a:r>
            <a:r>
              <a:rPr lang="en-US" sz="2400" dirty="0"/>
              <a:t>rises </a:t>
            </a:r>
          </a:p>
          <a:p>
            <a:pPr lvl="1"/>
            <a:r>
              <a:rPr lang="en-US" sz="2000" dirty="0"/>
              <a:t>since S</a:t>
            </a:r>
            <a:r>
              <a:rPr lang="en-US" sz="2000" baseline="-25000" dirty="0"/>
              <a:t>F </a:t>
            </a:r>
            <a:r>
              <a:rPr lang="en-US" sz="2000" dirty="0"/>
              <a:t>rises</a:t>
            </a:r>
            <a:endParaRPr lang="en-US" sz="2400" dirty="0"/>
          </a:p>
          <a:p>
            <a:r>
              <a:rPr lang="en-US" sz="2400" dirty="0"/>
              <a:t>RS</a:t>
            </a:r>
            <a:r>
              <a:rPr lang="en-US" sz="2400" baseline="30000" dirty="0"/>
              <a:t>W</a:t>
            </a:r>
            <a:r>
              <a:rPr lang="en-US" sz="2400" dirty="0"/>
              <a:t> shifts right</a:t>
            </a:r>
          </a:p>
          <a:p>
            <a:r>
              <a:rPr lang="en-US" sz="2400" dirty="0"/>
              <a:t>World relative price of cloth goes down.</a:t>
            </a:r>
          </a:p>
        </p:txBody>
      </p:sp>
      <p:cxnSp>
        <p:nvCxnSpPr>
          <p:cNvPr id="20" name="Straight Connector 19"/>
          <p:cNvCxnSpPr/>
          <p:nvPr/>
        </p:nvCxnSpPr>
        <p:spPr>
          <a:xfrm flipV="1">
            <a:off x="2125133" y="2531534"/>
            <a:ext cx="2175933" cy="2252135"/>
          </a:xfrm>
          <a:prstGeom prst="line">
            <a:avLst/>
          </a:prstGeom>
          <a:ln>
            <a:solidFill>
              <a:srgbClr val="3366FF"/>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1430867" y="3733800"/>
            <a:ext cx="1735667" cy="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H="1" flipV="1">
            <a:off x="3132667" y="3725333"/>
            <a:ext cx="8467" cy="1456267"/>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838200" y="3581400"/>
            <a:ext cx="609600" cy="369332"/>
          </a:xfrm>
          <a:prstGeom prst="rect">
            <a:avLst/>
          </a:prstGeom>
          <a:noFill/>
        </p:spPr>
        <p:txBody>
          <a:bodyPr wrap="square" rtlCol="0">
            <a:spAutoFit/>
          </a:bodyPr>
          <a:lstStyle/>
          <a:p>
            <a:pPr marL="0" lvl="2"/>
            <a:r>
              <a:rPr lang="en-US" dirty="0">
                <a:solidFill>
                  <a:srgbClr val="3366FF"/>
                </a:solidFill>
              </a:rPr>
              <a:t>RP</a:t>
            </a:r>
            <a:r>
              <a:rPr lang="en-US" baseline="30000" dirty="0">
                <a:solidFill>
                  <a:srgbClr val="3366FF"/>
                </a:solidFill>
              </a:rPr>
              <a:t>1</a:t>
            </a:r>
          </a:p>
        </p:txBody>
      </p:sp>
      <p:sp>
        <p:nvSpPr>
          <p:cNvPr id="37" name="Rectangle 36"/>
          <p:cNvSpPr/>
          <p:nvPr/>
        </p:nvSpPr>
        <p:spPr>
          <a:xfrm>
            <a:off x="4267200" y="2286000"/>
            <a:ext cx="736162" cy="369332"/>
          </a:xfrm>
          <a:prstGeom prst="rect">
            <a:avLst/>
          </a:prstGeom>
        </p:spPr>
        <p:txBody>
          <a:bodyPr wrap="none">
            <a:spAutoFit/>
          </a:bodyPr>
          <a:lstStyle/>
          <a:p>
            <a:r>
              <a:rPr lang="en-US" dirty="0">
                <a:solidFill>
                  <a:srgbClr val="3366FF"/>
                </a:solidFill>
              </a:rPr>
              <a:t>RS</a:t>
            </a:r>
            <a:r>
              <a:rPr lang="en-US" baseline="30000" dirty="0">
                <a:solidFill>
                  <a:srgbClr val="3366FF"/>
                </a:solidFill>
              </a:rPr>
              <a:t>W1</a:t>
            </a:r>
            <a:endParaRPr lang="en-US" dirty="0">
              <a:solidFill>
                <a:srgbClr val="3366FF"/>
              </a:solidFill>
            </a:endParaRPr>
          </a:p>
        </p:txBody>
      </p:sp>
      <p:sp>
        <p:nvSpPr>
          <p:cNvPr id="6" name="TextBox 5"/>
          <p:cNvSpPr txBox="1"/>
          <p:nvPr/>
        </p:nvSpPr>
        <p:spPr>
          <a:xfrm>
            <a:off x="990600" y="5638800"/>
            <a:ext cx="4191000" cy="369332"/>
          </a:xfrm>
          <a:prstGeom prst="rect">
            <a:avLst/>
          </a:prstGeom>
          <a:noFill/>
        </p:spPr>
        <p:txBody>
          <a:bodyPr wrap="square" rtlCol="0">
            <a:spAutoFit/>
          </a:bodyPr>
          <a:lstStyle/>
          <a:p>
            <a:pPr algn="ctr"/>
            <a:r>
              <a:rPr lang="en-US" dirty="0">
                <a:solidFill>
                  <a:srgbClr val="3366FF"/>
                </a:solidFill>
              </a:rPr>
              <a:t>Neutral Growth of Large Home Country</a:t>
            </a:r>
          </a:p>
        </p:txBody>
      </p:sp>
      <p:sp>
        <p:nvSpPr>
          <p:cNvPr id="35" name="Rectangle 34"/>
          <p:cNvSpPr/>
          <p:nvPr/>
        </p:nvSpPr>
        <p:spPr>
          <a:xfrm>
            <a:off x="3886200" y="4343400"/>
            <a:ext cx="663964" cy="369332"/>
          </a:xfrm>
          <a:prstGeom prst="rect">
            <a:avLst/>
          </a:prstGeom>
        </p:spPr>
        <p:txBody>
          <a:bodyPr wrap="none">
            <a:spAutoFit/>
          </a:bodyPr>
          <a:lstStyle/>
          <a:p>
            <a:r>
              <a:rPr lang="en-US" dirty="0"/>
              <a:t>RD</a:t>
            </a:r>
            <a:r>
              <a:rPr lang="en-US" baseline="30000" dirty="0"/>
              <a:t>W</a:t>
            </a:r>
            <a:endParaRPr lang="en-US" dirty="0"/>
          </a:p>
        </p:txBody>
      </p:sp>
      <p:sp>
        <p:nvSpPr>
          <p:cNvPr id="3" name="Footer Placeholder 2">
            <a:extLst>
              <a:ext uri="{FF2B5EF4-FFF2-40B4-BE49-F238E27FC236}">
                <a16:creationId xmlns:a16="http://schemas.microsoft.com/office/drawing/2014/main" id="{4DEC2AA9-62DB-1246-B626-A5B1E0525E36}"/>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16088451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Effects of Export-Biased Growth on World Price:  Large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55</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2" name="TextBox 31"/>
          <p:cNvSpPr txBox="1"/>
          <p:nvPr/>
        </p:nvSpPr>
        <p:spPr>
          <a:xfrm>
            <a:off x="36576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flipV="1">
            <a:off x="1905000" y="22098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038600" y="1981200"/>
            <a:ext cx="736162" cy="369332"/>
          </a:xfrm>
          <a:prstGeom prst="rect">
            <a:avLst/>
          </a:prstGeom>
        </p:spPr>
        <p:txBody>
          <a:bodyPr wrap="none">
            <a:spAutoFit/>
          </a:bodyPr>
          <a:lstStyle/>
          <a:p>
            <a:r>
              <a:rPr lang="en-US" dirty="0"/>
              <a:t>RS</a:t>
            </a:r>
            <a:r>
              <a:rPr lang="en-US" baseline="30000" dirty="0"/>
              <a:t>W0</a:t>
            </a:r>
            <a:endParaRPr lang="en-US" dirty="0"/>
          </a:p>
        </p:txBody>
      </p:sp>
      <p:cxnSp>
        <p:nvCxnSpPr>
          <p:cNvPr id="21" name="Straight Connector 20"/>
          <p:cNvCxnSpPr/>
          <p:nvPr/>
        </p:nvCxnSpPr>
        <p:spPr>
          <a:xfrm flipV="1">
            <a:off x="2438400" y="2827867"/>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4495800" y="2590800"/>
            <a:ext cx="590914" cy="369332"/>
          </a:xfrm>
          <a:prstGeom prst="rect">
            <a:avLst/>
          </a:prstGeom>
        </p:spPr>
        <p:txBody>
          <a:bodyPr wrap="none">
            <a:spAutoFit/>
          </a:bodyPr>
          <a:lstStyle/>
          <a:p>
            <a:pPr marL="0" lvl="2"/>
            <a:r>
              <a:rPr lang="en-US" dirty="0"/>
              <a:t>RS</a:t>
            </a:r>
            <a:r>
              <a:rPr lang="en-US" baseline="30000" dirty="0"/>
              <a:t>0</a:t>
            </a:r>
            <a:endParaRPr lang="en-US" baseline="30000" dirty="0">
              <a:solidFill>
                <a:srgbClr val="3366FF"/>
              </a:solidFill>
            </a:endParaRPr>
          </a:p>
        </p:txBody>
      </p:sp>
      <p:cxnSp>
        <p:nvCxnSpPr>
          <p:cNvPr id="23" name="Straight Connector 22"/>
          <p:cNvCxnSpPr/>
          <p:nvPr/>
        </p:nvCxnSpPr>
        <p:spPr>
          <a:xfrm flipV="1">
            <a:off x="1515534" y="1634066"/>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3657600" y="1524000"/>
            <a:ext cx="595160" cy="369332"/>
          </a:xfrm>
          <a:prstGeom prst="rect">
            <a:avLst/>
          </a:prstGeom>
        </p:spPr>
        <p:txBody>
          <a:bodyPr wrap="none">
            <a:spAutoFit/>
          </a:bodyPr>
          <a:lstStyle/>
          <a:p>
            <a:r>
              <a:rPr lang="en-US" dirty="0"/>
              <a:t>RS*</a:t>
            </a:r>
          </a:p>
        </p:txBody>
      </p:sp>
      <p:cxnSp>
        <p:nvCxnSpPr>
          <p:cNvPr id="25" name="Straight Connector 24"/>
          <p:cNvCxnSpPr/>
          <p:nvPr/>
        </p:nvCxnSpPr>
        <p:spPr>
          <a:xfrm>
            <a:off x="1828800" y="2286001"/>
            <a:ext cx="2209800" cy="243839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1447800" y="3429000"/>
            <a:ext cx="1371600" cy="3176"/>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838200" y="3200400"/>
            <a:ext cx="609600" cy="369332"/>
          </a:xfrm>
          <a:prstGeom prst="rect">
            <a:avLst/>
          </a:prstGeom>
          <a:noFill/>
        </p:spPr>
        <p:txBody>
          <a:bodyPr wrap="square" rtlCol="0">
            <a:spAutoFit/>
          </a:bodyPr>
          <a:lstStyle/>
          <a:p>
            <a:pPr marL="0" lvl="2"/>
            <a:r>
              <a:rPr lang="en-US" dirty="0"/>
              <a:t>RP</a:t>
            </a:r>
            <a:r>
              <a:rPr lang="en-US" baseline="30000" dirty="0"/>
              <a:t>0</a:t>
            </a:r>
          </a:p>
        </p:txBody>
      </p:sp>
      <p:sp>
        <p:nvSpPr>
          <p:cNvPr id="34" name="Content Placeholder 2"/>
          <p:cNvSpPr txBox="1">
            <a:spLocks/>
          </p:cNvSpPr>
          <p:nvPr/>
        </p:nvSpPr>
        <p:spPr bwMode="auto">
          <a:xfrm>
            <a:off x="5029200" y="1524000"/>
            <a:ext cx="3657600" cy="38862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Large country growth, if </a:t>
            </a:r>
            <a:r>
              <a:rPr lang="en-US" sz="2400" dirty="0">
                <a:solidFill>
                  <a:srgbClr val="FF0000"/>
                </a:solidFill>
              </a:rPr>
              <a:t>export-biased</a:t>
            </a:r>
          </a:p>
          <a:p>
            <a:r>
              <a:rPr lang="en-US" sz="2400" dirty="0"/>
              <a:t>Both RS and RS</a:t>
            </a:r>
            <a:r>
              <a:rPr lang="en-US" sz="2400" baseline="30000" dirty="0"/>
              <a:t>W</a:t>
            </a:r>
            <a:r>
              <a:rPr lang="en-US" sz="2400" dirty="0"/>
              <a:t> shift right because</a:t>
            </a:r>
          </a:p>
          <a:p>
            <a:pPr lvl="1"/>
            <a:r>
              <a:rPr lang="en-US" sz="2000" dirty="0"/>
              <a:t>RS rises</a:t>
            </a:r>
          </a:p>
          <a:p>
            <a:pPr lvl="1"/>
            <a:r>
              <a:rPr lang="en-US" sz="2000" dirty="0"/>
              <a:t>β</a:t>
            </a:r>
            <a:r>
              <a:rPr lang="en-US" sz="2000" baseline="-25000" dirty="0"/>
              <a:t>SF </a:t>
            </a:r>
            <a:r>
              <a:rPr lang="en-US" sz="2000" dirty="0"/>
              <a:t>rises </a:t>
            </a:r>
          </a:p>
          <a:p>
            <a:r>
              <a:rPr lang="en-US" sz="2400" dirty="0"/>
              <a:t>World relative price of cloth goes down by more than in the neutral case.</a:t>
            </a:r>
          </a:p>
        </p:txBody>
      </p:sp>
      <p:cxnSp>
        <p:nvCxnSpPr>
          <p:cNvPr id="20" name="Straight Connector 19"/>
          <p:cNvCxnSpPr/>
          <p:nvPr/>
        </p:nvCxnSpPr>
        <p:spPr>
          <a:xfrm flipV="1">
            <a:off x="2286000" y="2667000"/>
            <a:ext cx="2175933" cy="2252135"/>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1447800" y="3886200"/>
            <a:ext cx="1811867"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838200" y="3657600"/>
            <a:ext cx="609600" cy="369332"/>
          </a:xfrm>
          <a:prstGeom prst="rect">
            <a:avLst/>
          </a:prstGeom>
          <a:noFill/>
        </p:spPr>
        <p:txBody>
          <a:bodyPr wrap="square" rtlCol="0">
            <a:spAutoFit/>
          </a:bodyPr>
          <a:lstStyle/>
          <a:p>
            <a:pPr marL="0" lvl="2"/>
            <a:r>
              <a:rPr lang="en-US" dirty="0">
                <a:solidFill>
                  <a:srgbClr val="FF0000"/>
                </a:solidFill>
              </a:rPr>
              <a:t>RP</a:t>
            </a:r>
            <a:r>
              <a:rPr lang="en-US" baseline="30000" dirty="0">
                <a:solidFill>
                  <a:srgbClr val="FF0000"/>
                </a:solidFill>
              </a:rPr>
              <a:t>1</a:t>
            </a:r>
          </a:p>
        </p:txBody>
      </p:sp>
      <p:sp>
        <p:nvSpPr>
          <p:cNvPr id="37" name="Rectangle 36"/>
          <p:cNvSpPr/>
          <p:nvPr/>
        </p:nvSpPr>
        <p:spPr>
          <a:xfrm>
            <a:off x="4267200" y="2362200"/>
            <a:ext cx="736162" cy="369332"/>
          </a:xfrm>
          <a:prstGeom prst="rect">
            <a:avLst/>
          </a:prstGeom>
        </p:spPr>
        <p:txBody>
          <a:bodyPr wrap="none">
            <a:spAutoFit/>
          </a:bodyPr>
          <a:lstStyle/>
          <a:p>
            <a:r>
              <a:rPr lang="en-US" dirty="0">
                <a:solidFill>
                  <a:srgbClr val="FF0000"/>
                </a:solidFill>
              </a:rPr>
              <a:t>RS</a:t>
            </a:r>
            <a:r>
              <a:rPr lang="en-US" baseline="30000" dirty="0">
                <a:solidFill>
                  <a:srgbClr val="FF0000"/>
                </a:solidFill>
              </a:rPr>
              <a:t>W1</a:t>
            </a:r>
            <a:endParaRPr lang="en-US" dirty="0">
              <a:solidFill>
                <a:srgbClr val="FF0000"/>
              </a:solidFill>
            </a:endParaRPr>
          </a:p>
        </p:txBody>
      </p:sp>
      <p:cxnSp>
        <p:nvCxnSpPr>
          <p:cNvPr id="35" name="Straight Connector 34"/>
          <p:cNvCxnSpPr/>
          <p:nvPr/>
        </p:nvCxnSpPr>
        <p:spPr>
          <a:xfrm flipV="1">
            <a:off x="2590800" y="2980267"/>
            <a:ext cx="2175933" cy="2252135"/>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38" name="Rectangle 37"/>
          <p:cNvSpPr/>
          <p:nvPr/>
        </p:nvSpPr>
        <p:spPr>
          <a:xfrm>
            <a:off x="4495800" y="3200400"/>
            <a:ext cx="590914" cy="369332"/>
          </a:xfrm>
          <a:prstGeom prst="rect">
            <a:avLst/>
          </a:prstGeom>
        </p:spPr>
        <p:txBody>
          <a:bodyPr wrap="none">
            <a:spAutoFit/>
          </a:bodyPr>
          <a:lstStyle/>
          <a:p>
            <a:pPr marL="0" lvl="2"/>
            <a:r>
              <a:rPr lang="en-US" dirty="0">
                <a:solidFill>
                  <a:srgbClr val="FF0000"/>
                </a:solidFill>
              </a:rPr>
              <a:t>RS</a:t>
            </a:r>
            <a:r>
              <a:rPr lang="en-US" baseline="30000" dirty="0">
                <a:solidFill>
                  <a:srgbClr val="FF0000"/>
                </a:solidFill>
              </a:rPr>
              <a:t>1</a:t>
            </a:r>
          </a:p>
        </p:txBody>
      </p:sp>
      <p:sp>
        <p:nvSpPr>
          <p:cNvPr id="39" name="TextBox 38"/>
          <p:cNvSpPr txBox="1"/>
          <p:nvPr/>
        </p:nvSpPr>
        <p:spPr>
          <a:xfrm>
            <a:off x="609600" y="5638800"/>
            <a:ext cx="4876800" cy="369332"/>
          </a:xfrm>
          <a:prstGeom prst="rect">
            <a:avLst/>
          </a:prstGeom>
          <a:noFill/>
        </p:spPr>
        <p:txBody>
          <a:bodyPr wrap="square" rtlCol="0">
            <a:spAutoFit/>
          </a:bodyPr>
          <a:lstStyle/>
          <a:p>
            <a:pPr algn="ctr"/>
            <a:r>
              <a:rPr lang="en-US" dirty="0">
                <a:solidFill>
                  <a:srgbClr val="FF0000"/>
                </a:solidFill>
              </a:rPr>
              <a:t>Export-biased Growth of Large Home Country</a:t>
            </a:r>
          </a:p>
        </p:txBody>
      </p:sp>
      <p:sp>
        <p:nvSpPr>
          <p:cNvPr id="27" name="Rectangle 26"/>
          <p:cNvSpPr/>
          <p:nvPr/>
        </p:nvSpPr>
        <p:spPr>
          <a:xfrm>
            <a:off x="3886200" y="4343400"/>
            <a:ext cx="663964" cy="369332"/>
          </a:xfrm>
          <a:prstGeom prst="rect">
            <a:avLst/>
          </a:prstGeom>
        </p:spPr>
        <p:txBody>
          <a:bodyPr wrap="none">
            <a:spAutoFit/>
          </a:bodyPr>
          <a:lstStyle/>
          <a:p>
            <a:r>
              <a:rPr lang="en-US" dirty="0"/>
              <a:t>RD</a:t>
            </a:r>
            <a:r>
              <a:rPr lang="en-US" baseline="30000" dirty="0"/>
              <a:t>W</a:t>
            </a:r>
            <a:endParaRPr lang="en-US" dirty="0"/>
          </a:p>
        </p:txBody>
      </p:sp>
      <p:sp>
        <p:nvSpPr>
          <p:cNvPr id="3" name="Footer Placeholder 2">
            <a:extLst>
              <a:ext uri="{FF2B5EF4-FFF2-40B4-BE49-F238E27FC236}">
                <a16:creationId xmlns:a16="http://schemas.microsoft.com/office/drawing/2014/main" id="{5948670F-1C8D-1248-896E-48EAEF5AA57A}"/>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103339738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Growth:  </a:t>
            </a:r>
            <a:br>
              <a:rPr lang="en-US" dirty="0"/>
            </a:br>
            <a:r>
              <a:rPr lang="en-US" dirty="0"/>
              <a:t>Large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56</a:t>
            </a:fld>
            <a:endParaRPr lang="en-US"/>
          </a:p>
        </p:txBody>
      </p:sp>
      <p:sp>
        <p:nvSpPr>
          <p:cNvPr id="3" name="Content Placeholder 2"/>
          <p:cNvSpPr>
            <a:spLocks noGrp="1"/>
          </p:cNvSpPr>
          <p:nvPr>
            <p:ph idx="1"/>
          </p:nvPr>
        </p:nvSpPr>
        <p:spPr/>
        <p:txBody>
          <a:bodyPr/>
          <a:lstStyle/>
          <a:p>
            <a:pPr marL="342900" lvl="2" indent="-342900"/>
            <a:r>
              <a:rPr lang="en-US" sz="3200" dirty="0"/>
              <a:t>Since the country that has grown (Home) was exporting cloth, fall in RP = P</a:t>
            </a:r>
            <a:r>
              <a:rPr lang="en-US" sz="3200" baseline="-25000" dirty="0"/>
              <a:t>C</a:t>
            </a:r>
            <a:r>
              <a:rPr lang="en-US" sz="3200" dirty="0"/>
              <a:t>/P</a:t>
            </a:r>
            <a:r>
              <a:rPr lang="en-US" sz="3200" baseline="-25000" dirty="0"/>
              <a:t>F </a:t>
            </a:r>
            <a:r>
              <a:rPr lang="en-US" sz="3200" dirty="0"/>
              <a:t>is a </a:t>
            </a:r>
            <a:r>
              <a:rPr lang="en-US" sz="3200" u="sng" dirty="0"/>
              <a:t>worsening of its </a:t>
            </a:r>
            <a:r>
              <a:rPr lang="en-US" sz="3200" u="sng" dirty="0">
                <a:solidFill>
                  <a:srgbClr val="FF0000"/>
                </a:solidFill>
              </a:rPr>
              <a:t>Terms of Trade</a:t>
            </a:r>
            <a:endParaRPr lang="en-US" sz="3200" dirty="0">
              <a:solidFill>
                <a:srgbClr val="FF0000"/>
              </a:solidFill>
            </a:endParaRPr>
          </a:p>
          <a:p>
            <a:pPr marL="342900" lvl="2" indent="-342900"/>
            <a:r>
              <a:rPr lang="en-US" sz="3200" dirty="0"/>
              <a:t>The growing country is therefore worse off than if the price had not changed</a:t>
            </a:r>
          </a:p>
          <a:p>
            <a:pPr marL="342900" lvl="2" indent="-342900"/>
            <a:r>
              <a:rPr lang="en-US" sz="3200" dirty="0"/>
              <a:t>Can it be worse off than if it had not grown?  Yes:  </a:t>
            </a:r>
          </a:p>
          <a:p>
            <a:pPr marL="0" lvl="2" indent="0">
              <a:buNone/>
            </a:pPr>
            <a:r>
              <a:rPr lang="en-US" sz="3200" dirty="0"/>
              <a:t>	</a:t>
            </a:r>
            <a:r>
              <a:rPr lang="en-US" sz="3200" dirty="0">
                <a:solidFill>
                  <a:srgbClr val="FF0000"/>
                </a:solidFill>
              </a:rPr>
              <a:t>The Case of </a:t>
            </a:r>
            <a:r>
              <a:rPr lang="en-US" sz="3200" dirty="0" err="1">
                <a:solidFill>
                  <a:srgbClr val="FF0000"/>
                </a:solidFill>
              </a:rPr>
              <a:t>Immizerizing</a:t>
            </a:r>
            <a:r>
              <a:rPr lang="en-US" sz="3200" dirty="0">
                <a:solidFill>
                  <a:srgbClr val="FF0000"/>
                </a:solidFill>
              </a:rPr>
              <a:t> Growth</a:t>
            </a:r>
          </a:p>
          <a:p>
            <a:endParaRPr lang="en-US" sz="4000" dirty="0"/>
          </a:p>
        </p:txBody>
      </p:sp>
      <p:sp>
        <p:nvSpPr>
          <p:cNvPr id="4" name="Footer Placeholder 3">
            <a:extLst>
              <a:ext uri="{FF2B5EF4-FFF2-40B4-BE49-F238E27FC236}">
                <a16:creationId xmlns:a16="http://schemas.microsoft.com/office/drawing/2014/main" id="{95BAC359-63E7-DE46-A0A1-0FF60BA4A2C9}"/>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616613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Export-biased Growth and Small Decline of T of T  </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57</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0"/>
            <a:ext cx="3886200" cy="2023533"/>
          </a:xfrm>
          <a:ln>
            <a:solidFill>
              <a:srgbClr val="000000"/>
            </a:solidFill>
          </a:ln>
        </p:spPr>
        <p:txBody>
          <a:bodyPr/>
          <a:lstStyle/>
          <a:p>
            <a:pPr marL="342900" lvl="2" indent="-342900"/>
            <a:r>
              <a:rPr lang="en-US" sz="2000" dirty="0"/>
              <a:t>Fall in Terms of Trade prevents Home from reaching D</a:t>
            </a:r>
            <a:r>
              <a:rPr lang="en-US" baseline="30000" dirty="0"/>
              <a:t>1</a:t>
            </a:r>
            <a:r>
              <a:rPr lang="en-US" sz="2000" dirty="0"/>
              <a:t>, but it still benefits from growth by reaching D</a:t>
            </a:r>
            <a:r>
              <a:rPr lang="en-US" sz="2000" baseline="30000" dirty="0"/>
              <a:t>2</a:t>
            </a:r>
            <a:r>
              <a:rPr lang="en-US" sz="2000" dirty="0"/>
              <a:t>, since that is on a higher indifference curve than D</a:t>
            </a:r>
            <a:r>
              <a:rPr lang="en-US" sz="2000" baseline="30000" dirty="0"/>
              <a:t>0</a:t>
            </a:r>
            <a:r>
              <a:rPr lang="en-US" sz="2000" dirty="0"/>
              <a:t>.</a:t>
            </a:r>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85900" y="2647950"/>
            <a:ext cx="2447925" cy="25590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355850" y="355917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Freeform 41"/>
          <p:cNvSpPr/>
          <p:nvPr/>
        </p:nvSpPr>
        <p:spPr>
          <a:xfrm>
            <a:off x="1447798" y="3911601"/>
            <a:ext cx="2311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336925" y="45783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2952750" y="4543425"/>
            <a:ext cx="42545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1987550" y="3514725"/>
            <a:ext cx="441325" cy="369332"/>
          </a:xfrm>
          <a:prstGeom prst="rect">
            <a:avLst/>
          </a:prstGeom>
          <a:noFill/>
        </p:spPr>
        <p:txBody>
          <a:bodyPr wrap="square" rtlCol="0">
            <a:spAutoFit/>
          </a:bodyPr>
          <a:lstStyle/>
          <a:p>
            <a:pPr marL="0" lvl="2"/>
            <a:r>
              <a:rPr lang="en-US" dirty="0"/>
              <a:t>D</a:t>
            </a:r>
            <a:r>
              <a:rPr lang="en-US" baseline="30000" dirty="0"/>
              <a:t>0</a:t>
            </a:r>
          </a:p>
        </p:txBody>
      </p:sp>
      <p:sp>
        <p:nvSpPr>
          <p:cNvPr id="58" name="Freeform 57"/>
          <p:cNvSpPr/>
          <p:nvPr/>
        </p:nvSpPr>
        <p:spPr>
          <a:xfrm rot="10800000">
            <a:off x="2149475" y="2719917"/>
            <a:ext cx="1198033" cy="1169458"/>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Freeform 24"/>
          <p:cNvSpPr/>
          <p:nvPr/>
        </p:nvSpPr>
        <p:spPr>
          <a:xfrm>
            <a:off x="1447800" y="3860800"/>
            <a:ext cx="2914650" cy="130810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3" name="Straight Connector 32"/>
          <p:cNvCxnSpPr/>
          <p:nvPr/>
        </p:nvCxnSpPr>
        <p:spPr>
          <a:xfrm>
            <a:off x="1987550" y="2613025"/>
            <a:ext cx="2447925" cy="255905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37" name="Freeform 36"/>
          <p:cNvSpPr/>
          <p:nvPr/>
        </p:nvSpPr>
        <p:spPr>
          <a:xfrm rot="10800000">
            <a:off x="2292156" y="2157247"/>
            <a:ext cx="1441644" cy="143676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6" name="TextBox 45"/>
          <p:cNvSpPr txBox="1"/>
          <p:nvPr/>
        </p:nvSpPr>
        <p:spPr>
          <a:xfrm>
            <a:off x="4090458" y="4469342"/>
            <a:ext cx="425450" cy="369332"/>
          </a:xfrm>
          <a:prstGeom prst="rect">
            <a:avLst/>
          </a:prstGeom>
          <a:noFill/>
        </p:spPr>
        <p:txBody>
          <a:bodyPr wrap="square" rtlCol="0">
            <a:spAutoFit/>
          </a:bodyPr>
          <a:lstStyle/>
          <a:p>
            <a:pPr marL="0" lvl="2"/>
            <a:r>
              <a:rPr lang="en-US" dirty="0">
                <a:solidFill>
                  <a:srgbClr val="FF0000"/>
                </a:solidFill>
              </a:rPr>
              <a:t>S</a:t>
            </a:r>
            <a:r>
              <a:rPr lang="en-US" baseline="30000" dirty="0">
                <a:solidFill>
                  <a:srgbClr val="FF0000"/>
                </a:solidFill>
              </a:rPr>
              <a:t>1</a:t>
            </a:r>
          </a:p>
        </p:txBody>
      </p:sp>
      <p:sp>
        <p:nvSpPr>
          <p:cNvPr id="51" name="TextBox 50"/>
          <p:cNvSpPr txBox="1"/>
          <p:nvPr/>
        </p:nvSpPr>
        <p:spPr>
          <a:xfrm>
            <a:off x="2563283" y="2875492"/>
            <a:ext cx="527050" cy="369332"/>
          </a:xfrm>
          <a:prstGeom prst="rect">
            <a:avLst/>
          </a:prstGeom>
          <a:noFill/>
        </p:spPr>
        <p:txBody>
          <a:bodyPr wrap="square" rtlCol="0">
            <a:spAutoFit/>
          </a:bodyPr>
          <a:lstStyle/>
          <a:p>
            <a:pPr marL="0" lvl="2"/>
            <a:r>
              <a:rPr lang="en-US" dirty="0">
                <a:solidFill>
                  <a:srgbClr val="FF0000"/>
                </a:solidFill>
              </a:rPr>
              <a:t>D</a:t>
            </a:r>
            <a:r>
              <a:rPr lang="en-US" baseline="30000" dirty="0">
                <a:solidFill>
                  <a:srgbClr val="FF0000"/>
                </a:solidFill>
              </a:rPr>
              <a:t>1</a:t>
            </a:r>
          </a:p>
        </p:txBody>
      </p:sp>
      <p:sp>
        <p:nvSpPr>
          <p:cNvPr id="23" name="TextBox 22"/>
          <p:cNvSpPr txBox="1"/>
          <p:nvPr/>
        </p:nvSpPr>
        <p:spPr>
          <a:xfrm>
            <a:off x="609600" y="5638800"/>
            <a:ext cx="4876800" cy="369332"/>
          </a:xfrm>
          <a:prstGeom prst="rect">
            <a:avLst/>
          </a:prstGeom>
          <a:noFill/>
        </p:spPr>
        <p:txBody>
          <a:bodyPr wrap="square" rtlCol="0">
            <a:spAutoFit/>
          </a:bodyPr>
          <a:lstStyle/>
          <a:p>
            <a:pPr algn="ctr"/>
            <a:r>
              <a:rPr lang="en-US" dirty="0">
                <a:solidFill>
                  <a:srgbClr val="FF0000"/>
                </a:solidFill>
              </a:rPr>
              <a:t>1.  Export-biased growth at unchanged prices</a:t>
            </a:r>
          </a:p>
        </p:txBody>
      </p:sp>
      <p:cxnSp>
        <p:nvCxnSpPr>
          <p:cNvPr id="24" name="Straight Connector 23"/>
          <p:cNvCxnSpPr/>
          <p:nvPr/>
        </p:nvCxnSpPr>
        <p:spPr>
          <a:xfrm>
            <a:off x="1752600" y="2819400"/>
            <a:ext cx="2667000" cy="2209800"/>
          </a:xfrm>
          <a:prstGeom prst="line">
            <a:avLst/>
          </a:prstGeom>
          <a:ln>
            <a:solidFill>
              <a:srgbClr val="CAAA2A"/>
            </a:solidFill>
            <a:prstDash val="lgDash"/>
          </a:ln>
          <a:effectLst/>
        </p:spPr>
        <p:style>
          <a:lnRef idx="2">
            <a:schemeClr val="accent1"/>
          </a:lnRef>
          <a:fillRef idx="0">
            <a:schemeClr val="accent1"/>
          </a:fillRef>
          <a:effectRef idx="1">
            <a:schemeClr val="accent1"/>
          </a:effectRef>
          <a:fontRef idx="minor">
            <a:schemeClr val="tx1"/>
          </a:fontRef>
        </p:style>
      </p:cxnSp>
      <p:sp>
        <p:nvSpPr>
          <p:cNvPr id="34" name="Oval 33"/>
          <p:cNvSpPr/>
          <p:nvPr/>
        </p:nvSpPr>
        <p:spPr>
          <a:xfrm>
            <a:off x="3810000" y="4514850"/>
            <a:ext cx="76200" cy="76200"/>
          </a:xfrm>
          <a:prstGeom prst="ellipse">
            <a:avLst/>
          </a:prstGeom>
          <a:solidFill>
            <a:schemeClr val="bg1"/>
          </a:solidFill>
          <a:ln w="25400">
            <a:solidFill>
              <a:srgbClr val="CAAA2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TextBox 37"/>
          <p:cNvSpPr txBox="1"/>
          <p:nvPr/>
        </p:nvSpPr>
        <p:spPr>
          <a:xfrm>
            <a:off x="3817408" y="4212167"/>
            <a:ext cx="425450" cy="369332"/>
          </a:xfrm>
          <a:prstGeom prst="rect">
            <a:avLst/>
          </a:prstGeom>
          <a:noFill/>
        </p:spPr>
        <p:txBody>
          <a:bodyPr wrap="square" rtlCol="0">
            <a:spAutoFit/>
          </a:bodyPr>
          <a:lstStyle/>
          <a:p>
            <a:pPr marL="0" lvl="2"/>
            <a:r>
              <a:rPr lang="en-US" dirty="0">
                <a:solidFill>
                  <a:srgbClr val="CAAA2A"/>
                </a:solidFill>
              </a:rPr>
              <a:t>S</a:t>
            </a:r>
            <a:r>
              <a:rPr lang="en-US" baseline="30000" dirty="0">
                <a:solidFill>
                  <a:srgbClr val="CAAA2A"/>
                </a:solidFill>
              </a:rPr>
              <a:t>2</a:t>
            </a:r>
          </a:p>
        </p:txBody>
      </p:sp>
      <p:sp>
        <p:nvSpPr>
          <p:cNvPr id="39" name="Freeform 38"/>
          <p:cNvSpPr/>
          <p:nvPr/>
        </p:nvSpPr>
        <p:spPr>
          <a:xfrm rot="10800000">
            <a:off x="2200081" y="2384424"/>
            <a:ext cx="1371794" cy="134611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CAAA2A"/>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Oval 39"/>
          <p:cNvSpPr/>
          <p:nvPr/>
        </p:nvSpPr>
        <p:spPr>
          <a:xfrm>
            <a:off x="2498725" y="3425825"/>
            <a:ext cx="76200" cy="76200"/>
          </a:xfrm>
          <a:prstGeom prst="ellipse">
            <a:avLst/>
          </a:prstGeom>
          <a:solidFill>
            <a:schemeClr val="bg1"/>
          </a:solidFill>
          <a:ln w="25400">
            <a:solidFill>
              <a:srgbClr val="CAAA2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3176058" y="2900892"/>
            <a:ext cx="527050" cy="369332"/>
          </a:xfrm>
          <a:prstGeom prst="rect">
            <a:avLst/>
          </a:prstGeom>
          <a:noFill/>
        </p:spPr>
        <p:txBody>
          <a:bodyPr wrap="square" rtlCol="0">
            <a:spAutoFit/>
          </a:bodyPr>
          <a:lstStyle/>
          <a:p>
            <a:pPr marL="0" lvl="2"/>
            <a:r>
              <a:rPr lang="en-US" dirty="0">
                <a:solidFill>
                  <a:srgbClr val="CAAA2A"/>
                </a:solidFill>
              </a:rPr>
              <a:t>D</a:t>
            </a:r>
            <a:r>
              <a:rPr lang="en-US" baseline="30000" dirty="0">
                <a:solidFill>
                  <a:srgbClr val="CAAA2A"/>
                </a:solidFill>
              </a:rPr>
              <a:t>2</a:t>
            </a:r>
          </a:p>
        </p:txBody>
      </p:sp>
      <p:cxnSp>
        <p:nvCxnSpPr>
          <p:cNvPr id="14" name="Curved Connector 13"/>
          <p:cNvCxnSpPr>
            <a:stCxn id="41" idx="1"/>
          </p:cNvCxnSpPr>
          <p:nvPr/>
        </p:nvCxnSpPr>
        <p:spPr>
          <a:xfrm rot="10800000" flipV="1">
            <a:off x="2609850" y="3085558"/>
            <a:ext cx="566208" cy="356142"/>
          </a:xfrm>
          <a:prstGeom prst="curvedConnector3">
            <a:avLst/>
          </a:prstGeom>
          <a:ln w="12700">
            <a:solidFill>
              <a:srgbClr val="CAAA2A"/>
            </a:solidFill>
            <a:tailEnd type="arrow"/>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660400" y="5909733"/>
            <a:ext cx="4876800" cy="369332"/>
          </a:xfrm>
          <a:prstGeom prst="rect">
            <a:avLst/>
          </a:prstGeom>
          <a:noFill/>
        </p:spPr>
        <p:txBody>
          <a:bodyPr wrap="square" rtlCol="0">
            <a:spAutoFit/>
          </a:bodyPr>
          <a:lstStyle/>
          <a:p>
            <a:r>
              <a:rPr lang="en-US" dirty="0">
                <a:solidFill>
                  <a:srgbClr val="CAAA2A"/>
                </a:solidFill>
              </a:rPr>
              <a:t>2.  Resulting fall in Terms of Trade</a:t>
            </a:r>
          </a:p>
        </p:txBody>
      </p:sp>
      <p:sp>
        <p:nvSpPr>
          <p:cNvPr id="45" name="Oval 44"/>
          <p:cNvSpPr/>
          <p:nvPr/>
        </p:nvSpPr>
        <p:spPr>
          <a:xfrm>
            <a:off x="2552700" y="3194050"/>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p:cNvSpPr/>
          <p:nvPr/>
        </p:nvSpPr>
        <p:spPr>
          <a:xfrm>
            <a:off x="4051300" y="4759325"/>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Freeform 46"/>
          <p:cNvSpPr/>
          <p:nvPr/>
        </p:nvSpPr>
        <p:spPr>
          <a:xfrm>
            <a:off x="1844674" y="2676526"/>
            <a:ext cx="196851" cy="19685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CAAA2A"/>
            </a:solidFill>
            <a:headEnd type="arrow"/>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7E56F087-39A4-1349-8F6A-40457B33FB93}"/>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64383514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Immizerizing</a:t>
            </a:r>
            <a:r>
              <a:rPr lang="en-US" dirty="0"/>
              <a:t> Growth</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58</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0"/>
            <a:ext cx="3886200" cy="1667933"/>
          </a:xfrm>
          <a:ln>
            <a:solidFill>
              <a:srgbClr val="000000"/>
            </a:solidFill>
          </a:ln>
        </p:spPr>
        <p:txBody>
          <a:bodyPr/>
          <a:lstStyle/>
          <a:p>
            <a:pPr marL="342900" lvl="2" indent="-342900"/>
            <a:r>
              <a:rPr lang="en-US" sz="2000" dirty="0"/>
              <a:t>Larger fall in Terms of Trade prevents Home from reaching D</a:t>
            </a:r>
            <a:r>
              <a:rPr lang="en-US" baseline="30000" dirty="0"/>
              <a:t>0</a:t>
            </a:r>
            <a:r>
              <a:rPr lang="en-US" sz="2000" dirty="0"/>
              <a:t>, leaving it on lower indifference curve than if it had not grown at all.</a:t>
            </a:r>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85900" y="2647950"/>
            <a:ext cx="2447925" cy="25590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355850" y="355917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Freeform 41"/>
          <p:cNvSpPr/>
          <p:nvPr/>
        </p:nvSpPr>
        <p:spPr>
          <a:xfrm>
            <a:off x="1447798" y="3911601"/>
            <a:ext cx="2311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336925" y="45783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2952750" y="4543425"/>
            <a:ext cx="42545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1987550" y="3430058"/>
            <a:ext cx="441325" cy="369332"/>
          </a:xfrm>
          <a:prstGeom prst="rect">
            <a:avLst/>
          </a:prstGeom>
          <a:noFill/>
        </p:spPr>
        <p:txBody>
          <a:bodyPr wrap="square" rtlCol="0">
            <a:spAutoFit/>
          </a:bodyPr>
          <a:lstStyle/>
          <a:p>
            <a:pPr marL="0" lvl="2"/>
            <a:r>
              <a:rPr lang="en-US" dirty="0"/>
              <a:t>D</a:t>
            </a:r>
            <a:r>
              <a:rPr lang="en-US" baseline="30000" dirty="0"/>
              <a:t>0</a:t>
            </a:r>
          </a:p>
        </p:txBody>
      </p:sp>
      <p:sp>
        <p:nvSpPr>
          <p:cNvPr id="58" name="Freeform 57"/>
          <p:cNvSpPr/>
          <p:nvPr/>
        </p:nvSpPr>
        <p:spPr>
          <a:xfrm rot="10800000">
            <a:off x="2149475" y="2719917"/>
            <a:ext cx="1198033" cy="1169458"/>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Freeform 24"/>
          <p:cNvSpPr/>
          <p:nvPr/>
        </p:nvSpPr>
        <p:spPr>
          <a:xfrm>
            <a:off x="1447800" y="3860800"/>
            <a:ext cx="2914650" cy="130810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3" name="Straight Connector 32"/>
          <p:cNvCxnSpPr/>
          <p:nvPr/>
        </p:nvCxnSpPr>
        <p:spPr>
          <a:xfrm>
            <a:off x="1987550" y="2613025"/>
            <a:ext cx="2447925" cy="255905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37" name="Freeform 36"/>
          <p:cNvSpPr/>
          <p:nvPr/>
        </p:nvSpPr>
        <p:spPr>
          <a:xfrm rot="10800000">
            <a:off x="2292156" y="2157247"/>
            <a:ext cx="1441644" cy="143676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6" name="TextBox 45"/>
          <p:cNvSpPr txBox="1"/>
          <p:nvPr/>
        </p:nvSpPr>
        <p:spPr>
          <a:xfrm>
            <a:off x="4090458" y="4469342"/>
            <a:ext cx="425450" cy="369332"/>
          </a:xfrm>
          <a:prstGeom prst="rect">
            <a:avLst/>
          </a:prstGeom>
          <a:noFill/>
        </p:spPr>
        <p:txBody>
          <a:bodyPr wrap="square" rtlCol="0">
            <a:spAutoFit/>
          </a:bodyPr>
          <a:lstStyle/>
          <a:p>
            <a:pPr marL="0" lvl="2"/>
            <a:r>
              <a:rPr lang="en-US" dirty="0">
                <a:solidFill>
                  <a:srgbClr val="FF0000"/>
                </a:solidFill>
              </a:rPr>
              <a:t>S</a:t>
            </a:r>
            <a:r>
              <a:rPr lang="en-US" baseline="30000" dirty="0">
                <a:solidFill>
                  <a:srgbClr val="FF0000"/>
                </a:solidFill>
              </a:rPr>
              <a:t>1</a:t>
            </a:r>
          </a:p>
        </p:txBody>
      </p:sp>
      <p:sp>
        <p:nvSpPr>
          <p:cNvPr id="51" name="TextBox 50"/>
          <p:cNvSpPr txBox="1"/>
          <p:nvPr/>
        </p:nvSpPr>
        <p:spPr>
          <a:xfrm>
            <a:off x="2563283" y="2875492"/>
            <a:ext cx="527050" cy="369332"/>
          </a:xfrm>
          <a:prstGeom prst="rect">
            <a:avLst/>
          </a:prstGeom>
          <a:noFill/>
        </p:spPr>
        <p:txBody>
          <a:bodyPr wrap="square" rtlCol="0">
            <a:spAutoFit/>
          </a:bodyPr>
          <a:lstStyle/>
          <a:p>
            <a:pPr marL="0" lvl="2"/>
            <a:r>
              <a:rPr lang="en-US" dirty="0">
                <a:solidFill>
                  <a:srgbClr val="FF0000"/>
                </a:solidFill>
              </a:rPr>
              <a:t>D</a:t>
            </a:r>
            <a:r>
              <a:rPr lang="en-US" baseline="30000" dirty="0">
                <a:solidFill>
                  <a:srgbClr val="FF0000"/>
                </a:solidFill>
              </a:rPr>
              <a:t>1</a:t>
            </a:r>
          </a:p>
        </p:txBody>
      </p:sp>
      <p:sp>
        <p:nvSpPr>
          <p:cNvPr id="23" name="TextBox 22"/>
          <p:cNvSpPr txBox="1"/>
          <p:nvPr/>
        </p:nvSpPr>
        <p:spPr>
          <a:xfrm>
            <a:off x="609600" y="5638800"/>
            <a:ext cx="4876800" cy="369332"/>
          </a:xfrm>
          <a:prstGeom prst="rect">
            <a:avLst/>
          </a:prstGeom>
          <a:noFill/>
        </p:spPr>
        <p:txBody>
          <a:bodyPr wrap="square" rtlCol="0">
            <a:spAutoFit/>
          </a:bodyPr>
          <a:lstStyle/>
          <a:p>
            <a:pPr algn="ctr"/>
            <a:r>
              <a:rPr lang="en-US" dirty="0">
                <a:solidFill>
                  <a:srgbClr val="FF0000"/>
                </a:solidFill>
              </a:rPr>
              <a:t>1.  Export-biased growth at unchanged prices</a:t>
            </a:r>
          </a:p>
        </p:txBody>
      </p:sp>
      <p:cxnSp>
        <p:nvCxnSpPr>
          <p:cNvPr id="24" name="Straight Connector 23"/>
          <p:cNvCxnSpPr/>
          <p:nvPr/>
        </p:nvCxnSpPr>
        <p:spPr>
          <a:xfrm>
            <a:off x="1498600" y="3556000"/>
            <a:ext cx="2929467" cy="1100667"/>
          </a:xfrm>
          <a:prstGeom prst="line">
            <a:avLst/>
          </a:prstGeom>
          <a:ln>
            <a:solidFill>
              <a:srgbClr val="CAAA2A"/>
            </a:solidFill>
            <a:prstDash val="lgDash"/>
          </a:ln>
          <a:effectLst/>
        </p:spPr>
        <p:style>
          <a:lnRef idx="2">
            <a:schemeClr val="accent1"/>
          </a:lnRef>
          <a:fillRef idx="0">
            <a:schemeClr val="accent1"/>
          </a:fillRef>
          <a:effectRef idx="1">
            <a:schemeClr val="accent1"/>
          </a:effectRef>
          <a:fontRef idx="minor">
            <a:schemeClr val="tx1"/>
          </a:fontRef>
        </p:style>
      </p:cxnSp>
      <p:sp>
        <p:nvSpPr>
          <p:cNvPr id="34" name="Oval 33"/>
          <p:cNvSpPr/>
          <p:nvPr/>
        </p:nvSpPr>
        <p:spPr>
          <a:xfrm>
            <a:off x="3810000" y="4514850"/>
            <a:ext cx="76200" cy="76200"/>
          </a:xfrm>
          <a:prstGeom prst="ellipse">
            <a:avLst/>
          </a:prstGeom>
          <a:solidFill>
            <a:schemeClr val="bg1"/>
          </a:solidFill>
          <a:ln w="25400">
            <a:solidFill>
              <a:srgbClr val="CAAA2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TextBox 37"/>
          <p:cNvSpPr txBox="1"/>
          <p:nvPr/>
        </p:nvSpPr>
        <p:spPr>
          <a:xfrm>
            <a:off x="3817408" y="4212167"/>
            <a:ext cx="425450" cy="369332"/>
          </a:xfrm>
          <a:prstGeom prst="rect">
            <a:avLst/>
          </a:prstGeom>
          <a:noFill/>
        </p:spPr>
        <p:txBody>
          <a:bodyPr wrap="square" rtlCol="0">
            <a:spAutoFit/>
          </a:bodyPr>
          <a:lstStyle/>
          <a:p>
            <a:pPr marL="0" lvl="2"/>
            <a:r>
              <a:rPr lang="en-US" dirty="0">
                <a:solidFill>
                  <a:srgbClr val="CAAA2A"/>
                </a:solidFill>
              </a:rPr>
              <a:t>S</a:t>
            </a:r>
            <a:r>
              <a:rPr lang="en-US" baseline="30000" dirty="0">
                <a:solidFill>
                  <a:srgbClr val="CAAA2A"/>
                </a:solidFill>
              </a:rPr>
              <a:t>2</a:t>
            </a:r>
          </a:p>
        </p:txBody>
      </p:sp>
      <p:sp>
        <p:nvSpPr>
          <p:cNvPr id="39" name="Freeform 38"/>
          <p:cNvSpPr/>
          <p:nvPr/>
        </p:nvSpPr>
        <p:spPr>
          <a:xfrm rot="10800000">
            <a:off x="2056147" y="3030007"/>
            <a:ext cx="1017253" cy="99580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CAAA2A"/>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Oval 39"/>
          <p:cNvSpPr/>
          <p:nvPr/>
        </p:nvSpPr>
        <p:spPr>
          <a:xfrm>
            <a:off x="2441575" y="3873500"/>
            <a:ext cx="76200" cy="76200"/>
          </a:xfrm>
          <a:prstGeom prst="ellipse">
            <a:avLst/>
          </a:prstGeom>
          <a:solidFill>
            <a:schemeClr val="bg1"/>
          </a:solidFill>
          <a:ln w="25400">
            <a:solidFill>
              <a:srgbClr val="CAAA2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3230033" y="3173942"/>
            <a:ext cx="527050" cy="369332"/>
          </a:xfrm>
          <a:prstGeom prst="rect">
            <a:avLst/>
          </a:prstGeom>
          <a:noFill/>
        </p:spPr>
        <p:txBody>
          <a:bodyPr wrap="square" rtlCol="0">
            <a:spAutoFit/>
          </a:bodyPr>
          <a:lstStyle/>
          <a:p>
            <a:pPr marL="0" lvl="2"/>
            <a:r>
              <a:rPr lang="en-US" dirty="0">
                <a:solidFill>
                  <a:srgbClr val="CAAA2A"/>
                </a:solidFill>
              </a:rPr>
              <a:t>D</a:t>
            </a:r>
            <a:r>
              <a:rPr lang="en-US" baseline="30000" dirty="0">
                <a:solidFill>
                  <a:srgbClr val="CAAA2A"/>
                </a:solidFill>
              </a:rPr>
              <a:t>2</a:t>
            </a:r>
          </a:p>
        </p:txBody>
      </p:sp>
      <p:cxnSp>
        <p:nvCxnSpPr>
          <p:cNvPr id="14" name="Curved Connector 13"/>
          <p:cNvCxnSpPr>
            <a:stCxn id="41" idx="1"/>
          </p:cNvCxnSpPr>
          <p:nvPr/>
        </p:nvCxnSpPr>
        <p:spPr>
          <a:xfrm rot="10800000" flipV="1">
            <a:off x="2552701" y="3358608"/>
            <a:ext cx="677333" cy="521242"/>
          </a:xfrm>
          <a:prstGeom prst="curvedConnector3">
            <a:avLst/>
          </a:prstGeom>
          <a:ln w="12700">
            <a:solidFill>
              <a:srgbClr val="CAAA2A"/>
            </a:solidFill>
            <a:tailEnd type="arrow"/>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660400" y="5909733"/>
            <a:ext cx="4876800" cy="369332"/>
          </a:xfrm>
          <a:prstGeom prst="rect">
            <a:avLst/>
          </a:prstGeom>
          <a:noFill/>
        </p:spPr>
        <p:txBody>
          <a:bodyPr wrap="square" rtlCol="0">
            <a:spAutoFit/>
          </a:bodyPr>
          <a:lstStyle/>
          <a:p>
            <a:r>
              <a:rPr lang="en-US" dirty="0">
                <a:solidFill>
                  <a:srgbClr val="CAAA2A"/>
                </a:solidFill>
              </a:rPr>
              <a:t>2.  Resulting fall in Terms of Trade</a:t>
            </a:r>
          </a:p>
        </p:txBody>
      </p:sp>
      <p:sp>
        <p:nvSpPr>
          <p:cNvPr id="45" name="Oval 44"/>
          <p:cNvSpPr/>
          <p:nvPr/>
        </p:nvSpPr>
        <p:spPr>
          <a:xfrm>
            <a:off x="2552700" y="3194050"/>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p:cNvSpPr/>
          <p:nvPr/>
        </p:nvSpPr>
        <p:spPr>
          <a:xfrm>
            <a:off x="4051300" y="4759325"/>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Freeform 46"/>
          <p:cNvSpPr/>
          <p:nvPr/>
        </p:nvSpPr>
        <p:spPr>
          <a:xfrm>
            <a:off x="1568450" y="2676526"/>
            <a:ext cx="473075" cy="904874"/>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CAAA2A"/>
            </a:solidFill>
            <a:headEnd type="arrow"/>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689FF54B-9BD1-184E-834C-6E9DCECCD099}"/>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47414674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Effects of Import-Biased Growth on World Price:  Large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59</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2" name="TextBox 31"/>
          <p:cNvSpPr txBox="1"/>
          <p:nvPr/>
        </p:nvSpPr>
        <p:spPr>
          <a:xfrm>
            <a:off x="36576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flipV="1">
            <a:off x="1905000" y="22098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038600" y="1981200"/>
            <a:ext cx="736162" cy="369332"/>
          </a:xfrm>
          <a:prstGeom prst="rect">
            <a:avLst/>
          </a:prstGeom>
        </p:spPr>
        <p:txBody>
          <a:bodyPr wrap="none">
            <a:spAutoFit/>
          </a:bodyPr>
          <a:lstStyle/>
          <a:p>
            <a:r>
              <a:rPr lang="en-US" dirty="0"/>
              <a:t>RS</a:t>
            </a:r>
            <a:r>
              <a:rPr lang="en-US" baseline="30000" dirty="0"/>
              <a:t>W0</a:t>
            </a:r>
            <a:endParaRPr lang="en-US" dirty="0"/>
          </a:p>
        </p:txBody>
      </p:sp>
      <p:cxnSp>
        <p:nvCxnSpPr>
          <p:cNvPr id="21" name="Straight Connector 20"/>
          <p:cNvCxnSpPr/>
          <p:nvPr/>
        </p:nvCxnSpPr>
        <p:spPr>
          <a:xfrm flipV="1">
            <a:off x="2438400" y="2827867"/>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4495800" y="2590800"/>
            <a:ext cx="590914" cy="369332"/>
          </a:xfrm>
          <a:prstGeom prst="rect">
            <a:avLst/>
          </a:prstGeom>
        </p:spPr>
        <p:txBody>
          <a:bodyPr wrap="none">
            <a:spAutoFit/>
          </a:bodyPr>
          <a:lstStyle/>
          <a:p>
            <a:pPr marL="0" lvl="2"/>
            <a:r>
              <a:rPr lang="en-US" dirty="0"/>
              <a:t>RS</a:t>
            </a:r>
            <a:r>
              <a:rPr lang="en-US" baseline="30000" dirty="0"/>
              <a:t>0</a:t>
            </a:r>
            <a:endParaRPr lang="en-US" baseline="30000" dirty="0">
              <a:solidFill>
                <a:srgbClr val="3366FF"/>
              </a:solidFill>
            </a:endParaRPr>
          </a:p>
        </p:txBody>
      </p:sp>
      <p:cxnSp>
        <p:nvCxnSpPr>
          <p:cNvPr id="23" name="Straight Connector 22"/>
          <p:cNvCxnSpPr/>
          <p:nvPr/>
        </p:nvCxnSpPr>
        <p:spPr>
          <a:xfrm flipV="1">
            <a:off x="1515534" y="1634066"/>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3657600" y="1524000"/>
            <a:ext cx="595160" cy="369332"/>
          </a:xfrm>
          <a:prstGeom prst="rect">
            <a:avLst/>
          </a:prstGeom>
        </p:spPr>
        <p:txBody>
          <a:bodyPr wrap="none">
            <a:spAutoFit/>
          </a:bodyPr>
          <a:lstStyle/>
          <a:p>
            <a:r>
              <a:rPr lang="en-US" dirty="0"/>
              <a:t>RS*</a:t>
            </a:r>
          </a:p>
        </p:txBody>
      </p:sp>
      <p:cxnSp>
        <p:nvCxnSpPr>
          <p:cNvPr id="25" name="Straight Connector 24"/>
          <p:cNvCxnSpPr/>
          <p:nvPr/>
        </p:nvCxnSpPr>
        <p:spPr>
          <a:xfrm>
            <a:off x="1828800" y="2286001"/>
            <a:ext cx="2209800" cy="243839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1447800" y="3429000"/>
            <a:ext cx="1371600" cy="3176"/>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838200" y="3200400"/>
            <a:ext cx="609600" cy="369332"/>
          </a:xfrm>
          <a:prstGeom prst="rect">
            <a:avLst/>
          </a:prstGeom>
          <a:noFill/>
        </p:spPr>
        <p:txBody>
          <a:bodyPr wrap="square" rtlCol="0">
            <a:spAutoFit/>
          </a:bodyPr>
          <a:lstStyle/>
          <a:p>
            <a:pPr marL="0" lvl="2"/>
            <a:r>
              <a:rPr lang="en-US" dirty="0"/>
              <a:t>RP</a:t>
            </a:r>
            <a:r>
              <a:rPr lang="en-US" baseline="30000" dirty="0"/>
              <a:t>0</a:t>
            </a:r>
          </a:p>
        </p:txBody>
      </p:sp>
      <p:sp>
        <p:nvSpPr>
          <p:cNvPr id="34" name="Content Placeholder 2"/>
          <p:cNvSpPr txBox="1">
            <a:spLocks/>
          </p:cNvSpPr>
          <p:nvPr/>
        </p:nvSpPr>
        <p:spPr bwMode="auto">
          <a:xfrm>
            <a:off x="5029200" y="1524000"/>
            <a:ext cx="3657600" cy="36576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Large country growth, if </a:t>
            </a:r>
            <a:r>
              <a:rPr lang="en-US" sz="2400" dirty="0">
                <a:solidFill>
                  <a:srgbClr val="00B050"/>
                </a:solidFill>
              </a:rPr>
              <a:t>import-biased</a:t>
            </a:r>
          </a:p>
          <a:p>
            <a:r>
              <a:rPr lang="en-US" sz="2400" dirty="0"/>
              <a:t>RS shifts left</a:t>
            </a:r>
          </a:p>
          <a:p>
            <a:r>
              <a:rPr lang="en-US" sz="2400" dirty="0"/>
              <a:t>RS</a:t>
            </a:r>
            <a:r>
              <a:rPr lang="en-US" sz="2400" baseline="30000" dirty="0"/>
              <a:t>W</a:t>
            </a:r>
            <a:r>
              <a:rPr lang="en-US" sz="2400" dirty="0"/>
              <a:t> may shift right or left because</a:t>
            </a:r>
          </a:p>
          <a:p>
            <a:pPr lvl="1"/>
            <a:r>
              <a:rPr lang="en-US" sz="2000" dirty="0"/>
              <a:t>RS falls</a:t>
            </a:r>
          </a:p>
          <a:p>
            <a:pPr lvl="1"/>
            <a:r>
              <a:rPr lang="en-US" sz="2000" dirty="0"/>
              <a:t>β</a:t>
            </a:r>
            <a:r>
              <a:rPr lang="en-US" sz="2000" baseline="-25000" dirty="0"/>
              <a:t>SF </a:t>
            </a:r>
            <a:r>
              <a:rPr lang="en-US" sz="2000" dirty="0"/>
              <a:t>rises </a:t>
            </a:r>
          </a:p>
          <a:p>
            <a:r>
              <a:rPr lang="en-US" sz="2400" dirty="0"/>
              <a:t>World relative price of cloth may rise or fall.</a:t>
            </a:r>
          </a:p>
        </p:txBody>
      </p:sp>
      <p:cxnSp>
        <p:nvCxnSpPr>
          <p:cNvPr id="20" name="Straight Connector 19"/>
          <p:cNvCxnSpPr/>
          <p:nvPr/>
        </p:nvCxnSpPr>
        <p:spPr>
          <a:xfrm flipV="1">
            <a:off x="1752600" y="2057400"/>
            <a:ext cx="2175933" cy="2252135"/>
          </a:xfrm>
          <a:prstGeom prst="line">
            <a:avLst/>
          </a:prstGeom>
          <a:ln>
            <a:solidFill>
              <a:srgbClr val="00B05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a:cxnSpLocks/>
          </p:cNvCxnSpPr>
          <p:nvPr/>
        </p:nvCxnSpPr>
        <p:spPr>
          <a:xfrm>
            <a:off x="1447800" y="3200400"/>
            <a:ext cx="1219200" cy="0"/>
          </a:xfrm>
          <a:prstGeom prst="line">
            <a:avLst/>
          </a:prstGeom>
          <a:ln>
            <a:solidFill>
              <a:srgbClr val="00B050"/>
            </a:solidFill>
            <a:prstDash val="dash"/>
          </a:ln>
          <a:effectLst/>
        </p:spPr>
        <p:style>
          <a:lnRef idx="2">
            <a:schemeClr val="accent1"/>
          </a:lnRef>
          <a:fillRef idx="0">
            <a:schemeClr val="accent1"/>
          </a:fillRef>
          <a:effectRef idx="1">
            <a:schemeClr val="accent1"/>
          </a:effectRef>
          <a:fontRef idx="minor">
            <a:schemeClr val="tx1"/>
          </a:fontRef>
        </p:style>
      </p:cxnSp>
      <p:sp>
        <p:nvSpPr>
          <p:cNvPr id="37" name="Rectangle 36"/>
          <p:cNvSpPr/>
          <p:nvPr/>
        </p:nvSpPr>
        <p:spPr>
          <a:xfrm>
            <a:off x="3810000" y="1752600"/>
            <a:ext cx="864339" cy="369332"/>
          </a:xfrm>
          <a:prstGeom prst="rect">
            <a:avLst/>
          </a:prstGeom>
        </p:spPr>
        <p:txBody>
          <a:bodyPr wrap="none">
            <a:spAutoFit/>
          </a:bodyPr>
          <a:lstStyle/>
          <a:p>
            <a:r>
              <a:rPr lang="en-US" dirty="0">
                <a:solidFill>
                  <a:srgbClr val="00B050"/>
                </a:solidFill>
              </a:rPr>
              <a:t>RS</a:t>
            </a:r>
            <a:r>
              <a:rPr lang="en-US" baseline="30000" dirty="0">
                <a:solidFill>
                  <a:srgbClr val="00B050"/>
                </a:solidFill>
              </a:rPr>
              <a:t>W1</a:t>
            </a:r>
            <a:r>
              <a:rPr lang="en-US" dirty="0">
                <a:solidFill>
                  <a:srgbClr val="00B050"/>
                </a:solidFill>
              </a:rPr>
              <a:t>?</a:t>
            </a:r>
          </a:p>
        </p:txBody>
      </p:sp>
      <p:cxnSp>
        <p:nvCxnSpPr>
          <p:cNvPr id="35" name="Straight Connector 34"/>
          <p:cNvCxnSpPr/>
          <p:nvPr/>
        </p:nvCxnSpPr>
        <p:spPr>
          <a:xfrm flipV="1">
            <a:off x="2286000" y="2667000"/>
            <a:ext cx="2175933" cy="2252135"/>
          </a:xfrm>
          <a:prstGeom prst="line">
            <a:avLst/>
          </a:prstGeom>
          <a:ln>
            <a:solidFill>
              <a:srgbClr val="00B050"/>
            </a:solidFill>
            <a:prstDash val="lgDash"/>
          </a:ln>
          <a:effectLst/>
        </p:spPr>
        <p:style>
          <a:lnRef idx="2">
            <a:schemeClr val="accent1"/>
          </a:lnRef>
          <a:fillRef idx="0">
            <a:schemeClr val="accent1"/>
          </a:fillRef>
          <a:effectRef idx="1">
            <a:schemeClr val="accent1"/>
          </a:effectRef>
          <a:fontRef idx="minor">
            <a:schemeClr val="tx1"/>
          </a:fontRef>
        </p:style>
      </p:cxnSp>
      <p:sp>
        <p:nvSpPr>
          <p:cNvPr id="38" name="Rectangle 37"/>
          <p:cNvSpPr/>
          <p:nvPr/>
        </p:nvSpPr>
        <p:spPr>
          <a:xfrm>
            <a:off x="4419600" y="2438400"/>
            <a:ext cx="590914" cy="369332"/>
          </a:xfrm>
          <a:prstGeom prst="rect">
            <a:avLst/>
          </a:prstGeom>
        </p:spPr>
        <p:txBody>
          <a:bodyPr wrap="none">
            <a:spAutoFit/>
          </a:bodyPr>
          <a:lstStyle/>
          <a:p>
            <a:pPr marL="0" lvl="2"/>
            <a:r>
              <a:rPr lang="en-US" dirty="0">
                <a:solidFill>
                  <a:srgbClr val="00B050"/>
                </a:solidFill>
              </a:rPr>
              <a:t>RS</a:t>
            </a:r>
            <a:r>
              <a:rPr lang="en-US" baseline="30000" dirty="0">
                <a:solidFill>
                  <a:srgbClr val="00B050"/>
                </a:solidFill>
              </a:rPr>
              <a:t>1</a:t>
            </a:r>
          </a:p>
        </p:txBody>
      </p:sp>
      <p:sp>
        <p:nvSpPr>
          <p:cNvPr id="39" name="TextBox 38"/>
          <p:cNvSpPr txBox="1"/>
          <p:nvPr/>
        </p:nvSpPr>
        <p:spPr>
          <a:xfrm>
            <a:off x="609600" y="5638800"/>
            <a:ext cx="4876800" cy="369332"/>
          </a:xfrm>
          <a:prstGeom prst="rect">
            <a:avLst/>
          </a:prstGeom>
          <a:noFill/>
        </p:spPr>
        <p:txBody>
          <a:bodyPr wrap="square" rtlCol="0">
            <a:spAutoFit/>
          </a:bodyPr>
          <a:lstStyle/>
          <a:p>
            <a:pPr algn="ctr"/>
            <a:r>
              <a:rPr lang="en-US" dirty="0">
                <a:solidFill>
                  <a:srgbClr val="00B050"/>
                </a:solidFill>
              </a:rPr>
              <a:t>Import-biased Growth of Large Home Country</a:t>
            </a:r>
          </a:p>
        </p:txBody>
      </p:sp>
      <p:sp>
        <p:nvSpPr>
          <p:cNvPr id="27" name="Rectangle 26"/>
          <p:cNvSpPr/>
          <p:nvPr/>
        </p:nvSpPr>
        <p:spPr>
          <a:xfrm>
            <a:off x="3886200" y="4343400"/>
            <a:ext cx="663964" cy="369332"/>
          </a:xfrm>
          <a:prstGeom prst="rect">
            <a:avLst/>
          </a:prstGeom>
        </p:spPr>
        <p:txBody>
          <a:bodyPr wrap="none">
            <a:spAutoFit/>
          </a:bodyPr>
          <a:lstStyle/>
          <a:p>
            <a:r>
              <a:rPr lang="en-US" dirty="0"/>
              <a:t>RD</a:t>
            </a:r>
            <a:r>
              <a:rPr lang="en-US" baseline="30000" dirty="0"/>
              <a:t>W</a:t>
            </a:r>
            <a:endParaRPr lang="en-US" dirty="0"/>
          </a:p>
        </p:txBody>
      </p:sp>
      <p:cxnSp>
        <p:nvCxnSpPr>
          <p:cNvPr id="30" name="Straight Connector 29">
            <a:extLst>
              <a:ext uri="{FF2B5EF4-FFF2-40B4-BE49-F238E27FC236}">
                <a16:creationId xmlns:a16="http://schemas.microsoft.com/office/drawing/2014/main" id="{D665B5CB-9BA6-AD47-841C-63CA511FBF0A}"/>
              </a:ext>
            </a:extLst>
          </p:cNvPr>
          <p:cNvCxnSpPr/>
          <p:nvPr/>
        </p:nvCxnSpPr>
        <p:spPr>
          <a:xfrm flipV="1">
            <a:off x="2057400" y="2362200"/>
            <a:ext cx="2175933" cy="2252135"/>
          </a:xfrm>
          <a:prstGeom prst="line">
            <a:avLst/>
          </a:prstGeom>
          <a:ln>
            <a:solidFill>
              <a:srgbClr val="00B05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4AEDE783-2C1E-5046-8445-0DD249766E1C}"/>
              </a:ext>
            </a:extLst>
          </p:cNvPr>
          <p:cNvCxnSpPr>
            <a:cxnSpLocks/>
          </p:cNvCxnSpPr>
          <p:nvPr/>
        </p:nvCxnSpPr>
        <p:spPr>
          <a:xfrm>
            <a:off x="1447800" y="3657600"/>
            <a:ext cx="1676400" cy="0"/>
          </a:xfrm>
          <a:prstGeom prst="line">
            <a:avLst/>
          </a:prstGeom>
          <a:ln>
            <a:solidFill>
              <a:srgbClr val="00B050"/>
            </a:solidFill>
            <a:prstDash val="dash"/>
          </a:ln>
          <a:effectLst/>
        </p:spPr>
        <p:style>
          <a:lnRef idx="2">
            <a:schemeClr val="accent1"/>
          </a:lnRef>
          <a:fillRef idx="0">
            <a:schemeClr val="accent1"/>
          </a:fillRef>
          <a:effectRef idx="1">
            <a:schemeClr val="accent1"/>
          </a:effectRef>
          <a:fontRef idx="minor">
            <a:schemeClr val="tx1"/>
          </a:fontRef>
        </p:style>
      </p:cxnSp>
      <p:sp>
        <p:nvSpPr>
          <p:cNvPr id="40" name="TextBox 39">
            <a:extLst>
              <a:ext uri="{FF2B5EF4-FFF2-40B4-BE49-F238E27FC236}">
                <a16:creationId xmlns:a16="http://schemas.microsoft.com/office/drawing/2014/main" id="{5A591C2D-FE6A-4341-BF81-548CB59E398D}"/>
              </a:ext>
            </a:extLst>
          </p:cNvPr>
          <p:cNvSpPr txBox="1"/>
          <p:nvPr/>
        </p:nvSpPr>
        <p:spPr>
          <a:xfrm>
            <a:off x="762000" y="2971800"/>
            <a:ext cx="762000" cy="369332"/>
          </a:xfrm>
          <a:prstGeom prst="rect">
            <a:avLst/>
          </a:prstGeom>
          <a:noFill/>
        </p:spPr>
        <p:txBody>
          <a:bodyPr wrap="square" rtlCol="0">
            <a:spAutoFit/>
          </a:bodyPr>
          <a:lstStyle/>
          <a:p>
            <a:pPr marL="0" lvl="2"/>
            <a:r>
              <a:rPr lang="en-US" dirty="0">
                <a:solidFill>
                  <a:srgbClr val="00B050"/>
                </a:solidFill>
              </a:rPr>
              <a:t>RP</a:t>
            </a:r>
            <a:r>
              <a:rPr lang="en-US" baseline="30000" dirty="0">
                <a:solidFill>
                  <a:srgbClr val="00B050"/>
                </a:solidFill>
              </a:rPr>
              <a:t>1</a:t>
            </a:r>
            <a:r>
              <a:rPr lang="en-US" dirty="0">
                <a:solidFill>
                  <a:srgbClr val="00B050"/>
                </a:solidFill>
              </a:rPr>
              <a:t>?</a:t>
            </a:r>
            <a:endParaRPr lang="en-US" baseline="30000" dirty="0">
              <a:solidFill>
                <a:srgbClr val="00B050"/>
              </a:solidFill>
            </a:endParaRPr>
          </a:p>
        </p:txBody>
      </p:sp>
      <p:sp>
        <p:nvSpPr>
          <p:cNvPr id="42" name="Rectangle 41">
            <a:extLst>
              <a:ext uri="{FF2B5EF4-FFF2-40B4-BE49-F238E27FC236}">
                <a16:creationId xmlns:a16="http://schemas.microsoft.com/office/drawing/2014/main" id="{58FC9EC5-900B-D84B-A4AE-54CE9C04632F}"/>
              </a:ext>
            </a:extLst>
          </p:cNvPr>
          <p:cNvSpPr/>
          <p:nvPr/>
        </p:nvSpPr>
        <p:spPr>
          <a:xfrm>
            <a:off x="4191000" y="2209800"/>
            <a:ext cx="864339" cy="369332"/>
          </a:xfrm>
          <a:prstGeom prst="rect">
            <a:avLst/>
          </a:prstGeom>
        </p:spPr>
        <p:txBody>
          <a:bodyPr wrap="none">
            <a:spAutoFit/>
          </a:bodyPr>
          <a:lstStyle/>
          <a:p>
            <a:r>
              <a:rPr lang="en-US" dirty="0">
                <a:solidFill>
                  <a:srgbClr val="00B050"/>
                </a:solidFill>
              </a:rPr>
              <a:t>RS</a:t>
            </a:r>
            <a:r>
              <a:rPr lang="en-US" baseline="30000" dirty="0">
                <a:solidFill>
                  <a:srgbClr val="00B050"/>
                </a:solidFill>
              </a:rPr>
              <a:t>W1</a:t>
            </a:r>
            <a:r>
              <a:rPr lang="en-US" dirty="0">
                <a:solidFill>
                  <a:srgbClr val="00B050"/>
                </a:solidFill>
              </a:rPr>
              <a:t>?</a:t>
            </a:r>
          </a:p>
        </p:txBody>
      </p:sp>
      <p:cxnSp>
        <p:nvCxnSpPr>
          <p:cNvPr id="10" name="Straight Arrow Connector 9">
            <a:extLst>
              <a:ext uri="{FF2B5EF4-FFF2-40B4-BE49-F238E27FC236}">
                <a16:creationId xmlns:a16="http://schemas.microsoft.com/office/drawing/2014/main" id="{5528D846-3B41-9C47-A99F-F353466E6731}"/>
              </a:ext>
            </a:extLst>
          </p:cNvPr>
          <p:cNvCxnSpPr/>
          <p:nvPr/>
        </p:nvCxnSpPr>
        <p:spPr>
          <a:xfrm>
            <a:off x="3657600" y="2362200"/>
            <a:ext cx="304800" cy="304800"/>
          </a:xfrm>
          <a:prstGeom prst="straightConnector1">
            <a:avLst/>
          </a:prstGeom>
          <a:ln>
            <a:solidFill>
              <a:srgbClr val="00B05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43" name="Straight Arrow Connector 42">
            <a:extLst>
              <a:ext uri="{FF2B5EF4-FFF2-40B4-BE49-F238E27FC236}">
                <a16:creationId xmlns:a16="http://schemas.microsoft.com/office/drawing/2014/main" id="{201BEF3B-BBF1-B549-92AF-23F0E3B1ACE1}"/>
              </a:ext>
            </a:extLst>
          </p:cNvPr>
          <p:cNvCxnSpPr>
            <a:cxnSpLocks/>
          </p:cNvCxnSpPr>
          <p:nvPr/>
        </p:nvCxnSpPr>
        <p:spPr>
          <a:xfrm>
            <a:off x="1524000" y="3200400"/>
            <a:ext cx="0" cy="457200"/>
          </a:xfrm>
          <a:prstGeom prst="straightConnector1">
            <a:avLst/>
          </a:prstGeom>
          <a:ln>
            <a:solidFill>
              <a:srgbClr val="00B050"/>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44" name="TextBox 43">
            <a:extLst>
              <a:ext uri="{FF2B5EF4-FFF2-40B4-BE49-F238E27FC236}">
                <a16:creationId xmlns:a16="http://schemas.microsoft.com/office/drawing/2014/main" id="{2467C50F-A507-754D-9EC5-8A2592E209C1}"/>
              </a:ext>
            </a:extLst>
          </p:cNvPr>
          <p:cNvSpPr txBox="1"/>
          <p:nvPr/>
        </p:nvSpPr>
        <p:spPr>
          <a:xfrm>
            <a:off x="762000" y="3429000"/>
            <a:ext cx="762000" cy="369332"/>
          </a:xfrm>
          <a:prstGeom prst="rect">
            <a:avLst/>
          </a:prstGeom>
          <a:noFill/>
        </p:spPr>
        <p:txBody>
          <a:bodyPr wrap="square" rtlCol="0">
            <a:spAutoFit/>
          </a:bodyPr>
          <a:lstStyle/>
          <a:p>
            <a:pPr marL="0" lvl="2"/>
            <a:r>
              <a:rPr lang="en-US" dirty="0">
                <a:solidFill>
                  <a:srgbClr val="00B050"/>
                </a:solidFill>
              </a:rPr>
              <a:t>RP</a:t>
            </a:r>
            <a:r>
              <a:rPr lang="en-US" baseline="30000" dirty="0">
                <a:solidFill>
                  <a:srgbClr val="00B050"/>
                </a:solidFill>
              </a:rPr>
              <a:t>1</a:t>
            </a:r>
            <a:r>
              <a:rPr lang="en-US" dirty="0">
                <a:solidFill>
                  <a:srgbClr val="00B050"/>
                </a:solidFill>
              </a:rPr>
              <a:t>?</a:t>
            </a:r>
            <a:endParaRPr lang="en-US" baseline="30000" dirty="0">
              <a:solidFill>
                <a:srgbClr val="00B050"/>
              </a:solidFill>
            </a:endParaRPr>
          </a:p>
        </p:txBody>
      </p:sp>
      <p:sp>
        <p:nvSpPr>
          <p:cNvPr id="3" name="Footer Placeholder 2">
            <a:extLst>
              <a:ext uri="{FF2B5EF4-FFF2-40B4-BE49-F238E27FC236}">
                <a16:creationId xmlns:a16="http://schemas.microsoft.com/office/drawing/2014/main" id="{A0C637CC-DB82-B446-B590-9DDEA697E01A}"/>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4100205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Relative supply</a:t>
            </a:r>
          </a:p>
          <a:p>
            <a:r>
              <a:rPr lang="en-US" dirty="0">
                <a:solidFill>
                  <a:schemeClr val="bg1">
                    <a:lumMod val="75000"/>
                  </a:schemeClr>
                </a:solidFill>
              </a:rPr>
              <a:t>Relative demand</a:t>
            </a:r>
          </a:p>
          <a:p>
            <a:r>
              <a:rPr lang="en-US" dirty="0">
                <a:solidFill>
                  <a:schemeClr val="bg1">
                    <a:lumMod val="75000"/>
                  </a:schemeClr>
                </a:solidFill>
              </a:rPr>
              <a:t>International equilibrium</a:t>
            </a:r>
          </a:p>
          <a:p>
            <a:pPr lvl="1"/>
            <a:r>
              <a:rPr lang="en-US" dirty="0">
                <a:solidFill>
                  <a:schemeClr val="bg1">
                    <a:lumMod val="75000"/>
                  </a:schemeClr>
                </a:solidFill>
              </a:rPr>
              <a:t>Small country</a:t>
            </a:r>
          </a:p>
          <a:p>
            <a:pPr lvl="1"/>
            <a:r>
              <a:rPr lang="en-US" dirty="0">
                <a:solidFill>
                  <a:schemeClr val="bg1">
                    <a:lumMod val="75000"/>
                  </a:schemeClr>
                </a:solidFill>
              </a:rPr>
              <a:t>Two country world</a:t>
            </a:r>
          </a:p>
          <a:p>
            <a:r>
              <a:rPr lang="en-US" dirty="0">
                <a:solidFill>
                  <a:schemeClr val="bg1">
                    <a:lumMod val="75000"/>
                  </a:schemeClr>
                </a:solidFill>
              </a:rPr>
              <a:t>Effects of growth</a:t>
            </a:r>
          </a:p>
          <a:p>
            <a:r>
              <a:rPr lang="en-US" dirty="0">
                <a:solidFill>
                  <a:schemeClr val="bg1">
                    <a:lumMod val="75000"/>
                  </a:schemeClr>
                </a:solidFill>
              </a:rPr>
              <a:t>Effects of trade barriers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a:t>
            </a:fld>
            <a:endParaRPr lang="en-US"/>
          </a:p>
        </p:txBody>
      </p:sp>
      <p:sp>
        <p:nvSpPr>
          <p:cNvPr id="4" name="Footer Placeholder 3">
            <a:extLst>
              <a:ext uri="{FF2B5EF4-FFF2-40B4-BE49-F238E27FC236}">
                <a16:creationId xmlns:a16="http://schemas.microsoft.com/office/drawing/2014/main" id="{394F33A1-B5A9-0141-BF10-42C0C73A106E}"/>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6" name="Rectangle 5">
            <a:extLst>
              <a:ext uri="{FF2B5EF4-FFF2-40B4-BE49-F238E27FC236}">
                <a16:creationId xmlns:a16="http://schemas.microsoft.com/office/drawing/2014/main" id="{BD08EBC7-EF61-0F44-9F7E-FE1DC8195D3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885734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15: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60</a:t>
            </a:fld>
            <a:endParaRPr lang="en-US"/>
          </a:p>
        </p:txBody>
      </p:sp>
    </p:spTree>
    <p:extLst>
      <p:ext uri="{BB962C8B-B14F-4D97-AF65-F5344CB8AC3E}">
        <p14:creationId xmlns:p14="http://schemas.microsoft.com/office/powerpoint/2010/main" val="32110071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Suppose that a country’s government could choose between two policies that would both increase its GDP (at unchanged prices) by the same amount, one causing growth that is import-biased and one that is export-biased.  </a:t>
            </a:r>
          </a:p>
          <a:p>
            <a:pPr lvl="1"/>
            <a:r>
              <a:rPr lang="en-US" dirty="0"/>
              <a:t>Which would be better for the country if the country were small?  </a:t>
            </a:r>
          </a:p>
          <a:p>
            <a:pPr lvl="1"/>
            <a:r>
              <a:rPr lang="en-US" dirty="0"/>
              <a:t>Which would be better if it were large? </a:t>
            </a:r>
            <a:endParaRPr lang="en-US" sz="12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61</a:t>
            </a:fld>
            <a:endParaRPr lang="en-US"/>
          </a:p>
        </p:txBody>
      </p:sp>
    </p:spTree>
    <p:extLst>
      <p:ext uri="{BB962C8B-B14F-4D97-AF65-F5344CB8AC3E}">
        <p14:creationId xmlns:p14="http://schemas.microsoft.com/office/powerpoint/2010/main" val="21379897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Suppose that the foreign country were to grow in a manner that is neither export-biased nor import-biased, and that therefore leaves its relative supply curve unchanged.  What would happen, if anything, to world prices and to the welfare of the home country? </a:t>
            </a:r>
            <a:endParaRPr lang="en-US" sz="12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62</a:t>
            </a:fld>
            <a:endParaRPr lang="en-US"/>
          </a:p>
        </p:txBody>
      </p:sp>
    </p:spTree>
    <p:extLst>
      <p:ext uri="{BB962C8B-B14F-4D97-AF65-F5344CB8AC3E}">
        <p14:creationId xmlns:p14="http://schemas.microsoft.com/office/powerpoint/2010/main" val="186640856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Relative supply</a:t>
            </a:r>
          </a:p>
          <a:p>
            <a:r>
              <a:rPr lang="en-US" dirty="0">
                <a:solidFill>
                  <a:schemeClr val="bg1">
                    <a:lumMod val="75000"/>
                  </a:schemeClr>
                </a:solidFill>
              </a:rPr>
              <a:t>Relative demand</a:t>
            </a:r>
          </a:p>
          <a:p>
            <a:r>
              <a:rPr lang="en-US" dirty="0">
                <a:solidFill>
                  <a:schemeClr val="bg1">
                    <a:lumMod val="75000"/>
                  </a:schemeClr>
                </a:solidFill>
              </a:rPr>
              <a:t>International equilibrium</a:t>
            </a:r>
          </a:p>
          <a:p>
            <a:pPr lvl="1"/>
            <a:r>
              <a:rPr lang="en-US" dirty="0">
                <a:solidFill>
                  <a:schemeClr val="bg1">
                    <a:lumMod val="75000"/>
                  </a:schemeClr>
                </a:solidFill>
              </a:rPr>
              <a:t>Small country</a:t>
            </a:r>
          </a:p>
          <a:p>
            <a:pPr lvl="1"/>
            <a:r>
              <a:rPr lang="en-US" dirty="0">
                <a:solidFill>
                  <a:schemeClr val="bg1">
                    <a:lumMod val="75000"/>
                  </a:schemeClr>
                </a:solidFill>
              </a:rPr>
              <a:t>Two country world</a:t>
            </a:r>
          </a:p>
          <a:p>
            <a:r>
              <a:rPr lang="en-US" dirty="0">
                <a:solidFill>
                  <a:schemeClr val="bg1">
                    <a:lumMod val="75000"/>
                  </a:schemeClr>
                </a:solidFill>
              </a:rPr>
              <a:t>Effects of growth</a:t>
            </a:r>
          </a:p>
          <a:p>
            <a:r>
              <a:rPr lang="en-US" dirty="0"/>
              <a:t>Effects of trade barriers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63</a:t>
            </a:fld>
            <a:endParaRPr lang="en-US"/>
          </a:p>
        </p:txBody>
      </p:sp>
      <p:sp>
        <p:nvSpPr>
          <p:cNvPr id="4" name="Footer Placeholder 3">
            <a:extLst>
              <a:ext uri="{FF2B5EF4-FFF2-40B4-BE49-F238E27FC236}">
                <a16:creationId xmlns:a16="http://schemas.microsoft.com/office/drawing/2014/main" id="{394F33A1-B5A9-0141-BF10-42C0C73A106E}"/>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6" name="Rectangle 5">
            <a:extLst>
              <a:ext uri="{FF2B5EF4-FFF2-40B4-BE49-F238E27FC236}">
                <a16:creationId xmlns:a16="http://schemas.microsoft.com/office/drawing/2014/main" id="{BD08EBC7-EF61-0F44-9F7E-FE1DC8195D3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94409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trade barriers</a:t>
            </a:r>
          </a:p>
        </p:txBody>
      </p:sp>
      <p:sp>
        <p:nvSpPr>
          <p:cNvPr id="3" name="Content Placeholder 2"/>
          <p:cNvSpPr>
            <a:spLocks noGrp="1"/>
          </p:cNvSpPr>
          <p:nvPr>
            <p:ph idx="1"/>
          </p:nvPr>
        </p:nvSpPr>
        <p:spPr/>
        <p:txBody>
          <a:bodyPr/>
          <a:lstStyle/>
          <a:p>
            <a:r>
              <a:rPr lang="en-US" dirty="0"/>
              <a:t>A trade barrier might include</a:t>
            </a:r>
          </a:p>
          <a:p>
            <a:pPr lvl="1"/>
            <a:r>
              <a:rPr lang="en-US" dirty="0"/>
              <a:t>Import tariff</a:t>
            </a:r>
          </a:p>
          <a:p>
            <a:pPr lvl="1"/>
            <a:r>
              <a:rPr lang="en-US" dirty="0"/>
              <a:t>Import quota or other non-tariff barrier</a:t>
            </a:r>
          </a:p>
          <a:p>
            <a:pPr lvl="1"/>
            <a:r>
              <a:rPr lang="en-US" dirty="0"/>
              <a:t>Export tax</a:t>
            </a:r>
          </a:p>
          <a:p>
            <a:pPr lvl="1"/>
            <a:r>
              <a:rPr lang="en-US" dirty="0"/>
              <a:t>Quantitative export restriction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64</a:t>
            </a:fld>
            <a:endParaRPr lang="en-US"/>
          </a:p>
        </p:txBody>
      </p:sp>
      <p:sp>
        <p:nvSpPr>
          <p:cNvPr id="4" name="Footer Placeholder 3">
            <a:extLst>
              <a:ext uri="{FF2B5EF4-FFF2-40B4-BE49-F238E27FC236}">
                <a16:creationId xmlns:a16="http://schemas.microsoft.com/office/drawing/2014/main" id="{F3D37B98-056A-314D-871D-346F8D4FC80E}"/>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92195965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trade barriers</a:t>
            </a:r>
          </a:p>
        </p:txBody>
      </p:sp>
      <p:sp>
        <p:nvSpPr>
          <p:cNvPr id="3" name="Content Placeholder 2"/>
          <p:cNvSpPr>
            <a:spLocks noGrp="1"/>
          </p:cNvSpPr>
          <p:nvPr>
            <p:ph idx="1"/>
          </p:nvPr>
        </p:nvSpPr>
        <p:spPr/>
        <p:txBody>
          <a:bodyPr/>
          <a:lstStyle/>
          <a:p>
            <a:r>
              <a:rPr lang="en-US" sz="2400" dirty="0"/>
              <a:t>All of these have the effect of raising the domestic relative price of the imported good above the world price</a:t>
            </a:r>
          </a:p>
          <a:p>
            <a:r>
              <a:rPr lang="en-US" sz="2400" dirty="0"/>
              <a:t>In the model here, the home country exports cloth, so a trade barrier causes:</a:t>
            </a:r>
          </a:p>
          <a:p>
            <a:endParaRPr lang="en-US" dirty="0"/>
          </a:p>
          <a:p>
            <a:pPr marL="0" lvl="2" indent="0">
              <a:buNone/>
            </a:pPr>
            <a:r>
              <a:rPr lang="en-US" dirty="0"/>
              <a:t>		P</a:t>
            </a:r>
            <a:r>
              <a:rPr lang="en-US" baseline="-25000" dirty="0"/>
              <a:t>C</a:t>
            </a:r>
            <a:r>
              <a:rPr lang="en-US" dirty="0"/>
              <a:t>/P</a:t>
            </a:r>
            <a:r>
              <a:rPr lang="en-US" baseline="-25000" dirty="0"/>
              <a:t>F </a:t>
            </a:r>
            <a:r>
              <a:rPr lang="en-US" dirty="0"/>
              <a:t>&lt; P</a:t>
            </a:r>
            <a:r>
              <a:rPr lang="en-US" baseline="-25000" dirty="0"/>
              <a:t>C</a:t>
            </a:r>
            <a:r>
              <a:rPr lang="en-US" baseline="30000" dirty="0"/>
              <a:t>W</a:t>
            </a:r>
            <a:r>
              <a:rPr lang="en-US" dirty="0"/>
              <a:t>/P</a:t>
            </a:r>
            <a:r>
              <a:rPr lang="en-US" baseline="-25000" dirty="0"/>
              <a:t>F</a:t>
            </a:r>
            <a:r>
              <a:rPr lang="en-US" baseline="30000" dirty="0"/>
              <a:t>W  </a:t>
            </a:r>
            <a:r>
              <a:rPr lang="en-US" dirty="0"/>
              <a:t>; i.e., RP &lt; RP</a:t>
            </a:r>
            <a:r>
              <a:rPr lang="en-US" baseline="30000" dirty="0"/>
              <a:t>W</a:t>
            </a:r>
            <a:endParaRPr lang="en-US" dirty="0"/>
          </a:p>
          <a:p>
            <a:pPr marL="0" lvl="2" indent="0">
              <a:buNone/>
            </a:pPr>
            <a:endParaRPr lang="en-US" dirty="0"/>
          </a:p>
          <a:p>
            <a:pPr marL="0" lvl="2" indent="0">
              <a:buNone/>
            </a:pPr>
            <a:r>
              <a:rPr lang="en-US" dirty="0"/>
              <a:t>    or in a 2-country world:</a:t>
            </a:r>
          </a:p>
          <a:p>
            <a:pPr marL="0" lvl="2" indent="0">
              <a:buNone/>
            </a:pPr>
            <a:endParaRPr lang="en-US" dirty="0"/>
          </a:p>
          <a:p>
            <a:pPr marL="0" lvl="2" indent="0">
              <a:buNone/>
            </a:pPr>
            <a:r>
              <a:rPr lang="en-US" dirty="0"/>
              <a:t>		P</a:t>
            </a:r>
            <a:r>
              <a:rPr lang="en-US" baseline="-25000" dirty="0"/>
              <a:t>C</a:t>
            </a:r>
            <a:r>
              <a:rPr lang="en-US" dirty="0"/>
              <a:t>/P</a:t>
            </a:r>
            <a:r>
              <a:rPr lang="en-US" baseline="-25000" dirty="0"/>
              <a:t>F </a:t>
            </a:r>
            <a:r>
              <a:rPr lang="en-US" dirty="0"/>
              <a:t>&lt; P</a:t>
            </a:r>
            <a:r>
              <a:rPr lang="en-US" baseline="-25000" dirty="0"/>
              <a:t>C</a:t>
            </a:r>
            <a:r>
              <a:rPr lang="en-US" dirty="0"/>
              <a:t>*/P</a:t>
            </a:r>
            <a:r>
              <a:rPr lang="en-US" baseline="-25000" dirty="0"/>
              <a:t>F</a:t>
            </a:r>
            <a:r>
              <a:rPr lang="en-US" dirty="0"/>
              <a:t>* ; i.e.,  RP &lt; RP*</a:t>
            </a:r>
          </a:p>
          <a:p>
            <a:pPr marL="0" lvl="2" indent="0">
              <a:buNone/>
            </a:pPr>
            <a:endParaRPr lang="en-US" dirty="0"/>
          </a:p>
          <a:p>
            <a:pPr marL="0" lvl="2" indent="0">
              <a:buNone/>
            </a:pPr>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65</a:t>
            </a:fld>
            <a:endParaRPr lang="en-US"/>
          </a:p>
        </p:txBody>
      </p:sp>
      <p:sp>
        <p:nvSpPr>
          <p:cNvPr id="4" name="Footer Placeholder 3">
            <a:extLst>
              <a:ext uri="{FF2B5EF4-FFF2-40B4-BE49-F238E27FC236}">
                <a16:creationId xmlns:a16="http://schemas.microsoft.com/office/drawing/2014/main" id="{561B49AA-2477-904B-AC92-860CAE515DAE}"/>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47194439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Trade Barriers in a Small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66</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85900" y="2647950"/>
            <a:ext cx="2447925" cy="25590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2" name="Freeform 41"/>
          <p:cNvSpPr/>
          <p:nvPr/>
        </p:nvSpPr>
        <p:spPr>
          <a:xfrm>
            <a:off x="1447798" y="3911601"/>
            <a:ext cx="2311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8" name="Rectangle 47"/>
          <p:cNvSpPr/>
          <p:nvPr/>
        </p:nvSpPr>
        <p:spPr>
          <a:xfrm>
            <a:off x="1625599" y="2565400"/>
            <a:ext cx="1235075" cy="369332"/>
          </a:xfrm>
          <a:prstGeom prst="rect">
            <a:avLst/>
          </a:prstGeom>
        </p:spPr>
        <p:txBody>
          <a:bodyPr wrap="square">
            <a:spAutoFit/>
          </a:bodyPr>
          <a:lstStyle/>
          <a:p>
            <a:pPr marL="0" lvl="2"/>
            <a:r>
              <a:rPr lang="en-US" dirty="0"/>
              <a:t>RP</a:t>
            </a:r>
            <a:r>
              <a:rPr lang="en-US" baseline="30000" dirty="0"/>
              <a:t>W</a:t>
            </a:r>
            <a:r>
              <a:rPr lang="en-US" dirty="0"/>
              <a:t>=RP</a:t>
            </a:r>
            <a:r>
              <a:rPr lang="en-US" baseline="30000" dirty="0"/>
              <a:t>0</a:t>
            </a:r>
            <a:r>
              <a:rPr lang="en-US" dirty="0"/>
              <a:t> </a:t>
            </a:r>
          </a:p>
        </p:txBody>
      </p:sp>
      <p:cxnSp>
        <p:nvCxnSpPr>
          <p:cNvPr id="49" name="Straight Connector 48"/>
          <p:cNvCxnSpPr/>
          <p:nvPr/>
        </p:nvCxnSpPr>
        <p:spPr>
          <a:xfrm>
            <a:off x="1557867" y="3606800"/>
            <a:ext cx="2556933" cy="1202267"/>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52" name="Oval 51"/>
          <p:cNvSpPr/>
          <p:nvPr/>
        </p:nvSpPr>
        <p:spPr>
          <a:xfrm>
            <a:off x="3336925" y="45783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Oval 52"/>
          <p:cNvSpPr/>
          <p:nvPr/>
        </p:nvSpPr>
        <p:spPr>
          <a:xfrm>
            <a:off x="2828925" y="4203700"/>
            <a:ext cx="76200" cy="76200"/>
          </a:xfrm>
          <a:prstGeom prst="ellipse">
            <a:avLst/>
          </a:prstGeom>
          <a:solidFill>
            <a:srgbClr val="FF0000"/>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641474" y="3368675"/>
            <a:ext cx="661459" cy="369332"/>
          </a:xfrm>
          <a:prstGeom prst="rect">
            <a:avLst/>
          </a:prstGeom>
        </p:spPr>
        <p:txBody>
          <a:bodyPr wrap="square">
            <a:spAutoFit/>
          </a:bodyPr>
          <a:lstStyle/>
          <a:p>
            <a:pPr marL="0" lvl="2"/>
            <a:r>
              <a:rPr lang="en-US" dirty="0">
                <a:solidFill>
                  <a:srgbClr val="FF0000"/>
                </a:solidFill>
              </a:rPr>
              <a:t>RP</a:t>
            </a:r>
            <a:r>
              <a:rPr lang="en-US" baseline="30000" dirty="0">
                <a:solidFill>
                  <a:srgbClr val="FF0000"/>
                </a:solidFill>
              </a:rPr>
              <a:t>1</a:t>
            </a:r>
            <a:r>
              <a:rPr lang="en-US" dirty="0">
                <a:solidFill>
                  <a:srgbClr val="FF0000"/>
                </a:solidFill>
              </a:rPr>
              <a:t> </a:t>
            </a:r>
          </a:p>
        </p:txBody>
      </p:sp>
      <p:cxnSp>
        <p:nvCxnSpPr>
          <p:cNvPr id="57" name="Straight Connector 56"/>
          <p:cNvCxnSpPr/>
          <p:nvPr/>
        </p:nvCxnSpPr>
        <p:spPr>
          <a:xfrm flipV="1">
            <a:off x="1447800" y="4631267"/>
            <a:ext cx="1820333" cy="550334"/>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flipV="1">
            <a:off x="1447800" y="4309533"/>
            <a:ext cx="1337733" cy="863600"/>
          </a:xfrm>
          <a:prstGeom prst="line">
            <a:avLst/>
          </a:prstGeom>
          <a:ln>
            <a:solidFill>
              <a:srgbClr val="FF0000"/>
            </a:solidFill>
            <a:prstDash val="lgDash"/>
            <a:tailEnd type="arrow"/>
          </a:ln>
          <a:effectLst/>
        </p:spPr>
        <p:style>
          <a:lnRef idx="2">
            <a:schemeClr val="accent1"/>
          </a:lnRef>
          <a:fillRef idx="0">
            <a:schemeClr val="accent1"/>
          </a:fillRef>
          <a:effectRef idx="1">
            <a:schemeClr val="accent1"/>
          </a:effectRef>
          <a:fontRef idx="minor">
            <a:schemeClr val="tx1"/>
          </a:fontRef>
        </p:style>
      </p:cxnSp>
      <p:sp>
        <p:nvSpPr>
          <p:cNvPr id="60" name="Rectangle 59"/>
          <p:cNvSpPr/>
          <p:nvPr/>
        </p:nvSpPr>
        <p:spPr>
          <a:xfrm>
            <a:off x="1447800" y="4419600"/>
            <a:ext cx="906993" cy="369332"/>
          </a:xfrm>
          <a:prstGeom prst="rect">
            <a:avLst/>
          </a:prstGeom>
        </p:spPr>
        <p:txBody>
          <a:bodyPr wrap="square">
            <a:spAutoFit/>
          </a:bodyPr>
          <a:lstStyle/>
          <a:p>
            <a:pPr marL="0" lvl="2"/>
            <a:r>
              <a:rPr lang="en-US" dirty="0">
                <a:solidFill>
                  <a:srgbClr val="FF0000"/>
                </a:solidFill>
              </a:rPr>
              <a:t>1/RS</a:t>
            </a:r>
            <a:r>
              <a:rPr lang="en-US" baseline="30000" dirty="0">
                <a:solidFill>
                  <a:srgbClr val="FF0000"/>
                </a:solidFill>
              </a:rPr>
              <a:t>1</a:t>
            </a:r>
            <a:r>
              <a:rPr lang="en-US" dirty="0">
                <a:solidFill>
                  <a:srgbClr val="FF0000"/>
                </a:solidFill>
              </a:rPr>
              <a:t> </a:t>
            </a:r>
          </a:p>
        </p:txBody>
      </p:sp>
      <p:sp>
        <p:nvSpPr>
          <p:cNvPr id="61" name="Rectangle 60"/>
          <p:cNvSpPr/>
          <p:nvPr/>
        </p:nvSpPr>
        <p:spPr>
          <a:xfrm>
            <a:off x="2327273" y="4816474"/>
            <a:ext cx="1025527" cy="369332"/>
          </a:xfrm>
          <a:prstGeom prst="rect">
            <a:avLst/>
          </a:prstGeom>
        </p:spPr>
        <p:txBody>
          <a:bodyPr wrap="square">
            <a:spAutoFit/>
          </a:bodyPr>
          <a:lstStyle/>
          <a:p>
            <a:pPr marL="0" lvl="2"/>
            <a:r>
              <a:rPr lang="en-US" dirty="0"/>
              <a:t>1/RS</a:t>
            </a:r>
            <a:r>
              <a:rPr lang="en-US" baseline="30000" dirty="0"/>
              <a:t>0</a:t>
            </a:r>
            <a:r>
              <a:rPr lang="en-US" dirty="0"/>
              <a:t> </a:t>
            </a:r>
          </a:p>
        </p:txBody>
      </p:sp>
      <p:sp>
        <p:nvSpPr>
          <p:cNvPr id="62" name="TextBox 61"/>
          <p:cNvSpPr txBox="1"/>
          <p:nvPr/>
        </p:nvSpPr>
        <p:spPr>
          <a:xfrm>
            <a:off x="1600200" y="1295400"/>
            <a:ext cx="2218266" cy="954107"/>
          </a:xfrm>
          <a:prstGeom prst="rect">
            <a:avLst/>
          </a:prstGeom>
          <a:noFill/>
        </p:spPr>
        <p:txBody>
          <a:bodyPr wrap="square" rtlCol="0">
            <a:spAutoFit/>
          </a:bodyPr>
          <a:lstStyle/>
          <a:p>
            <a:pPr algn="ctr"/>
            <a:r>
              <a:rPr lang="en-US" sz="2800" dirty="0"/>
              <a:t>Home Supply</a:t>
            </a:r>
          </a:p>
        </p:txBody>
      </p:sp>
      <p:cxnSp>
        <p:nvCxnSpPr>
          <p:cNvPr id="63" name="Straight Connector 62"/>
          <p:cNvCxnSpPr/>
          <p:nvPr/>
        </p:nvCxnSpPr>
        <p:spPr>
          <a:xfrm flipV="1">
            <a:off x="4876802" y="5156199"/>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flipV="1">
            <a:off x="4876802" y="1803399"/>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7772402" y="5156199"/>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66" name="TextBox 65"/>
          <p:cNvSpPr txBox="1"/>
          <p:nvPr/>
        </p:nvSpPr>
        <p:spPr>
          <a:xfrm>
            <a:off x="4368802" y="1574799"/>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67" name="Straight Connector 66"/>
          <p:cNvCxnSpPr/>
          <p:nvPr/>
        </p:nvCxnSpPr>
        <p:spPr>
          <a:xfrm>
            <a:off x="4914902" y="2622549"/>
            <a:ext cx="2447925" cy="25590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9" name="Rectangle 68"/>
          <p:cNvSpPr/>
          <p:nvPr/>
        </p:nvSpPr>
        <p:spPr>
          <a:xfrm>
            <a:off x="5099051" y="2578099"/>
            <a:ext cx="1235075" cy="369332"/>
          </a:xfrm>
          <a:prstGeom prst="rect">
            <a:avLst/>
          </a:prstGeom>
        </p:spPr>
        <p:txBody>
          <a:bodyPr wrap="square">
            <a:spAutoFit/>
          </a:bodyPr>
          <a:lstStyle/>
          <a:p>
            <a:pPr marL="0" lvl="2"/>
            <a:r>
              <a:rPr lang="en-US" dirty="0"/>
              <a:t>RP</a:t>
            </a:r>
            <a:r>
              <a:rPr lang="en-US" baseline="30000" dirty="0"/>
              <a:t>W</a:t>
            </a:r>
            <a:r>
              <a:rPr lang="en-US" dirty="0"/>
              <a:t>=RP</a:t>
            </a:r>
            <a:r>
              <a:rPr lang="en-US" baseline="30000" dirty="0"/>
              <a:t>0</a:t>
            </a:r>
            <a:r>
              <a:rPr lang="en-US" dirty="0"/>
              <a:t> </a:t>
            </a:r>
          </a:p>
        </p:txBody>
      </p:sp>
      <p:cxnSp>
        <p:nvCxnSpPr>
          <p:cNvPr id="70" name="Straight Connector 69"/>
          <p:cNvCxnSpPr/>
          <p:nvPr/>
        </p:nvCxnSpPr>
        <p:spPr>
          <a:xfrm>
            <a:off x="4986869" y="3635374"/>
            <a:ext cx="2556933" cy="1202267"/>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71" name="Oval 70"/>
          <p:cNvSpPr/>
          <p:nvPr/>
        </p:nvSpPr>
        <p:spPr>
          <a:xfrm>
            <a:off x="6051552" y="3806824"/>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Oval 71"/>
          <p:cNvSpPr/>
          <p:nvPr/>
        </p:nvSpPr>
        <p:spPr>
          <a:xfrm>
            <a:off x="7264402" y="4664074"/>
            <a:ext cx="76200" cy="76200"/>
          </a:xfrm>
          <a:prstGeom prst="ellipse">
            <a:avLst/>
          </a:prstGeom>
          <a:solidFill>
            <a:srgbClr val="FF0000"/>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72"/>
          <p:cNvSpPr/>
          <p:nvPr/>
        </p:nvSpPr>
        <p:spPr>
          <a:xfrm>
            <a:off x="5006976" y="3403599"/>
            <a:ext cx="661459" cy="369332"/>
          </a:xfrm>
          <a:prstGeom prst="rect">
            <a:avLst/>
          </a:prstGeom>
        </p:spPr>
        <p:txBody>
          <a:bodyPr wrap="square">
            <a:spAutoFit/>
          </a:bodyPr>
          <a:lstStyle/>
          <a:p>
            <a:pPr marL="0" lvl="2"/>
            <a:r>
              <a:rPr lang="en-US" dirty="0">
                <a:solidFill>
                  <a:srgbClr val="FF0000"/>
                </a:solidFill>
              </a:rPr>
              <a:t>RP</a:t>
            </a:r>
            <a:r>
              <a:rPr lang="en-US" baseline="30000" dirty="0">
                <a:solidFill>
                  <a:srgbClr val="FF0000"/>
                </a:solidFill>
              </a:rPr>
              <a:t>1</a:t>
            </a:r>
            <a:r>
              <a:rPr lang="en-US" dirty="0">
                <a:solidFill>
                  <a:srgbClr val="FF0000"/>
                </a:solidFill>
              </a:rPr>
              <a:t> </a:t>
            </a:r>
          </a:p>
        </p:txBody>
      </p:sp>
      <p:cxnSp>
        <p:nvCxnSpPr>
          <p:cNvPr id="74" name="Straight Connector 73"/>
          <p:cNvCxnSpPr/>
          <p:nvPr/>
        </p:nvCxnSpPr>
        <p:spPr>
          <a:xfrm flipV="1">
            <a:off x="4876802" y="3927475"/>
            <a:ext cx="1162048" cy="1228725"/>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V="1">
            <a:off x="4876802" y="4733925"/>
            <a:ext cx="2308223" cy="413807"/>
          </a:xfrm>
          <a:prstGeom prst="line">
            <a:avLst/>
          </a:prstGeom>
          <a:ln>
            <a:solidFill>
              <a:srgbClr val="FF0000"/>
            </a:solidFill>
            <a:prstDash val="lgDash"/>
            <a:tailEnd type="arrow"/>
          </a:ln>
          <a:effectLst/>
        </p:spPr>
        <p:style>
          <a:lnRef idx="2">
            <a:schemeClr val="accent1"/>
          </a:lnRef>
          <a:fillRef idx="0">
            <a:schemeClr val="accent1"/>
          </a:fillRef>
          <a:effectRef idx="1">
            <a:schemeClr val="accent1"/>
          </a:effectRef>
          <a:fontRef idx="minor">
            <a:schemeClr val="tx1"/>
          </a:fontRef>
        </p:style>
      </p:cxnSp>
      <p:sp>
        <p:nvSpPr>
          <p:cNvPr id="76" name="Rectangle 75"/>
          <p:cNvSpPr/>
          <p:nvPr/>
        </p:nvSpPr>
        <p:spPr>
          <a:xfrm>
            <a:off x="5562600" y="4572000"/>
            <a:ext cx="1160991" cy="369332"/>
          </a:xfrm>
          <a:prstGeom prst="rect">
            <a:avLst/>
          </a:prstGeom>
        </p:spPr>
        <p:txBody>
          <a:bodyPr wrap="square">
            <a:spAutoFit/>
          </a:bodyPr>
          <a:lstStyle/>
          <a:p>
            <a:pPr marL="0" lvl="2"/>
            <a:r>
              <a:rPr lang="en-US" dirty="0">
                <a:solidFill>
                  <a:srgbClr val="FF0000"/>
                </a:solidFill>
              </a:rPr>
              <a:t>1/RD</a:t>
            </a:r>
            <a:r>
              <a:rPr lang="en-US" baseline="30000" dirty="0">
                <a:solidFill>
                  <a:srgbClr val="FF0000"/>
                </a:solidFill>
              </a:rPr>
              <a:t>1</a:t>
            </a:r>
            <a:r>
              <a:rPr lang="en-US" dirty="0">
                <a:solidFill>
                  <a:srgbClr val="FF0000"/>
                </a:solidFill>
              </a:rPr>
              <a:t> </a:t>
            </a:r>
          </a:p>
        </p:txBody>
      </p:sp>
      <p:sp>
        <p:nvSpPr>
          <p:cNvPr id="77" name="Rectangle 76"/>
          <p:cNvSpPr/>
          <p:nvPr/>
        </p:nvSpPr>
        <p:spPr>
          <a:xfrm>
            <a:off x="4876800" y="4114800"/>
            <a:ext cx="1155700" cy="369332"/>
          </a:xfrm>
          <a:prstGeom prst="rect">
            <a:avLst/>
          </a:prstGeom>
        </p:spPr>
        <p:txBody>
          <a:bodyPr wrap="square">
            <a:spAutoFit/>
          </a:bodyPr>
          <a:lstStyle/>
          <a:p>
            <a:pPr marL="0" lvl="2"/>
            <a:r>
              <a:rPr lang="en-US" dirty="0"/>
              <a:t>1/RD</a:t>
            </a:r>
            <a:r>
              <a:rPr lang="en-US" baseline="30000" dirty="0"/>
              <a:t>0</a:t>
            </a:r>
            <a:r>
              <a:rPr lang="en-US" dirty="0"/>
              <a:t> </a:t>
            </a:r>
          </a:p>
        </p:txBody>
      </p:sp>
      <p:sp>
        <p:nvSpPr>
          <p:cNvPr id="79" name="Freeform 78"/>
          <p:cNvSpPr/>
          <p:nvPr/>
        </p:nvSpPr>
        <p:spPr>
          <a:xfrm rot="10800000">
            <a:off x="5210175" y="1917700"/>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0" name="TextBox 79"/>
          <p:cNvSpPr txBox="1"/>
          <p:nvPr/>
        </p:nvSpPr>
        <p:spPr>
          <a:xfrm>
            <a:off x="5181600" y="1295400"/>
            <a:ext cx="3124200" cy="954107"/>
          </a:xfrm>
          <a:prstGeom prst="rect">
            <a:avLst/>
          </a:prstGeom>
          <a:noFill/>
        </p:spPr>
        <p:txBody>
          <a:bodyPr wrap="square" rtlCol="0">
            <a:spAutoFit/>
          </a:bodyPr>
          <a:lstStyle/>
          <a:p>
            <a:pPr algn="ctr"/>
            <a:r>
              <a:rPr lang="en-US" sz="2800" dirty="0"/>
              <a:t>Home Demand</a:t>
            </a:r>
          </a:p>
          <a:p>
            <a:pPr algn="ctr"/>
            <a:r>
              <a:rPr lang="en-US" sz="2800" dirty="0"/>
              <a:t>(if on same curve)</a:t>
            </a:r>
          </a:p>
        </p:txBody>
      </p:sp>
      <p:sp>
        <p:nvSpPr>
          <p:cNvPr id="3" name="Footer Placeholder 2">
            <a:extLst>
              <a:ext uri="{FF2B5EF4-FFF2-40B4-BE49-F238E27FC236}">
                <a16:creationId xmlns:a16="http://schemas.microsoft.com/office/drawing/2014/main" id="{473D127A-F543-8E40-ADC8-2499BCE3B722}"/>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787925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P spid="66" grpId="0"/>
      <p:bldP spid="69" grpId="0"/>
      <p:bldP spid="71" grpId="0" animBg="1"/>
      <p:bldP spid="72" grpId="0" animBg="1"/>
      <p:bldP spid="73" grpId="0"/>
      <p:bldP spid="76" grpId="0"/>
      <p:bldP spid="77" grpId="0"/>
      <p:bldP spid="79" grpId="0" animBg="1"/>
      <p:bldP spid="80"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Trade Barriers in a Small Country</a:t>
            </a:r>
          </a:p>
        </p:txBody>
      </p:sp>
      <p:sp>
        <p:nvSpPr>
          <p:cNvPr id="3" name="Content Placeholder 2"/>
          <p:cNvSpPr>
            <a:spLocks noGrp="1"/>
          </p:cNvSpPr>
          <p:nvPr>
            <p:ph idx="1"/>
          </p:nvPr>
        </p:nvSpPr>
        <p:spPr/>
        <p:txBody>
          <a:bodyPr/>
          <a:lstStyle/>
          <a:p>
            <a:r>
              <a:rPr lang="en-US" sz="2800" dirty="0"/>
              <a:t>Thus </a:t>
            </a:r>
          </a:p>
          <a:p>
            <a:pPr lvl="1"/>
            <a:r>
              <a:rPr lang="en-US" dirty="0"/>
              <a:t>RS shifts left</a:t>
            </a:r>
          </a:p>
          <a:p>
            <a:pPr lvl="1"/>
            <a:r>
              <a:rPr lang="en-US" dirty="0"/>
              <a:t>RD shifts right</a:t>
            </a:r>
          </a:p>
          <a:p>
            <a:r>
              <a:rPr lang="en-US" dirty="0"/>
              <a:t>As Home is small, RP</a:t>
            </a:r>
            <a:r>
              <a:rPr lang="en-US" baseline="30000" dirty="0"/>
              <a:t>W</a:t>
            </a:r>
            <a:r>
              <a:rPr lang="en-US" dirty="0"/>
              <a:t> does not change</a:t>
            </a:r>
          </a:p>
          <a:p>
            <a:r>
              <a:rPr lang="en-US" dirty="0"/>
              <a:t>We’ll look in an addendum below at what happens inside the small country</a:t>
            </a:r>
          </a:p>
          <a:p>
            <a:pPr marL="0" lvl="2" indent="0">
              <a:buNone/>
            </a:pPr>
            <a:endParaRPr lang="en-US" dirty="0"/>
          </a:p>
          <a:p>
            <a:pPr marL="0" lvl="2" indent="0">
              <a:buNone/>
            </a:pPr>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67</a:t>
            </a:fld>
            <a:endParaRPr lang="en-US"/>
          </a:p>
        </p:txBody>
      </p:sp>
      <p:sp>
        <p:nvSpPr>
          <p:cNvPr id="4" name="Footer Placeholder 3">
            <a:extLst>
              <a:ext uri="{FF2B5EF4-FFF2-40B4-BE49-F238E27FC236}">
                <a16:creationId xmlns:a16="http://schemas.microsoft.com/office/drawing/2014/main" id="{533126E2-2F35-084A-B931-14406310952E}"/>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51285527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Trade Barriers in a Large Country</a:t>
            </a:r>
          </a:p>
        </p:txBody>
      </p:sp>
      <p:sp>
        <p:nvSpPr>
          <p:cNvPr id="3" name="Content Placeholder 2"/>
          <p:cNvSpPr>
            <a:spLocks noGrp="1"/>
          </p:cNvSpPr>
          <p:nvPr>
            <p:ph idx="1"/>
          </p:nvPr>
        </p:nvSpPr>
        <p:spPr/>
        <p:txBody>
          <a:bodyPr/>
          <a:lstStyle/>
          <a:p>
            <a:r>
              <a:rPr lang="en-US" dirty="0"/>
              <a:t>Still true that</a:t>
            </a:r>
          </a:p>
          <a:p>
            <a:pPr lvl="1"/>
            <a:r>
              <a:rPr lang="en-US" dirty="0"/>
              <a:t>RS shifts left</a:t>
            </a:r>
          </a:p>
          <a:p>
            <a:pPr lvl="1"/>
            <a:r>
              <a:rPr lang="en-US" dirty="0"/>
              <a:t>RD shifts right</a:t>
            </a:r>
          </a:p>
          <a:p>
            <a:r>
              <a:rPr lang="en-US" dirty="0"/>
              <a:t>Now, since RS</a:t>
            </a:r>
            <a:r>
              <a:rPr lang="en-US" baseline="30000" dirty="0"/>
              <a:t>W</a:t>
            </a:r>
            <a:r>
              <a:rPr lang="en-US" dirty="0"/>
              <a:t> and RD</a:t>
            </a:r>
            <a:r>
              <a:rPr lang="en-US" baseline="30000" dirty="0"/>
              <a:t>W</a:t>
            </a:r>
            <a:r>
              <a:rPr lang="en-US" dirty="0"/>
              <a:t> are weighted averages that include RS and RD, we must also have</a:t>
            </a:r>
          </a:p>
          <a:p>
            <a:pPr lvl="1"/>
            <a:r>
              <a:rPr lang="en-US" dirty="0"/>
              <a:t>RS</a:t>
            </a:r>
            <a:r>
              <a:rPr lang="en-US" baseline="30000" dirty="0"/>
              <a:t>W</a:t>
            </a:r>
            <a:r>
              <a:rPr lang="en-US" dirty="0"/>
              <a:t> shifts left</a:t>
            </a:r>
          </a:p>
          <a:p>
            <a:pPr lvl="1"/>
            <a:r>
              <a:rPr lang="en-US" dirty="0"/>
              <a:t>RD</a:t>
            </a:r>
            <a:r>
              <a:rPr lang="en-US" baseline="30000" dirty="0"/>
              <a:t>W</a:t>
            </a:r>
            <a:r>
              <a:rPr lang="en-US" dirty="0"/>
              <a:t> shifts right</a:t>
            </a:r>
          </a:p>
          <a:p>
            <a:pPr marL="0" lvl="2" indent="0">
              <a:buNone/>
            </a:pPr>
            <a:endParaRPr lang="en-US" dirty="0"/>
          </a:p>
          <a:p>
            <a:pPr marL="0" lvl="2" indent="0">
              <a:buNone/>
            </a:pPr>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68</a:t>
            </a:fld>
            <a:endParaRPr lang="en-US"/>
          </a:p>
        </p:txBody>
      </p:sp>
      <p:sp>
        <p:nvSpPr>
          <p:cNvPr id="4" name="Footer Placeholder 3">
            <a:extLst>
              <a:ext uri="{FF2B5EF4-FFF2-40B4-BE49-F238E27FC236}">
                <a16:creationId xmlns:a16="http://schemas.microsoft.com/office/drawing/2014/main" id="{AA826D86-153D-7F45-B954-5BF31032D14B}"/>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113176777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Trade Barriers in a Large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69</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2" name="TextBox 31"/>
          <p:cNvSpPr txBox="1"/>
          <p:nvPr/>
        </p:nvSpPr>
        <p:spPr>
          <a:xfrm>
            <a:off x="36576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flipV="1">
            <a:off x="1905000" y="2209800"/>
            <a:ext cx="2175933" cy="2252135"/>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3962400" y="3124200"/>
            <a:ext cx="736162" cy="369332"/>
          </a:xfrm>
          <a:prstGeom prst="rect">
            <a:avLst/>
          </a:prstGeom>
        </p:spPr>
        <p:txBody>
          <a:bodyPr wrap="none">
            <a:spAutoFit/>
          </a:bodyPr>
          <a:lstStyle/>
          <a:p>
            <a:r>
              <a:rPr lang="en-US" dirty="0"/>
              <a:t>RS</a:t>
            </a:r>
            <a:r>
              <a:rPr lang="en-US" baseline="30000" dirty="0"/>
              <a:t>W0</a:t>
            </a:r>
            <a:endParaRPr lang="en-US" dirty="0"/>
          </a:p>
        </p:txBody>
      </p:sp>
      <p:cxnSp>
        <p:nvCxnSpPr>
          <p:cNvPr id="25" name="Straight Connector 24"/>
          <p:cNvCxnSpPr/>
          <p:nvPr/>
        </p:nvCxnSpPr>
        <p:spPr>
          <a:xfrm>
            <a:off x="1828800" y="2286001"/>
            <a:ext cx="2209800" cy="2438399"/>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1447800" y="3429000"/>
            <a:ext cx="1371600" cy="3176"/>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838200" y="4038600"/>
            <a:ext cx="609600" cy="369332"/>
          </a:xfrm>
          <a:prstGeom prst="rect">
            <a:avLst/>
          </a:prstGeom>
          <a:noFill/>
        </p:spPr>
        <p:txBody>
          <a:bodyPr wrap="square" rtlCol="0">
            <a:spAutoFit/>
          </a:bodyPr>
          <a:lstStyle/>
          <a:p>
            <a:pPr marL="0" lvl="2"/>
            <a:r>
              <a:rPr lang="en-US" dirty="0"/>
              <a:t>RP</a:t>
            </a:r>
            <a:r>
              <a:rPr lang="en-US" baseline="30000" dirty="0"/>
              <a:t>0</a:t>
            </a:r>
          </a:p>
        </p:txBody>
      </p:sp>
      <p:sp>
        <p:nvSpPr>
          <p:cNvPr id="34" name="Content Placeholder 2"/>
          <p:cNvSpPr txBox="1">
            <a:spLocks/>
          </p:cNvSpPr>
          <p:nvPr/>
        </p:nvSpPr>
        <p:spPr bwMode="auto">
          <a:xfrm>
            <a:off x="4800600" y="1524000"/>
            <a:ext cx="3886200" cy="21336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Trade barrier by home country causes</a:t>
            </a:r>
          </a:p>
          <a:p>
            <a:r>
              <a:rPr lang="en-US" sz="2400" dirty="0"/>
              <a:t>RP to rise</a:t>
            </a:r>
          </a:p>
          <a:p>
            <a:r>
              <a:rPr lang="en-US" sz="2400" dirty="0"/>
              <a:t>The Terms of Trade of Home to improve.</a:t>
            </a:r>
          </a:p>
          <a:p>
            <a:endParaRPr lang="en-US" sz="2000" dirty="0"/>
          </a:p>
          <a:p>
            <a:endParaRPr lang="en-US" sz="2400" dirty="0"/>
          </a:p>
        </p:txBody>
      </p:sp>
      <p:sp>
        <p:nvSpPr>
          <p:cNvPr id="20" name="Rectangle 19"/>
          <p:cNvSpPr/>
          <p:nvPr/>
        </p:nvSpPr>
        <p:spPr>
          <a:xfrm>
            <a:off x="3657600" y="4800600"/>
            <a:ext cx="748898" cy="369332"/>
          </a:xfrm>
          <a:prstGeom prst="rect">
            <a:avLst/>
          </a:prstGeom>
        </p:spPr>
        <p:txBody>
          <a:bodyPr wrap="none">
            <a:spAutoFit/>
          </a:bodyPr>
          <a:lstStyle/>
          <a:p>
            <a:r>
              <a:rPr lang="en-US" dirty="0"/>
              <a:t>RD</a:t>
            </a:r>
            <a:r>
              <a:rPr lang="en-US" baseline="30000" dirty="0"/>
              <a:t>W0</a:t>
            </a:r>
            <a:endParaRPr lang="en-US" dirty="0"/>
          </a:p>
        </p:txBody>
      </p:sp>
      <p:cxnSp>
        <p:nvCxnSpPr>
          <p:cNvPr id="28" name="Straight Connector 27"/>
          <p:cNvCxnSpPr/>
          <p:nvPr/>
        </p:nvCxnSpPr>
        <p:spPr>
          <a:xfrm flipV="1">
            <a:off x="2311400" y="2717800"/>
            <a:ext cx="2175933" cy="2252135"/>
          </a:xfrm>
          <a:prstGeom prst="line">
            <a:avLst/>
          </a:prstGeom>
          <a:ln>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1524000" y="2641601"/>
            <a:ext cx="2209800" cy="2438399"/>
          </a:xfrm>
          <a:prstGeom prst="line">
            <a:avLst/>
          </a:prstGeom>
          <a:ln>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V="1">
            <a:off x="1464734" y="4254500"/>
            <a:ext cx="1536699" cy="7409"/>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838200" y="3276600"/>
            <a:ext cx="609600" cy="369332"/>
          </a:xfrm>
          <a:prstGeom prst="rect">
            <a:avLst/>
          </a:prstGeom>
          <a:noFill/>
        </p:spPr>
        <p:txBody>
          <a:bodyPr wrap="square" rtlCol="0">
            <a:spAutoFit/>
          </a:bodyPr>
          <a:lstStyle/>
          <a:p>
            <a:pPr marL="0" lvl="2"/>
            <a:r>
              <a:rPr lang="en-US" dirty="0">
                <a:solidFill>
                  <a:srgbClr val="FF0000"/>
                </a:solidFill>
              </a:rPr>
              <a:t>RP</a:t>
            </a:r>
            <a:r>
              <a:rPr lang="en-US" baseline="30000" dirty="0">
                <a:solidFill>
                  <a:srgbClr val="FF0000"/>
                </a:solidFill>
              </a:rPr>
              <a:t>1</a:t>
            </a:r>
          </a:p>
        </p:txBody>
      </p:sp>
      <p:sp>
        <p:nvSpPr>
          <p:cNvPr id="37" name="Rectangle 36"/>
          <p:cNvSpPr/>
          <p:nvPr/>
        </p:nvSpPr>
        <p:spPr>
          <a:xfrm>
            <a:off x="3962400" y="4419600"/>
            <a:ext cx="748898" cy="369332"/>
          </a:xfrm>
          <a:prstGeom prst="rect">
            <a:avLst/>
          </a:prstGeom>
        </p:spPr>
        <p:txBody>
          <a:bodyPr wrap="none">
            <a:spAutoFit/>
          </a:bodyPr>
          <a:lstStyle/>
          <a:p>
            <a:r>
              <a:rPr lang="en-US" dirty="0">
                <a:solidFill>
                  <a:srgbClr val="FF0000"/>
                </a:solidFill>
              </a:rPr>
              <a:t>RD</a:t>
            </a:r>
            <a:r>
              <a:rPr lang="en-US" baseline="30000" dirty="0">
                <a:solidFill>
                  <a:srgbClr val="FF0000"/>
                </a:solidFill>
              </a:rPr>
              <a:t>W1</a:t>
            </a:r>
            <a:endParaRPr lang="en-US" dirty="0">
              <a:solidFill>
                <a:srgbClr val="FF0000"/>
              </a:solidFill>
            </a:endParaRPr>
          </a:p>
        </p:txBody>
      </p:sp>
      <p:sp>
        <p:nvSpPr>
          <p:cNvPr id="38" name="Rectangle 37"/>
          <p:cNvSpPr/>
          <p:nvPr/>
        </p:nvSpPr>
        <p:spPr>
          <a:xfrm>
            <a:off x="4038600" y="1981200"/>
            <a:ext cx="736162" cy="369332"/>
          </a:xfrm>
          <a:prstGeom prst="rect">
            <a:avLst/>
          </a:prstGeom>
        </p:spPr>
        <p:txBody>
          <a:bodyPr wrap="none">
            <a:spAutoFit/>
          </a:bodyPr>
          <a:lstStyle/>
          <a:p>
            <a:r>
              <a:rPr lang="en-US" dirty="0">
                <a:solidFill>
                  <a:srgbClr val="FF0000"/>
                </a:solidFill>
              </a:rPr>
              <a:t>RS</a:t>
            </a:r>
            <a:r>
              <a:rPr lang="en-US" baseline="30000" dirty="0">
                <a:solidFill>
                  <a:srgbClr val="FF0000"/>
                </a:solidFill>
              </a:rPr>
              <a:t>W1</a:t>
            </a:r>
            <a:endParaRPr lang="en-US" dirty="0">
              <a:solidFill>
                <a:srgbClr val="FF0000"/>
              </a:solidFill>
            </a:endParaRPr>
          </a:p>
        </p:txBody>
      </p:sp>
      <p:sp>
        <p:nvSpPr>
          <p:cNvPr id="3" name="Footer Placeholder 2">
            <a:extLst>
              <a:ext uri="{FF2B5EF4-FFF2-40B4-BE49-F238E27FC236}">
                <a16:creationId xmlns:a16="http://schemas.microsoft.com/office/drawing/2014/main" id="{81C60234-C7E7-AD4C-876A-A6D2D03D5634}"/>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109473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Production Possibilities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7</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3886200" cy="2349499"/>
          </a:xfrm>
          <a:ln>
            <a:solidFill>
              <a:srgbClr val="000000"/>
            </a:solidFill>
          </a:ln>
        </p:spPr>
        <p:txBody>
          <a:bodyPr/>
          <a:lstStyle/>
          <a:p>
            <a:r>
              <a:rPr lang="en-US" sz="2400" dirty="0"/>
              <a:t>Curvature</a:t>
            </a:r>
          </a:p>
          <a:p>
            <a:pPr lvl="1"/>
            <a:r>
              <a:rPr lang="en-US" sz="1600" dirty="0"/>
              <a:t>Ricardian Model:  Not curved</a:t>
            </a:r>
          </a:p>
          <a:p>
            <a:pPr lvl="1"/>
            <a:r>
              <a:rPr lang="en-US" sz="1600" dirty="0"/>
              <a:t>Heckscher-Ohlin Model:  due to industries’ different factor intensities</a:t>
            </a:r>
          </a:p>
          <a:p>
            <a:pPr lvl="1"/>
            <a:r>
              <a:rPr lang="en-US" sz="1600" dirty="0"/>
              <a:t>Specific Factors Model:  due to diminishing returns to non-specific factor</a:t>
            </a:r>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39" name="Freeform 38"/>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D66AB712-D809-2546-9FCB-DE1349652716}"/>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3438955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Addendum on Tariff </a:t>
            </a:r>
            <a:br>
              <a:rPr lang="en-US" sz="4000" dirty="0"/>
            </a:br>
            <a:r>
              <a:rPr lang="en-US" sz="4000" dirty="0"/>
              <a:t>in General Equilibrium </a:t>
            </a:r>
          </a:p>
        </p:txBody>
      </p:sp>
      <p:sp>
        <p:nvSpPr>
          <p:cNvPr id="3" name="Content Placeholder 2"/>
          <p:cNvSpPr>
            <a:spLocks noGrp="1"/>
          </p:cNvSpPr>
          <p:nvPr>
            <p:ph idx="1"/>
          </p:nvPr>
        </p:nvSpPr>
        <p:spPr/>
        <p:txBody>
          <a:bodyPr/>
          <a:lstStyle/>
          <a:p>
            <a:r>
              <a:rPr lang="en-US" sz="2400" dirty="0"/>
              <a:t>Slides above, for small country, showed</a:t>
            </a:r>
          </a:p>
          <a:p>
            <a:pPr lvl="1"/>
            <a:r>
              <a:rPr lang="en-US" sz="2000" dirty="0"/>
              <a:t>Production (supply) in levels</a:t>
            </a:r>
          </a:p>
          <a:p>
            <a:pPr lvl="1"/>
            <a:r>
              <a:rPr lang="en-US" sz="2000" dirty="0"/>
              <a:t>Consumption (demand) only as a ratio</a:t>
            </a:r>
          </a:p>
          <a:p>
            <a:r>
              <a:rPr lang="en-US" sz="2400" dirty="0"/>
              <a:t>Reason is that levels of consumption depend on income, which includes both</a:t>
            </a:r>
          </a:p>
          <a:p>
            <a:pPr lvl="1"/>
            <a:r>
              <a:rPr lang="en-US" sz="2000" dirty="0"/>
              <a:t>Income from production</a:t>
            </a:r>
          </a:p>
          <a:p>
            <a:pPr lvl="1"/>
            <a:r>
              <a:rPr lang="en-US" sz="2000" dirty="0"/>
              <a:t>Revenue from tariffs and/or rents from NTBs</a:t>
            </a:r>
          </a:p>
          <a:p>
            <a:r>
              <a:rPr lang="en-US" sz="2400" dirty="0"/>
              <a:t>Assume now that tariff revenue is redistributed to consumers to be spent like any other income.</a:t>
            </a:r>
          </a:p>
          <a:p>
            <a:r>
              <a:rPr lang="en-US" sz="2400" dirty="0"/>
              <a:t>The following (not included in KOM) shows determination of production and consumption</a:t>
            </a:r>
          </a:p>
          <a:p>
            <a:pPr marL="0" lvl="2" indent="0">
              <a:buNone/>
            </a:pPr>
            <a:endParaRPr lang="en-US" sz="1800" dirty="0"/>
          </a:p>
          <a:p>
            <a:pPr marL="0" lvl="2" indent="0">
              <a:buNone/>
            </a:pPr>
            <a:endParaRPr lang="en-US" sz="1800" dirty="0"/>
          </a:p>
          <a:p>
            <a:endParaRPr lang="en-US" sz="2400" dirty="0"/>
          </a:p>
          <a:p>
            <a:endParaRPr lang="en-US" sz="2400"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70</a:t>
            </a:fld>
            <a:endParaRPr lang="en-US"/>
          </a:p>
        </p:txBody>
      </p:sp>
      <p:sp>
        <p:nvSpPr>
          <p:cNvPr id="4" name="Footer Placeholder 3">
            <a:extLst>
              <a:ext uri="{FF2B5EF4-FFF2-40B4-BE49-F238E27FC236}">
                <a16:creationId xmlns:a16="http://schemas.microsoft.com/office/drawing/2014/main" id="{11A7487C-97A8-8347-A65F-E8BCE4388FE8}"/>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08839088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Tariff in Small Country  </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71</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0"/>
            <a:ext cx="4038600" cy="4394200"/>
          </a:xfrm>
          <a:ln>
            <a:solidFill>
              <a:srgbClr val="000000"/>
            </a:solidFill>
          </a:ln>
        </p:spPr>
        <p:txBody>
          <a:bodyPr/>
          <a:lstStyle/>
          <a:p>
            <a:pPr marL="342900" lvl="2" indent="-342900"/>
            <a:r>
              <a:rPr lang="en-US" sz="2000" dirty="0"/>
              <a:t>Tariff on F raises price of F above world and thus lowers the relative price of C in the country.</a:t>
            </a:r>
          </a:p>
          <a:p>
            <a:pPr marL="342900" lvl="2" indent="-342900"/>
            <a:r>
              <a:rPr lang="en-US" sz="2000" dirty="0"/>
              <a:t>This appears as one of the parallel flatter lines </a:t>
            </a:r>
            <a:r>
              <a:rPr lang="en-US" sz="2000" dirty="0">
                <a:solidFill>
                  <a:srgbClr val="FF0000"/>
                </a:solidFill>
              </a:rPr>
              <a:t>RP</a:t>
            </a:r>
            <a:r>
              <a:rPr lang="en-US" sz="2000" baseline="30000" dirty="0">
                <a:solidFill>
                  <a:srgbClr val="FF0000"/>
                </a:solidFill>
              </a:rPr>
              <a:t>1</a:t>
            </a:r>
            <a:r>
              <a:rPr lang="en-US" sz="2000" dirty="0"/>
              <a:t>.</a:t>
            </a:r>
          </a:p>
          <a:p>
            <a:pPr marL="342900" lvl="2" indent="-342900"/>
            <a:r>
              <a:rPr lang="en-US" sz="2000" dirty="0"/>
              <a:t>One determines supply, at </a:t>
            </a:r>
            <a:r>
              <a:rPr lang="en-US" sz="2000" dirty="0">
                <a:solidFill>
                  <a:srgbClr val="FF0000"/>
                </a:solidFill>
              </a:rPr>
              <a:t>S</a:t>
            </a:r>
            <a:r>
              <a:rPr lang="en-US" sz="2000" baseline="30000" dirty="0">
                <a:solidFill>
                  <a:srgbClr val="FF0000"/>
                </a:solidFill>
              </a:rPr>
              <a:t>1</a:t>
            </a:r>
            <a:r>
              <a:rPr lang="en-US" sz="2000" dirty="0"/>
              <a:t>.</a:t>
            </a:r>
          </a:p>
          <a:p>
            <a:pPr marL="342900" lvl="2" indent="-342900"/>
            <a:r>
              <a:rPr lang="en-US" sz="2000" dirty="0"/>
              <a:t>Another determines relative demand, </a:t>
            </a:r>
            <a:r>
              <a:rPr lang="en-US" sz="2000" dirty="0">
                <a:solidFill>
                  <a:srgbClr val="FF0000"/>
                </a:solidFill>
              </a:rPr>
              <a:t>RD</a:t>
            </a:r>
            <a:r>
              <a:rPr lang="en-US" sz="2000" baseline="30000" dirty="0">
                <a:solidFill>
                  <a:srgbClr val="FF0000"/>
                </a:solidFill>
              </a:rPr>
              <a:t>1</a:t>
            </a:r>
            <a:r>
              <a:rPr lang="en-US" sz="2000" dirty="0"/>
              <a:t>.</a:t>
            </a:r>
          </a:p>
          <a:p>
            <a:pPr marL="342900" lvl="2" indent="-342900"/>
            <a:r>
              <a:rPr lang="en-US" sz="2000" dirty="0">
                <a:solidFill>
                  <a:srgbClr val="FF0000"/>
                </a:solidFill>
              </a:rPr>
              <a:t>D</a:t>
            </a:r>
            <a:r>
              <a:rPr lang="en-US" sz="2000" baseline="30000" dirty="0">
                <a:solidFill>
                  <a:srgbClr val="FF0000"/>
                </a:solidFill>
              </a:rPr>
              <a:t>1</a:t>
            </a:r>
            <a:r>
              <a:rPr lang="en-US" sz="2000" dirty="0"/>
              <a:t> then has ratio </a:t>
            </a:r>
            <a:r>
              <a:rPr lang="en-US" sz="2000" dirty="0">
                <a:solidFill>
                  <a:srgbClr val="FF0000"/>
                </a:solidFill>
              </a:rPr>
              <a:t>RD</a:t>
            </a:r>
            <a:r>
              <a:rPr lang="en-US" sz="2000" baseline="30000" dirty="0">
                <a:solidFill>
                  <a:srgbClr val="FF0000"/>
                </a:solidFill>
              </a:rPr>
              <a:t>1</a:t>
            </a:r>
            <a:r>
              <a:rPr lang="en-US" sz="2000" dirty="0"/>
              <a:t> but same value at world price RP</a:t>
            </a:r>
            <a:r>
              <a:rPr lang="en-US" sz="2000" baseline="30000" dirty="0"/>
              <a:t>W0</a:t>
            </a:r>
            <a:r>
              <a:rPr lang="en-US" sz="2000" dirty="0"/>
              <a:t> as </a:t>
            </a:r>
            <a:r>
              <a:rPr lang="en-US" sz="2000" dirty="0">
                <a:solidFill>
                  <a:srgbClr val="FF0000"/>
                </a:solidFill>
              </a:rPr>
              <a:t>S</a:t>
            </a:r>
            <a:r>
              <a:rPr lang="en-US" sz="2000" baseline="30000" dirty="0">
                <a:solidFill>
                  <a:srgbClr val="FF0000"/>
                </a:solidFill>
              </a:rPr>
              <a:t>1</a:t>
            </a:r>
            <a:r>
              <a:rPr lang="en-US" sz="2000" dirty="0"/>
              <a:t> (thus balanced trade).</a:t>
            </a:r>
          </a:p>
          <a:p>
            <a:pPr marL="342900" lvl="2" indent="-342900"/>
            <a:endParaRPr lang="en-US" sz="20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47800" y="2209800"/>
            <a:ext cx="2940050" cy="29654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133600" y="2895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Freeform 41"/>
          <p:cNvSpPr/>
          <p:nvPr/>
        </p:nvSpPr>
        <p:spPr>
          <a:xfrm>
            <a:off x="1447798" y="3911601"/>
            <a:ext cx="2819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197555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930650" y="47180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3981450" y="4498975"/>
            <a:ext cx="42545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2133600" y="2590800"/>
            <a:ext cx="441325" cy="369332"/>
          </a:xfrm>
          <a:prstGeom prst="rect">
            <a:avLst/>
          </a:prstGeom>
          <a:noFill/>
        </p:spPr>
        <p:txBody>
          <a:bodyPr wrap="square" rtlCol="0">
            <a:spAutoFit/>
          </a:bodyPr>
          <a:lstStyle/>
          <a:p>
            <a:pPr marL="0" lvl="2"/>
            <a:r>
              <a:rPr lang="en-US" dirty="0"/>
              <a:t>D</a:t>
            </a:r>
            <a:r>
              <a:rPr lang="en-US" baseline="30000" dirty="0"/>
              <a:t>0</a:t>
            </a:r>
          </a:p>
        </p:txBody>
      </p:sp>
      <p:sp>
        <p:nvSpPr>
          <p:cNvPr id="58" name="Freeform 57"/>
          <p:cNvSpPr/>
          <p:nvPr/>
        </p:nvSpPr>
        <p:spPr>
          <a:xfrm rot="10800000">
            <a:off x="1904999" y="1981200"/>
            <a:ext cx="1219200" cy="1219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8" name="Straight Connector 47"/>
          <p:cNvCxnSpPr/>
          <p:nvPr/>
        </p:nvCxnSpPr>
        <p:spPr>
          <a:xfrm>
            <a:off x="1464733" y="2667000"/>
            <a:ext cx="2493434" cy="25146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2400300" y="3992033"/>
            <a:ext cx="1016000" cy="309034"/>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flipV="1">
            <a:off x="1439333" y="2476500"/>
            <a:ext cx="1409700" cy="2696633"/>
          </a:xfrm>
          <a:prstGeom prst="line">
            <a:avLst/>
          </a:prstGeom>
          <a:ln>
            <a:solidFill>
              <a:srgbClr val="FF0000"/>
            </a:solidFill>
            <a:prstDash val="sysDot"/>
          </a:ln>
          <a:effectLst/>
        </p:spPr>
        <p:style>
          <a:lnRef idx="2">
            <a:schemeClr val="accent1"/>
          </a:lnRef>
          <a:fillRef idx="0">
            <a:schemeClr val="accent1"/>
          </a:fillRef>
          <a:effectRef idx="1">
            <a:schemeClr val="accent1"/>
          </a:effectRef>
          <a:fontRef idx="minor">
            <a:schemeClr val="tx1"/>
          </a:fontRef>
        </p:style>
      </p:cxnSp>
      <p:sp>
        <p:nvSpPr>
          <p:cNvPr id="57" name="Freeform 56"/>
          <p:cNvSpPr/>
          <p:nvPr/>
        </p:nvSpPr>
        <p:spPr>
          <a:xfrm rot="10800000">
            <a:off x="1777999" y="2506133"/>
            <a:ext cx="1087967" cy="11006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9" name="Oval 58"/>
          <p:cNvSpPr/>
          <p:nvPr/>
        </p:nvSpPr>
        <p:spPr>
          <a:xfrm>
            <a:off x="2914650" y="4129617"/>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Oval 59"/>
          <p:cNvSpPr/>
          <p:nvPr/>
        </p:nvSpPr>
        <p:spPr>
          <a:xfrm>
            <a:off x="2266951" y="3477683"/>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2647950" y="4160308"/>
            <a:ext cx="425450" cy="369332"/>
          </a:xfrm>
          <a:prstGeom prst="rect">
            <a:avLst/>
          </a:prstGeom>
          <a:noFill/>
        </p:spPr>
        <p:txBody>
          <a:bodyPr wrap="square" rtlCol="0">
            <a:spAutoFit/>
          </a:bodyPr>
          <a:lstStyle/>
          <a:p>
            <a:pPr marL="0" lvl="2"/>
            <a:r>
              <a:rPr lang="en-US" dirty="0">
                <a:solidFill>
                  <a:srgbClr val="FF0000"/>
                </a:solidFill>
              </a:rPr>
              <a:t>S</a:t>
            </a:r>
            <a:r>
              <a:rPr lang="en-US" baseline="30000" dirty="0">
                <a:solidFill>
                  <a:srgbClr val="FF0000"/>
                </a:solidFill>
              </a:rPr>
              <a:t>1</a:t>
            </a:r>
          </a:p>
        </p:txBody>
      </p:sp>
      <p:sp>
        <p:nvSpPr>
          <p:cNvPr id="62" name="TextBox 61"/>
          <p:cNvSpPr txBox="1"/>
          <p:nvPr/>
        </p:nvSpPr>
        <p:spPr>
          <a:xfrm>
            <a:off x="1871133" y="3433233"/>
            <a:ext cx="441325" cy="369332"/>
          </a:xfrm>
          <a:prstGeom prst="rect">
            <a:avLst/>
          </a:prstGeom>
          <a:noFill/>
        </p:spPr>
        <p:txBody>
          <a:bodyPr wrap="square" rtlCol="0">
            <a:spAutoFit/>
          </a:bodyPr>
          <a:lstStyle/>
          <a:p>
            <a:pPr marL="0" lvl="2"/>
            <a:r>
              <a:rPr lang="en-US" dirty="0">
                <a:solidFill>
                  <a:srgbClr val="FF0000"/>
                </a:solidFill>
              </a:rPr>
              <a:t>D</a:t>
            </a:r>
            <a:r>
              <a:rPr lang="en-US" baseline="30000" dirty="0">
                <a:solidFill>
                  <a:srgbClr val="FF0000"/>
                </a:solidFill>
              </a:rPr>
              <a:t>1</a:t>
            </a:r>
          </a:p>
        </p:txBody>
      </p:sp>
      <p:cxnSp>
        <p:nvCxnSpPr>
          <p:cNvPr id="63" name="Straight Connector 62"/>
          <p:cNvCxnSpPr/>
          <p:nvPr/>
        </p:nvCxnSpPr>
        <p:spPr>
          <a:xfrm>
            <a:off x="1800225" y="3370792"/>
            <a:ext cx="1016000" cy="309034"/>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a:off x="2044700" y="2967567"/>
            <a:ext cx="1016000" cy="309034"/>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3522132" y="4076701"/>
            <a:ext cx="1363135" cy="369332"/>
          </a:xfrm>
          <a:prstGeom prst="rect">
            <a:avLst/>
          </a:prstGeom>
          <a:noFill/>
        </p:spPr>
        <p:txBody>
          <a:bodyPr wrap="square" rtlCol="0">
            <a:spAutoFit/>
          </a:bodyPr>
          <a:lstStyle/>
          <a:p>
            <a:pPr marL="0" lvl="2"/>
            <a:r>
              <a:rPr lang="en-US" dirty="0"/>
              <a:t>RP</a:t>
            </a:r>
            <a:r>
              <a:rPr lang="en-US" baseline="30000" dirty="0"/>
              <a:t>0</a:t>
            </a:r>
            <a:r>
              <a:rPr lang="en-US" dirty="0"/>
              <a:t>=RP</a:t>
            </a:r>
            <a:r>
              <a:rPr lang="en-US" baseline="30000" dirty="0"/>
              <a:t>W0</a:t>
            </a:r>
          </a:p>
        </p:txBody>
      </p:sp>
      <p:sp>
        <p:nvSpPr>
          <p:cNvPr id="66" name="TextBox 65"/>
          <p:cNvSpPr txBox="1"/>
          <p:nvPr/>
        </p:nvSpPr>
        <p:spPr>
          <a:xfrm>
            <a:off x="2332565" y="4813301"/>
            <a:ext cx="1540934" cy="369332"/>
          </a:xfrm>
          <a:prstGeom prst="rect">
            <a:avLst/>
          </a:prstGeom>
          <a:noFill/>
        </p:spPr>
        <p:txBody>
          <a:bodyPr wrap="square" rtlCol="0">
            <a:spAutoFit/>
          </a:bodyPr>
          <a:lstStyle/>
          <a:p>
            <a:pPr marL="0" lvl="2"/>
            <a:r>
              <a:rPr lang="en-US" dirty="0">
                <a:solidFill>
                  <a:srgbClr val="FF0000"/>
                </a:solidFill>
              </a:rPr>
              <a:t>RP</a:t>
            </a:r>
            <a:r>
              <a:rPr lang="en-US" baseline="30000" dirty="0">
                <a:solidFill>
                  <a:srgbClr val="FF0000"/>
                </a:solidFill>
              </a:rPr>
              <a:t>W1</a:t>
            </a:r>
            <a:r>
              <a:rPr lang="en-US" dirty="0">
                <a:solidFill>
                  <a:srgbClr val="FF0000"/>
                </a:solidFill>
              </a:rPr>
              <a:t>=RP</a:t>
            </a:r>
            <a:r>
              <a:rPr lang="en-US" baseline="30000" dirty="0">
                <a:solidFill>
                  <a:srgbClr val="FF0000"/>
                </a:solidFill>
              </a:rPr>
              <a:t>W0</a:t>
            </a:r>
          </a:p>
        </p:txBody>
      </p:sp>
      <p:sp>
        <p:nvSpPr>
          <p:cNvPr id="67" name="TextBox 66"/>
          <p:cNvSpPr txBox="1"/>
          <p:nvPr/>
        </p:nvSpPr>
        <p:spPr>
          <a:xfrm>
            <a:off x="3505198" y="3539067"/>
            <a:ext cx="622302" cy="369332"/>
          </a:xfrm>
          <a:prstGeom prst="rect">
            <a:avLst/>
          </a:prstGeom>
          <a:noFill/>
        </p:spPr>
        <p:txBody>
          <a:bodyPr wrap="square" rtlCol="0">
            <a:spAutoFit/>
          </a:bodyPr>
          <a:lstStyle/>
          <a:p>
            <a:pPr marL="0" lvl="2"/>
            <a:r>
              <a:rPr lang="en-US" dirty="0">
                <a:solidFill>
                  <a:srgbClr val="FF0000"/>
                </a:solidFill>
              </a:rPr>
              <a:t>RP</a:t>
            </a:r>
            <a:r>
              <a:rPr lang="en-US" baseline="30000" dirty="0">
                <a:solidFill>
                  <a:srgbClr val="FF0000"/>
                </a:solidFill>
              </a:rPr>
              <a:t>1</a:t>
            </a:r>
          </a:p>
        </p:txBody>
      </p:sp>
      <p:cxnSp>
        <p:nvCxnSpPr>
          <p:cNvPr id="68" name="Straight Connector 67"/>
          <p:cNvCxnSpPr>
            <a:stCxn id="67" idx="1"/>
          </p:cNvCxnSpPr>
          <p:nvPr/>
        </p:nvCxnSpPr>
        <p:spPr>
          <a:xfrm flipH="1">
            <a:off x="3348567" y="3723733"/>
            <a:ext cx="156631" cy="539234"/>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69" name="Straight Connector 68"/>
          <p:cNvCxnSpPr>
            <a:stCxn id="67" idx="1"/>
          </p:cNvCxnSpPr>
          <p:nvPr/>
        </p:nvCxnSpPr>
        <p:spPr>
          <a:xfrm flipH="1" flipV="1">
            <a:off x="2751667" y="3666067"/>
            <a:ext cx="753531" cy="57666"/>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a:stCxn id="67" idx="1"/>
          </p:cNvCxnSpPr>
          <p:nvPr/>
        </p:nvCxnSpPr>
        <p:spPr>
          <a:xfrm flipH="1" flipV="1">
            <a:off x="2992967" y="3255433"/>
            <a:ext cx="512231" cy="468300"/>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sp>
        <p:nvSpPr>
          <p:cNvPr id="72" name="TextBox 71"/>
          <p:cNvSpPr txBox="1"/>
          <p:nvPr/>
        </p:nvSpPr>
        <p:spPr>
          <a:xfrm>
            <a:off x="2535763" y="2180166"/>
            <a:ext cx="1011769" cy="369332"/>
          </a:xfrm>
          <a:prstGeom prst="rect">
            <a:avLst/>
          </a:prstGeom>
          <a:noFill/>
        </p:spPr>
        <p:txBody>
          <a:bodyPr wrap="square" rtlCol="0">
            <a:spAutoFit/>
          </a:bodyPr>
          <a:lstStyle/>
          <a:p>
            <a:pPr marL="0" lvl="2"/>
            <a:r>
              <a:rPr lang="en-US" dirty="0">
                <a:solidFill>
                  <a:srgbClr val="FF0000"/>
                </a:solidFill>
              </a:rPr>
              <a:t>1/RD</a:t>
            </a:r>
            <a:r>
              <a:rPr lang="en-US" baseline="30000" dirty="0">
                <a:solidFill>
                  <a:srgbClr val="FF0000"/>
                </a:solidFill>
              </a:rPr>
              <a:t>1</a:t>
            </a:r>
          </a:p>
        </p:txBody>
      </p:sp>
      <p:cxnSp>
        <p:nvCxnSpPr>
          <p:cNvPr id="74" name="Straight Connector 73"/>
          <p:cNvCxnSpPr/>
          <p:nvPr/>
        </p:nvCxnSpPr>
        <p:spPr>
          <a:xfrm flipV="1">
            <a:off x="12746567" y="3399367"/>
            <a:ext cx="42333" cy="245533"/>
          </a:xfrm>
          <a:prstGeom prst="line">
            <a:avLst/>
          </a:prstGeom>
          <a:ln w="50800">
            <a:solidFill>
              <a:srgbClr val="008000"/>
            </a:solidFill>
            <a:prstDash val="solid"/>
            <a:tailEnd type="arrow" w="sm" len="sm"/>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331CEA96-27F3-4147-817D-B12A71D94D61}"/>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40139035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Tariff in Large Country  </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72</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4038600" cy="2590800"/>
          </a:xfrm>
          <a:ln>
            <a:solidFill>
              <a:srgbClr val="000000"/>
            </a:solidFill>
          </a:ln>
        </p:spPr>
        <p:txBody>
          <a:bodyPr/>
          <a:lstStyle/>
          <a:p>
            <a:pPr marL="342900" lvl="2" indent="-342900"/>
            <a:r>
              <a:rPr lang="en-US" sz="2000" dirty="0"/>
              <a:t>Now the reduced trade that the tariff would have caused if prices did not change causes the world price of cloth to rise.</a:t>
            </a:r>
          </a:p>
          <a:p>
            <a:pPr marL="342900" lvl="2" indent="-342900"/>
            <a:r>
              <a:rPr lang="en-US" sz="2000" dirty="0"/>
              <a:t>This makes it possible (but not certain) that the country will move to a higher indifference curve, as shown.</a:t>
            </a:r>
          </a:p>
          <a:p>
            <a:pPr marL="342900" lvl="2" indent="-342900"/>
            <a:endParaRPr lang="en-US" sz="20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47800" y="2209800"/>
            <a:ext cx="2940050" cy="29654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133600" y="2895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Freeform 41"/>
          <p:cNvSpPr/>
          <p:nvPr/>
        </p:nvSpPr>
        <p:spPr>
          <a:xfrm>
            <a:off x="1447798" y="3911601"/>
            <a:ext cx="2819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197555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930650" y="47180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3981450" y="4498975"/>
            <a:ext cx="42545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1781175" y="2857500"/>
            <a:ext cx="441325" cy="369332"/>
          </a:xfrm>
          <a:prstGeom prst="rect">
            <a:avLst/>
          </a:prstGeom>
          <a:noFill/>
        </p:spPr>
        <p:txBody>
          <a:bodyPr wrap="square" rtlCol="0">
            <a:spAutoFit/>
          </a:bodyPr>
          <a:lstStyle/>
          <a:p>
            <a:pPr marL="0" lvl="2"/>
            <a:r>
              <a:rPr lang="en-US" dirty="0"/>
              <a:t>D</a:t>
            </a:r>
            <a:r>
              <a:rPr lang="en-US" baseline="30000" dirty="0"/>
              <a:t>0</a:t>
            </a:r>
          </a:p>
        </p:txBody>
      </p:sp>
      <p:sp>
        <p:nvSpPr>
          <p:cNvPr id="58" name="Freeform 57"/>
          <p:cNvSpPr/>
          <p:nvPr/>
        </p:nvSpPr>
        <p:spPr>
          <a:xfrm rot="10800000">
            <a:off x="1904999" y="1981200"/>
            <a:ext cx="1219200" cy="1219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8" name="Straight Connector 47"/>
          <p:cNvCxnSpPr/>
          <p:nvPr/>
        </p:nvCxnSpPr>
        <p:spPr>
          <a:xfrm>
            <a:off x="1930400" y="1811867"/>
            <a:ext cx="2027767" cy="3369733"/>
          </a:xfrm>
          <a:prstGeom prst="line">
            <a:avLst/>
          </a:prstGeom>
          <a:ln>
            <a:solidFill>
              <a:srgbClr val="008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2994025" y="4096808"/>
            <a:ext cx="822325" cy="487892"/>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sp>
        <p:nvSpPr>
          <p:cNvPr id="59" name="Oval 58"/>
          <p:cNvSpPr/>
          <p:nvPr/>
        </p:nvSpPr>
        <p:spPr>
          <a:xfrm>
            <a:off x="3448050" y="4358217"/>
            <a:ext cx="76200" cy="76200"/>
          </a:xfrm>
          <a:prstGeom prst="ellipse">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Oval 59"/>
          <p:cNvSpPr/>
          <p:nvPr/>
        </p:nvSpPr>
        <p:spPr>
          <a:xfrm>
            <a:off x="2473326" y="2744258"/>
            <a:ext cx="76200" cy="76200"/>
          </a:xfrm>
          <a:prstGeom prst="ellipse">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3101975" y="4357158"/>
            <a:ext cx="425450" cy="369332"/>
          </a:xfrm>
          <a:prstGeom prst="rect">
            <a:avLst/>
          </a:prstGeom>
          <a:noFill/>
        </p:spPr>
        <p:txBody>
          <a:bodyPr wrap="square" rtlCol="0">
            <a:spAutoFit/>
          </a:bodyPr>
          <a:lstStyle/>
          <a:p>
            <a:pPr marL="0" lvl="2"/>
            <a:r>
              <a:rPr lang="en-US" dirty="0">
                <a:solidFill>
                  <a:srgbClr val="008000"/>
                </a:solidFill>
              </a:rPr>
              <a:t>S</a:t>
            </a:r>
            <a:r>
              <a:rPr lang="en-US" baseline="30000" dirty="0">
                <a:solidFill>
                  <a:srgbClr val="008000"/>
                </a:solidFill>
              </a:rPr>
              <a:t>1</a:t>
            </a:r>
          </a:p>
        </p:txBody>
      </p:sp>
      <p:sp>
        <p:nvSpPr>
          <p:cNvPr id="62" name="TextBox 61"/>
          <p:cNvSpPr txBox="1"/>
          <p:nvPr/>
        </p:nvSpPr>
        <p:spPr>
          <a:xfrm>
            <a:off x="2480733" y="2420408"/>
            <a:ext cx="441325" cy="369332"/>
          </a:xfrm>
          <a:prstGeom prst="rect">
            <a:avLst/>
          </a:prstGeom>
          <a:noFill/>
        </p:spPr>
        <p:txBody>
          <a:bodyPr wrap="square" rtlCol="0">
            <a:spAutoFit/>
          </a:bodyPr>
          <a:lstStyle/>
          <a:p>
            <a:pPr marL="0" lvl="2"/>
            <a:r>
              <a:rPr lang="en-US" dirty="0">
                <a:solidFill>
                  <a:srgbClr val="008000"/>
                </a:solidFill>
              </a:rPr>
              <a:t>D</a:t>
            </a:r>
            <a:r>
              <a:rPr lang="en-US" baseline="30000" dirty="0">
                <a:solidFill>
                  <a:srgbClr val="008000"/>
                </a:solidFill>
              </a:rPr>
              <a:t>1</a:t>
            </a:r>
          </a:p>
        </p:txBody>
      </p:sp>
      <p:sp>
        <p:nvSpPr>
          <p:cNvPr id="65" name="TextBox 64"/>
          <p:cNvSpPr txBox="1"/>
          <p:nvPr/>
        </p:nvSpPr>
        <p:spPr>
          <a:xfrm>
            <a:off x="3522132" y="4076701"/>
            <a:ext cx="1363135" cy="369332"/>
          </a:xfrm>
          <a:prstGeom prst="rect">
            <a:avLst/>
          </a:prstGeom>
          <a:noFill/>
        </p:spPr>
        <p:txBody>
          <a:bodyPr wrap="square" rtlCol="0">
            <a:spAutoFit/>
          </a:bodyPr>
          <a:lstStyle/>
          <a:p>
            <a:pPr marL="0" lvl="2"/>
            <a:r>
              <a:rPr lang="en-US" dirty="0"/>
              <a:t>RP</a:t>
            </a:r>
            <a:r>
              <a:rPr lang="en-US" baseline="30000" dirty="0"/>
              <a:t>0</a:t>
            </a:r>
            <a:r>
              <a:rPr lang="en-US" dirty="0"/>
              <a:t>=RP</a:t>
            </a:r>
            <a:r>
              <a:rPr lang="en-US" baseline="30000" dirty="0"/>
              <a:t>W0</a:t>
            </a:r>
          </a:p>
        </p:txBody>
      </p:sp>
      <p:sp>
        <p:nvSpPr>
          <p:cNvPr id="66" name="TextBox 65"/>
          <p:cNvSpPr txBox="1"/>
          <p:nvPr/>
        </p:nvSpPr>
        <p:spPr>
          <a:xfrm>
            <a:off x="2415115" y="4762501"/>
            <a:ext cx="1540934" cy="369332"/>
          </a:xfrm>
          <a:prstGeom prst="rect">
            <a:avLst/>
          </a:prstGeom>
          <a:noFill/>
        </p:spPr>
        <p:txBody>
          <a:bodyPr wrap="square" rtlCol="0">
            <a:spAutoFit/>
          </a:bodyPr>
          <a:lstStyle/>
          <a:p>
            <a:pPr marL="0" lvl="2"/>
            <a:r>
              <a:rPr lang="en-US" dirty="0">
                <a:solidFill>
                  <a:srgbClr val="008000"/>
                </a:solidFill>
              </a:rPr>
              <a:t>RP</a:t>
            </a:r>
            <a:r>
              <a:rPr lang="en-US" baseline="30000" dirty="0">
                <a:solidFill>
                  <a:srgbClr val="008000"/>
                </a:solidFill>
              </a:rPr>
              <a:t>W1</a:t>
            </a:r>
            <a:r>
              <a:rPr lang="en-US" dirty="0">
                <a:solidFill>
                  <a:srgbClr val="008000"/>
                </a:solidFill>
              </a:rPr>
              <a:t>&gt;RP</a:t>
            </a:r>
            <a:r>
              <a:rPr lang="en-US" baseline="30000" dirty="0">
                <a:solidFill>
                  <a:srgbClr val="008000"/>
                </a:solidFill>
              </a:rPr>
              <a:t>W0</a:t>
            </a:r>
          </a:p>
        </p:txBody>
      </p:sp>
      <p:sp>
        <p:nvSpPr>
          <p:cNvPr id="39" name="Freeform 38"/>
          <p:cNvSpPr/>
          <p:nvPr/>
        </p:nvSpPr>
        <p:spPr>
          <a:xfrm rot="10800000">
            <a:off x="2060574" y="1612900"/>
            <a:ext cx="1295401" cy="135255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0" name="Straight Connector 39"/>
          <p:cNvCxnSpPr/>
          <p:nvPr/>
        </p:nvCxnSpPr>
        <p:spPr>
          <a:xfrm>
            <a:off x="2114550" y="2560108"/>
            <a:ext cx="822325" cy="487892"/>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36ABE627-3B16-6940-990E-26F0F478364F}"/>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53864164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15: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73</a:t>
            </a:fld>
            <a:endParaRPr lang="en-US"/>
          </a:p>
        </p:txBody>
      </p:sp>
    </p:spTree>
    <p:extLst>
      <p:ext uri="{BB962C8B-B14F-4D97-AF65-F5344CB8AC3E}">
        <p14:creationId xmlns:p14="http://schemas.microsoft.com/office/powerpoint/2010/main" val="29438354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An import tariff raises the domestic price above the world price, while an export subsidy also raises the domestic price above the world price.  Why, then, does the model say that the effects of these two policies are opposite?</a:t>
            </a:r>
          </a:p>
          <a:p>
            <a:r>
              <a:rPr lang="en-US" sz="2800" dirty="0"/>
              <a:t>The textbook examines cases of an import tariff and of an export subsidy.  What would be the effects of an import subsidy, or an export tax?</a:t>
            </a:r>
            <a:endParaRPr lang="en-US" sz="11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74</a:t>
            </a:fld>
            <a:endParaRPr lang="en-US"/>
          </a:p>
        </p:txBody>
      </p:sp>
    </p:spTree>
    <p:extLst>
      <p:ext uri="{BB962C8B-B14F-4D97-AF65-F5344CB8AC3E}">
        <p14:creationId xmlns:p14="http://schemas.microsoft.com/office/powerpoint/2010/main" val="42052460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sz="4000" dirty="0"/>
              <a:t>Questions on </a:t>
            </a:r>
            <a:r>
              <a:rPr lang="en-US" sz="4000" dirty="0" err="1"/>
              <a:t>Bernhofen</a:t>
            </a:r>
            <a:r>
              <a:rPr lang="en-US" sz="4000" dirty="0"/>
              <a:t> &amp; Brown, “…nineteenth century Japan</a:t>
            </a:r>
            <a:r>
              <a:rPr lang="en-US" sz="4000" b="1" dirty="0"/>
              <a:t>”</a:t>
            </a:r>
            <a:endParaRPr lang="en-US" sz="4000" dirty="0"/>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Why is it usually hard to observe the effects of trade? </a:t>
            </a:r>
          </a:p>
          <a:p>
            <a:r>
              <a:rPr lang="en-US" dirty="0"/>
              <a:t>Why did the case of Japan provide a natural experiment for observing the effects of trade? </a:t>
            </a:r>
          </a:p>
          <a:p>
            <a:r>
              <a:rPr lang="en-US" dirty="0"/>
              <a:t>What did the researchers observe about trade in Japan that confirmed theory of comparative advantage? </a:t>
            </a:r>
          </a:p>
          <a:p>
            <a:r>
              <a:rPr lang="en-US" dirty="0"/>
              <a:t>How large were the gains from trade? </a:t>
            </a:r>
            <a:endParaRPr lang="en-US" sz="11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75</a:t>
            </a:fld>
            <a:endParaRPr lang="en-US"/>
          </a:p>
        </p:txBody>
      </p:sp>
    </p:spTree>
    <p:extLst>
      <p:ext uri="{BB962C8B-B14F-4D97-AF65-F5344CB8AC3E}">
        <p14:creationId xmlns:p14="http://schemas.microsoft.com/office/powerpoint/2010/main" val="140566043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C3F4F-1938-8340-BD2F-EC2F78529EF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C42ED21-663D-FF4C-8258-E7C5DE47C716}"/>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E1BC9964-3714-6049-8F88-BB5B9441973B}"/>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5" name="Slide Number Placeholder 4">
            <a:extLst>
              <a:ext uri="{FF2B5EF4-FFF2-40B4-BE49-F238E27FC236}">
                <a16:creationId xmlns:a16="http://schemas.microsoft.com/office/drawing/2014/main" id="{9EF9327E-CF8E-B648-9D56-5C6E658F2C1E}"/>
              </a:ext>
            </a:extLst>
          </p:cNvPr>
          <p:cNvSpPr>
            <a:spLocks noGrp="1"/>
          </p:cNvSpPr>
          <p:nvPr>
            <p:ph type="sldNum" sz="quarter" idx="12"/>
          </p:nvPr>
        </p:nvSpPr>
        <p:spPr/>
        <p:txBody>
          <a:bodyPr/>
          <a:lstStyle/>
          <a:p>
            <a:pPr>
              <a:defRPr/>
            </a:pPr>
            <a:fld id="{659DFB22-C7E9-9E4B-8431-4E4E88AD005A}" type="slidenum">
              <a:rPr lang="en-US" smtClean="0"/>
              <a:pPr>
                <a:defRPr/>
              </a:pPr>
              <a:t>76</a:t>
            </a:fld>
            <a:endParaRPr lang="en-US"/>
          </a:p>
        </p:txBody>
      </p:sp>
    </p:spTree>
    <p:extLst>
      <p:ext uri="{BB962C8B-B14F-4D97-AF65-F5344CB8AC3E}">
        <p14:creationId xmlns:p14="http://schemas.microsoft.com/office/powerpoint/2010/main" val="1037428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Prices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8</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3886200" cy="2349499"/>
          </a:xfrm>
          <a:ln>
            <a:solidFill>
              <a:srgbClr val="000000"/>
            </a:solidFill>
          </a:ln>
        </p:spPr>
        <p:txBody>
          <a:bodyPr/>
          <a:lstStyle/>
          <a:p>
            <a:r>
              <a:rPr lang="en-US" sz="2400" dirty="0"/>
              <a:t>Price lines = </a:t>
            </a:r>
            <a:r>
              <a:rPr lang="en-US" sz="2400" dirty="0" err="1"/>
              <a:t>iso</a:t>
            </a:r>
            <a:r>
              <a:rPr lang="en-US" sz="2400" dirty="0"/>
              <a:t>-value lines:</a:t>
            </a:r>
          </a:p>
          <a:p>
            <a:pPr marL="0" lvl="2" indent="0">
              <a:buNone/>
            </a:pPr>
            <a:r>
              <a:rPr lang="en-US" dirty="0"/>
              <a:t>      </a:t>
            </a:r>
            <a:r>
              <a:rPr lang="en-US" sz="2400" dirty="0"/>
              <a:t>V = </a:t>
            </a:r>
            <a:r>
              <a:rPr lang="en-US" dirty="0"/>
              <a:t>P</a:t>
            </a:r>
            <a:r>
              <a:rPr lang="en-US" baseline="-25000" dirty="0"/>
              <a:t>C</a:t>
            </a:r>
            <a:r>
              <a:rPr lang="en-US" dirty="0"/>
              <a:t>Q</a:t>
            </a:r>
            <a:r>
              <a:rPr lang="en-US" baseline="-25000" dirty="0"/>
              <a:t>C</a:t>
            </a:r>
            <a:r>
              <a:rPr lang="en-US" sz="2400" dirty="0"/>
              <a:t>+</a:t>
            </a:r>
            <a:r>
              <a:rPr lang="en-US" dirty="0"/>
              <a:t>P</a:t>
            </a:r>
            <a:r>
              <a:rPr lang="en-US" baseline="-25000" dirty="0"/>
              <a:t>F</a:t>
            </a:r>
            <a:r>
              <a:rPr lang="en-US" dirty="0"/>
              <a:t>Q</a:t>
            </a:r>
            <a:r>
              <a:rPr lang="en-US" baseline="-25000" dirty="0"/>
              <a:t>F</a:t>
            </a:r>
          </a:p>
          <a:p>
            <a:pPr marL="342900" lvl="2" indent="-342900"/>
            <a:r>
              <a:rPr lang="en-US" dirty="0"/>
              <a:t>or</a:t>
            </a:r>
          </a:p>
          <a:p>
            <a:pPr marL="0" lvl="2" indent="0">
              <a:buNone/>
            </a:pPr>
            <a:r>
              <a:rPr lang="en-US" dirty="0"/>
              <a:t>      Q</a:t>
            </a:r>
            <a:r>
              <a:rPr lang="en-US" baseline="-25000" dirty="0"/>
              <a:t>F </a:t>
            </a:r>
            <a:r>
              <a:rPr lang="en-US" dirty="0"/>
              <a:t>= V/P</a:t>
            </a:r>
            <a:r>
              <a:rPr lang="en-US" baseline="-25000" dirty="0"/>
              <a:t>F</a:t>
            </a:r>
            <a:r>
              <a:rPr lang="en-US" dirty="0"/>
              <a:t> – (P</a:t>
            </a:r>
            <a:r>
              <a:rPr lang="en-US" baseline="-25000" dirty="0"/>
              <a:t>C</a:t>
            </a:r>
            <a:r>
              <a:rPr lang="en-US" dirty="0"/>
              <a:t>/P</a:t>
            </a:r>
            <a:r>
              <a:rPr lang="en-US" baseline="-25000" dirty="0"/>
              <a:t>F</a:t>
            </a:r>
            <a:r>
              <a:rPr lang="en-US" dirty="0"/>
              <a:t> )Q</a:t>
            </a:r>
            <a:r>
              <a:rPr lang="en-US" baseline="-25000" dirty="0"/>
              <a:t>C</a:t>
            </a:r>
          </a:p>
          <a:p>
            <a:pPr marL="342900" lvl="2" indent="-342900"/>
            <a:endParaRPr lang="en-US" dirty="0"/>
          </a:p>
          <a:p>
            <a:pPr marL="342900" lvl="2" indent="-342900"/>
            <a:endParaRPr lang="en-US" baseline="-250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676400" y="28321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1943100" y="25146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2209800" y="21717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683000" y="4775200"/>
            <a:ext cx="863600" cy="369332"/>
          </a:xfrm>
          <a:prstGeom prst="rect">
            <a:avLst/>
          </a:prstGeom>
          <a:noFill/>
        </p:spPr>
        <p:txBody>
          <a:bodyPr wrap="square" rtlCol="0">
            <a:spAutoFit/>
          </a:bodyPr>
          <a:lstStyle/>
          <a:p>
            <a:r>
              <a:rPr lang="en-US" dirty="0"/>
              <a:t>V</a:t>
            </a:r>
            <a:r>
              <a:rPr lang="en-US" baseline="30000" dirty="0"/>
              <a:t>1</a:t>
            </a:r>
          </a:p>
        </p:txBody>
      </p:sp>
      <p:sp>
        <p:nvSpPr>
          <p:cNvPr id="18" name="TextBox 17"/>
          <p:cNvSpPr txBox="1"/>
          <p:nvPr/>
        </p:nvSpPr>
        <p:spPr>
          <a:xfrm>
            <a:off x="3975100" y="4457700"/>
            <a:ext cx="863600" cy="369332"/>
          </a:xfrm>
          <a:prstGeom prst="rect">
            <a:avLst/>
          </a:prstGeom>
          <a:noFill/>
        </p:spPr>
        <p:txBody>
          <a:bodyPr wrap="square" rtlCol="0">
            <a:spAutoFit/>
          </a:bodyPr>
          <a:lstStyle/>
          <a:p>
            <a:r>
              <a:rPr lang="en-US" dirty="0"/>
              <a:t>V</a:t>
            </a:r>
            <a:r>
              <a:rPr lang="en-US" baseline="30000" dirty="0"/>
              <a:t>2</a:t>
            </a:r>
          </a:p>
        </p:txBody>
      </p:sp>
      <p:sp>
        <p:nvSpPr>
          <p:cNvPr id="19" name="TextBox 18"/>
          <p:cNvSpPr txBox="1"/>
          <p:nvPr/>
        </p:nvSpPr>
        <p:spPr>
          <a:xfrm>
            <a:off x="4216400" y="4102100"/>
            <a:ext cx="863600" cy="369332"/>
          </a:xfrm>
          <a:prstGeom prst="rect">
            <a:avLst/>
          </a:prstGeom>
          <a:noFill/>
        </p:spPr>
        <p:txBody>
          <a:bodyPr wrap="square" rtlCol="0">
            <a:spAutoFit/>
          </a:bodyPr>
          <a:lstStyle/>
          <a:p>
            <a:r>
              <a:rPr lang="en-US" dirty="0"/>
              <a:t>V</a:t>
            </a:r>
            <a:r>
              <a:rPr lang="en-US" baseline="30000" dirty="0"/>
              <a:t>3</a:t>
            </a:r>
          </a:p>
        </p:txBody>
      </p:sp>
      <p:cxnSp>
        <p:nvCxnSpPr>
          <p:cNvPr id="20" name="Straight Connector 19"/>
          <p:cNvCxnSpPr/>
          <p:nvPr/>
        </p:nvCxnSpPr>
        <p:spPr>
          <a:xfrm>
            <a:off x="2895600" y="4114800"/>
            <a:ext cx="0" cy="4572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a:off x="2895600" y="4572000"/>
            <a:ext cx="457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5" name="Rectangle 24"/>
          <p:cNvSpPr/>
          <p:nvPr/>
        </p:nvSpPr>
        <p:spPr>
          <a:xfrm>
            <a:off x="2057400" y="4267200"/>
            <a:ext cx="890238" cy="369332"/>
          </a:xfrm>
          <a:prstGeom prst="rect">
            <a:avLst/>
          </a:prstGeom>
        </p:spPr>
        <p:txBody>
          <a:bodyPr wrap="none">
            <a:spAutoFit/>
          </a:bodyPr>
          <a:lstStyle/>
          <a:p>
            <a:r>
              <a:rPr lang="en-US" dirty="0"/>
              <a:t>–P</a:t>
            </a:r>
            <a:r>
              <a:rPr lang="en-US" baseline="-25000" dirty="0"/>
              <a:t>C</a:t>
            </a:r>
            <a:r>
              <a:rPr lang="en-US" dirty="0"/>
              <a:t>/P</a:t>
            </a:r>
            <a:r>
              <a:rPr lang="en-US" baseline="-25000" dirty="0"/>
              <a:t>F</a:t>
            </a:r>
            <a:r>
              <a:rPr lang="en-US" dirty="0"/>
              <a:t> </a:t>
            </a:r>
          </a:p>
        </p:txBody>
      </p:sp>
      <p:sp>
        <p:nvSpPr>
          <p:cNvPr id="3" name="Footer Placeholder 2">
            <a:extLst>
              <a:ext uri="{FF2B5EF4-FFF2-40B4-BE49-F238E27FC236}">
                <a16:creationId xmlns:a16="http://schemas.microsoft.com/office/drawing/2014/main" id="{93CDE865-CEC2-CD45-9C45-885CBFCA106B}"/>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1745902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Equilibrium Production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9</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3886200" cy="1828799"/>
          </a:xfrm>
          <a:ln>
            <a:solidFill>
              <a:srgbClr val="000000"/>
            </a:solidFill>
          </a:ln>
        </p:spPr>
        <p:txBody>
          <a:bodyPr/>
          <a:lstStyle/>
          <a:p>
            <a:r>
              <a:rPr lang="en-US" sz="2400" dirty="0"/>
              <a:t>Supplies depend on price </a:t>
            </a:r>
            <a:r>
              <a:rPr lang="en-US" sz="2400" u="sng" dirty="0"/>
              <a:t>ratio</a:t>
            </a:r>
            <a:r>
              <a:rPr lang="en-US" sz="2400" dirty="0"/>
              <a:t>:</a:t>
            </a:r>
            <a:endParaRPr lang="en-US" sz="2400" i="1" dirty="0"/>
          </a:p>
          <a:p>
            <a:pPr marL="0" lvl="2" indent="0">
              <a:buNone/>
            </a:pPr>
            <a:r>
              <a:rPr lang="en-US" dirty="0"/>
              <a:t>      S</a:t>
            </a:r>
            <a:r>
              <a:rPr lang="en-US" baseline="-25000" dirty="0"/>
              <a:t>C </a:t>
            </a:r>
            <a:r>
              <a:rPr lang="en-US" dirty="0"/>
              <a:t>= S</a:t>
            </a:r>
            <a:r>
              <a:rPr lang="en-US" baseline="-25000" dirty="0"/>
              <a:t>C </a:t>
            </a:r>
            <a:r>
              <a:rPr lang="en-US" dirty="0"/>
              <a:t>(P</a:t>
            </a:r>
            <a:r>
              <a:rPr lang="en-US" baseline="-25000" dirty="0"/>
              <a:t>C</a:t>
            </a:r>
            <a:r>
              <a:rPr lang="en-US" dirty="0"/>
              <a:t>/P</a:t>
            </a:r>
            <a:r>
              <a:rPr lang="en-US" baseline="-25000" dirty="0"/>
              <a:t>F</a:t>
            </a:r>
            <a:r>
              <a:rPr lang="en-US" dirty="0"/>
              <a:t> )</a:t>
            </a:r>
            <a:endParaRPr lang="en-US" sz="2400" i="1" u="sng" dirty="0"/>
          </a:p>
          <a:p>
            <a:pPr marL="0" lvl="2" indent="0">
              <a:buNone/>
            </a:pPr>
            <a:r>
              <a:rPr lang="en-US" dirty="0"/>
              <a:t>      S</a:t>
            </a:r>
            <a:r>
              <a:rPr lang="en-US" baseline="-25000" dirty="0"/>
              <a:t>F </a:t>
            </a:r>
            <a:r>
              <a:rPr lang="en-US" dirty="0"/>
              <a:t>= S</a:t>
            </a:r>
            <a:r>
              <a:rPr lang="en-US" baseline="-25000" dirty="0"/>
              <a:t>F </a:t>
            </a:r>
            <a:r>
              <a:rPr lang="en-US" dirty="0"/>
              <a:t>(P</a:t>
            </a:r>
            <a:r>
              <a:rPr lang="en-US" baseline="-25000" dirty="0"/>
              <a:t>C</a:t>
            </a:r>
            <a:r>
              <a:rPr lang="en-US" dirty="0"/>
              <a:t>/P</a:t>
            </a:r>
            <a:r>
              <a:rPr lang="en-US" baseline="-25000" dirty="0"/>
              <a:t>F</a:t>
            </a:r>
            <a:r>
              <a:rPr lang="en-US" dirty="0"/>
              <a:t> )</a:t>
            </a:r>
            <a:endParaRPr lang="en-US" i="1" u="sng" dirty="0"/>
          </a:p>
          <a:p>
            <a:endParaRPr lang="en-US" sz="16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3" name="Freeform 2"/>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0" name="Straight Connector 9"/>
          <p:cNvCxnSpPr/>
          <p:nvPr/>
        </p:nvCxnSpPr>
        <p:spPr>
          <a:xfrm>
            <a:off x="1524000" y="27940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790700" y="24765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2057400" y="21336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3581400" y="3733800"/>
            <a:ext cx="0" cy="4572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H="1">
            <a:off x="3581400" y="4191000"/>
            <a:ext cx="457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1" name="Rectangle 30"/>
          <p:cNvSpPr/>
          <p:nvPr/>
        </p:nvSpPr>
        <p:spPr>
          <a:xfrm>
            <a:off x="3886200" y="4267200"/>
            <a:ext cx="1066800" cy="646331"/>
          </a:xfrm>
          <a:prstGeom prst="rect">
            <a:avLst/>
          </a:prstGeom>
        </p:spPr>
        <p:txBody>
          <a:bodyPr wrap="square">
            <a:spAutoFit/>
          </a:bodyPr>
          <a:lstStyle/>
          <a:p>
            <a:pPr marL="0" lvl="2"/>
            <a:r>
              <a:rPr lang="en-US" dirty="0"/>
              <a:t>–P</a:t>
            </a:r>
            <a:r>
              <a:rPr lang="en-US" baseline="-25000" dirty="0"/>
              <a:t>C</a:t>
            </a:r>
            <a:r>
              <a:rPr lang="en-US" baseline="30000" dirty="0"/>
              <a:t>0</a:t>
            </a:r>
            <a:r>
              <a:rPr lang="en-US" dirty="0"/>
              <a:t>/P</a:t>
            </a:r>
            <a:r>
              <a:rPr lang="en-US" baseline="-25000" dirty="0"/>
              <a:t>F</a:t>
            </a:r>
            <a:r>
              <a:rPr lang="en-US" baseline="30000" dirty="0"/>
              <a:t>0</a:t>
            </a:r>
          </a:p>
          <a:p>
            <a:r>
              <a:rPr lang="en-US" dirty="0"/>
              <a:t> </a:t>
            </a:r>
          </a:p>
        </p:txBody>
      </p:sp>
      <p:sp>
        <p:nvSpPr>
          <p:cNvPr id="27" name="TextBox 26"/>
          <p:cNvSpPr txBox="1"/>
          <p:nvPr/>
        </p:nvSpPr>
        <p:spPr>
          <a:xfrm>
            <a:off x="3048000" y="5105400"/>
            <a:ext cx="685800" cy="369332"/>
          </a:xfrm>
          <a:prstGeom prst="rect">
            <a:avLst/>
          </a:prstGeom>
          <a:noFill/>
        </p:spPr>
        <p:txBody>
          <a:bodyPr wrap="square" rtlCol="0">
            <a:spAutoFit/>
          </a:bodyPr>
          <a:lstStyle/>
          <a:p>
            <a:pPr marL="0" lvl="2"/>
            <a:r>
              <a:rPr lang="en-US" dirty="0"/>
              <a:t>S</a:t>
            </a:r>
            <a:r>
              <a:rPr lang="en-US" baseline="-25000" dirty="0"/>
              <a:t>C</a:t>
            </a:r>
            <a:r>
              <a:rPr lang="en-US" baseline="30000" dirty="0"/>
              <a:t>0</a:t>
            </a:r>
          </a:p>
        </p:txBody>
      </p:sp>
      <p:sp>
        <p:nvSpPr>
          <p:cNvPr id="28" name="TextBox 27"/>
          <p:cNvSpPr txBox="1"/>
          <p:nvPr/>
        </p:nvSpPr>
        <p:spPr>
          <a:xfrm>
            <a:off x="914400" y="3886200"/>
            <a:ext cx="685800" cy="369332"/>
          </a:xfrm>
          <a:prstGeom prst="rect">
            <a:avLst/>
          </a:prstGeom>
          <a:noFill/>
        </p:spPr>
        <p:txBody>
          <a:bodyPr wrap="square" rtlCol="0">
            <a:spAutoFit/>
          </a:bodyPr>
          <a:lstStyle/>
          <a:p>
            <a:pPr marL="0" lvl="2"/>
            <a:r>
              <a:rPr lang="en-US" dirty="0"/>
              <a:t>S</a:t>
            </a:r>
            <a:r>
              <a:rPr lang="en-US" baseline="-25000" dirty="0"/>
              <a:t>F</a:t>
            </a:r>
            <a:r>
              <a:rPr lang="en-US" baseline="30000" dirty="0"/>
              <a:t>0</a:t>
            </a:r>
          </a:p>
        </p:txBody>
      </p:sp>
      <p:cxnSp>
        <p:nvCxnSpPr>
          <p:cNvPr id="20" name="Straight Connector 19"/>
          <p:cNvCxnSpPr/>
          <p:nvPr/>
        </p:nvCxnSpPr>
        <p:spPr>
          <a:xfrm>
            <a:off x="1444625" y="4079875"/>
            <a:ext cx="18288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a:endCxn id="25" idx="0"/>
          </p:cNvCxnSpPr>
          <p:nvPr/>
        </p:nvCxnSpPr>
        <p:spPr>
          <a:xfrm flipV="1">
            <a:off x="3311525" y="4038600"/>
            <a:ext cx="3175"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25" name="Oval 24"/>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2590800" y="1371600"/>
            <a:ext cx="1587500" cy="1200329"/>
          </a:xfrm>
          <a:prstGeom prst="rect">
            <a:avLst/>
          </a:prstGeom>
          <a:noFill/>
        </p:spPr>
        <p:txBody>
          <a:bodyPr wrap="square" rtlCol="0">
            <a:spAutoFit/>
          </a:bodyPr>
          <a:lstStyle/>
          <a:p>
            <a:pPr algn="ctr"/>
            <a:r>
              <a:rPr lang="en-US" dirty="0"/>
              <a:t>Tangency implies maximum value</a:t>
            </a:r>
          </a:p>
        </p:txBody>
      </p:sp>
      <p:cxnSp>
        <p:nvCxnSpPr>
          <p:cNvPr id="34" name="Curved Connector 33"/>
          <p:cNvCxnSpPr/>
          <p:nvPr/>
        </p:nvCxnSpPr>
        <p:spPr>
          <a:xfrm rot="16200000" flipH="1">
            <a:off x="2324099" y="3009901"/>
            <a:ext cx="1676402" cy="228600"/>
          </a:xfrm>
          <a:prstGeom prst="curvedConnector3">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4" name="Footer Placeholder 3">
            <a:extLst>
              <a:ext uri="{FF2B5EF4-FFF2-40B4-BE49-F238E27FC236}">
                <a16:creationId xmlns:a16="http://schemas.microsoft.com/office/drawing/2014/main" id="{6E66A1F1-570F-FF4E-A2E8-0B029CA18C9D}"/>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144103027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85247</TotalTime>
  <Words>3874</Words>
  <Application>Microsoft Macintosh PowerPoint</Application>
  <PresentationFormat>On-screen Show (4:3)</PresentationFormat>
  <Paragraphs>887</Paragraphs>
  <Slides>76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76</vt:i4>
      </vt:variant>
    </vt:vector>
  </HeadingPairs>
  <TitlesOfParts>
    <vt:vector size="79" baseType="lpstr">
      <vt:lpstr>ＭＳ Ｐゴシック</vt:lpstr>
      <vt:lpstr>Arial</vt:lpstr>
      <vt:lpstr>Default Design</vt:lpstr>
      <vt:lpstr>Class 15  The Standard Model by Alan V. Deardorff University of Michigan 2020</vt:lpstr>
      <vt:lpstr>Outline</vt:lpstr>
      <vt:lpstr>The Standard Model*</vt:lpstr>
      <vt:lpstr>The Standard Model</vt:lpstr>
      <vt:lpstr>The model</vt:lpstr>
      <vt:lpstr>Outline</vt:lpstr>
      <vt:lpstr>Production Possibilities</vt:lpstr>
      <vt:lpstr>Prices</vt:lpstr>
      <vt:lpstr>Equilibrium Production</vt:lpstr>
      <vt:lpstr>Equilibrium Production</vt:lpstr>
      <vt:lpstr>How Supplies Depend on Prices</vt:lpstr>
      <vt:lpstr>Relative Supply</vt:lpstr>
      <vt:lpstr>Pause for Discussion</vt:lpstr>
      <vt:lpstr>Questions</vt:lpstr>
      <vt:lpstr>Outline</vt:lpstr>
      <vt:lpstr>Preferences</vt:lpstr>
      <vt:lpstr>Preferences</vt:lpstr>
      <vt:lpstr>Equilibrium Demand</vt:lpstr>
      <vt:lpstr>Trade</vt:lpstr>
      <vt:lpstr>Relative Demand</vt:lpstr>
      <vt:lpstr>How Demands Depend on Prices</vt:lpstr>
      <vt:lpstr>Homothetic Preferences</vt:lpstr>
      <vt:lpstr>How Demands Depend on Prices</vt:lpstr>
      <vt:lpstr>Relative Demand</vt:lpstr>
      <vt:lpstr>Autarky Equilibrium</vt:lpstr>
      <vt:lpstr>Pause for Discussion</vt:lpstr>
      <vt:lpstr>Questions</vt:lpstr>
      <vt:lpstr>How Demands May Depend on Prices</vt:lpstr>
      <vt:lpstr>Outline</vt:lpstr>
      <vt:lpstr>Small Country Trade</vt:lpstr>
      <vt:lpstr>Small-Country Trade Equilibrium</vt:lpstr>
      <vt:lpstr>Small-Country Trade Equilibria</vt:lpstr>
      <vt:lpstr>Pause for Discussion</vt:lpstr>
      <vt:lpstr>Questions</vt:lpstr>
      <vt:lpstr>Outline</vt:lpstr>
      <vt:lpstr>Two Country World</vt:lpstr>
      <vt:lpstr>World Relative Supply &amp; Demand</vt:lpstr>
      <vt:lpstr>World Relative Supply &amp; Demand</vt:lpstr>
      <vt:lpstr>World Relative Supply</vt:lpstr>
      <vt:lpstr>World Relative Demand</vt:lpstr>
      <vt:lpstr>International Market Equilibrium</vt:lpstr>
      <vt:lpstr>International Market Equilibrium</vt:lpstr>
      <vt:lpstr>International Market Equilibrium</vt:lpstr>
      <vt:lpstr>International Trade</vt:lpstr>
      <vt:lpstr>Pause for Discussion</vt:lpstr>
      <vt:lpstr>Questions</vt:lpstr>
      <vt:lpstr>Questions</vt:lpstr>
      <vt:lpstr>Outline</vt:lpstr>
      <vt:lpstr>Effects of Growth:   Small Country</vt:lpstr>
      <vt:lpstr>Effects of Growth:   Small Country</vt:lpstr>
      <vt:lpstr>Effects of Growth:   Small Country</vt:lpstr>
      <vt:lpstr>Effects of Growth:   Large Country</vt:lpstr>
      <vt:lpstr>Effects of Growth:   Large Country</vt:lpstr>
      <vt:lpstr>Effects of Neutral Growth on World Price:  Large Country</vt:lpstr>
      <vt:lpstr>Effects of Export-Biased Growth on World Price:  Large Country</vt:lpstr>
      <vt:lpstr>Effects of Growth:   Large Country</vt:lpstr>
      <vt:lpstr>Effects of Export-biased Growth and Small Decline of T of T  </vt:lpstr>
      <vt:lpstr>Immizerizing Growth</vt:lpstr>
      <vt:lpstr>Effects of Import-Biased Growth on World Price:  Large Country</vt:lpstr>
      <vt:lpstr>Pause for Discussion</vt:lpstr>
      <vt:lpstr>Questions</vt:lpstr>
      <vt:lpstr>Questions</vt:lpstr>
      <vt:lpstr>Outline</vt:lpstr>
      <vt:lpstr>Effects of trade barriers</vt:lpstr>
      <vt:lpstr>Effects of trade barriers</vt:lpstr>
      <vt:lpstr>Trade Barriers in a Small Country</vt:lpstr>
      <vt:lpstr>Trade Barriers in a Small Country</vt:lpstr>
      <vt:lpstr>Trade Barriers in a Large Country</vt:lpstr>
      <vt:lpstr>Trade Barriers in a Large Country</vt:lpstr>
      <vt:lpstr>Addendum on Tariff  in General Equilibrium </vt:lpstr>
      <vt:lpstr>Effects of Tariff in Small Country  </vt:lpstr>
      <vt:lpstr>Effects of Tariff in Large Country  </vt:lpstr>
      <vt:lpstr>Pause for Discussion</vt:lpstr>
      <vt:lpstr>Questions</vt:lpstr>
      <vt:lpstr>Questions on Bernhofen &amp; Brown, “…nineteenth century Japan”</vt:lpstr>
      <vt:lpstr>PowerPoint Presentation</vt:lpstr>
    </vt:vector>
  </TitlesOfParts>
  <Company>University of Michigan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International Economics Introduction and Overview</dc:title>
  <dc:creator>Ford School</dc:creator>
  <cp:lastModifiedBy>Microsoft Office User</cp:lastModifiedBy>
  <cp:revision>169</cp:revision>
  <cp:lastPrinted>2018-09-04T12:02:20Z</cp:lastPrinted>
  <dcterms:created xsi:type="dcterms:W3CDTF">2011-01-03T19:29:08Z</dcterms:created>
  <dcterms:modified xsi:type="dcterms:W3CDTF">2020-10-15T00:22:10Z</dcterms:modified>
</cp:coreProperties>
</file>