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507" r:id="rId3"/>
    <p:sldId id="352" r:id="rId4"/>
    <p:sldId id="353" r:id="rId5"/>
    <p:sldId id="354" r:id="rId6"/>
    <p:sldId id="359" r:id="rId7"/>
    <p:sldId id="355" r:id="rId8"/>
    <p:sldId id="360" r:id="rId9"/>
    <p:sldId id="351" r:id="rId10"/>
    <p:sldId id="361" r:id="rId11"/>
    <p:sldId id="363" r:id="rId12"/>
    <p:sldId id="362" r:id="rId13"/>
    <p:sldId id="364" r:id="rId14"/>
    <p:sldId id="492" r:id="rId15"/>
    <p:sldId id="493" r:id="rId16"/>
    <p:sldId id="494" r:id="rId17"/>
    <p:sldId id="495" r:id="rId18"/>
    <p:sldId id="496" r:id="rId19"/>
    <p:sldId id="511" r:id="rId20"/>
    <p:sldId id="497" r:id="rId21"/>
    <p:sldId id="498" r:id="rId22"/>
    <p:sldId id="499" r:id="rId23"/>
    <p:sldId id="500" r:id="rId24"/>
    <p:sldId id="512" r:id="rId25"/>
    <p:sldId id="501" r:id="rId26"/>
    <p:sldId id="502" r:id="rId27"/>
    <p:sldId id="503" r:id="rId28"/>
    <p:sldId id="504" r:id="rId29"/>
    <p:sldId id="513" r:id="rId30"/>
    <p:sldId id="508" r:id="rId31"/>
    <p:sldId id="509" r:id="rId32"/>
    <p:sldId id="510" r:id="rId33"/>
    <p:sldId id="356" r:id="rId3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3" autoAdjust="0"/>
    <p:restoredTop sz="92441" autoAdjust="0"/>
  </p:normalViewPr>
  <p:slideViewPr>
    <p:cSldViewPr>
      <p:cViewPr varScale="1">
        <p:scale>
          <a:sx n="101" d="100"/>
          <a:sy n="101" d="100"/>
        </p:scale>
        <p:origin x="376" y="184"/>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Gabel, Matthew J., “European Union,” </a:t>
            </a:r>
            <a:r>
              <a:rPr lang="en-US" i="1" dirty="0"/>
              <a:t>Encyclopedia </a:t>
            </a:r>
            <a:r>
              <a:rPr lang="en-US" i="1" dirty="0" err="1"/>
              <a:t>Britanica</a:t>
            </a:r>
            <a:r>
              <a:rPr lang="en-US" i="0" dirty="0"/>
              <a:t>, 2020.</a:t>
            </a:r>
          </a:p>
          <a:p>
            <a:r>
              <a:rPr lang="en-US" dirty="0"/>
              <a:t>https://</a:t>
            </a:r>
            <a:r>
              <a:rPr lang="en-US" dirty="0" err="1"/>
              <a:t>www.britannica.com</a:t>
            </a:r>
            <a:r>
              <a:rPr lang="en-US" dirty="0"/>
              <a:t>/topic/European-Union/The-Maastricht-Treaty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a:t>
            </a:fld>
            <a:endParaRPr lang="en-US"/>
          </a:p>
        </p:txBody>
      </p:sp>
    </p:spTree>
    <p:extLst>
      <p:ext uri="{BB962C8B-B14F-4D97-AF65-F5344CB8AC3E}">
        <p14:creationId xmlns:p14="http://schemas.microsoft.com/office/powerpoint/2010/main" val="216675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Gabel, Matthew J., “European Union,” </a:t>
            </a:r>
            <a:r>
              <a:rPr lang="en-US" i="1" dirty="0"/>
              <a:t>Encyclopedia </a:t>
            </a:r>
            <a:r>
              <a:rPr lang="en-US" i="1" dirty="0" err="1"/>
              <a:t>Britanica</a:t>
            </a:r>
            <a:r>
              <a:rPr lang="en-US" i="0" dirty="0"/>
              <a:t>, 2020.</a:t>
            </a:r>
          </a:p>
          <a:p>
            <a:r>
              <a:rPr lang="en-US" dirty="0"/>
              <a:t>https://</a:t>
            </a:r>
            <a:r>
              <a:rPr lang="en-US" dirty="0" err="1"/>
              <a:t>www.britannica.com</a:t>
            </a:r>
            <a:r>
              <a:rPr lang="en-US" dirty="0"/>
              <a:t>/topic/European-Union/The-Maastricht-Treaty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13</a:t>
            </a:fld>
            <a:endParaRPr lang="en-US"/>
          </a:p>
        </p:txBody>
      </p:sp>
    </p:spTree>
    <p:extLst>
      <p:ext uri="{BB962C8B-B14F-4D97-AF65-F5344CB8AC3E}">
        <p14:creationId xmlns:p14="http://schemas.microsoft.com/office/powerpoint/2010/main" val="102563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33</a:t>
            </a:fld>
            <a:endParaRPr lang="en-US"/>
          </a:p>
        </p:txBody>
      </p:sp>
    </p:spTree>
    <p:extLst>
      <p:ext uri="{BB962C8B-B14F-4D97-AF65-F5344CB8AC3E}">
        <p14:creationId xmlns:p14="http://schemas.microsoft.com/office/powerpoint/2010/main" val="150350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Gabel, Matthew J., “European Union,” </a:t>
            </a:r>
            <a:r>
              <a:rPr lang="en-US" i="1" dirty="0"/>
              <a:t>Encyclopedia </a:t>
            </a:r>
            <a:r>
              <a:rPr lang="en-US" i="1" dirty="0" err="1"/>
              <a:t>Britanica</a:t>
            </a:r>
            <a:r>
              <a:rPr lang="en-US" i="0" dirty="0"/>
              <a:t>, 2020.</a:t>
            </a:r>
          </a:p>
          <a:p>
            <a:r>
              <a:rPr lang="en-US" dirty="0"/>
              <a:t>https://</a:t>
            </a:r>
            <a:r>
              <a:rPr lang="en-US" dirty="0" err="1"/>
              <a:t>www.britannica.com</a:t>
            </a:r>
            <a:r>
              <a:rPr lang="en-US" dirty="0"/>
              <a:t>/topic/European-Union/The-Maastricht-Treaty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118777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Gabel, Matthew J., “European Union,” </a:t>
            </a:r>
            <a:r>
              <a:rPr lang="en-US" i="1" dirty="0"/>
              <a:t>Encyclopedia </a:t>
            </a:r>
            <a:r>
              <a:rPr lang="en-US" i="1" dirty="0" err="1"/>
              <a:t>Britanica</a:t>
            </a:r>
            <a:r>
              <a:rPr lang="en-US" i="0" dirty="0"/>
              <a:t>, 2020.</a:t>
            </a:r>
          </a:p>
          <a:p>
            <a:r>
              <a:rPr lang="en-US" dirty="0"/>
              <a:t>https://</a:t>
            </a:r>
            <a:r>
              <a:rPr lang="en-US" dirty="0" err="1"/>
              <a:t>www.britannica.com</a:t>
            </a:r>
            <a:r>
              <a:rPr lang="en-US" dirty="0"/>
              <a:t>/topic/European-Union/The-Maastricht-Treaty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a:t>
            </a:fld>
            <a:endParaRPr lang="en-US"/>
          </a:p>
        </p:txBody>
      </p:sp>
    </p:spTree>
    <p:extLst>
      <p:ext uri="{BB962C8B-B14F-4D97-AF65-F5344CB8AC3E}">
        <p14:creationId xmlns:p14="http://schemas.microsoft.com/office/powerpoint/2010/main" val="340992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Gabel, Matthew J., “European Union,” </a:t>
            </a:r>
            <a:r>
              <a:rPr lang="en-US" i="1" dirty="0"/>
              <a:t>Encyclopedia </a:t>
            </a:r>
            <a:r>
              <a:rPr lang="en-US" i="1" dirty="0" err="1"/>
              <a:t>Britanica</a:t>
            </a:r>
            <a:r>
              <a:rPr lang="en-US" i="0" dirty="0"/>
              <a:t>, 2020.</a:t>
            </a:r>
          </a:p>
          <a:p>
            <a:r>
              <a:rPr lang="en-US" dirty="0"/>
              <a:t>https://</a:t>
            </a:r>
            <a:r>
              <a:rPr lang="en-US" dirty="0" err="1"/>
              <a:t>www.britannica.com</a:t>
            </a:r>
            <a:r>
              <a:rPr lang="en-US" dirty="0"/>
              <a:t>/topic/European-Union/The-Maastricht-Treaty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75348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Gabel, Matthew J., “European Union,” </a:t>
            </a:r>
            <a:r>
              <a:rPr lang="en-US" i="1" dirty="0"/>
              <a:t>Encyclopedia </a:t>
            </a:r>
            <a:r>
              <a:rPr lang="en-US" i="1" dirty="0" err="1"/>
              <a:t>Britanica</a:t>
            </a:r>
            <a:r>
              <a:rPr lang="en-US" i="0" dirty="0"/>
              <a:t>, 2020.</a:t>
            </a:r>
          </a:p>
          <a:p>
            <a:r>
              <a:rPr lang="en-US" dirty="0"/>
              <a:t>https://</a:t>
            </a:r>
            <a:r>
              <a:rPr lang="en-US" dirty="0" err="1"/>
              <a:t>www.britannica.com</a:t>
            </a:r>
            <a:r>
              <a:rPr lang="en-US" dirty="0"/>
              <a:t>/topic/European-Union/The-Maastricht-Treaty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47123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www.polgeonow.com</a:t>
            </a:r>
            <a:r>
              <a:rPr lang="en-US" dirty="0"/>
              <a:t>/2016/06/map-which-countries-are-in-the-</a:t>
            </a:r>
            <a:r>
              <a:rPr lang="en-US" dirty="0" err="1"/>
              <a:t>eu.html</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244218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Gabel, Matthew J., “European Union,” </a:t>
            </a:r>
            <a:r>
              <a:rPr lang="en-US" i="1" dirty="0"/>
              <a:t>Encyclopedia </a:t>
            </a:r>
            <a:r>
              <a:rPr lang="en-US" i="1" dirty="0" err="1"/>
              <a:t>Britanica</a:t>
            </a:r>
            <a:r>
              <a:rPr lang="en-US" i="0" dirty="0"/>
              <a:t>, 2020.</a:t>
            </a:r>
          </a:p>
          <a:p>
            <a:r>
              <a:rPr lang="en-US" dirty="0"/>
              <a:t>https://</a:t>
            </a:r>
            <a:r>
              <a:rPr lang="en-US" dirty="0" err="1"/>
              <a:t>www.britannica.com</a:t>
            </a:r>
            <a:r>
              <a:rPr lang="en-US" dirty="0"/>
              <a:t>/topic/European-Union/The-Maastricht-Treaty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10</a:t>
            </a:fld>
            <a:endParaRPr lang="en-US"/>
          </a:p>
        </p:txBody>
      </p:sp>
    </p:spTree>
    <p:extLst>
      <p:ext uri="{BB962C8B-B14F-4D97-AF65-F5344CB8AC3E}">
        <p14:creationId xmlns:p14="http://schemas.microsoft.com/office/powerpoint/2010/main" val="396190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Gabel, Matthew J., “European Union,” </a:t>
            </a:r>
            <a:r>
              <a:rPr lang="en-US" i="1" dirty="0"/>
              <a:t>Encyclopedia </a:t>
            </a:r>
            <a:r>
              <a:rPr lang="en-US" i="1" dirty="0" err="1"/>
              <a:t>Britanica</a:t>
            </a:r>
            <a:r>
              <a:rPr lang="en-US" i="0" dirty="0"/>
              <a:t>, 2020.</a:t>
            </a:r>
          </a:p>
          <a:p>
            <a:r>
              <a:rPr lang="en-US" dirty="0"/>
              <a:t>https://</a:t>
            </a:r>
            <a:r>
              <a:rPr lang="en-US" dirty="0" err="1"/>
              <a:t>www.britannica.com</a:t>
            </a:r>
            <a:r>
              <a:rPr lang="en-US" dirty="0"/>
              <a:t>/topic/European-Union/The-Maastricht-Treaty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11</a:t>
            </a:fld>
            <a:endParaRPr lang="en-US"/>
          </a:p>
        </p:txBody>
      </p:sp>
    </p:spTree>
    <p:extLst>
      <p:ext uri="{BB962C8B-B14F-4D97-AF65-F5344CB8AC3E}">
        <p14:creationId xmlns:p14="http://schemas.microsoft.com/office/powerpoint/2010/main" val="3351981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Gabel, Matthew J., “European Union,” </a:t>
            </a:r>
            <a:r>
              <a:rPr lang="en-US" i="1" dirty="0"/>
              <a:t>Encyclopedia </a:t>
            </a:r>
            <a:r>
              <a:rPr lang="en-US" i="1" dirty="0" err="1"/>
              <a:t>Britanica</a:t>
            </a:r>
            <a:r>
              <a:rPr lang="en-US" i="0" dirty="0"/>
              <a:t>, 2020.</a:t>
            </a:r>
          </a:p>
          <a:p>
            <a:r>
              <a:rPr lang="en-US" dirty="0"/>
              <a:t>https://</a:t>
            </a:r>
            <a:r>
              <a:rPr lang="en-US" dirty="0" err="1"/>
              <a:t>www.britannica.com</a:t>
            </a:r>
            <a:r>
              <a:rPr lang="en-US" dirty="0"/>
              <a:t>/topic/European-Union/The-Maastricht-Treaty</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12</a:t>
            </a:fld>
            <a:endParaRPr lang="en-US"/>
          </a:p>
        </p:txBody>
      </p:sp>
    </p:spTree>
    <p:extLst>
      <p:ext uri="{BB962C8B-B14F-4D97-AF65-F5344CB8AC3E}">
        <p14:creationId xmlns:p14="http://schemas.microsoft.com/office/powerpoint/2010/main" val="292884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10:  Policies and Institutions: National, Other</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10:  Policies and Institutions: National, Other</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10</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b="1" dirty="0"/>
              <a:t>Policies and Institutions: National, Other</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2020</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European Union</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a:xfrm>
            <a:off x="457200" y="1295400"/>
            <a:ext cx="8229600" cy="4525963"/>
          </a:xfrm>
        </p:spPr>
        <p:txBody>
          <a:bodyPr/>
          <a:lstStyle/>
          <a:p>
            <a:r>
              <a:rPr lang="en-US" sz="2800" dirty="0"/>
              <a:t>Two main institutions</a:t>
            </a:r>
          </a:p>
          <a:p>
            <a:pPr lvl="1"/>
            <a:r>
              <a:rPr lang="en-US" sz="2400" dirty="0"/>
              <a:t>European Council</a:t>
            </a:r>
          </a:p>
          <a:p>
            <a:pPr lvl="2"/>
            <a:r>
              <a:rPr lang="en-US" sz="2000" dirty="0"/>
              <a:t>Heads of national governments, expressing their national interests</a:t>
            </a:r>
          </a:p>
          <a:p>
            <a:pPr lvl="2"/>
            <a:r>
              <a:rPr lang="en-US" sz="2000" dirty="0"/>
              <a:t>Presidency rotates among member states every six months</a:t>
            </a:r>
          </a:p>
          <a:p>
            <a:pPr lvl="3"/>
            <a:r>
              <a:rPr lang="en-US" sz="1800" dirty="0"/>
              <a:t>Not a person, but a country.  Currently Germany.</a:t>
            </a:r>
          </a:p>
          <a:p>
            <a:pPr lvl="3"/>
            <a:r>
              <a:rPr lang="en-US" sz="1800" dirty="0"/>
              <a:t>Though a person has title President, and runs meetings</a:t>
            </a:r>
          </a:p>
          <a:p>
            <a:pPr lvl="1"/>
            <a:r>
              <a:rPr lang="en-US" sz="2400" dirty="0"/>
              <a:t>European Commission</a:t>
            </a:r>
          </a:p>
          <a:p>
            <a:pPr lvl="2"/>
            <a:r>
              <a:rPr lang="en-US" sz="2000" dirty="0"/>
              <a:t>Represents the whole of the EU, not the individual national interests</a:t>
            </a:r>
          </a:p>
          <a:p>
            <a:pPr lvl="2"/>
            <a:r>
              <a:rPr lang="en-US" sz="2000" dirty="0"/>
              <a:t>Drafts legislation and handles day-to-day running of EU</a:t>
            </a:r>
          </a:p>
          <a:p>
            <a:pPr lvl="2"/>
            <a:r>
              <a:rPr lang="en-US" sz="2000" dirty="0"/>
              <a:t>Current President is Ursula von der </a:t>
            </a:r>
            <a:r>
              <a:rPr lang="en-US" sz="2000" dirty="0" err="1"/>
              <a:t>Leyen</a:t>
            </a:r>
            <a:endParaRPr lang="en-US" sz="2000" dirty="0"/>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104257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European Union</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a:xfrm>
            <a:off x="457200" y="1295400"/>
            <a:ext cx="8229600" cy="4525963"/>
          </a:xfrm>
        </p:spPr>
        <p:txBody>
          <a:bodyPr/>
          <a:lstStyle/>
          <a:p>
            <a:r>
              <a:rPr lang="en-US" sz="2800" dirty="0"/>
              <a:t>Other institutions</a:t>
            </a:r>
          </a:p>
          <a:p>
            <a:pPr lvl="1"/>
            <a:r>
              <a:rPr lang="en-US" sz="2400" dirty="0"/>
              <a:t>Council of the European Union </a:t>
            </a:r>
          </a:p>
          <a:p>
            <a:pPr lvl="2"/>
            <a:r>
              <a:rPr lang="en-US" sz="2000" dirty="0"/>
              <a:t>Not the same as European Council</a:t>
            </a:r>
          </a:p>
          <a:p>
            <a:pPr lvl="2"/>
            <a:r>
              <a:rPr lang="en-US" sz="2000" dirty="0"/>
              <a:t>National ministries, a Council for each area</a:t>
            </a:r>
          </a:p>
          <a:p>
            <a:pPr lvl="1"/>
            <a:r>
              <a:rPr lang="en-US" sz="2400" dirty="0"/>
              <a:t>European Parliament</a:t>
            </a:r>
          </a:p>
          <a:p>
            <a:pPr lvl="1"/>
            <a:r>
              <a:rPr lang="en-US" sz="2400" dirty="0"/>
              <a:t>Court of Justice</a:t>
            </a:r>
          </a:p>
          <a:p>
            <a:pPr lvl="1"/>
            <a:r>
              <a:rPr lang="en-US" sz="2400" dirty="0"/>
              <a:t>European Central Bank</a:t>
            </a:r>
          </a:p>
          <a:p>
            <a:pPr lvl="1"/>
            <a:r>
              <a:rPr lang="en-US" sz="2400" dirty="0"/>
              <a:t>Court of Auditors</a:t>
            </a:r>
          </a:p>
          <a:p>
            <a:pPr lvl="1"/>
            <a:endParaRPr lang="en-US" sz="2000" dirty="0"/>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187101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European Union</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a:xfrm>
            <a:off x="457200" y="1295400"/>
            <a:ext cx="8229600" cy="4525963"/>
          </a:xfrm>
        </p:spPr>
        <p:txBody>
          <a:bodyPr/>
          <a:lstStyle/>
          <a:p>
            <a:r>
              <a:rPr lang="en-US" sz="2800" dirty="0"/>
              <a:t>How it functions</a:t>
            </a:r>
          </a:p>
          <a:p>
            <a:pPr lvl="1"/>
            <a:r>
              <a:rPr lang="en-US" sz="2400" dirty="0"/>
              <a:t>Commission “proposes”</a:t>
            </a:r>
          </a:p>
          <a:p>
            <a:pPr lvl="1"/>
            <a:r>
              <a:rPr lang="en-US" sz="2400" dirty="0"/>
              <a:t>Council “adopts”:  seeks unanimity, but if not, it votes</a:t>
            </a:r>
          </a:p>
          <a:p>
            <a:pPr lvl="2"/>
            <a:r>
              <a:rPr lang="en-US" sz="2000" dirty="0"/>
              <a:t>Proportional to population</a:t>
            </a:r>
          </a:p>
          <a:p>
            <a:pPr lvl="2"/>
            <a:r>
              <a:rPr lang="en-US" sz="2000" dirty="0"/>
              <a:t>But with small countries over-represented</a:t>
            </a:r>
          </a:p>
          <a:p>
            <a:pPr lvl="3"/>
            <a:endParaRPr lang="en-US" sz="1600" dirty="0"/>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19384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European Union</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a:xfrm>
            <a:off x="457200" y="1295400"/>
            <a:ext cx="8229600" cy="4525963"/>
          </a:xfrm>
        </p:spPr>
        <p:txBody>
          <a:bodyPr/>
          <a:lstStyle/>
          <a:p>
            <a:r>
              <a:rPr lang="en-US" sz="2800" dirty="0"/>
              <a:t>Features relevant for trade</a:t>
            </a:r>
          </a:p>
          <a:p>
            <a:pPr lvl="1"/>
            <a:r>
              <a:rPr lang="en-US" sz="2400" dirty="0"/>
              <a:t>Common external tariff</a:t>
            </a:r>
          </a:p>
          <a:p>
            <a:pPr lvl="2"/>
            <a:r>
              <a:rPr lang="en-US" sz="2000" dirty="0"/>
              <a:t>Countries therefore can’t join FTAs on their own</a:t>
            </a:r>
          </a:p>
          <a:p>
            <a:pPr lvl="1"/>
            <a:r>
              <a:rPr lang="en-US" sz="2400" dirty="0"/>
              <a:t>Value-added tax (VAT)</a:t>
            </a:r>
          </a:p>
          <a:p>
            <a:pPr lvl="2"/>
            <a:r>
              <a:rPr lang="en-US" sz="2000" dirty="0"/>
              <a:t>Rebated on exports</a:t>
            </a:r>
          </a:p>
          <a:p>
            <a:pPr lvl="1"/>
            <a:r>
              <a:rPr lang="en-US" sz="2400" dirty="0"/>
              <a:t>Common agricultural policy (CAP)</a:t>
            </a:r>
          </a:p>
          <a:p>
            <a:pPr lvl="2"/>
            <a:r>
              <a:rPr lang="en-US" sz="2000" dirty="0"/>
              <a:t>System of subsidies and support programs for agriculture</a:t>
            </a:r>
          </a:p>
          <a:p>
            <a:pPr lvl="2"/>
            <a:r>
              <a:rPr lang="en-US" sz="2000" dirty="0"/>
              <a:t>Variable levies</a:t>
            </a:r>
          </a:p>
          <a:p>
            <a:pPr lvl="1"/>
            <a:r>
              <a:rPr lang="en-US" sz="2200" dirty="0"/>
              <a:t>Numerous (42) FTAs with other countries, including with former colonies</a:t>
            </a:r>
          </a:p>
          <a:p>
            <a:pPr lvl="2"/>
            <a:r>
              <a:rPr lang="en-US" sz="1800" dirty="0"/>
              <a:t>Banana War:  US-EU dispute over EU preference for former colonies’ banana.  US won case at WTO</a:t>
            </a:r>
          </a:p>
          <a:p>
            <a:pPr lvl="1"/>
            <a:r>
              <a:rPr lang="en-US" sz="2200" dirty="0"/>
              <a:t>State aid for firms is prohibited (unlike US)</a:t>
            </a:r>
          </a:p>
          <a:p>
            <a:pPr lvl="2"/>
            <a:endParaRPr lang="en-US" sz="2000" dirty="0"/>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221184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10:  Policies and Institutions: National, Other</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Tree>
    <p:extLst>
      <p:ext uri="{BB962C8B-B14F-4D97-AF65-F5344CB8AC3E}">
        <p14:creationId xmlns:p14="http://schemas.microsoft.com/office/powerpoint/2010/main" val="295426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200" y="1600200"/>
            <a:ext cx="8229600" cy="4525963"/>
          </a:xfrm>
        </p:spPr>
        <p:txBody>
          <a:bodyPr/>
          <a:lstStyle/>
          <a:p>
            <a:r>
              <a:rPr lang="en-US" sz="2800" dirty="0"/>
              <a:t>What are the six entities that play constitutional roles in the European Community?</a:t>
            </a:r>
          </a:p>
          <a:p>
            <a:pPr lvl="0"/>
            <a:r>
              <a:rPr lang="en-US" sz="2800" dirty="0"/>
              <a:t>What does the “single market” entail? </a:t>
            </a:r>
          </a:p>
          <a:p>
            <a:pPr lvl="0"/>
            <a:r>
              <a:rPr lang="en-US" sz="2800" dirty="0"/>
              <a:t>What are the three entities through which EU citizens and members states are represented?  </a:t>
            </a:r>
          </a:p>
          <a:p>
            <a:pPr lvl="0"/>
            <a:r>
              <a:rPr lang="en-US" sz="2800" dirty="0"/>
              <a:t>Why and when did it change its name from EEC to EU?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10:  Policies and Institutions: National, Other</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263946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200" y="1600200"/>
            <a:ext cx="8229600" cy="4525963"/>
          </a:xfrm>
        </p:spPr>
        <p:txBody>
          <a:bodyPr/>
          <a:lstStyle/>
          <a:p>
            <a:r>
              <a:rPr lang="en-US" sz="2800" dirty="0"/>
              <a:t>What sorts of policy are the “exclusive power of the EU,” meaning that they cannot be done by member states individually?</a:t>
            </a:r>
          </a:p>
          <a:p>
            <a:r>
              <a:rPr lang="en-US" sz="2800" dirty="0"/>
              <a:t>Which part of the EU negotiates trade agreements with other countries?  Is that entity constrained in any way as to with whom it can negotiate and what its objectives should be?  </a:t>
            </a:r>
          </a:p>
          <a:p>
            <a:r>
              <a:rPr lang="en-US" sz="2800" dirty="0"/>
              <a:t>Once a trade agreement is negotiated, who approves it?</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10:  Policies and Institutions: National, Other</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168174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i="1" dirty="0"/>
              <a:t>Economist</a:t>
            </a:r>
            <a:r>
              <a:rPr lang="en-US" dirty="0"/>
              <a:t>, </a:t>
            </a:r>
            <a:br>
              <a:rPr lang="en-US" dirty="0"/>
            </a:br>
            <a:r>
              <a:rPr lang="en-US" dirty="0"/>
              <a:t>“The Trade War Within”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200" y="1600200"/>
            <a:ext cx="8229600" cy="4525963"/>
          </a:xfrm>
        </p:spPr>
        <p:txBody>
          <a:bodyPr/>
          <a:lstStyle/>
          <a:p>
            <a:r>
              <a:rPr lang="en-US" sz="2800" dirty="0"/>
              <a:t>To what extent are EU countries largely free-traders?</a:t>
            </a:r>
          </a:p>
          <a:p>
            <a:r>
              <a:rPr lang="en-US" sz="2800" dirty="0"/>
              <a:t>Why was the EU considering taking some developing countries off the list for GSP treatment?  Can you find out whether it did in fact do this for Brazil, Russia, Saudi Arabia, South Africa?</a:t>
            </a:r>
          </a:p>
          <a:p>
            <a:r>
              <a:rPr lang="en-US" sz="2800" dirty="0"/>
              <a:t>What are the 3 levels of EU GSP and what do they mean? </a:t>
            </a:r>
          </a:p>
          <a:p>
            <a:r>
              <a:rPr lang="en-US" sz="2800" dirty="0"/>
              <a:t>What is meant by the need for “reciprocity”?</a:t>
            </a:r>
            <a:r>
              <a:rPr lang="en-US" sz="2400" dirty="0"/>
              <a: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10:  Policies and Institutions: National, Other</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363177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Brunsden</a:t>
            </a:r>
            <a:r>
              <a:rPr lang="en-US" dirty="0"/>
              <a:t> </a:t>
            </a:r>
            <a:br>
              <a:rPr lang="en-US" dirty="0"/>
            </a:br>
            <a:r>
              <a:rPr lang="en-US" dirty="0"/>
              <a:t>“EU revokes…Cambodia”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200" y="1600200"/>
            <a:ext cx="8229600" cy="4525963"/>
          </a:xfrm>
        </p:spPr>
        <p:txBody>
          <a:bodyPr/>
          <a:lstStyle/>
          <a:p>
            <a:r>
              <a:rPr lang="en-US" dirty="0"/>
              <a:t>What is EBA? </a:t>
            </a:r>
          </a:p>
          <a:p>
            <a:r>
              <a:rPr lang="en-US" dirty="0"/>
              <a:t>Why did the EU raise tariffs on Cambodia? </a:t>
            </a:r>
          </a:p>
          <a:p>
            <a:r>
              <a:rPr lang="en-US" dirty="0"/>
              <a:t>How much trade is now subject to tariffs, and at what levels? </a:t>
            </a:r>
          </a:p>
          <a:p>
            <a:r>
              <a:rPr lang="en-US" dirty="0"/>
              <a:t>What is the EU’s worry about doing this? </a:t>
            </a:r>
          </a:p>
          <a:p>
            <a:r>
              <a:rPr lang="en-US" dirty="0"/>
              <a:t>What is the relevance of the EU’s FTA with Vietnam? </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10:  Policies and Institutions: National, Other</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342068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p:txBody>
          <a:bodyPr/>
          <a:lstStyle/>
          <a:p>
            <a:r>
              <a:rPr lang="en-US" dirty="0">
                <a:solidFill>
                  <a:schemeClr val="bg1">
                    <a:lumMod val="75000"/>
                  </a:schemeClr>
                </a:solidFill>
              </a:rPr>
              <a:t>European Union</a:t>
            </a:r>
          </a:p>
          <a:p>
            <a:r>
              <a:rPr lang="en-US" dirty="0"/>
              <a:t>Japan</a:t>
            </a:r>
          </a:p>
          <a:p>
            <a:r>
              <a:rPr lang="en-US" dirty="0">
                <a:solidFill>
                  <a:schemeClr val="bg1">
                    <a:lumMod val="75000"/>
                  </a:schemeClr>
                </a:solidFill>
              </a:rPr>
              <a:t>China</a:t>
            </a:r>
          </a:p>
          <a:p>
            <a:r>
              <a:rPr lang="en-US" dirty="0">
                <a:solidFill>
                  <a:schemeClr val="bg1">
                    <a:lumMod val="75000"/>
                  </a:schemeClr>
                </a:solidFill>
              </a:rPr>
              <a:t>Other</a:t>
            </a:r>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
        <p:nvSpPr>
          <p:cNvPr id="6" name="Rectangle 5">
            <a:extLst>
              <a:ext uri="{FF2B5EF4-FFF2-40B4-BE49-F238E27FC236}">
                <a16:creationId xmlns:a16="http://schemas.microsoft.com/office/drawing/2014/main" id="{769B8F5C-CAFB-094E-9135-108EC6BBA549}"/>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7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Quizzes</a:t>
            </a:r>
          </a:p>
          <a:p>
            <a:pPr lvl="1"/>
            <a:r>
              <a:rPr lang="en-US" dirty="0"/>
              <a:t>Results:</a:t>
            </a:r>
          </a:p>
          <a:p>
            <a:pPr lvl="1"/>
            <a:endParaRPr lang="en-US" dirty="0"/>
          </a:p>
          <a:p>
            <a:pPr lvl="1"/>
            <a:endParaRPr lang="en-US" dirty="0"/>
          </a:p>
          <a:p>
            <a:pPr lvl="1"/>
            <a:endParaRPr lang="en-US" dirty="0"/>
          </a:p>
          <a:p>
            <a:pPr lvl="1"/>
            <a:endParaRPr lang="en-US" dirty="0"/>
          </a:p>
          <a:p>
            <a:pPr lvl="1"/>
            <a:endParaRPr lang="en-US" dirty="0"/>
          </a:p>
          <a:p>
            <a:pPr lvl="1"/>
            <a:r>
              <a:rPr lang="en-US" dirty="0"/>
              <a:t>Note:  We do have a quiz this week, like all weeks.</a:t>
            </a:r>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graphicFrame>
        <p:nvGraphicFramePr>
          <p:cNvPr id="6" name="Table 5">
            <a:extLst>
              <a:ext uri="{FF2B5EF4-FFF2-40B4-BE49-F238E27FC236}">
                <a16:creationId xmlns:a16="http://schemas.microsoft.com/office/drawing/2014/main" id="{8BDDA41E-EF74-6147-81CB-B07E5AC59244}"/>
              </a:ext>
            </a:extLst>
          </p:cNvPr>
          <p:cNvGraphicFramePr>
            <a:graphicFrameLocks noGrp="1"/>
          </p:cNvGraphicFramePr>
          <p:nvPr>
            <p:extLst>
              <p:ext uri="{D42A27DB-BD31-4B8C-83A1-F6EECF244321}">
                <p14:modId xmlns:p14="http://schemas.microsoft.com/office/powerpoint/2010/main" val="1089835933"/>
              </p:ext>
            </p:extLst>
          </p:nvPr>
        </p:nvGraphicFramePr>
        <p:xfrm>
          <a:off x="1905000" y="2743200"/>
          <a:ext cx="5562600" cy="2251710"/>
        </p:xfrm>
        <a:graphic>
          <a:graphicData uri="http://schemas.openxmlformats.org/drawingml/2006/table">
            <a:tbl>
              <a:tblPr>
                <a:tableStyleId>{5C22544A-7EE6-4342-B048-85BDC9FD1C3A}</a:tableStyleId>
              </a:tblPr>
              <a:tblGrid>
                <a:gridCol w="1112520">
                  <a:extLst>
                    <a:ext uri="{9D8B030D-6E8A-4147-A177-3AD203B41FA5}">
                      <a16:colId xmlns:a16="http://schemas.microsoft.com/office/drawing/2014/main" val="3117203127"/>
                    </a:ext>
                  </a:extLst>
                </a:gridCol>
                <a:gridCol w="1112520">
                  <a:extLst>
                    <a:ext uri="{9D8B030D-6E8A-4147-A177-3AD203B41FA5}">
                      <a16:colId xmlns:a16="http://schemas.microsoft.com/office/drawing/2014/main" val="170241133"/>
                    </a:ext>
                  </a:extLst>
                </a:gridCol>
                <a:gridCol w="1112520">
                  <a:extLst>
                    <a:ext uri="{9D8B030D-6E8A-4147-A177-3AD203B41FA5}">
                      <a16:colId xmlns:a16="http://schemas.microsoft.com/office/drawing/2014/main" val="3984950259"/>
                    </a:ext>
                  </a:extLst>
                </a:gridCol>
                <a:gridCol w="1112520">
                  <a:extLst>
                    <a:ext uri="{9D8B030D-6E8A-4147-A177-3AD203B41FA5}">
                      <a16:colId xmlns:a16="http://schemas.microsoft.com/office/drawing/2014/main" val="866033171"/>
                    </a:ext>
                  </a:extLst>
                </a:gridCol>
                <a:gridCol w="1112520">
                  <a:extLst>
                    <a:ext uri="{9D8B030D-6E8A-4147-A177-3AD203B41FA5}">
                      <a16:colId xmlns:a16="http://schemas.microsoft.com/office/drawing/2014/main" val="736315377"/>
                    </a:ext>
                  </a:extLst>
                </a:gridCol>
              </a:tblGrid>
              <a:tr h="342900">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Q1</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Q2</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Q3</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Q4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9984158"/>
                  </a:ext>
                </a:extLst>
              </a:tr>
              <a:tr h="342900">
                <a:tc>
                  <a:txBody>
                    <a:bodyPr/>
                    <a:lstStyle/>
                    <a:p>
                      <a:pPr algn="ctr" fontAlgn="b"/>
                      <a:r>
                        <a:rPr lang="en-US" sz="2400" u="none" strike="noStrike">
                          <a:effectLst/>
                        </a:rPr>
                        <a:t>Mean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8.74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6.70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8.40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0139123"/>
                  </a:ext>
                </a:extLst>
              </a:tr>
              <a:tr h="342900">
                <a:tc>
                  <a:txBody>
                    <a:bodyPr/>
                    <a:lstStyle/>
                    <a:p>
                      <a:pPr algn="ctr" fontAlgn="b"/>
                      <a:r>
                        <a:rPr lang="en-US" sz="2400" u="none" strike="noStrike">
                          <a:effectLst/>
                        </a:rPr>
                        <a:t>Median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3987303"/>
                  </a:ext>
                </a:extLst>
              </a:tr>
              <a:tr h="342900">
                <a:tc>
                  <a:txBody>
                    <a:bodyPr/>
                    <a:lstStyle/>
                    <a:p>
                      <a:pPr algn="ctr" fontAlgn="b"/>
                      <a:r>
                        <a:rPr lang="en-US" sz="2400" u="none" strike="noStrike">
                          <a:effectLst/>
                        </a:rPr>
                        <a:t>Max</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7431177"/>
                  </a:ext>
                </a:extLst>
              </a:tr>
              <a:tr h="342900">
                <a:tc>
                  <a:txBody>
                    <a:bodyPr/>
                    <a:lstStyle/>
                    <a:p>
                      <a:pPr algn="ctr" fontAlgn="b"/>
                      <a:r>
                        <a:rPr lang="en-US" sz="2400" u="none" strike="noStrike">
                          <a:effectLst/>
                        </a:rPr>
                        <a:t>Min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3884824"/>
                  </a:ext>
                </a:extLst>
              </a:tr>
              <a:tr h="342900">
                <a:tc>
                  <a:txBody>
                    <a:bodyPr/>
                    <a:lstStyle/>
                    <a:p>
                      <a:pPr algn="ctr" fontAlgn="b"/>
                      <a:r>
                        <a:rPr lang="en-US" sz="2400" u="none" strike="noStrike">
                          <a:effectLst/>
                        </a:rPr>
                        <a:t>S.D.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1.75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2.02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1.47</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3754954"/>
                  </a:ext>
                </a:extLst>
              </a:tr>
            </a:tbl>
          </a:graphicData>
        </a:graphic>
      </p:graphicFrame>
    </p:spTree>
    <p:extLst>
      <p:ext uri="{BB962C8B-B14F-4D97-AF65-F5344CB8AC3E}">
        <p14:creationId xmlns:p14="http://schemas.microsoft.com/office/powerpoint/2010/main" val="7203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DC57-A149-2D48-A7CD-618B398DC14D}"/>
              </a:ext>
            </a:extLst>
          </p:cNvPr>
          <p:cNvSpPr>
            <a:spLocks noGrp="1"/>
          </p:cNvSpPr>
          <p:nvPr>
            <p:ph type="title"/>
          </p:nvPr>
        </p:nvSpPr>
        <p:spPr/>
        <p:txBody>
          <a:bodyPr/>
          <a:lstStyle/>
          <a:p>
            <a:r>
              <a:rPr lang="en-US" dirty="0"/>
              <a:t>Japan</a:t>
            </a:r>
          </a:p>
        </p:txBody>
      </p:sp>
      <p:sp>
        <p:nvSpPr>
          <p:cNvPr id="3" name="Content Placeholder 2">
            <a:extLst>
              <a:ext uri="{FF2B5EF4-FFF2-40B4-BE49-F238E27FC236}">
                <a16:creationId xmlns:a16="http://schemas.microsoft.com/office/drawing/2014/main" id="{FB2D3E8D-B2F8-6241-BA69-9964DE1F5F81}"/>
              </a:ext>
            </a:extLst>
          </p:cNvPr>
          <p:cNvSpPr>
            <a:spLocks noGrp="1"/>
          </p:cNvSpPr>
          <p:nvPr>
            <p:ph idx="1"/>
          </p:nvPr>
        </p:nvSpPr>
        <p:spPr/>
        <p:txBody>
          <a:bodyPr/>
          <a:lstStyle/>
          <a:p>
            <a:r>
              <a:rPr lang="en-US" dirty="0"/>
              <a:t>Portions of government dealing with trade</a:t>
            </a:r>
          </a:p>
          <a:p>
            <a:pPr lvl="1"/>
            <a:r>
              <a:rPr lang="en-US" dirty="0"/>
              <a:t>METI = Ministry of Economy, Trade, and Industry</a:t>
            </a:r>
          </a:p>
          <a:p>
            <a:pPr lvl="2"/>
            <a:r>
              <a:rPr lang="en-US" dirty="0"/>
              <a:t>Previously MITI, Ministry of International Trade and Industry</a:t>
            </a:r>
          </a:p>
          <a:p>
            <a:pPr lvl="1"/>
            <a:r>
              <a:rPr lang="en-US" dirty="0"/>
              <a:t>MAFF = Ministry of Agriculture, Forestry, and Fisheries</a:t>
            </a:r>
          </a:p>
          <a:p>
            <a:pPr lvl="2"/>
            <a:r>
              <a:rPr lang="en-US" dirty="0"/>
              <a:t>Handles all agriculture trade (with high tariffs)</a:t>
            </a:r>
          </a:p>
          <a:p>
            <a:pPr lvl="1"/>
            <a:r>
              <a:rPr lang="en-US" dirty="0"/>
              <a:t>MOFA = Ministry of Foreign Affairs</a:t>
            </a:r>
          </a:p>
        </p:txBody>
      </p:sp>
      <p:sp>
        <p:nvSpPr>
          <p:cNvPr id="4" name="Footer Placeholder 3">
            <a:extLst>
              <a:ext uri="{FF2B5EF4-FFF2-40B4-BE49-F238E27FC236}">
                <a16:creationId xmlns:a16="http://schemas.microsoft.com/office/drawing/2014/main" id="{F1F55F61-CC7D-D84C-A76B-8304C517155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C94F090F-43EF-9848-8C1F-65D5F027DA4A}"/>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2545039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10:  Policies and Institutions: National, Other</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366656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200" y="1600200"/>
            <a:ext cx="8229600" cy="4525963"/>
          </a:xfrm>
        </p:spPr>
        <p:txBody>
          <a:bodyPr/>
          <a:lstStyle/>
          <a:p>
            <a:r>
              <a:rPr lang="en-US" sz="2800" dirty="0"/>
              <a:t>Why is Japan a less complicated country than the US and EU to understand its interaction with international trade law and negotiations? </a:t>
            </a:r>
          </a:p>
          <a:p>
            <a:r>
              <a:rPr lang="en-US" sz="2800" dirty="0"/>
              <a:t>What is METI’s “general rule”? </a:t>
            </a:r>
          </a:p>
          <a:p>
            <a:r>
              <a:rPr lang="en-US" sz="2800" dirty="0"/>
              <a:t>What are some of the exceptions to free trade that they base their trade controls on? </a:t>
            </a:r>
          </a:p>
          <a:p>
            <a:r>
              <a:rPr lang="en-US" sz="2800" dirty="0"/>
              <a:t>What are some of the things that METI does? </a:t>
            </a:r>
            <a:endParaRPr lang="en-US" sz="24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10:  Policies and Institutions: National, Other</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285550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Japan’s</a:t>
            </a:r>
            <a:br>
              <a:rPr lang="en-US" dirty="0"/>
            </a:br>
            <a:r>
              <a:rPr lang="en-US" dirty="0"/>
              <a:t>“Trade Policy Review 2020”</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200" y="1600200"/>
            <a:ext cx="8229600" cy="4525963"/>
          </a:xfrm>
        </p:spPr>
        <p:txBody>
          <a:bodyPr/>
          <a:lstStyle/>
          <a:p>
            <a:r>
              <a:rPr lang="en-US" dirty="0"/>
              <a:t>What seem to be the biggest changes in trade policy during the 2017-20 period reported here?</a:t>
            </a:r>
          </a:p>
          <a:p>
            <a:r>
              <a:rPr lang="en-US" dirty="0"/>
              <a:t>Which sectors are the largest in Japan?</a:t>
            </a:r>
          </a:p>
          <a:p>
            <a:r>
              <a:rPr lang="en-US" dirty="0"/>
              <a:t>How large are Japan’s tariffs?</a:t>
            </a:r>
          </a:p>
          <a:p>
            <a:r>
              <a:rPr lang="en-US" dirty="0"/>
              <a:t>Does Japan use tariff-rate quotas?</a:t>
            </a:r>
          </a:p>
          <a:p>
            <a:r>
              <a:rPr lang="en-US" dirty="0"/>
              <a:t>What change has Japan made that may be most criticized by others?</a:t>
            </a:r>
            <a:endParaRPr lang="en-US" sz="24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10:  Policies and Institutions: National, Other</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4167555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p:txBody>
          <a:bodyPr/>
          <a:lstStyle/>
          <a:p>
            <a:r>
              <a:rPr lang="en-US" dirty="0">
                <a:solidFill>
                  <a:schemeClr val="bg1">
                    <a:lumMod val="75000"/>
                  </a:schemeClr>
                </a:solidFill>
              </a:rPr>
              <a:t>European Union</a:t>
            </a:r>
          </a:p>
          <a:p>
            <a:r>
              <a:rPr lang="en-US" dirty="0">
                <a:solidFill>
                  <a:schemeClr val="bg1">
                    <a:lumMod val="75000"/>
                  </a:schemeClr>
                </a:solidFill>
              </a:rPr>
              <a:t>Japan</a:t>
            </a:r>
          </a:p>
          <a:p>
            <a:r>
              <a:rPr lang="en-US" dirty="0"/>
              <a:t>China</a:t>
            </a:r>
          </a:p>
          <a:p>
            <a:r>
              <a:rPr lang="en-US" dirty="0">
                <a:solidFill>
                  <a:schemeClr val="bg1">
                    <a:lumMod val="75000"/>
                  </a:schemeClr>
                </a:solidFill>
              </a:rPr>
              <a:t>Other</a:t>
            </a:r>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
        <p:nvSpPr>
          <p:cNvPr id="6" name="Rectangle 5">
            <a:extLst>
              <a:ext uri="{FF2B5EF4-FFF2-40B4-BE49-F238E27FC236}">
                <a16:creationId xmlns:a16="http://schemas.microsoft.com/office/drawing/2014/main" id="{769B8F5C-CAFB-094E-9135-108EC6BBA549}"/>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142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DC57-A149-2D48-A7CD-618B398DC14D}"/>
              </a:ext>
            </a:extLst>
          </p:cNvPr>
          <p:cNvSpPr>
            <a:spLocks noGrp="1"/>
          </p:cNvSpPr>
          <p:nvPr>
            <p:ph type="title"/>
          </p:nvPr>
        </p:nvSpPr>
        <p:spPr/>
        <p:txBody>
          <a:bodyPr/>
          <a:lstStyle/>
          <a:p>
            <a:r>
              <a:rPr lang="en-US" dirty="0"/>
              <a:t>China</a:t>
            </a:r>
          </a:p>
        </p:txBody>
      </p:sp>
      <p:sp>
        <p:nvSpPr>
          <p:cNvPr id="3" name="Content Placeholder 2">
            <a:extLst>
              <a:ext uri="{FF2B5EF4-FFF2-40B4-BE49-F238E27FC236}">
                <a16:creationId xmlns:a16="http://schemas.microsoft.com/office/drawing/2014/main" id="{FB2D3E8D-B2F8-6241-BA69-9964DE1F5F81}"/>
              </a:ext>
            </a:extLst>
          </p:cNvPr>
          <p:cNvSpPr>
            <a:spLocks noGrp="1"/>
          </p:cNvSpPr>
          <p:nvPr>
            <p:ph idx="1"/>
          </p:nvPr>
        </p:nvSpPr>
        <p:spPr/>
        <p:txBody>
          <a:bodyPr/>
          <a:lstStyle/>
          <a:p>
            <a:r>
              <a:rPr lang="en-US" dirty="0"/>
              <a:t>Part of government dealing with trade</a:t>
            </a:r>
          </a:p>
          <a:p>
            <a:pPr lvl="1"/>
            <a:r>
              <a:rPr lang="en-US" dirty="0"/>
              <a:t>MOFCOM = Ministry of Commerce</a:t>
            </a:r>
          </a:p>
          <a:p>
            <a:pPr lvl="2"/>
            <a:r>
              <a:rPr lang="en-US" dirty="0"/>
              <a:t>Mission: To draft the laws and regulations governing foreign trade </a:t>
            </a:r>
          </a:p>
        </p:txBody>
      </p:sp>
      <p:sp>
        <p:nvSpPr>
          <p:cNvPr id="4" name="Footer Placeholder 3">
            <a:extLst>
              <a:ext uri="{FF2B5EF4-FFF2-40B4-BE49-F238E27FC236}">
                <a16:creationId xmlns:a16="http://schemas.microsoft.com/office/drawing/2014/main" id="{F1F55F61-CC7D-D84C-A76B-8304C517155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C94F090F-43EF-9848-8C1F-65D5F027DA4A}"/>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323649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10:  Policies and Institutions: National, Other</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2778682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China’s</a:t>
            </a:r>
            <a:br>
              <a:rPr lang="en-US" dirty="0"/>
            </a:br>
            <a:r>
              <a:rPr lang="en-US" dirty="0"/>
              <a:t>“Trade Policy Review 2018”</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200" y="1600200"/>
            <a:ext cx="8229600" cy="4525963"/>
          </a:xfrm>
        </p:spPr>
        <p:txBody>
          <a:bodyPr/>
          <a:lstStyle/>
          <a:p>
            <a:r>
              <a:rPr lang="en-US" dirty="0"/>
              <a:t>How had (as of this 2018 report) China’s GDP growth rate changed?  How had its current account surplus changed? </a:t>
            </a:r>
          </a:p>
          <a:p>
            <a:r>
              <a:rPr lang="en-US" dirty="0"/>
              <a:t>Did the government intend to eliminate State Owned Enterprises? </a:t>
            </a:r>
          </a:p>
          <a:p>
            <a:r>
              <a:rPr lang="en-US" dirty="0"/>
              <a:t>How, if at all, does China manage inward foreign direct investment? </a:t>
            </a:r>
          </a:p>
          <a:p>
            <a:r>
              <a:rPr lang="en-US" dirty="0"/>
              <a:t>Does China require technology transfer by foreign investors? </a:t>
            </a:r>
            <a:endParaRPr lang="en-US" sz="24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10:  Policies and Institutions: National, Other</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spTree>
    <p:extLst>
      <p:ext uri="{BB962C8B-B14F-4D97-AF65-F5344CB8AC3E}">
        <p14:creationId xmlns:p14="http://schemas.microsoft.com/office/powerpoint/2010/main" val="225884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“Trade Policy Review 2018” continued</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200" y="1600200"/>
            <a:ext cx="8229600" cy="4525963"/>
          </a:xfrm>
        </p:spPr>
        <p:txBody>
          <a:bodyPr/>
          <a:lstStyle/>
          <a:p>
            <a:r>
              <a:rPr lang="en-US" dirty="0"/>
              <a:t>How high are China’s tariffs?</a:t>
            </a:r>
          </a:p>
          <a:p>
            <a:r>
              <a:rPr lang="en-US" dirty="0"/>
              <a:t>What is China’s policy regarding trade in garbage (solid waste)?</a:t>
            </a:r>
          </a:p>
          <a:p>
            <a:r>
              <a:rPr lang="en-US" dirty="0"/>
              <a:t>What other forms of trade policy does China have besides tariffs?</a:t>
            </a:r>
            <a:endParaRPr lang="en-US" sz="24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10:  Policies and Institutions: National, Other</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Tree>
    <p:extLst>
      <p:ext uri="{BB962C8B-B14F-4D97-AF65-F5344CB8AC3E}">
        <p14:creationId xmlns:p14="http://schemas.microsoft.com/office/powerpoint/2010/main" val="3437618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p:txBody>
          <a:bodyPr/>
          <a:lstStyle/>
          <a:p>
            <a:r>
              <a:rPr lang="en-US" dirty="0">
                <a:solidFill>
                  <a:schemeClr val="bg1">
                    <a:lumMod val="75000"/>
                  </a:schemeClr>
                </a:solidFill>
              </a:rPr>
              <a:t>European Union</a:t>
            </a:r>
          </a:p>
          <a:p>
            <a:r>
              <a:rPr lang="en-US" dirty="0">
                <a:solidFill>
                  <a:schemeClr val="bg1">
                    <a:lumMod val="75000"/>
                  </a:schemeClr>
                </a:solidFill>
              </a:rPr>
              <a:t>Japan</a:t>
            </a:r>
          </a:p>
          <a:p>
            <a:r>
              <a:rPr lang="en-US" dirty="0">
                <a:solidFill>
                  <a:schemeClr val="bg1">
                    <a:lumMod val="75000"/>
                  </a:schemeClr>
                </a:solidFill>
              </a:rPr>
              <a:t>China</a:t>
            </a:r>
          </a:p>
          <a:p>
            <a:r>
              <a:rPr lang="en-US" dirty="0"/>
              <a:t>Other</a:t>
            </a:r>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
        <p:nvSpPr>
          <p:cNvPr id="6" name="Rectangle 5">
            <a:extLst>
              <a:ext uri="{FF2B5EF4-FFF2-40B4-BE49-F238E27FC236}">
                <a16:creationId xmlns:a16="http://schemas.microsoft.com/office/drawing/2014/main" id="{769B8F5C-CAFB-094E-9135-108EC6BBA549}"/>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17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p:txBody>
          <a:bodyPr/>
          <a:lstStyle/>
          <a:p>
            <a:r>
              <a:rPr lang="en-US" dirty="0"/>
              <a:t>European Union</a:t>
            </a:r>
          </a:p>
          <a:p>
            <a:r>
              <a:rPr lang="en-US" dirty="0"/>
              <a:t>Japan</a:t>
            </a:r>
          </a:p>
          <a:p>
            <a:r>
              <a:rPr lang="en-US" dirty="0"/>
              <a:t>China</a:t>
            </a:r>
          </a:p>
          <a:p>
            <a:r>
              <a:rPr lang="en-US" dirty="0"/>
              <a:t>Other</a:t>
            </a:r>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
        <p:nvSpPr>
          <p:cNvPr id="6" name="Rectangle 5">
            <a:extLst>
              <a:ext uri="{FF2B5EF4-FFF2-40B4-BE49-F238E27FC236}">
                <a16:creationId xmlns:a16="http://schemas.microsoft.com/office/drawing/2014/main" id="{769B8F5C-CAFB-094E-9135-108EC6BBA549}"/>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62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DC57-A149-2D48-A7CD-618B398DC14D}"/>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FB2D3E8D-B2F8-6241-BA69-9964DE1F5F81}"/>
              </a:ext>
            </a:extLst>
          </p:cNvPr>
          <p:cNvSpPr>
            <a:spLocks noGrp="1"/>
          </p:cNvSpPr>
          <p:nvPr>
            <p:ph idx="1"/>
          </p:nvPr>
        </p:nvSpPr>
        <p:spPr/>
        <p:txBody>
          <a:bodyPr/>
          <a:lstStyle/>
          <a:p>
            <a:r>
              <a:rPr lang="en-US" dirty="0"/>
              <a:t>Australia</a:t>
            </a:r>
          </a:p>
          <a:p>
            <a:pPr lvl="1"/>
            <a:r>
              <a:rPr lang="en-US" dirty="0"/>
              <a:t>Minister for Trade, Tourism and Investment </a:t>
            </a:r>
          </a:p>
          <a:p>
            <a:pPr lvl="2"/>
            <a:r>
              <a:rPr lang="en-US" dirty="0"/>
              <a:t>Senator the Hon Simon Birmingham since 2018</a:t>
            </a:r>
          </a:p>
          <a:p>
            <a:pPr lvl="1"/>
            <a:r>
              <a:rPr lang="en-US" dirty="0"/>
              <a:t>Anti-Dumping Commission</a:t>
            </a:r>
          </a:p>
          <a:p>
            <a:pPr lvl="2"/>
            <a:r>
              <a:rPr lang="en-US" dirty="0"/>
              <a:t>Handles ADD &amp; CVD</a:t>
            </a:r>
          </a:p>
        </p:txBody>
      </p:sp>
      <p:sp>
        <p:nvSpPr>
          <p:cNvPr id="4" name="Footer Placeholder 3">
            <a:extLst>
              <a:ext uri="{FF2B5EF4-FFF2-40B4-BE49-F238E27FC236}">
                <a16:creationId xmlns:a16="http://schemas.microsoft.com/office/drawing/2014/main" id="{F1F55F61-CC7D-D84C-A76B-8304C517155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C94F090F-43EF-9848-8C1F-65D5F027DA4A}"/>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pic>
        <p:nvPicPr>
          <p:cNvPr id="6" name="Picture 5">
            <a:extLst>
              <a:ext uri="{FF2B5EF4-FFF2-40B4-BE49-F238E27FC236}">
                <a16:creationId xmlns:a16="http://schemas.microsoft.com/office/drawing/2014/main" id="{29F890EA-78F3-0543-8C5C-65DAE7D740D6}"/>
              </a:ext>
            </a:extLst>
          </p:cNvPr>
          <p:cNvPicPr>
            <a:picLocks noChangeAspect="1"/>
          </p:cNvPicPr>
          <p:nvPr/>
        </p:nvPicPr>
        <p:blipFill>
          <a:blip r:embed="rId2"/>
          <a:stretch>
            <a:fillRect/>
          </a:stretch>
        </p:blipFill>
        <p:spPr>
          <a:xfrm>
            <a:off x="6172200" y="3429000"/>
            <a:ext cx="2540000" cy="2540000"/>
          </a:xfrm>
          <a:prstGeom prst="rect">
            <a:avLst/>
          </a:prstGeom>
        </p:spPr>
      </p:pic>
    </p:spTree>
    <p:extLst>
      <p:ext uri="{BB962C8B-B14F-4D97-AF65-F5344CB8AC3E}">
        <p14:creationId xmlns:p14="http://schemas.microsoft.com/office/powerpoint/2010/main" val="3503142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DC57-A149-2D48-A7CD-618B398DC14D}"/>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FB2D3E8D-B2F8-6241-BA69-9964DE1F5F81}"/>
              </a:ext>
            </a:extLst>
          </p:cNvPr>
          <p:cNvSpPr>
            <a:spLocks noGrp="1"/>
          </p:cNvSpPr>
          <p:nvPr>
            <p:ph idx="1"/>
          </p:nvPr>
        </p:nvSpPr>
        <p:spPr/>
        <p:txBody>
          <a:bodyPr/>
          <a:lstStyle/>
          <a:p>
            <a:r>
              <a:rPr lang="en-US" dirty="0"/>
              <a:t>Switzerland</a:t>
            </a:r>
          </a:p>
          <a:p>
            <a:pPr lvl="1"/>
            <a:r>
              <a:rPr lang="en-US" dirty="0"/>
              <a:t>Federal Department of Economic Affairs, Education and Research</a:t>
            </a:r>
          </a:p>
          <a:p>
            <a:pPr lvl="2"/>
            <a:r>
              <a:rPr lang="en-US" dirty="0"/>
              <a:t>Headed by Guy </a:t>
            </a:r>
            <a:r>
              <a:rPr lang="en-US" dirty="0" err="1"/>
              <a:t>Parmelin</a:t>
            </a:r>
            <a:r>
              <a:rPr lang="en-US" dirty="0"/>
              <a:t> since 2019</a:t>
            </a:r>
          </a:p>
        </p:txBody>
      </p:sp>
      <p:sp>
        <p:nvSpPr>
          <p:cNvPr id="4" name="Footer Placeholder 3">
            <a:extLst>
              <a:ext uri="{FF2B5EF4-FFF2-40B4-BE49-F238E27FC236}">
                <a16:creationId xmlns:a16="http://schemas.microsoft.com/office/drawing/2014/main" id="{F1F55F61-CC7D-D84C-A76B-8304C517155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C94F090F-43EF-9848-8C1F-65D5F027DA4A}"/>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pic>
        <p:nvPicPr>
          <p:cNvPr id="7" name="Picture 6">
            <a:extLst>
              <a:ext uri="{FF2B5EF4-FFF2-40B4-BE49-F238E27FC236}">
                <a16:creationId xmlns:a16="http://schemas.microsoft.com/office/drawing/2014/main" id="{70F8ADAD-226A-AE4D-A4E5-40794EE1F9CE}"/>
              </a:ext>
            </a:extLst>
          </p:cNvPr>
          <p:cNvPicPr>
            <a:picLocks noChangeAspect="1"/>
          </p:cNvPicPr>
          <p:nvPr/>
        </p:nvPicPr>
        <p:blipFill>
          <a:blip r:embed="rId2"/>
          <a:stretch>
            <a:fillRect/>
          </a:stretch>
        </p:blipFill>
        <p:spPr>
          <a:xfrm>
            <a:off x="5562600" y="3657600"/>
            <a:ext cx="3048000" cy="2516605"/>
          </a:xfrm>
          <a:prstGeom prst="rect">
            <a:avLst/>
          </a:prstGeom>
        </p:spPr>
      </p:pic>
      <p:sp>
        <p:nvSpPr>
          <p:cNvPr id="8" name="Content Placeholder 2">
            <a:extLst>
              <a:ext uri="{FF2B5EF4-FFF2-40B4-BE49-F238E27FC236}">
                <a16:creationId xmlns:a16="http://schemas.microsoft.com/office/drawing/2014/main" id="{C23B1540-D28C-8847-8BE1-6BBC2951AA30}"/>
              </a:ext>
            </a:extLst>
          </p:cNvPr>
          <p:cNvSpPr txBox="1">
            <a:spLocks/>
          </p:cNvSpPr>
          <p:nvPr/>
        </p:nvSpPr>
        <p:spPr bwMode="auto">
          <a:xfrm>
            <a:off x="457200" y="3429000"/>
            <a:ext cx="5029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lvl="1"/>
            <a:r>
              <a:rPr lang="en-US" kern="0" dirty="0"/>
              <a:t>Does </a:t>
            </a:r>
            <a:r>
              <a:rPr lang="en-US" u="sng" kern="0" dirty="0"/>
              <a:t>not</a:t>
            </a:r>
            <a:r>
              <a:rPr lang="en-US" kern="0" dirty="0"/>
              <a:t> use ADD, CVD, safeguards, or quotas</a:t>
            </a:r>
          </a:p>
          <a:p>
            <a:pPr lvl="1"/>
            <a:r>
              <a:rPr lang="en-US" kern="0" dirty="0"/>
              <a:t>Has many FTAs, including with EU</a:t>
            </a:r>
          </a:p>
        </p:txBody>
      </p:sp>
    </p:spTree>
    <p:extLst>
      <p:ext uri="{BB962C8B-B14F-4D97-AF65-F5344CB8AC3E}">
        <p14:creationId xmlns:p14="http://schemas.microsoft.com/office/powerpoint/2010/main" val="892892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DC57-A149-2D48-A7CD-618B398DC14D}"/>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FB2D3E8D-B2F8-6241-BA69-9964DE1F5F81}"/>
              </a:ext>
            </a:extLst>
          </p:cNvPr>
          <p:cNvSpPr>
            <a:spLocks noGrp="1"/>
          </p:cNvSpPr>
          <p:nvPr>
            <p:ph idx="1"/>
          </p:nvPr>
        </p:nvSpPr>
        <p:spPr/>
        <p:txBody>
          <a:bodyPr/>
          <a:lstStyle/>
          <a:p>
            <a:r>
              <a:rPr lang="en-US" sz="2800" dirty="0"/>
              <a:t>Trade Ministers:</a:t>
            </a:r>
          </a:p>
          <a:p>
            <a:pPr lvl="1"/>
            <a:r>
              <a:rPr lang="en-US" sz="2400" dirty="0"/>
              <a:t>Afghanistan:  Ministry of Commerce and Industry, Anwar-</a:t>
            </a:r>
            <a:r>
              <a:rPr lang="en-US" sz="2400" dirty="0" err="1"/>
              <a:t>Ul</a:t>
            </a:r>
            <a:r>
              <a:rPr lang="en-US" sz="2400" dirty="0"/>
              <a:t>-</a:t>
            </a:r>
            <a:r>
              <a:rPr lang="en-US" sz="2400" dirty="0" err="1"/>
              <a:t>Haq</a:t>
            </a:r>
            <a:r>
              <a:rPr lang="en-US" sz="2400" dirty="0"/>
              <a:t> </a:t>
            </a:r>
            <a:r>
              <a:rPr lang="en-US" sz="2400" dirty="0" err="1"/>
              <a:t>Ahady</a:t>
            </a:r>
            <a:r>
              <a:rPr lang="en-US" sz="2400" dirty="0"/>
              <a:t> since 2010</a:t>
            </a:r>
          </a:p>
          <a:p>
            <a:pPr lvl="1"/>
            <a:r>
              <a:rPr lang="en-US" sz="2400" dirty="0"/>
              <a:t>Argentina:  Ministry of Productive Development, </a:t>
            </a:r>
            <a:r>
              <a:rPr lang="en-US" sz="2400" dirty="0" err="1"/>
              <a:t>Matías</a:t>
            </a:r>
            <a:r>
              <a:rPr lang="en-US" sz="2400" dirty="0"/>
              <a:t> </a:t>
            </a:r>
            <a:r>
              <a:rPr lang="en-US" sz="2400" dirty="0" err="1"/>
              <a:t>Kulfas</a:t>
            </a:r>
            <a:r>
              <a:rPr lang="en-US" sz="2400" dirty="0"/>
              <a:t> since 10 Dec 2019</a:t>
            </a:r>
          </a:p>
          <a:p>
            <a:pPr lvl="1"/>
            <a:r>
              <a:rPr lang="en-US" sz="2400" dirty="0"/>
              <a:t>Indonesia:  Ministry of Trade, </a:t>
            </a:r>
            <a:r>
              <a:rPr lang="en-US" sz="2400" dirty="0" err="1"/>
              <a:t>Agus</a:t>
            </a:r>
            <a:r>
              <a:rPr lang="en-US" sz="2400" dirty="0"/>
              <a:t> </a:t>
            </a:r>
            <a:r>
              <a:rPr lang="en-US" sz="2400" dirty="0" err="1"/>
              <a:t>Suparmanto</a:t>
            </a:r>
            <a:endParaRPr lang="en-US" sz="2400" dirty="0"/>
          </a:p>
          <a:p>
            <a:pPr lvl="1"/>
            <a:r>
              <a:rPr lang="en-US" sz="2400" dirty="0"/>
              <a:t>Dominican Republic:  </a:t>
            </a:r>
          </a:p>
          <a:p>
            <a:pPr lvl="2"/>
            <a:r>
              <a:rPr lang="en-US" sz="2000" dirty="0"/>
              <a:t>Ministry of Foreign Affairs, Roberto Álvarez Gil</a:t>
            </a:r>
          </a:p>
          <a:p>
            <a:pPr lvl="2"/>
            <a:r>
              <a:rPr lang="en-US" sz="2000" dirty="0"/>
              <a:t>Ministry of Economy, Planning, and Development, Miguel </a:t>
            </a:r>
            <a:r>
              <a:rPr lang="en-US" sz="2000" dirty="0" err="1"/>
              <a:t>Ceara</a:t>
            </a:r>
            <a:r>
              <a:rPr lang="en-US" sz="2000" dirty="0"/>
              <a:t> Hatton</a:t>
            </a:r>
          </a:p>
          <a:p>
            <a:pPr lvl="1"/>
            <a:endParaRPr lang="en-US" sz="2400" dirty="0"/>
          </a:p>
        </p:txBody>
      </p:sp>
      <p:sp>
        <p:nvSpPr>
          <p:cNvPr id="4" name="Footer Placeholder 3">
            <a:extLst>
              <a:ext uri="{FF2B5EF4-FFF2-40B4-BE49-F238E27FC236}">
                <a16:creationId xmlns:a16="http://schemas.microsoft.com/office/drawing/2014/main" id="{F1F55F61-CC7D-D84C-A76B-8304C517155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C94F090F-43EF-9848-8C1F-65D5F027DA4A}"/>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3769333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10:  Policies and Institutions: National, Other</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226147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European Union</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p:txBody>
          <a:bodyPr/>
          <a:lstStyle/>
          <a:p>
            <a:r>
              <a:rPr lang="en-US" sz="2800" dirty="0"/>
              <a:t>History</a:t>
            </a:r>
          </a:p>
          <a:p>
            <a:pPr lvl="1"/>
            <a:r>
              <a:rPr lang="en-US" sz="2400" dirty="0"/>
              <a:t>1957 Treaty of Rome created European Economics Community (EEC) as a ”common market”</a:t>
            </a:r>
          </a:p>
          <a:p>
            <a:pPr lvl="2"/>
            <a:r>
              <a:rPr lang="en-US" sz="2000" dirty="0"/>
              <a:t>Eliminated barriers to movement of goods, services, capital, and labor</a:t>
            </a:r>
          </a:p>
          <a:p>
            <a:pPr lvl="2"/>
            <a:r>
              <a:rPr lang="en-US" sz="2000" dirty="0"/>
              <a:t>Prohibited policies to inhibit market competition</a:t>
            </a:r>
          </a:p>
          <a:p>
            <a:pPr lvl="2"/>
            <a:r>
              <a:rPr lang="en-US" sz="2000" dirty="0"/>
              <a:t>Adopted Common Agricultural Policy (CAP)</a:t>
            </a:r>
          </a:p>
          <a:p>
            <a:pPr lvl="2"/>
            <a:r>
              <a:rPr lang="en-US" sz="2000" dirty="0"/>
              <a:t>Adopted common external trade policy</a:t>
            </a:r>
          </a:p>
          <a:p>
            <a:pPr lvl="3"/>
            <a:r>
              <a:rPr lang="en-US" sz="1800" dirty="0"/>
              <a:t>(Hence a Customs Union)</a:t>
            </a:r>
          </a:p>
          <a:p>
            <a:pPr lvl="1"/>
            <a:r>
              <a:rPr lang="en-US" sz="2000" dirty="0"/>
              <a:t>Original Six countries:  Belgium, France, Germany, Italy, Luxembourg, Netherlands</a:t>
            </a:r>
          </a:p>
          <a:p>
            <a:pPr lvl="1"/>
            <a:r>
              <a:rPr lang="en-US" sz="2000" dirty="0"/>
              <a:t>Added 6 more: 1973:  Denmark, Ireland, UK; 1981: Greece; 1986:  Portugal, Spain (and E. Germany 1990)</a:t>
            </a:r>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dirty="0"/>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103424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10:  Policies and Institutions: National, Other</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pic>
        <p:nvPicPr>
          <p:cNvPr id="3" name="Picture 2">
            <a:extLst>
              <a:ext uri="{FF2B5EF4-FFF2-40B4-BE49-F238E27FC236}">
                <a16:creationId xmlns:a16="http://schemas.microsoft.com/office/drawing/2014/main" id="{A562AAA8-0E1F-0B4B-9978-867AAA064791}"/>
              </a:ext>
            </a:extLst>
          </p:cNvPr>
          <p:cNvPicPr>
            <a:picLocks noChangeAspect="1"/>
          </p:cNvPicPr>
          <p:nvPr/>
        </p:nvPicPr>
        <p:blipFill>
          <a:blip r:embed="rId3"/>
          <a:stretch>
            <a:fillRect/>
          </a:stretch>
        </p:blipFill>
        <p:spPr>
          <a:xfrm>
            <a:off x="1162050" y="19050"/>
            <a:ext cx="6819900" cy="6819900"/>
          </a:xfrm>
          <a:prstGeom prst="rect">
            <a:avLst/>
          </a:prstGeom>
        </p:spPr>
      </p:pic>
      <p:sp>
        <p:nvSpPr>
          <p:cNvPr id="6" name="TextBox 5">
            <a:extLst>
              <a:ext uri="{FF2B5EF4-FFF2-40B4-BE49-F238E27FC236}">
                <a16:creationId xmlns:a16="http://schemas.microsoft.com/office/drawing/2014/main" id="{CEC61CC5-B008-A14F-8E04-3AAB9A1B98C8}"/>
              </a:ext>
            </a:extLst>
          </p:cNvPr>
          <p:cNvSpPr txBox="1"/>
          <p:nvPr/>
        </p:nvSpPr>
        <p:spPr>
          <a:xfrm>
            <a:off x="152400" y="533400"/>
            <a:ext cx="1219200" cy="830997"/>
          </a:xfrm>
          <a:prstGeom prst="rect">
            <a:avLst/>
          </a:prstGeom>
          <a:noFill/>
        </p:spPr>
        <p:txBody>
          <a:bodyPr wrap="square" rtlCol="0">
            <a:spAutoFit/>
          </a:bodyPr>
          <a:lstStyle/>
          <a:p>
            <a:r>
              <a:rPr lang="en-US" sz="2400" dirty="0"/>
              <a:t>As of 1990</a:t>
            </a:r>
          </a:p>
        </p:txBody>
      </p:sp>
    </p:spTree>
    <p:extLst>
      <p:ext uri="{BB962C8B-B14F-4D97-AF65-F5344CB8AC3E}">
        <p14:creationId xmlns:p14="http://schemas.microsoft.com/office/powerpoint/2010/main" val="193047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European Union</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a:xfrm>
            <a:off x="457200" y="1295400"/>
            <a:ext cx="8229600" cy="4525963"/>
          </a:xfrm>
        </p:spPr>
        <p:txBody>
          <a:bodyPr/>
          <a:lstStyle/>
          <a:p>
            <a:r>
              <a:rPr lang="en-US" sz="2800" dirty="0"/>
              <a:t>History</a:t>
            </a:r>
          </a:p>
          <a:p>
            <a:pPr lvl="1"/>
            <a:r>
              <a:rPr lang="en-US" sz="2400" dirty="0"/>
              <a:t>Europe 1992:  Treaty on European Union, signed Feb 7, 1992, in Maastricht, Netherlands</a:t>
            </a:r>
          </a:p>
          <a:p>
            <a:pPr lvl="2"/>
            <a:r>
              <a:rPr lang="en-US" sz="2000" dirty="0"/>
              <a:t>“Four Freedoms” became reality:  free movement of goods, services, people, and money</a:t>
            </a:r>
          </a:p>
          <a:p>
            <a:pPr lvl="2"/>
            <a:r>
              <a:rPr lang="en-US" sz="2000" dirty="0"/>
              <a:t>Set rules for single currency</a:t>
            </a:r>
          </a:p>
          <a:p>
            <a:pPr lvl="1"/>
            <a:r>
              <a:rPr lang="en-US" sz="2400" dirty="0"/>
              <a:t>1995:  Added Austria, Finland, Sweden</a:t>
            </a:r>
          </a:p>
          <a:p>
            <a:pPr lvl="1"/>
            <a:r>
              <a:rPr lang="en-US" sz="2400" dirty="0"/>
              <a:t>2004:  Added 10 more:  8 from former Soviet Bloc, plus Malta an Cyprus</a:t>
            </a:r>
          </a:p>
          <a:p>
            <a:pPr lvl="1"/>
            <a:r>
              <a:rPr lang="en-US" sz="2400" dirty="0"/>
              <a:t>2007:  Added Bulgaria and Romania</a:t>
            </a:r>
          </a:p>
          <a:p>
            <a:pPr lvl="1"/>
            <a:r>
              <a:rPr lang="en-US" sz="2400" dirty="0"/>
              <a:t>2013:  Added Croatia</a:t>
            </a:r>
          </a:p>
          <a:p>
            <a:pPr lvl="1"/>
            <a:r>
              <a:rPr lang="en-US" sz="2400" dirty="0"/>
              <a:t>2020:  Subtracted United Kingdom</a:t>
            </a:r>
          </a:p>
          <a:p>
            <a:pPr lvl="1"/>
            <a:endParaRPr lang="en-US" sz="2400" dirty="0"/>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601953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10:  Policies and Institutions: National, Other</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pic>
        <p:nvPicPr>
          <p:cNvPr id="2" name="Picture 1">
            <a:extLst>
              <a:ext uri="{FF2B5EF4-FFF2-40B4-BE49-F238E27FC236}">
                <a16:creationId xmlns:a16="http://schemas.microsoft.com/office/drawing/2014/main" id="{0AD38231-31F6-7F40-8781-DBCE46B70E83}"/>
              </a:ext>
            </a:extLst>
          </p:cNvPr>
          <p:cNvPicPr>
            <a:picLocks noChangeAspect="1"/>
          </p:cNvPicPr>
          <p:nvPr/>
        </p:nvPicPr>
        <p:blipFill>
          <a:blip r:embed="rId3"/>
          <a:stretch>
            <a:fillRect/>
          </a:stretch>
        </p:blipFill>
        <p:spPr>
          <a:xfrm>
            <a:off x="1860550" y="38100"/>
            <a:ext cx="5422900" cy="6781800"/>
          </a:xfrm>
          <a:prstGeom prst="rect">
            <a:avLst/>
          </a:prstGeom>
        </p:spPr>
      </p:pic>
      <p:sp>
        <p:nvSpPr>
          <p:cNvPr id="6" name="TextBox 5">
            <a:extLst>
              <a:ext uri="{FF2B5EF4-FFF2-40B4-BE49-F238E27FC236}">
                <a16:creationId xmlns:a16="http://schemas.microsoft.com/office/drawing/2014/main" id="{E036DF3F-E114-0847-8D49-59FDAD5C977E}"/>
              </a:ext>
            </a:extLst>
          </p:cNvPr>
          <p:cNvSpPr txBox="1"/>
          <p:nvPr/>
        </p:nvSpPr>
        <p:spPr>
          <a:xfrm>
            <a:off x="152400" y="533400"/>
            <a:ext cx="1219200" cy="830997"/>
          </a:xfrm>
          <a:prstGeom prst="rect">
            <a:avLst/>
          </a:prstGeom>
          <a:noFill/>
        </p:spPr>
        <p:txBody>
          <a:bodyPr wrap="square" rtlCol="0">
            <a:spAutoFit/>
          </a:bodyPr>
          <a:lstStyle/>
          <a:p>
            <a:r>
              <a:rPr lang="en-US" sz="2400" dirty="0"/>
              <a:t>As of 2020</a:t>
            </a:r>
          </a:p>
        </p:txBody>
      </p:sp>
    </p:spTree>
    <p:extLst>
      <p:ext uri="{BB962C8B-B14F-4D97-AF65-F5344CB8AC3E}">
        <p14:creationId xmlns:p14="http://schemas.microsoft.com/office/powerpoint/2010/main" val="231176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2AA-5D8F-2041-9400-61E38C7D1B39}"/>
              </a:ext>
            </a:extLst>
          </p:cNvPr>
          <p:cNvSpPr>
            <a:spLocks noGrp="1"/>
          </p:cNvSpPr>
          <p:nvPr>
            <p:ph type="title"/>
          </p:nvPr>
        </p:nvSpPr>
        <p:spPr/>
        <p:txBody>
          <a:bodyPr/>
          <a:lstStyle/>
          <a:p>
            <a:r>
              <a:rPr lang="en-US" dirty="0"/>
              <a:t>European Union</a:t>
            </a:r>
          </a:p>
        </p:txBody>
      </p:sp>
      <p:sp>
        <p:nvSpPr>
          <p:cNvPr id="3" name="Content Placeholder 2">
            <a:extLst>
              <a:ext uri="{FF2B5EF4-FFF2-40B4-BE49-F238E27FC236}">
                <a16:creationId xmlns:a16="http://schemas.microsoft.com/office/drawing/2014/main" id="{15E8CF56-AC4E-934C-9933-19475D97C571}"/>
              </a:ext>
            </a:extLst>
          </p:cNvPr>
          <p:cNvSpPr>
            <a:spLocks noGrp="1"/>
          </p:cNvSpPr>
          <p:nvPr>
            <p:ph idx="1"/>
          </p:nvPr>
        </p:nvSpPr>
        <p:spPr>
          <a:xfrm>
            <a:off x="457200" y="1295400"/>
            <a:ext cx="8229600" cy="4525963"/>
          </a:xfrm>
        </p:spPr>
        <p:txBody>
          <a:bodyPr/>
          <a:lstStyle/>
          <a:p>
            <a:r>
              <a:rPr lang="en-US" sz="2800" dirty="0"/>
              <a:t>The EU today</a:t>
            </a:r>
          </a:p>
          <a:p>
            <a:pPr lvl="1"/>
            <a:r>
              <a:rPr lang="en-US" sz="2000" dirty="0"/>
              <a:t>27 Countries </a:t>
            </a:r>
          </a:p>
          <a:p>
            <a:pPr lvl="1"/>
            <a:r>
              <a:rPr lang="en-US" sz="2000" dirty="0"/>
              <a:t>Note who is </a:t>
            </a:r>
            <a:r>
              <a:rPr lang="en-US" sz="2000" u="sng" dirty="0"/>
              <a:t>not</a:t>
            </a:r>
            <a:r>
              <a:rPr lang="en-US" sz="2000" dirty="0"/>
              <a:t> in</a:t>
            </a:r>
          </a:p>
          <a:p>
            <a:pPr lvl="2"/>
            <a:r>
              <a:rPr lang="en-US" sz="1600" dirty="0"/>
              <a:t>UK</a:t>
            </a:r>
          </a:p>
          <a:p>
            <a:pPr lvl="2"/>
            <a:r>
              <a:rPr lang="en-US" sz="1600" dirty="0"/>
              <a:t>Switzerland</a:t>
            </a:r>
          </a:p>
          <a:p>
            <a:pPr lvl="2"/>
            <a:r>
              <a:rPr lang="en-US" sz="1600" dirty="0"/>
              <a:t>Norway</a:t>
            </a:r>
          </a:p>
          <a:p>
            <a:pPr lvl="2"/>
            <a:r>
              <a:rPr lang="en-US" sz="1600" dirty="0"/>
              <a:t>Iceland</a:t>
            </a:r>
          </a:p>
          <a:p>
            <a:pPr lvl="2"/>
            <a:r>
              <a:rPr lang="en-US" sz="1600" dirty="0"/>
              <a:t>Official candidates:  Turkey and several parts of former Yugoslavia</a:t>
            </a:r>
          </a:p>
          <a:p>
            <a:pPr lvl="2"/>
            <a:r>
              <a:rPr lang="en-US" sz="1600" dirty="0"/>
              <a:t>Potential candidates:  Other parts of former Yugoslavia</a:t>
            </a:r>
          </a:p>
          <a:p>
            <a:pPr lvl="1"/>
            <a:endParaRPr lang="en-US" sz="2400" dirty="0"/>
          </a:p>
        </p:txBody>
      </p:sp>
      <p:sp>
        <p:nvSpPr>
          <p:cNvPr id="4" name="Footer Placeholder 3">
            <a:extLst>
              <a:ext uri="{FF2B5EF4-FFF2-40B4-BE49-F238E27FC236}">
                <a16:creationId xmlns:a16="http://schemas.microsoft.com/office/drawing/2014/main" id="{DDB96AA5-85B7-5841-ACF1-DC4EC5B99419}"/>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51095163-8047-9D4A-B4D3-BB5E1C395DE1}"/>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189284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10:  Policies and Institutions: National, Other</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pic>
        <p:nvPicPr>
          <p:cNvPr id="2" name="Picture 1">
            <a:extLst>
              <a:ext uri="{FF2B5EF4-FFF2-40B4-BE49-F238E27FC236}">
                <a16:creationId xmlns:a16="http://schemas.microsoft.com/office/drawing/2014/main" id="{DD6E5626-1310-B140-A62B-136F12A5BFD7}"/>
              </a:ext>
            </a:extLst>
          </p:cNvPr>
          <p:cNvPicPr>
            <a:picLocks noChangeAspect="1"/>
          </p:cNvPicPr>
          <p:nvPr/>
        </p:nvPicPr>
        <p:blipFill>
          <a:blip r:embed="rId3"/>
          <a:stretch>
            <a:fillRect/>
          </a:stretch>
        </p:blipFill>
        <p:spPr>
          <a:xfrm>
            <a:off x="604511" y="0"/>
            <a:ext cx="7934978" cy="6858000"/>
          </a:xfrm>
          <a:prstGeom prst="rect">
            <a:avLst/>
          </a:prstGeom>
        </p:spPr>
      </p:pic>
    </p:spTree>
    <p:extLst>
      <p:ext uri="{BB962C8B-B14F-4D97-AF65-F5344CB8AC3E}">
        <p14:creationId xmlns:p14="http://schemas.microsoft.com/office/powerpoint/2010/main" val="392866932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80442</TotalTime>
  <Words>1853</Words>
  <Application>Microsoft Macintosh PowerPoint</Application>
  <PresentationFormat>On-screen Show (4:3)</PresentationFormat>
  <Paragraphs>299</Paragraphs>
  <Slides>33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ＭＳ Ｐゴシック</vt:lpstr>
      <vt:lpstr>Arial</vt:lpstr>
      <vt:lpstr>Calibri</vt:lpstr>
      <vt:lpstr>Default Design</vt:lpstr>
      <vt:lpstr>Class 10  Policies and Institutions: National, Other  by Alan V. Deardorff University of Michigan 2020</vt:lpstr>
      <vt:lpstr>Announcement</vt:lpstr>
      <vt:lpstr>Outline</vt:lpstr>
      <vt:lpstr>European Union</vt:lpstr>
      <vt:lpstr>PowerPoint Presentation</vt:lpstr>
      <vt:lpstr>European Union</vt:lpstr>
      <vt:lpstr>PowerPoint Presentation</vt:lpstr>
      <vt:lpstr>European Union</vt:lpstr>
      <vt:lpstr>PowerPoint Presentation</vt:lpstr>
      <vt:lpstr>European Union</vt:lpstr>
      <vt:lpstr>European Union</vt:lpstr>
      <vt:lpstr>European Union</vt:lpstr>
      <vt:lpstr>European Union</vt:lpstr>
      <vt:lpstr>Pause for Discussion</vt:lpstr>
      <vt:lpstr>Questions</vt:lpstr>
      <vt:lpstr>Questions</vt:lpstr>
      <vt:lpstr>Questions on Economist,  “The Trade War Within”</vt:lpstr>
      <vt:lpstr>Questions on Brunsden  “EU revokes…Cambodia”</vt:lpstr>
      <vt:lpstr>Outline</vt:lpstr>
      <vt:lpstr>Japan</vt:lpstr>
      <vt:lpstr>Pause for Discussion</vt:lpstr>
      <vt:lpstr>Questions</vt:lpstr>
      <vt:lpstr>Questions on Japan’s “Trade Policy Review 2020”</vt:lpstr>
      <vt:lpstr>Outline</vt:lpstr>
      <vt:lpstr>China</vt:lpstr>
      <vt:lpstr>Pause for Discussion</vt:lpstr>
      <vt:lpstr>Questions on China’s “Trade Policy Review 2018”</vt:lpstr>
      <vt:lpstr>Questions on “Trade Policy Review 2018” continued</vt:lpstr>
      <vt:lpstr>Outline</vt:lpstr>
      <vt:lpstr>Other</vt:lpstr>
      <vt:lpstr>Other</vt:lpstr>
      <vt:lpstr>Other</vt:lpstr>
      <vt:lpstr>PowerPoint Presentation</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193</cp:revision>
  <cp:lastPrinted>2020-10-05T18:21:51Z</cp:lastPrinted>
  <dcterms:created xsi:type="dcterms:W3CDTF">2011-01-03T19:29:08Z</dcterms:created>
  <dcterms:modified xsi:type="dcterms:W3CDTF">2020-10-06T14:47:58Z</dcterms:modified>
</cp:coreProperties>
</file>