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48"/>
  </p:notesMasterIdLst>
  <p:handoutMasterIdLst>
    <p:handoutMasterId r:id="rId49"/>
  </p:handoutMasterIdLst>
  <p:sldIdLst>
    <p:sldId id="256" r:id="rId2"/>
    <p:sldId id="521" r:id="rId3"/>
    <p:sldId id="488" r:id="rId4"/>
    <p:sldId id="489" r:id="rId5"/>
    <p:sldId id="282" r:id="rId6"/>
    <p:sldId id="284" r:id="rId7"/>
    <p:sldId id="346" r:id="rId8"/>
    <p:sldId id="285" r:id="rId9"/>
    <p:sldId id="286" r:id="rId10"/>
    <p:sldId id="287" r:id="rId11"/>
    <p:sldId id="288" r:id="rId12"/>
    <p:sldId id="289" r:id="rId13"/>
    <p:sldId id="490" r:id="rId14"/>
    <p:sldId id="504" r:id="rId15"/>
    <p:sldId id="505" r:id="rId16"/>
    <p:sldId id="491" r:id="rId17"/>
    <p:sldId id="351" r:id="rId18"/>
    <p:sldId id="498" r:id="rId19"/>
    <p:sldId id="354" r:id="rId20"/>
    <p:sldId id="353" r:id="rId21"/>
    <p:sldId id="387" r:id="rId22"/>
    <p:sldId id="292" r:id="rId23"/>
    <p:sldId id="293" r:id="rId24"/>
    <p:sldId id="310" r:id="rId25"/>
    <p:sldId id="501" r:id="rId26"/>
    <p:sldId id="295" r:id="rId27"/>
    <p:sldId id="294" r:id="rId28"/>
    <p:sldId id="327" r:id="rId29"/>
    <p:sldId id="506" r:id="rId30"/>
    <p:sldId id="507" r:id="rId31"/>
    <p:sldId id="509" r:id="rId32"/>
    <p:sldId id="500" r:id="rId33"/>
    <p:sldId id="502" r:id="rId34"/>
    <p:sldId id="517" r:id="rId35"/>
    <p:sldId id="503" r:id="rId36"/>
    <p:sldId id="516" r:id="rId37"/>
    <p:sldId id="518" r:id="rId38"/>
    <p:sldId id="508" r:id="rId39"/>
    <p:sldId id="511" r:id="rId40"/>
    <p:sldId id="512" r:id="rId41"/>
    <p:sldId id="519" r:id="rId42"/>
    <p:sldId id="520" r:id="rId43"/>
    <p:sldId id="510" r:id="rId44"/>
    <p:sldId id="513" r:id="rId45"/>
    <p:sldId id="514" r:id="rId46"/>
    <p:sldId id="492" r:id="rId47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9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9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9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9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9" charset="0"/>
        <a:ea typeface="+mn-ea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pitchFamily="-109" charset="0"/>
        <a:ea typeface="+mn-ea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pitchFamily="-109" charset="0"/>
        <a:ea typeface="+mn-ea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pitchFamily="-109" charset="0"/>
        <a:ea typeface="+mn-ea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pitchFamily="-109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crosoft Office User" initials="Office [8] [3] [2] [2] [5] [2] [11] [2] [5]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047" autoAdjust="0"/>
    <p:restoredTop sz="92441" autoAdjust="0"/>
  </p:normalViewPr>
  <p:slideViewPr>
    <p:cSldViewPr>
      <p:cViewPr varScale="1">
        <p:scale>
          <a:sx n="101" d="100"/>
          <a:sy n="101" d="100"/>
        </p:scale>
        <p:origin x="1568" y="264"/>
      </p:cViewPr>
      <p:guideLst>
        <p:guide orient="horz" pos="2160"/>
        <p:guide pos="2880"/>
      </p:guideLst>
    </p:cSldViewPr>
  </p:slideViewPr>
  <p:notesTextViewPr>
    <p:cViewPr>
      <p:scale>
        <a:sx n="90" d="100"/>
        <a:sy n="90" d="100"/>
      </p:scale>
      <p:origin x="0" y="0"/>
    </p:cViewPr>
  </p:notesTextViewPr>
  <p:sorterViewPr>
    <p:cViewPr>
      <p:scale>
        <a:sx n="66" d="100"/>
        <a:sy n="66" d="100"/>
      </p:scale>
      <p:origin x="0" y="256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commentAuthors" Target="commentAuthor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67" tIns="45683" rIns="91367" bIns="45683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79484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67" tIns="45683" rIns="91367" bIns="45683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91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67" tIns="45683" rIns="91367" bIns="45683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79484" y="651391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67" tIns="45683" rIns="91367" bIns="45683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4D6144D4-DB38-A94A-B4D3-111C607076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669847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1" tIns="45715" rIns="91431" bIns="45715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79484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1" tIns="45715" rIns="91431" bIns="45715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1" tIns="45715" rIns="91431" bIns="457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89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91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1" tIns="45715" rIns="91431" bIns="45715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9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79484" y="651391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1" tIns="45715" rIns="91431" bIns="45715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D5223F8D-2618-1D4F-991D-3D85D6F73D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253308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5223F8D-2618-1D4F-991D-3D85D6F73DE8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21822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3F91828-56F1-2843-AF31-96EEDEE0373A}" type="slidenum">
              <a:rPr lang="en-US"/>
              <a:pPr/>
              <a:t>18</a:t>
            </a:fld>
            <a:endParaRPr lang="en-US"/>
          </a:p>
        </p:txBody>
      </p:sp>
      <p:sp>
        <p:nvSpPr>
          <p:cNvPr id="240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0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Source:  landandfreedom.org</a:t>
            </a:r>
          </a:p>
        </p:txBody>
      </p:sp>
    </p:spTree>
    <p:extLst>
      <p:ext uri="{BB962C8B-B14F-4D97-AF65-F5344CB8AC3E}">
        <p14:creationId xmlns:p14="http://schemas.microsoft.com/office/powerpoint/2010/main" val="41747091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3F91828-56F1-2843-AF31-96EEDEE0373A}" type="slidenum">
              <a:rPr lang="en-US"/>
              <a:pPr/>
              <a:t>20</a:t>
            </a:fld>
            <a:endParaRPr lang="en-US"/>
          </a:p>
        </p:txBody>
      </p:sp>
      <p:sp>
        <p:nvSpPr>
          <p:cNvPr id="240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0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Source:</a:t>
            </a:r>
            <a:r>
              <a:rPr lang="en-US" baseline="0" dirty="0"/>
              <a:t>  Irwin, Doug</a:t>
            </a:r>
            <a:r>
              <a:rPr lang="en-US" b="0" baseline="0" dirty="0"/>
              <a:t>, “</a:t>
            </a:r>
            <a:r>
              <a:rPr lang="en-US" sz="1200" b="0" kern="1200" baseline="0" dirty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Trade Restrictiveness and Deadweight Losses from U.S. Tariffs,” 22 December 2008, Figure 1.</a:t>
            </a:r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24656388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Andres B. Schwarzenberg, “Section 301 of the Trade Act of 1974,” Congressional Research Service, Updated Aug 31, 2020.</a:t>
            </a:r>
          </a:p>
          <a:p>
            <a:r>
              <a:rPr lang="en-US" dirty="0"/>
              <a:t>https://</a:t>
            </a:r>
            <a:r>
              <a:rPr lang="en-US" dirty="0" err="1"/>
              <a:t>crsreports.congress.gov</a:t>
            </a:r>
            <a:r>
              <a:rPr lang="en-US" dirty="0"/>
              <a:t>/product/pdf/IF/IF11346#:~:text=Overview%20of%20Section%20301&amp;text=U.S.%20commerce.,their%20markets%20to%20U.S.%20exports.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5223F8D-2618-1D4F-991D-3D85D6F73DE8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0653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5223F8D-2618-1D4F-991D-3D85D6F73DE8}" type="slidenum">
              <a:rPr lang="en-US" smtClean="0"/>
              <a:pPr>
                <a:defRPr/>
              </a:pPr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71043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Class 9:  Policies and Institutions: National, United States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603A1A-E773-3841-ADFC-BBF99E444C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Class 9:  Policies and Institutions: National, United States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C1E7D6-0FCC-384A-B3CB-7FD4D25646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Class 9:  Policies and Institutions: National, United States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22A549-A8EC-5E41-AE09-B359ABBC74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Class 9:  Policies and Institutions: National, United States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B9FEF9-6A94-4C4E-82BC-84DF130E0B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Class 9:  Policies and Institutions: National, United States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9DFB22-C7E9-9E4B-8431-4E4E88AD00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Class 9:  Policies and Institutions: National, United States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44C07A-C2E5-4246-89C7-DDE8BF5A88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Class 9:  Policies and Institutions: National, United States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F3AC2E-915D-0649-8D8C-D175FF52D6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Class 9:  Policies and Institutions: National, United States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C9F8A2-9406-AB4D-8F2E-4C2286D012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Class 9:  Policies and Institutions: National, United States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C5BEF1-0CF0-D64B-8500-E8C28A928F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Class 9:  Policies and Institutions: National, United States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1FF836-5028-4F40-B892-777B2D0235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Class 9:  Policies and Institutions: National, United States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A5C378-E859-C447-B1DC-01D4478958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Class 9:  Policies and Institutions: National, United States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5EF9EC-3A0F-274E-9559-CA32AB3C47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Class 9:  Policies and Institutions: National, United States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>
              <a:defRPr/>
            </a:pPr>
            <a:fld id="{57587ACD-9E44-A142-A97F-0C26FC1357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971800"/>
            <a:ext cx="7772400" cy="1470025"/>
          </a:xfrm>
        </p:spPr>
        <p:txBody>
          <a:bodyPr/>
          <a:lstStyle/>
          <a:p>
            <a:pPr eaLnBrk="1" hangingPunct="1"/>
            <a:r>
              <a:rPr lang="en-US" sz="3200" dirty="0">
                <a:ea typeface="ＭＳ Ｐゴシック" pitchFamily="-109" charset="-128"/>
                <a:cs typeface="ＭＳ Ｐゴシック" pitchFamily="-109" charset="-128"/>
              </a:rPr>
              <a:t>Class 9</a:t>
            </a:r>
            <a:br>
              <a:rPr lang="en-US" sz="1600" dirty="0">
                <a:ea typeface="ＭＳ Ｐゴシック" pitchFamily="-109" charset="-128"/>
                <a:cs typeface="ＭＳ Ｐゴシック" pitchFamily="-109" charset="-128"/>
              </a:rPr>
            </a:br>
            <a:br>
              <a:rPr lang="en-US" sz="1600" dirty="0">
                <a:ea typeface="ＭＳ Ｐゴシック" pitchFamily="-109" charset="-128"/>
                <a:cs typeface="ＭＳ Ｐゴシック" pitchFamily="-109" charset="-128"/>
              </a:rPr>
            </a:br>
            <a:r>
              <a:rPr lang="en-US" b="1" dirty="0"/>
              <a:t>Policies and Institutions: National, United States</a:t>
            </a:r>
            <a:br>
              <a:rPr lang="en-US" sz="1600" dirty="0">
                <a:ea typeface="ＭＳ Ｐゴシック" pitchFamily="-109" charset="-128"/>
                <a:cs typeface="ＭＳ Ｐゴシック" pitchFamily="-109" charset="-128"/>
              </a:rPr>
            </a:br>
            <a:br>
              <a:rPr lang="en-US" sz="1600" dirty="0">
                <a:ea typeface="ＭＳ Ｐゴシック" pitchFamily="-109" charset="-128"/>
                <a:cs typeface="ＭＳ Ｐゴシック" pitchFamily="-109" charset="-128"/>
              </a:rPr>
            </a:br>
            <a:r>
              <a:rPr lang="en-US" sz="2400" dirty="0">
                <a:ea typeface="ＭＳ Ｐゴシック" pitchFamily="-109" charset="-128"/>
                <a:cs typeface="ＭＳ Ｐゴシック" pitchFamily="-109" charset="-128"/>
              </a:rPr>
              <a:t>by</a:t>
            </a:r>
            <a:br>
              <a:rPr lang="en-US" sz="2400" dirty="0">
                <a:ea typeface="ＭＳ Ｐゴシック" pitchFamily="-109" charset="-128"/>
                <a:cs typeface="ＭＳ Ｐゴシック" pitchFamily="-109" charset="-128"/>
              </a:rPr>
            </a:br>
            <a:r>
              <a:rPr lang="en-US" sz="2400" dirty="0">
                <a:ea typeface="ＭＳ Ｐゴシック" pitchFamily="-109" charset="-128"/>
                <a:cs typeface="ＭＳ Ｐゴシック" pitchFamily="-109" charset="-128"/>
              </a:rPr>
              <a:t>Alan V. Deardorff</a:t>
            </a:r>
            <a:br>
              <a:rPr lang="en-US" sz="2400" dirty="0">
                <a:ea typeface="ＭＳ Ｐゴシック" pitchFamily="-109" charset="-128"/>
                <a:cs typeface="ＭＳ Ｐゴシック" pitchFamily="-109" charset="-128"/>
              </a:rPr>
            </a:br>
            <a:r>
              <a:rPr lang="en-US" sz="2400" dirty="0">
                <a:ea typeface="ＭＳ Ｐゴシック" pitchFamily="-109" charset="-128"/>
                <a:cs typeface="ＭＳ Ｐゴシック" pitchFamily="-109" charset="-128"/>
              </a:rPr>
              <a:t>University of Michigan</a:t>
            </a:r>
            <a:br>
              <a:rPr lang="en-US" sz="2400" dirty="0">
                <a:ea typeface="ＭＳ Ｐゴシック" pitchFamily="-109" charset="-128"/>
                <a:cs typeface="ＭＳ Ｐゴシック" pitchFamily="-109" charset="-128"/>
              </a:rPr>
            </a:br>
            <a:r>
              <a:rPr lang="en-US" sz="2400" dirty="0">
                <a:ea typeface="ＭＳ Ｐゴシック" pitchFamily="-109" charset="-128"/>
                <a:cs typeface="ＭＳ Ｐゴシック" pitchFamily="-109" charset="-128"/>
              </a:rPr>
              <a:t>2020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609600"/>
            <a:ext cx="6400800" cy="1066800"/>
          </a:xfrm>
        </p:spPr>
        <p:txBody>
          <a:bodyPr/>
          <a:lstStyle/>
          <a:p>
            <a:pPr eaLnBrk="1" hangingPunct="1"/>
            <a:r>
              <a:rPr lang="en-US" sz="5400" dirty="0">
                <a:ea typeface="ＭＳ Ｐゴシック" pitchFamily="-109" charset="-128"/>
                <a:cs typeface="ＭＳ Ｐゴシック" pitchFamily="-109" charset="-128"/>
              </a:rPr>
              <a:t>PubPol/Econ 541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Class 9:  Policies and Institutions: National, United States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13A65-6F64-CF44-85D3-FA2342ABBE91}" type="slidenum">
              <a:rPr lang="en-US"/>
              <a:pPr/>
              <a:t>10</a:t>
            </a:fld>
            <a:endParaRPr lang="en-US"/>
          </a:p>
        </p:txBody>
      </p:sp>
      <p:sp>
        <p:nvSpPr>
          <p:cNvPr id="235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US Trade Institutions</a:t>
            </a:r>
          </a:p>
        </p:txBody>
      </p:sp>
      <p:sp>
        <p:nvSpPr>
          <p:cNvPr id="235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Congress</a:t>
            </a:r>
          </a:p>
          <a:p>
            <a:pPr lvl="1"/>
            <a:r>
              <a:rPr lang="en-US" dirty="0"/>
              <a:t>Sets tariffs and other trade policies (thus approves trade agreements)</a:t>
            </a:r>
          </a:p>
          <a:p>
            <a:pPr lvl="1"/>
            <a:r>
              <a:rPr lang="en-US" dirty="0"/>
              <a:t>Two committees are responsible</a:t>
            </a:r>
          </a:p>
          <a:p>
            <a:pPr lvl="2"/>
            <a:r>
              <a:rPr lang="en-US" dirty="0"/>
              <a:t>House:  Ways and Means</a:t>
            </a:r>
          </a:p>
          <a:p>
            <a:pPr lvl="2"/>
            <a:r>
              <a:rPr lang="en-US" dirty="0"/>
              <a:t>Senate:  Finance</a:t>
            </a:r>
          </a:p>
          <a:p>
            <a:pPr lvl="1"/>
            <a:r>
              <a:rPr lang="en-US" dirty="0"/>
              <a:t>Why these?  </a:t>
            </a:r>
          </a:p>
          <a:p>
            <a:pPr lvl="2"/>
            <a:r>
              <a:rPr lang="en-US" dirty="0"/>
              <a:t>Because trade policy was originally about collecting revenue</a:t>
            </a:r>
          </a:p>
        </p:txBody>
      </p:sp>
    </p:spTree>
    <p:extLst>
      <p:ext uri="{BB962C8B-B14F-4D97-AF65-F5344CB8AC3E}">
        <p14:creationId xmlns:p14="http://schemas.microsoft.com/office/powerpoint/2010/main" val="11126309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2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Class 9:  Policies and Institutions: National, United States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BCC49-7578-1D42-A736-B05674CBD491}" type="slidenum">
              <a:rPr lang="en-US"/>
              <a:pPr/>
              <a:t>11</a:t>
            </a:fld>
            <a:endParaRPr lang="en-US"/>
          </a:p>
        </p:txBody>
      </p:sp>
      <p:sp>
        <p:nvSpPr>
          <p:cNvPr id="236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US Trade Institutions</a:t>
            </a:r>
          </a:p>
        </p:txBody>
      </p:sp>
      <p:sp>
        <p:nvSpPr>
          <p:cNvPr id="236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Administrative Agencies</a:t>
            </a:r>
          </a:p>
          <a:p>
            <a:pPr lvl="1"/>
            <a:r>
              <a:rPr lang="en-US" dirty="0"/>
              <a:t>ITA = International Trade Administration</a:t>
            </a:r>
          </a:p>
          <a:p>
            <a:pPr lvl="2"/>
            <a:r>
              <a:rPr lang="en-US" dirty="0"/>
              <a:t>Part of Department of Commerce</a:t>
            </a:r>
          </a:p>
          <a:p>
            <a:pPr lvl="2"/>
            <a:r>
              <a:rPr lang="en-US" dirty="0"/>
              <a:t>Main Function:  Determines “fairness” in unfair trade cases</a:t>
            </a:r>
          </a:p>
          <a:p>
            <a:pPr lvl="3"/>
            <a:r>
              <a:rPr lang="en-US" dirty="0"/>
              <a:t>Are imports “dumped”?</a:t>
            </a:r>
          </a:p>
          <a:p>
            <a:pPr lvl="3"/>
            <a:r>
              <a:rPr lang="en-US" dirty="0"/>
              <a:t>Are they “subsidized”?</a:t>
            </a:r>
          </a:p>
          <a:p>
            <a:pPr lvl="2"/>
            <a:r>
              <a:rPr lang="en-US" dirty="0"/>
              <a:t>Orientation of ITA:  very much favors US businesses</a:t>
            </a:r>
          </a:p>
        </p:txBody>
      </p:sp>
    </p:spTree>
    <p:extLst>
      <p:ext uri="{BB962C8B-B14F-4D97-AF65-F5344CB8AC3E}">
        <p14:creationId xmlns:p14="http://schemas.microsoft.com/office/powerpoint/2010/main" val="3166965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6547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Class 9:  Policies and Institutions: National, United States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F4079-6AF5-3E45-AD25-B63E370C4D8C}" type="slidenum">
              <a:rPr lang="en-US"/>
              <a:pPr/>
              <a:t>12</a:t>
            </a:fld>
            <a:endParaRPr lang="en-US"/>
          </a:p>
        </p:txBody>
      </p:sp>
      <p:sp>
        <p:nvSpPr>
          <p:cNvPr id="237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US Trade Institutions</a:t>
            </a:r>
          </a:p>
        </p:txBody>
      </p:sp>
      <p:sp>
        <p:nvSpPr>
          <p:cNvPr id="237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Administrative Agencies</a:t>
            </a:r>
          </a:p>
          <a:p>
            <a:pPr lvl="1"/>
            <a:r>
              <a:rPr lang="en-US"/>
              <a:t>ITC = USITC = United States International Trade Commission</a:t>
            </a:r>
          </a:p>
          <a:p>
            <a:pPr lvl="2"/>
            <a:r>
              <a:rPr lang="en-US"/>
              <a:t>Independent agency</a:t>
            </a:r>
          </a:p>
          <a:p>
            <a:pPr lvl="3"/>
            <a:r>
              <a:rPr lang="en-US"/>
              <a:t>Commissioners (6) are nominated by President and confirmed by Senate</a:t>
            </a:r>
          </a:p>
          <a:p>
            <a:pPr lvl="3"/>
            <a:r>
              <a:rPr lang="en-US"/>
              <a:t>After that they are on their own</a:t>
            </a:r>
          </a:p>
          <a:p>
            <a:pPr lvl="2"/>
            <a:r>
              <a:rPr lang="en-US"/>
              <a:t>Main Function:  To determine “injury” in cases of</a:t>
            </a:r>
          </a:p>
          <a:p>
            <a:pPr lvl="3"/>
            <a:r>
              <a:rPr lang="en-US"/>
              <a:t>Anti-Dumping</a:t>
            </a:r>
          </a:p>
          <a:p>
            <a:pPr lvl="3"/>
            <a:r>
              <a:rPr lang="en-US"/>
              <a:t>Countervailing duties (subsidies)</a:t>
            </a:r>
          </a:p>
          <a:p>
            <a:pPr lvl="3"/>
            <a:r>
              <a:rPr lang="en-US"/>
              <a:t>Safeguards (a.k.a., Escape Clause)</a:t>
            </a:r>
          </a:p>
        </p:txBody>
      </p:sp>
    </p:spTree>
    <p:extLst>
      <p:ext uri="{BB962C8B-B14F-4D97-AF65-F5344CB8AC3E}">
        <p14:creationId xmlns:p14="http://schemas.microsoft.com/office/powerpoint/2010/main" val="1375200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7571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Class 9:  Policies and Institutions: National, United States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F4079-6AF5-3E45-AD25-B63E370C4D8C}" type="slidenum">
              <a:rPr lang="en-US"/>
              <a:pPr/>
              <a:t>13</a:t>
            </a:fld>
            <a:endParaRPr lang="en-US"/>
          </a:p>
        </p:txBody>
      </p:sp>
      <p:sp>
        <p:nvSpPr>
          <p:cNvPr id="237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US Trade Institutions</a:t>
            </a:r>
          </a:p>
        </p:txBody>
      </p:sp>
      <p:sp>
        <p:nvSpPr>
          <p:cNvPr id="237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Export-Import Bank</a:t>
            </a:r>
          </a:p>
          <a:p>
            <a:pPr lvl="1"/>
            <a:r>
              <a:rPr lang="en-US" dirty="0"/>
              <a:t>Official export credit agency of the US</a:t>
            </a:r>
          </a:p>
          <a:p>
            <a:pPr lvl="1"/>
            <a:r>
              <a:rPr lang="en-US" dirty="0"/>
              <a:t>Assists foreign purchasers of US exports</a:t>
            </a:r>
          </a:p>
          <a:p>
            <a:pPr lvl="2"/>
            <a:r>
              <a:rPr lang="en-US" dirty="0"/>
              <a:t>With loans</a:t>
            </a:r>
          </a:p>
          <a:p>
            <a:pPr lvl="2"/>
            <a:r>
              <a:rPr lang="en-US" dirty="0"/>
              <a:t>Loan guarantees</a:t>
            </a:r>
          </a:p>
          <a:p>
            <a:pPr lvl="2"/>
            <a:r>
              <a:rPr lang="en-US" dirty="0"/>
              <a:t>Etc.</a:t>
            </a:r>
          </a:p>
          <a:p>
            <a:pPr lvl="1"/>
            <a:r>
              <a:rPr lang="en-US" dirty="0"/>
              <a:t>Was target of Tea Party in 2015 as “crony capitalism”</a:t>
            </a:r>
          </a:p>
          <a:p>
            <a:pPr lvl="2"/>
            <a:r>
              <a:rPr lang="en-US" dirty="0"/>
              <a:t>Was prevented July, 2015 to May 2019 from funding projects of over $10 million</a:t>
            </a:r>
          </a:p>
        </p:txBody>
      </p:sp>
    </p:spTree>
    <p:extLst>
      <p:ext uri="{BB962C8B-B14F-4D97-AF65-F5344CB8AC3E}">
        <p14:creationId xmlns:p14="http://schemas.microsoft.com/office/powerpoint/2010/main" val="76363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7571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590800"/>
            <a:ext cx="8229600" cy="1143000"/>
          </a:xfrm>
        </p:spPr>
        <p:txBody>
          <a:bodyPr/>
          <a:lstStyle/>
          <a:p>
            <a:pPr eaLnBrk="1" hangingPunct="1"/>
            <a:r>
              <a:rPr lang="en-US" sz="6000" b="1" dirty="0">
                <a:solidFill>
                  <a:srgbClr val="00B050"/>
                </a:solidFill>
                <a:ea typeface="ＭＳ Ｐゴシック" pitchFamily="-109" charset="-128"/>
                <a:cs typeface="ＭＳ Ｐゴシック" pitchFamily="-109" charset="-128"/>
              </a:rPr>
              <a:t>Pause for Discussion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0">
            <a:solidFill>
              <a:srgbClr val="00B05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1B20D08A-428A-E24B-9135-C9F18B89A3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9:  Policies and Institutions: National, United States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EADA7F1-3977-A04D-8E41-9A8075486A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17487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587616-3EA8-5A4A-BCCC-E0675C2EAC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US" dirty="0"/>
              <a:t>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86B655-64A1-C348-96F6-2E47C2FA9E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To what part of the US government does the US constitution assign responsibility for commercial policy?  </a:t>
            </a:r>
          </a:p>
          <a:p>
            <a:pPr lvl="1"/>
            <a:r>
              <a:rPr lang="en-US" sz="2000" dirty="0"/>
              <a:t>What does this imply for the procedures by which the US enters into trade agreements?</a:t>
            </a:r>
          </a:p>
          <a:p>
            <a:r>
              <a:rPr lang="en-US" sz="2400" dirty="0"/>
              <a:t>Can the US federal government enter into international agreements that constrain the US states?  </a:t>
            </a:r>
          </a:p>
          <a:p>
            <a:pPr lvl="1"/>
            <a:r>
              <a:rPr lang="en-US" sz="2000" dirty="0"/>
              <a:t>Does the same apply to other negotiating units’ (e.g., Canada, the EU) abilities to commit their sub-units?</a:t>
            </a:r>
          </a:p>
          <a:p>
            <a:r>
              <a:rPr lang="en-US" sz="2400" dirty="0"/>
              <a:t>What units of the US government have responsibilities for aspects of US trade policies?</a:t>
            </a:r>
            <a:endParaRPr lang="en-US" sz="2000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5B7D61B-DC79-B046-A919-82226793953F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0">
            <a:solidFill>
              <a:srgbClr val="00B05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E0A0906-A322-4B4A-A4BB-AF263A3FC3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9:  Policies and Institutions: National, United States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2D1ADE7-74D6-174F-BF7C-E1881A41BB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700351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Class 9:  Policies and Institutions: National, United States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F4079-6AF5-3E45-AD25-B63E370C4D8C}" type="slidenum">
              <a:rPr lang="en-US"/>
              <a:pPr/>
              <a:t>16</a:t>
            </a:fld>
            <a:endParaRPr lang="en-US"/>
          </a:p>
        </p:txBody>
      </p:sp>
      <p:sp>
        <p:nvSpPr>
          <p:cNvPr id="237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Features of US Trade Policies</a:t>
            </a:r>
          </a:p>
        </p:txBody>
      </p:sp>
      <p:sp>
        <p:nvSpPr>
          <p:cNvPr id="237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Tariffs</a:t>
            </a:r>
          </a:p>
          <a:p>
            <a:pPr lvl="1"/>
            <a:r>
              <a:rPr lang="en-US" dirty="0"/>
              <a:t>Column 2:  Tariffs left over from pre-1934</a:t>
            </a:r>
          </a:p>
          <a:p>
            <a:pPr lvl="2"/>
            <a:r>
              <a:rPr lang="en-US" dirty="0"/>
              <a:t>They apply only to N. Korea and Cuba</a:t>
            </a:r>
          </a:p>
          <a:p>
            <a:pPr lvl="1"/>
            <a:r>
              <a:rPr lang="en-US" dirty="0"/>
              <a:t>Column 1:  Tariffs applied to almost all countries</a:t>
            </a:r>
          </a:p>
          <a:p>
            <a:pPr lvl="2"/>
            <a:r>
              <a:rPr lang="en-US" dirty="0"/>
              <a:t>MFN rates for WTO members and others</a:t>
            </a:r>
          </a:p>
          <a:p>
            <a:pPr lvl="2"/>
            <a:r>
              <a:rPr lang="en-US" dirty="0"/>
              <a:t>Negotiated mostly zero rates for FTA members</a:t>
            </a:r>
          </a:p>
        </p:txBody>
      </p:sp>
    </p:spTree>
    <p:extLst>
      <p:ext uri="{BB962C8B-B14F-4D97-AF65-F5344CB8AC3E}">
        <p14:creationId xmlns:p14="http://schemas.microsoft.com/office/powerpoint/2010/main" val="11541831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7571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D0F1275-42A5-5E4C-9A84-1B6D95917F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667000" y="6245225"/>
            <a:ext cx="3505200" cy="476250"/>
          </a:xfrm>
        </p:spPr>
        <p:txBody>
          <a:bodyPr/>
          <a:lstStyle/>
          <a:p>
            <a:pPr>
              <a:defRPr/>
            </a:pPr>
            <a:r>
              <a:rPr lang="en-US"/>
              <a:t>Class 9:  Policies and Institutions: National, United States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3363641-92DD-A443-9C73-0E63E279E6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B35824D5-BA7C-6C46-8494-94993A584F5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953471"/>
            <a:ext cx="9144000" cy="29510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866932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Class 9:  Policies and Institutions: National, United States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/>
          <a:p>
            <a:fld id="{62DEEE64-7651-914B-892A-20CE344DD018}" type="slidenum">
              <a:rPr lang="en-US"/>
              <a:pPr/>
              <a:t>18</a:t>
            </a:fld>
            <a:endParaRPr lang="en-US"/>
          </a:p>
        </p:txBody>
      </p:sp>
      <p:pic>
        <p:nvPicPr>
          <p:cNvPr id="239620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981200"/>
            <a:ext cx="9072563" cy="4132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39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95836"/>
            <a:ext cx="8229600" cy="3888462"/>
          </a:xfrm>
        </p:spPr>
        <p:txBody>
          <a:bodyPr/>
          <a:lstStyle/>
          <a:p>
            <a:r>
              <a:rPr lang="en-US" dirty="0"/>
              <a:t>US tariff history: 1810-1920</a:t>
            </a:r>
          </a:p>
        </p:txBody>
      </p:sp>
      <p:sp>
        <p:nvSpPr>
          <p:cNvPr id="239621" name="Text Box 5"/>
          <p:cNvSpPr txBox="1">
            <a:spLocks noChangeArrowheads="1"/>
          </p:cNvSpPr>
          <p:nvPr/>
        </p:nvSpPr>
        <p:spPr bwMode="auto">
          <a:xfrm>
            <a:off x="914400" y="57150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solidFill>
                  <a:srgbClr val="FF0000"/>
                </a:solidFill>
              </a:rPr>
              <a:t>Today</a:t>
            </a:r>
          </a:p>
        </p:txBody>
      </p:sp>
      <p:sp>
        <p:nvSpPr>
          <p:cNvPr id="239622" name="Freeform 6"/>
          <p:cNvSpPr>
            <a:spLocks/>
          </p:cNvSpPr>
          <p:nvPr/>
        </p:nvSpPr>
        <p:spPr bwMode="auto">
          <a:xfrm>
            <a:off x="344488" y="5105400"/>
            <a:ext cx="646112" cy="838200"/>
          </a:xfrm>
          <a:custGeom>
            <a:avLst/>
            <a:gdLst/>
            <a:ahLst/>
            <a:cxnLst>
              <a:cxn ang="0">
                <a:pos x="407" y="528"/>
              </a:cxn>
              <a:cxn ang="0">
                <a:pos x="48" y="267"/>
              </a:cxn>
              <a:cxn ang="0">
                <a:pos x="119" y="48"/>
              </a:cxn>
              <a:cxn ang="0">
                <a:pos x="359" y="0"/>
              </a:cxn>
            </a:cxnLst>
            <a:rect l="0" t="0" r="r" b="b"/>
            <a:pathLst>
              <a:path w="407" h="528">
                <a:moveTo>
                  <a:pt x="407" y="528"/>
                </a:moveTo>
                <a:cubicBezTo>
                  <a:pt x="347" y="485"/>
                  <a:pt x="96" y="347"/>
                  <a:pt x="48" y="267"/>
                </a:cubicBezTo>
                <a:cubicBezTo>
                  <a:pt x="0" y="187"/>
                  <a:pt x="67" y="93"/>
                  <a:pt x="119" y="48"/>
                </a:cubicBezTo>
                <a:cubicBezTo>
                  <a:pt x="171" y="3"/>
                  <a:pt x="319" y="8"/>
                  <a:pt x="359" y="0"/>
                </a:cubicBezTo>
              </a:path>
            </a:pathLst>
          </a:custGeom>
          <a:noFill/>
          <a:ln w="9525">
            <a:solidFill>
              <a:srgbClr val="FF0000"/>
            </a:solidFill>
            <a:round/>
            <a:headEnd type="none" w="med" len="med"/>
            <a:tailEnd type="triangle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9623" name="Line 7"/>
          <p:cNvSpPr>
            <a:spLocks noChangeShapeType="1"/>
          </p:cNvSpPr>
          <p:nvPr/>
        </p:nvSpPr>
        <p:spPr bwMode="auto">
          <a:xfrm>
            <a:off x="914400" y="5105400"/>
            <a:ext cx="7543800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0" y="6488668"/>
            <a:ext cx="34417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err="1"/>
              <a:t>landandfreedoml.org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29968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9621" grpId="0"/>
      <p:bldP spid="239622" grpId="0" animBg="1"/>
      <p:bldP spid="239623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Tit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600" dirty="0">
                <a:ea typeface="ヒラギノ角ゴ Pro W3" pitchFamily="-84" charset="-128"/>
              </a:rPr>
              <a:t>Figure 10.5 The U.S. Tariff Rate</a:t>
            </a:r>
          </a:p>
        </p:txBody>
      </p:sp>
      <p:pic>
        <p:nvPicPr>
          <p:cNvPr id="3" name="Picture 2" descr="The tariff rate in percent for the U S is plotted versus year, 1891 to 2011. From 1891 to 1912, the tariff rate gradually declines from 48% to 40%. In 1921, a large dip to 15% occurs and then in 1932 the tariff rate rises to a peak of 59%. Until 1948, the rate drops rapidly to 12%. From 1948 to 2011, the rate declines gradually, with a tariff rate of 4% in 2011. All values estimated.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1620290"/>
            <a:ext cx="7510516" cy="3686088"/>
          </a:xfrm>
          <a:prstGeom prst="rect">
            <a:avLst/>
          </a:prstGeom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5614016"/>
            <a:ext cx="8229600" cy="672756"/>
          </a:xfrm>
        </p:spPr>
        <p:txBody>
          <a:bodyPr/>
          <a:lstStyle/>
          <a:p>
            <a:pPr marL="0" indent="0">
              <a:buNone/>
            </a:pPr>
            <a:r>
              <a:rPr lang="en-US" sz="2200" dirty="0">
                <a:latin typeface="Arial (Body)"/>
              </a:rPr>
              <a:t>After rising sharply at the beginning of the 1930s, the average tariff rate of the United States has steadily declined.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D92AE80-AF24-344B-8853-5A69F6CA94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9:  Policies and Institutions: National, United States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0131FE5-3DBB-7B47-986D-5CA556FB25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D51F7CB4-48F5-FD4D-AB97-ECFE0377CFBC}"/>
              </a:ext>
            </a:extLst>
          </p:cNvPr>
          <p:cNvCxnSpPr>
            <a:cxnSpLocks/>
          </p:cNvCxnSpPr>
          <p:nvPr/>
        </p:nvCxnSpPr>
        <p:spPr>
          <a:xfrm>
            <a:off x="3581400" y="1371600"/>
            <a:ext cx="0" cy="3429000"/>
          </a:xfrm>
          <a:prstGeom prst="line">
            <a:avLst/>
          </a:prstGeom>
          <a:ln>
            <a:solidFill>
              <a:srgbClr val="00B05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FD246472-89FF-8544-AF31-6A6D262181A0}"/>
              </a:ext>
            </a:extLst>
          </p:cNvPr>
          <p:cNvSpPr txBox="1"/>
          <p:nvPr/>
        </p:nvSpPr>
        <p:spPr>
          <a:xfrm>
            <a:off x="3505200" y="1295400"/>
            <a:ext cx="464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B050"/>
                </a:solidFill>
              </a:rPr>
              <a:t>1934 Reciprocal Trade Agreements Act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556A3AA0-0E18-F54B-95EF-47C844CD3E9D}"/>
              </a:ext>
            </a:extLst>
          </p:cNvPr>
          <p:cNvCxnSpPr>
            <a:cxnSpLocks/>
          </p:cNvCxnSpPr>
          <p:nvPr/>
        </p:nvCxnSpPr>
        <p:spPr>
          <a:xfrm>
            <a:off x="4267200" y="1676400"/>
            <a:ext cx="0" cy="3124200"/>
          </a:xfrm>
          <a:prstGeom prst="line">
            <a:avLst/>
          </a:prstGeom>
          <a:ln>
            <a:solidFill>
              <a:srgbClr val="00B05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14D85828-ED18-154D-9DEC-8BDB2156CF02}"/>
              </a:ext>
            </a:extLst>
          </p:cNvPr>
          <p:cNvSpPr txBox="1"/>
          <p:nvPr/>
        </p:nvSpPr>
        <p:spPr>
          <a:xfrm>
            <a:off x="4191000" y="1676400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B050"/>
                </a:solidFill>
              </a:rPr>
              <a:t>1947 GATT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DBB890F2-8947-2B49-9AC5-9892DD1CEC0E}"/>
              </a:ext>
            </a:extLst>
          </p:cNvPr>
          <p:cNvCxnSpPr>
            <a:cxnSpLocks/>
          </p:cNvCxnSpPr>
          <p:nvPr/>
        </p:nvCxnSpPr>
        <p:spPr>
          <a:xfrm>
            <a:off x="7086600" y="1676400"/>
            <a:ext cx="0" cy="3124200"/>
          </a:xfrm>
          <a:prstGeom prst="line">
            <a:avLst/>
          </a:prstGeom>
          <a:ln>
            <a:solidFill>
              <a:srgbClr val="00B05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C9819837-1946-7840-A604-EBF920F64A8A}"/>
              </a:ext>
            </a:extLst>
          </p:cNvPr>
          <p:cNvSpPr txBox="1"/>
          <p:nvPr/>
        </p:nvSpPr>
        <p:spPr>
          <a:xfrm>
            <a:off x="7010400" y="1676400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B050"/>
                </a:solidFill>
              </a:rPr>
              <a:t>1995 WTO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7750ABF4-977B-6C4E-9EDE-B5EF1A7048A7}"/>
              </a:ext>
            </a:extLst>
          </p:cNvPr>
          <p:cNvSpPr txBox="1"/>
          <p:nvPr/>
        </p:nvSpPr>
        <p:spPr>
          <a:xfrm>
            <a:off x="914400" y="1219200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Smoot-Hawley Tariff</a:t>
            </a:r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9DCC4687-5340-634B-81EC-93A40D325C87}"/>
              </a:ext>
            </a:extLst>
          </p:cNvPr>
          <p:cNvCxnSpPr>
            <a:cxnSpLocks/>
          </p:cNvCxnSpPr>
          <p:nvPr/>
        </p:nvCxnSpPr>
        <p:spPr>
          <a:xfrm>
            <a:off x="2971800" y="1524000"/>
            <a:ext cx="381000" cy="533400"/>
          </a:xfrm>
          <a:prstGeom prst="straightConnector1">
            <a:avLst/>
          </a:prstGeom>
          <a:ln>
            <a:solidFill>
              <a:srgbClr val="FF0000"/>
            </a:solidFill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41211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1BA049-640A-1E40-8881-BB95749166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Announcements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994258-1C8E-C94B-97A3-B15568DF0D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More on Papers</a:t>
            </a:r>
          </a:p>
          <a:p>
            <a:pPr lvl="1"/>
            <a:r>
              <a:rPr lang="en-US" dirty="0"/>
              <a:t>Linear supply and demand are fine</a:t>
            </a:r>
          </a:p>
          <a:p>
            <a:pPr lvl="1"/>
            <a:r>
              <a:rPr lang="en-US" dirty="0"/>
              <a:t>Results in table, with just discussion in text and conclusion</a:t>
            </a:r>
          </a:p>
          <a:p>
            <a:pPr lvl="1"/>
            <a:r>
              <a:rPr lang="en-US" dirty="0"/>
              <a:t>Agriculture, alternative crops:  just say a little</a:t>
            </a:r>
          </a:p>
          <a:p>
            <a:pPr lvl="1"/>
            <a:r>
              <a:rPr lang="en-US" dirty="0"/>
              <a:t>Ratio of output to employment:  use data on   production and employment</a:t>
            </a:r>
          </a:p>
          <a:p>
            <a:pPr lvl="1"/>
            <a:r>
              <a:rPr lang="en-US" dirty="0"/>
              <a:t>Always:  be careful and explicit of units of measurement</a:t>
            </a:r>
          </a:p>
          <a:p>
            <a:pPr lvl="1"/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2F71D27-983D-EB4C-8F42-AB18E182DF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9:  Policies and Institutions: National, United States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0F6131C-B3A6-B649-82BD-DB402EFB48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60829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EEE64-7651-914B-892A-20CE344DD018}" type="slidenum">
              <a:rPr lang="en-US"/>
              <a:pPr/>
              <a:t>20</a:t>
            </a:fld>
            <a:endParaRPr lang="en-US"/>
          </a:p>
        </p:txBody>
      </p:sp>
      <p:sp>
        <p:nvSpPr>
          <p:cNvPr id="239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Features of US Trade Policies</a:t>
            </a:r>
          </a:p>
        </p:txBody>
      </p:sp>
      <p:sp>
        <p:nvSpPr>
          <p:cNvPr id="239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447800"/>
            <a:ext cx="8229600" cy="4525963"/>
          </a:xfrm>
        </p:spPr>
        <p:txBody>
          <a:bodyPr/>
          <a:lstStyle/>
          <a:p>
            <a:r>
              <a:rPr lang="en-US" dirty="0"/>
              <a:t>Why the decline in tariffs?  Partly due to revenues from income tax:</a:t>
            </a:r>
          </a:p>
          <a:p>
            <a:pPr lvl="1"/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2895600"/>
            <a:ext cx="4991100" cy="3213100"/>
          </a:xfrm>
          <a:prstGeom prst="rect">
            <a:avLst/>
          </a:prstGeom>
        </p:spPr>
      </p:pic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E29E10E-EFF7-2C42-9A2F-8D6766DE1C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9:  Policies and Institutions: National, United States</a:t>
            </a:r>
          </a:p>
        </p:txBody>
      </p:sp>
    </p:spTree>
    <p:extLst>
      <p:ext uri="{BB962C8B-B14F-4D97-AF65-F5344CB8AC3E}">
        <p14:creationId xmlns:p14="http://schemas.microsoft.com/office/powerpoint/2010/main" val="244802012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Class 9:  Policies and Institutions: National, United States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82D1C-EF42-D940-9798-592B4F405F45}" type="slidenum">
              <a:rPr lang="en-US"/>
              <a:pPr/>
              <a:t>21</a:t>
            </a:fld>
            <a:endParaRPr lang="en-US"/>
          </a:p>
        </p:txBody>
      </p:sp>
      <p:sp>
        <p:nvSpPr>
          <p:cNvPr id="238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Features of US Trade Policies</a:t>
            </a:r>
          </a:p>
        </p:txBody>
      </p:sp>
      <p:sp>
        <p:nvSpPr>
          <p:cNvPr id="238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Tariffs, quotas, etc.</a:t>
            </a:r>
          </a:p>
          <a:p>
            <a:pPr lvl="1"/>
            <a:r>
              <a:rPr lang="en-US" dirty="0"/>
              <a:t>We still have high tariffs on some products</a:t>
            </a:r>
          </a:p>
          <a:p>
            <a:pPr lvl="2"/>
            <a:r>
              <a:rPr lang="en-US" dirty="0"/>
              <a:t>Textiles, apparel</a:t>
            </a:r>
          </a:p>
          <a:p>
            <a:pPr lvl="2"/>
            <a:r>
              <a:rPr lang="en-US" dirty="0"/>
              <a:t>Agriculture</a:t>
            </a:r>
          </a:p>
          <a:p>
            <a:pPr lvl="1"/>
            <a:r>
              <a:rPr lang="en-US" dirty="0"/>
              <a:t>Quotas are still common in agriculture</a:t>
            </a:r>
          </a:p>
          <a:p>
            <a:pPr lvl="1"/>
            <a:r>
              <a:rPr lang="en-US" dirty="0"/>
              <a:t>VERs: Voluntary Export Restraints </a:t>
            </a:r>
          </a:p>
          <a:p>
            <a:pPr lvl="2"/>
            <a:r>
              <a:rPr lang="en-US" dirty="0"/>
              <a:t>No longer</a:t>
            </a:r>
          </a:p>
          <a:p>
            <a:pPr lvl="2"/>
            <a:r>
              <a:rPr lang="en-US" dirty="0"/>
              <a:t>But Trump has negotiated something like VERs</a:t>
            </a:r>
          </a:p>
          <a:p>
            <a:pPr lvl="1"/>
            <a:r>
              <a:rPr lang="en-US" dirty="0"/>
              <a:t>With Trump we have more high tariffs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4902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8595" grpId="0" uiExpand="1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Class 9:  Policies and Institutions: National, United States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338BC-A77D-5E40-A283-DCAFF3CC07ED}" type="slidenum">
              <a:rPr lang="en-US"/>
              <a:pPr/>
              <a:t>22</a:t>
            </a:fld>
            <a:endParaRPr lang="en-US"/>
          </a:p>
        </p:txBody>
      </p:sp>
      <p:sp>
        <p:nvSpPr>
          <p:cNvPr id="241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Features of US Trade Policies</a:t>
            </a:r>
          </a:p>
        </p:txBody>
      </p:sp>
      <p:sp>
        <p:nvSpPr>
          <p:cNvPr id="241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/>
              <a:t>Escape Clause = Section 201</a:t>
            </a:r>
          </a:p>
          <a:p>
            <a:pPr lvl="1"/>
            <a:r>
              <a:rPr lang="en-US" sz="2400" dirty="0"/>
              <a:t>Called “Safeguards” in WTO</a:t>
            </a:r>
          </a:p>
          <a:p>
            <a:pPr lvl="1"/>
            <a:r>
              <a:rPr lang="en-US" sz="2400" dirty="0"/>
              <a:t>Permits temporary protection from injurious imports</a:t>
            </a:r>
          </a:p>
          <a:p>
            <a:pPr lvl="2"/>
            <a:r>
              <a:rPr lang="en-US" sz="2000" dirty="0"/>
              <a:t>Does NOT allege that the imports are “unfair”</a:t>
            </a:r>
          </a:p>
          <a:p>
            <a:pPr lvl="1"/>
            <a:r>
              <a:rPr lang="en-US" sz="2400" dirty="0"/>
              <a:t>Eligibility is decided by USITC alone</a:t>
            </a:r>
          </a:p>
          <a:p>
            <a:pPr lvl="2"/>
            <a:r>
              <a:rPr lang="en-US" sz="2000" dirty="0"/>
              <a:t>Injury (must be serious)</a:t>
            </a:r>
          </a:p>
          <a:p>
            <a:pPr lvl="2"/>
            <a:r>
              <a:rPr lang="en-US" sz="2000" dirty="0"/>
              <a:t>Causation (must be due to imports)</a:t>
            </a:r>
          </a:p>
          <a:p>
            <a:pPr lvl="1"/>
            <a:r>
              <a:rPr lang="en-US" sz="2400" dirty="0"/>
              <a:t>Implemented by President, who </a:t>
            </a:r>
            <a:r>
              <a:rPr lang="en-US" sz="2400" u="sng" dirty="0"/>
              <a:t>may</a:t>
            </a:r>
            <a:r>
              <a:rPr lang="en-US" sz="2400" dirty="0"/>
              <a:t> say NO.</a:t>
            </a:r>
          </a:p>
          <a:p>
            <a:pPr lvl="1"/>
            <a:r>
              <a:rPr lang="en-US" sz="2400" dirty="0"/>
              <a:t>This was used under Trump for solar panels and washing machines</a:t>
            </a:r>
          </a:p>
          <a:p>
            <a:pPr lvl="1"/>
            <a:r>
              <a:rPr lang="en-US" sz="2400" dirty="0"/>
              <a:t>We’ll study it more on Nov 17</a:t>
            </a:r>
          </a:p>
          <a:p>
            <a:pPr lvl="1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38736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1667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Class 9:  Policies and Institutions: National, United States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2BAED-6C8D-8A4B-9BAE-DD796B9FBBFF}" type="slidenum">
              <a:rPr lang="en-US"/>
              <a:pPr/>
              <a:t>23</a:t>
            </a:fld>
            <a:endParaRPr lang="en-US"/>
          </a:p>
        </p:txBody>
      </p:sp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Features of US Trade Policies</a:t>
            </a:r>
          </a:p>
        </p:txBody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Unfair Trade Laws</a:t>
            </a:r>
          </a:p>
          <a:p>
            <a:pPr lvl="1"/>
            <a:r>
              <a:rPr lang="en-US" dirty="0"/>
              <a:t>Permit protection (not temporary) from “unfair” imports</a:t>
            </a:r>
          </a:p>
          <a:p>
            <a:pPr lvl="2"/>
            <a:r>
              <a:rPr lang="en-US" dirty="0"/>
              <a:t>Must also be injurious, but less so than for escape clause (“material injury”)</a:t>
            </a:r>
          </a:p>
          <a:p>
            <a:pPr lvl="2"/>
            <a:r>
              <a:rPr lang="en-US" dirty="0"/>
              <a:t>“Unfair” if</a:t>
            </a:r>
          </a:p>
          <a:p>
            <a:pPr lvl="3"/>
            <a:r>
              <a:rPr lang="en-US" dirty="0"/>
              <a:t>Subsidized by foreign government</a:t>
            </a:r>
          </a:p>
          <a:p>
            <a:pPr lvl="3"/>
            <a:r>
              <a:rPr lang="en-US" dirty="0"/>
              <a:t>“Dumped”, i.e., priced too low by firm (more on this below)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79713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2691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Class 9:  Policies and Institutions: National, United States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F8F15-FCAE-A14D-B7CC-36606EF6A82A}" type="slidenum">
              <a:rPr lang="en-US"/>
              <a:pPr/>
              <a:t>24</a:t>
            </a:fld>
            <a:endParaRPr lang="en-US"/>
          </a:p>
        </p:txBody>
      </p:sp>
      <p:sp>
        <p:nvSpPr>
          <p:cNvPr id="261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Features of US Trade Policies</a:t>
            </a:r>
          </a:p>
        </p:txBody>
      </p:sp>
      <p:sp>
        <p:nvSpPr>
          <p:cNvPr id="261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Unfair Trade Laws</a:t>
            </a:r>
          </a:p>
          <a:p>
            <a:pPr lvl="1"/>
            <a:r>
              <a:rPr lang="en-US" dirty="0"/>
              <a:t>Fairness decided by ITA</a:t>
            </a:r>
          </a:p>
          <a:p>
            <a:pPr lvl="1"/>
            <a:r>
              <a:rPr lang="en-US" dirty="0"/>
              <a:t>Injury decided by USITC</a:t>
            </a:r>
          </a:p>
          <a:p>
            <a:pPr lvl="1"/>
            <a:r>
              <a:rPr lang="en-US" dirty="0"/>
              <a:t>President is NOT permitted to say NO</a:t>
            </a:r>
          </a:p>
          <a:p>
            <a:r>
              <a:rPr lang="en-US" dirty="0"/>
              <a:t>We’ll study these more Dec 1-8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9870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1123" grpId="0" uiExpand="1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Class 9:  Policies and Institutions: National, United States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F8F15-FCAE-A14D-B7CC-36606EF6A82A}" type="slidenum">
              <a:rPr lang="en-US"/>
              <a:pPr/>
              <a:t>25</a:t>
            </a:fld>
            <a:endParaRPr lang="en-US"/>
          </a:p>
        </p:txBody>
      </p:sp>
      <p:sp>
        <p:nvSpPr>
          <p:cNvPr id="261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Features of US Trade Policies</a:t>
            </a:r>
          </a:p>
        </p:txBody>
      </p:sp>
      <p:sp>
        <p:nvSpPr>
          <p:cNvPr id="261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Section 301 of the Trade Act of 1974</a:t>
            </a:r>
          </a:p>
          <a:p>
            <a:pPr lvl="1"/>
            <a:r>
              <a:rPr lang="en-US" sz="2400" dirty="0"/>
              <a:t>US law permitting tariffs on countries that engage in ”unfair trade” (other than dumping and subsidies)</a:t>
            </a:r>
          </a:p>
          <a:p>
            <a:pPr lvl="1"/>
            <a:r>
              <a:rPr lang="en-US" sz="2400" dirty="0"/>
              <a:t>What is unfair trade?  “acts that are ‘unjustifiable’ or ‘unreasonable’ and burden U.S. commerce.”</a:t>
            </a:r>
          </a:p>
          <a:p>
            <a:pPr lvl="1"/>
            <a:r>
              <a:rPr lang="en-US" sz="2400" dirty="0"/>
              <a:t>Before 1995, used extensively by US to pressure other countries</a:t>
            </a:r>
          </a:p>
          <a:p>
            <a:pPr lvl="1"/>
            <a:r>
              <a:rPr lang="en-US" sz="2400" dirty="0"/>
              <a:t>2018 applied to China by USTR:  “practices related to technology transfer, intellectual property, and innovation are unreasonable or discriminatory, and burden or restrict U.S. commerce.”</a:t>
            </a:r>
          </a:p>
          <a:p>
            <a:pPr lvl="1"/>
            <a:endParaRPr lang="en-US" sz="2400" dirty="0"/>
          </a:p>
          <a:p>
            <a:pPr lvl="1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931007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1123" grpId="0" uiExpand="1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Class 9:  Policies and Institutions: National, United States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E417C-1956-B24F-B08A-12ABA46190EE}" type="slidenum">
              <a:rPr lang="en-US"/>
              <a:pPr/>
              <a:t>26</a:t>
            </a:fld>
            <a:endParaRPr lang="en-US"/>
          </a:p>
        </p:txBody>
      </p:sp>
      <p:sp>
        <p:nvSpPr>
          <p:cNvPr id="244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Features of US Trade Policies</a:t>
            </a:r>
          </a:p>
        </p:txBody>
      </p:sp>
      <p:sp>
        <p:nvSpPr>
          <p:cNvPr id="244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Trade Adjustment Assistance (TAA)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Provides temporary help (</a:t>
            </a:r>
            <a:r>
              <a:rPr lang="en-US" sz="2400" u="sng" dirty="0"/>
              <a:t>not</a:t>
            </a:r>
            <a:r>
              <a:rPr lang="en-US" sz="2400" dirty="0"/>
              <a:t> tariff protection) for firms and workers hurt by imports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Gives workers access to income support, relocation allowances, job search allowances, health coverage tax credit, and occupational training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As of 2002, Alternative Trade Adjustment Assistance (ATAA) also provides limited “wage insurance” for trade-displaced older workers 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Will study more Nov 19</a:t>
            </a:r>
          </a:p>
        </p:txBody>
      </p:sp>
    </p:spTree>
    <p:extLst>
      <p:ext uri="{BB962C8B-B14F-4D97-AF65-F5344CB8AC3E}">
        <p14:creationId xmlns:p14="http://schemas.microsoft.com/office/powerpoint/2010/main" val="3171458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4739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Class 9:  Policies and Institutions: National, United States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332C7-E643-3749-8186-ECC06027ABBD}" type="slidenum">
              <a:rPr lang="en-US"/>
              <a:pPr/>
              <a:t>27</a:t>
            </a:fld>
            <a:endParaRPr lang="en-US"/>
          </a:p>
        </p:txBody>
      </p:sp>
      <p:sp>
        <p:nvSpPr>
          <p:cNvPr id="243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Features of US Trade Policies</a:t>
            </a:r>
          </a:p>
        </p:txBody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/>
              <a:t>Fast Track -- officially “Trade Promotion Authority” (TPA)</a:t>
            </a:r>
          </a:p>
          <a:p>
            <a:pPr lvl="1"/>
            <a:r>
              <a:rPr lang="en-US" sz="2400" dirty="0"/>
              <a:t>Procedure, imposed by Congress on itself, requiring it to</a:t>
            </a:r>
          </a:p>
          <a:p>
            <a:pPr marL="457200" lvl="1" indent="0">
              <a:buNone/>
            </a:pPr>
            <a:endParaRPr lang="en-US" sz="2400" dirty="0"/>
          </a:p>
          <a:p>
            <a:pPr lvl="1"/>
            <a:r>
              <a:rPr lang="en-US" sz="2400" dirty="0"/>
              <a:t>Relevant for approval of FTAs and some other trade deals</a:t>
            </a:r>
          </a:p>
          <a:p>
            <a:pPr lvl="1"/>
            <a:r>
              <a:rPr lang="en-US" sz="2400" dirty="0"/>
              <a:t>Congress approved TPA in July 2015, good until July 1 2018, later extended to July 1, 2021</a:t>
            </a:r>
          </a:p>
          <a:p>
            <a:pPr lvl="1"/>
            <a:r>
              <a:rPr lang="en-US" sz="2400" dirty="0"/>
              <a:t>So Trump has it, for a while, for deals with UK, etc.</a:t>
            </a:r>
          </a:p>
          <a:p>
            <a:pPr lvl="1"/>
            <a:endParaRPr lang="en-US" sz="2400" dirty="0"/>
          </a:p>
          <a:p>
            <a:pPr marL="457200" lvl="1" indent="0">
              <a:buNone/>
            </a:pPr>
            <a:endParaRPr lang="en-US" sz="2400" dirty="0"/>
          </a:p>
          <a:p>
            <a:pPr lvl="1"/>
            <a:endParaRPr lang="en-US" sz="2400" dirty="0"/>
          </a:p>
          <a:p>
            <a:pPr lvl="1"/>
            <a:endParaRPr lang="en-US" sz="2400" dirty="0"/>
          </a:p>
          <a:p>
            <a:pPr lvl="1"/>
            <a:endParaRPr lang="en-US" sz="2400" dirty="0"/>
          </a:p>
          <a:p>
            <a:pPr lvl="1"/>
            <a:endParaRPr lang="en-US" sz="2400" dirty="0"/>
          </a:p>
        </p:txBody>
      </p:sp>
      <p:sp>
        <p:nvSpPr>
          <p:cNvPr id="243716" name="Text Box 4"/>
          <p:cNvSpPr txBox="1">
            <a:spLocks noChangeArrowheads="1"/>
          </p:cNvSpPr>
          <p:nvPr/>
        </p:nvSpPr>
        <p:spPr bwMode="auto">
          <a:xfrm>
            <a:off x="2514600" y="2971800"/>
            <a:ext cx="3733800" cy="830997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dirty="0"/>
              <a:t>Consider trade legislation without amendment</a:t>
            </a:r>
          </a:p>
        </p:txBody>
      </p:sp>
    </p:spTree>
    <p:extLst>
      <p:ext uri="{BB962C8B-B14F-4D97-AF65-F5344CB8AC3E}">
        <p14:creationId xmlns:p14="http://schemas.microsoft.com/office/powerpoint/2010/main" val="3390785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3715" grpId="0" uiExpand="1" build="p"/>
      <p:bldP spid="243716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Class 9:  Policies and Institutions: National, United States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92E68-CAC6-1A4E-A22A-10F28C7CC796}" type="slidenum">
              <a:rPr lang="en-US"/>
              <a:pPr/>
              <a:t>28</a:t>
            </a:fld>
            <a:endParaRPr lang="en-US"/>
          </a:p>
        </p:txBody>
      </p:sp>
      <p:sp>
        <p:nvSpPr>
          <p:cNvPr id="280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Features of US Trade Policies</a:t>
            </a:r>
          </a:p>
        </p:txBody>
      </p:sp>
      <p:sp>
        <p:nvSpPr>
          <p:cNvPr id="280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2672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800" dirty="0"/>
              <a:t>GSP = Generalized System of Preferences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Charge lower tariffs on some exports from some developing countries than we charge other countries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Other developed countries do this too (permitted by WTO)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Trump has withdrawn GSP</a:t>
            </a:r>
          </a:p>
          <a:p>
            <a:pPr lvl="2">
              <a:lnSpc>
                <a:spcPct val="80000"/>
              </a:lnSpc>
            </a:pPr>
            <a:r>
              <a:rPr lang="en-US" sz="2000" dirty="0"/>
              <a:t>From India in Jun 2019, prompting retaliation</a:t>
            </a:r>
          </a:p>
          <a:p>
            <a:pPr lvl="2">
              <a:lnSpc>
                <a:spcPct val="80000"/>
              </a:lnSpc>
            </a:pPr>
            <a:r>
              <a:rPr lang="en-US" sz="2000" dirty="0"/>
              <a:t>From Thailand in Oct 2019 (see </a:t>
            </a:r>
            <a:r>
              <a:rPr lang="en-US" sz="2000" dirty="0" err="1"/>
              <a:t>Politi</a:t>
            </a:r>
            <a:r>
              <a:rPr lang="en-US" sz="2000" dirty="0"/>
              <a:t> &amp; Reed)</a:t>
            </a:r>
          </a:p>
        </p:txBody>
      </p:sp>
    </p:spTree>
    <p:extLst>
      <p:ext uri="{BB962C8B-B14F-4D97-AF65-F5344CB8AC3E}">
        <p14:creationId xmlns:p14="http://schemas.microsoft.com/office/powerpoint/2010/main" val="3249565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0579" grpId="0" uiExpand="1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590800"/>
            <a:ext cx="8229600" cy="1143000"/>
          </a:xfrm>
        </p:spPr>
        <p:txBody>
          <a:bodyPr/>
          <a:lstStyle/>
          <a:p>
            <a:pPr eaLnBrk="1" hangingPunct="1"/>
            <a:r>
              <a:rPr lang="en-US" sz="6000" b="1" dirty="0">
                <a:solidFill>
                  <a:srgbClr val="00B050"/>
                </a:solidFill>
                <a:ea typeface="ＭＳ Ｐゴシック" pitchFamily="-109" charset="-128"/>
                <a:cs typeface="ＭＳ Ｐゴシック" pitchFamily="-109" charset="-128"/>
              </a:rPr>
              <a:t>Pause for Discussion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0">
            <a:solidFill>
              <a:srgbClr val="00B05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1B20D08A-428A-E24B-9135-C9F18B89A3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9:  Policies and Institutions: National, United States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EADA7F1-3977-A04D-8E41-9A8075486A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17809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590800"/>
            <a:ext cx="8229600" cy="1143000"/>
          </a:xfrm>
        </p:spPr>
        <p:txBody>
          <a:bodyPr/>
          <a:lstStyle/>
          <a:p>
            <a:pPr eaLnBrk="1" hangingPunct="1"/>
            <a:r>
              <a:rPr lang="en-US" sz="6000" b="1" dirty="0">
                <a:solidFill>
                  <a:srgbClr val="00B050"/>
                </a:solidFill>
                <a:ea typeface="ＭＳ Ｐゴシック" pitchFamily="-109" charset="-128"/>
                <a:cs typeface="ＭＳ Ｐゴシック" pitchFamily="-109" charset="-128"/>
              </a:rPr>
              <a:t>Pause for Discussion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0">
            <a:solidFill>
              <a:srgbClr val="00B05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1B20D08A-428A-E24B-9135-C9F18B89A3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9:  Policies and Institutions: National, United States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EADA7F1-3977-A04D-8E41-9A8075486A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12646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587616-3EA8-5A4A-BCCC-E0675C2EAC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US" dirty="0"/>
              <a:t>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86B655-64A1-C348-96F6-2E47C2FA9E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Who has "standing" under the antidumping law? </a:t>
            </a:r>
            <a:r>
              <a:rPr lang="en-US" sz="2000" dirty="0"/>
              <a:t>Who determines whether there is dumping?</a:t>
            </a:r>
          </a:p>
          <a:p>
            <a:r>
              <a:rPr lang="en-US" sz="2400" dirty="0"/>
              <a:t>How do the injury requirements differ for antidumping and for safeguards? </a:t>
            </a:r>
            <a:r>
              <a:rPr lang="en-US" sz="2000" dirty="0"/>
              <a:t>Do either require that the domestic firms make losses?</a:t>
            </a:r>
            <a:endParaRPr lang="en-US" sz="2400" dirty="0"/>
          </a:p>
          <a:p>
            <a:r>
              <a:rPr lang="en-US" sz="2400" dirty="0"/>
              <a:t>What can a U.S. producer do if it believes that its competitors in another country are engaging in anticompetitive conduct that is being tolerated by their government?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5B7D61B-DC79-B046-A919-82226793953F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0">
            <a:solidFill>
              <a:srgbClr val="00B05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E0A0906-A322-4B4A-A4BB-AF263A3FC3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9:  Policies and Institutions: National, United States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2D1ADE7-74D6-174F-BF7C-E1881A41BB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4388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587616-3EA8-5A4A-BCCC-E0675C2EAC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US" dirty="0"/>
              <a:t>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86B655-64A1-C348-96F6-2E47C2FA9E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Why did Fast Track, or something like it, become necessary only after trade negotiations were moving on from tariffs to negotiating non-tariff measures?</a:t>
            </a:r>
          </a:p>
          <a:p>
            <a:r>
              <a:rPr lang="en-US" sz="2400" dirty="0"/>
              <a:t>Is US withdrawal of GSP preferences from Thailand based on the belief that Thailand is no longer a developing country?</a:t>
            </a:r>
          </a:p>
          <a:p>
            <a:r>
              <a:rPr lang="en-US" sz="2400" dirty="0"/>
              <a:t>Who requested the withdrawal of GSP from Thailand, and why was the Trump administration willing to do it?</a:t>
            </a:r>
            <a:endParaRPr lang="en-US" sz="1100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5B7D61B-DC79-B046-A919-82226793953F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0">
            <a:solidFill>
              <a:srgbClr val="00B05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E0A0906-A322-4B4A-A4BB-AF263A3FC3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9:  Policies and Institutions: National, United States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2D1ADE7-74D6-174F-BF7C-E1881A41BB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359512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B70673-4CE0-2345-97D6-5E9E2DD7A4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 Trade Policies under Trump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17E2A8-8F60-EC49-8041-C97BD0CB1D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2017:  Not much</a:t>
            </a:r>
          </a:p>
          <a:p>
            <a:r>
              <a:rPr lang="en-US" dirty="0"/>
              <a:t>2018-20:  See State of Play, Sep 3</a:t>
            </a:r>
          </a:p>
          <a:p>
            <a:pPr lvl="1"/>
            <a:r>
              <a:rPr lang="en-US" dirty="0"/>
              <a:t>Tariffs on steel and aluminum (Section 232)</a:t>
            </a:r>
          </a:p>
          <a:p>
            <a:pPr lvl="1"/>
            <a:r>
              <a:rPr lang="en-US" dirty="0"/>
              <a:t>Tariffs on China (Section 301)</a:t>
            </a:r>
          </a:p>
          <a:p>
            <a:pPr lvl="1"/>
            <a:r>
              <a:rPr lang="en-US" dirty="0"/>
              <a:t>Threat of tariffs on cars (Section 232)</a:t>
            </a:r>
          </a:p>
          <a:p>
            <a:pPr lvl="1"/>
            <a:r>
              <a:rPr lang="en-US" dirty="0"/>
              <a:t>Threat of tariffs on Mexico</a:t>
            </a:r>
          </a:p>
          <a:p>
            <a:pPr lvl="1"/>
            <a:r>
              <a:rPr lang="en-US" dirty="0"/>
              <a:t>Actions targeting firms (ZTE, Huawei, </a:t>
            </a:r>
            <a:r>
              <a:rPr lang="en-US" dirty="0" err="1"/>
              <a:t>TikTok</a:t>
            </a:r>
            <a:r>
              <a:rPr lang="en-US" dirty="0"/>
              <a:t>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CA60C0-E854-594F-A144-7C4C973FE3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9:  Policies and Institutions: National, United States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531DADC-A891-CA4E-A57E-C828BB75C3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90191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B70673-4CE0-2345-97D6-5E9E2DD7A4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 Trade Policies under Trump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17E2A8-8F60-EC49-8041-C97BD0CB1D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USTR </a:t>
            </a:r>
            <a:r>
              <a:rPr lang="en-US" dirty="0" err="1"/>
              <a:t>Lighthizer’s</a:t>
            </a:r>
            <a:r>
              <a:rPr lang="en-US" dirty="0"/>
              <a:t> US accomplishments</a:t>
            </a:r>
          </a:p>
          <a:p>
            <a:pPr lvl="1"/>
            <a:r>
              <a:rPr lang="en-US" dirty="0"/>
              <a:t>Phase 1 deal with China</a:t>
            </a:r>
          </a:p>
          <a:p>
            <a:pPr lvl="1"/>
            <a:r>
              <a:rPr lang="en-US" dirty="0"/>
              <a:t>USMCA</a:t>
            </a:r>
          </a:p>
          <a:p>
            <a:pPr lvl="1"/>
            <a:r>
              <a:rPr lang="en-US" dirty="0"/>
              <a:t>Deals with Japan</a:t>
            </a:r>
          </a:p>
          <a:p>
            <a:pPr lvl="1"/>
            <a:r>
              <a:rPr lang="en-US" dirty="0"/>
              <a:t>Airbus retaliation</a:t>
            </a:r>
          </a:p>
          <a:p>
            <a:pPr lvl="1"/>
            <a:r>
              <a:rPr lang="en-US" dirty="0"/>
              <a:t>France digital tax retaliation</a:t>
            </a:r>
          </a:p>
          <a:p>
            <a:pPr lvl="1"/>
            <a:r>
              <a:rPr lang="en-US" dirty="0"/>
              <a:t>Actions against the WTO</a:t>
            </a:r>
          </a:p>
          <a:p>
            <a:pPr lvl="2"/>
            <a:r>
              <a:rPr lang="en-US" dirty="0"/>
              <a:t>“brought about a fundamental rethinking of the World Trade Organization”</a:t>
            </a:r>
          </a:p>
          <a:p>
            <a:pPr lvl="1"/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CA60C0-E854-594F-A144-7C4C973FE3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9:  Policies and Institutions: National, United States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531DADC-A891-CA4E-A57E-C828BB75C3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718037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590800"/>
            <a:ext cx="8229600" cy="1143000"/>
          </a:xfrm>
        </p:spPr>
        <p:txBody>
          <a:bodyPr/>
          <a:lstStyle/>
          <a:p>
            <a:pPr eaLnBrk="1" hangingPunct="1"/>
            <a:r>
              <a:rPr lang="en-US" sz="6000" b="1" dirty="0">
                <a:solidFill>
                  <a:srgbClr val="00B050"/>
                </a:solidFill>
                <a:ea typeface="ＭＳ Ｐゴシック" pitchFamily="-109" charset="-128"/>
                <a:cs typeface="ＭＳ Ｐゴシック" pitchFamily="-109" charset="-128"/>
              </a:rPr>
              <a:t>Pause for Discussion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0">
            <a:solidFill>
              <a:srgbClr val="00B05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1B20D08A-428A-E24B-9135-C9F18B89A3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9:  Policies and Institutions: National, United States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EADA7F1-3977-A04D-8E41-9A8075486A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23055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587616-3EA8-5A4A-BCCC-E0675C2EAC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US" dirty="0"/>
              <a:t>Questions on USTR “Agenda”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86B655-64A1-C348-96F6-2E47C2FA9E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Who in the US as benefited from these policies? </a:t>
            </a:r>
          </a:p>
          <a:p>
            <a:r>
              <a:rPr lang="en-US" dirty="0"/>
              <a:t>What do they plan for the next year?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5B7D61B-DC79-B046-A919-82226793953F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0">
            <a:solidFill>
              <a:srgbClr val="00B05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E0A0906-A322-4B4A-A4BB-AF263A3FC3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9:  Policies and Institutions: National, United States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2D1ADE7-74D6-174F-BF7C-E1881A41BB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40813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B70673-4CE0-2345-97D6-5E9E2DD7A4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 Trade Policies under Trump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17E2A8-8F60-EC49-8041-C97BD0CB1D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Section 232 Tariffs</a:t>
            </a:r>
          </a:p>
          <a:p>
            <a:pPr lvl="1"/>
            <a:r>
              <a:rPr lang="en-US" dirty="0"/>
              <a:t>Used by Trump on Steel and Aluminum</a:t>
            </a:r>
          </a:p>
          <a:p>
            <a:pPr lvl="1"/>
            <a:r>
              <a:rPr lang="en-US" dirty="0"/>
              <a:t>Threatened by Trump on cars &amp; car parts</a:t>
            </a:r>
          </a:p>
          <a:p>
            <a:pPr lvl="1"/>
            <a:r>
              <a:rPr lang="en-US" dirty="0"/>
              <a:t>Has basis in US law, but legality still questioned (see </a:t>
            </a:r>
            <a:r>
              <a:rPr lang="en-US" dirty="0" err="1"/>
              <a:t>Fefer</a:t>
            </a:r>
            <a:r>
              <a:rPr lang="en-US" dirty="0"/>
              <a:t> et al.)</a:t>
            </a:r>
          </a:p>
          <a:p>
            <a:pPr lvl="1"/>
            <a:r>
              <a:rPr lang="en-US" dirty="0"/>
              <a:t>Investigation underway on electrical grid imports (see Williams)</a:t>
            </a:r>
          </a:p>
          <a:p>
            <a:pPr lvl="1"/>
            <a:r>
              <a:rPr lang="en-US" dirty="0"/>
              <a:t>Even some Republicans want to change the law (see Elis)</a:t>
            </a:r>
          </a:p>
          <a:p>
            <a:pPr lvl="1"/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CA60C0-E854-594F-A144-7C4C973FE3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9:  Policies and Institutions: National, United States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531DADC-A891-CA4E-A57E-C828BB75C3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29604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590800"/>
            <a:ext cx="8229600" cy="1143000"/>
          </a:xfrm>
        </p:spPr>
        <p:txBody>
          <a:bodyPr/>
          <a:lstStyle/>
          <a:p>
            <a:pPr eaLnBrk="1" hangingPunct="1"/>
            <a:r>
              <a:rPr lang="en-US" sz="6000" b="1" dirty="0">
                <a:solidFill>
                  <a:srgbClr val="00B050"/>
                </a:solidFill>
                <a:ea typeface="ＭＳ Ｐゴシック" pitchFamily="-109" charset="-128"/>
                <a:cs typeface="ＭＳ Ｐゴシック" pitchFamily="-109" charset="-128"/>
              </a:rPr>
              <a:t>Pause for Discussion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0">
            <a:solidFill>
              <a:srgbClr val="00B05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1B20D08A-428A-E24B-9135-C9F18B89A3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9:  Policies and Institutions: National, United States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EADA7F1-3977-A04D-8E41-9A8075486A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237439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587616-3EA8-5A4A-BCCC-E0675C2EAC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US" dirty="0"/>
              <a:t>Questions on </a:t>
            </a:r>
            <a:r>
              <a:rPr lang="en-US" dirty="0" err="1"/>
              <a:t>Fefer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“Section 232”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86B655-64A1-C348-96F6-2E47C2FA9E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Under what circumstances does Section 232 of the 1962 Trade Act permit the President to levy tariffs?</a:t>
            </a:r>
          </a:p>
          <a:p>
            <a:r>
              <a:rPr lang="en-US" sz="2800" dirty="0"/>
              <a:t>Who conducts the investigation to determine if this is the case?  If the answer is yes, must the President levy tariffs?</a:t>
            </a:r>
          </a:p>
          <a:p>
            <a:r>
              <a:rPr lang="en-US" sz="2800" dirty="0"/>
              <a:t>Must the tariffs apply to all imports of the product?  If not, do we know why not?</a:t>
            </a:r>
          </a:p>
          <a:p>
            <a:r>
              <a:rPr lang="en-US" sz="2800" dirty="0"/>
              <a:t>Is the use of Section 232 legal under the rules of the WTO?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5B7D61B-DC79-B046-A919-82226793953F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0">
            <a:solidFill>
              <a:srgbClr val="00B05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E0A0906-A322-4B4A-A4BB-AF263A3FC3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9:  Policies and Institutions: National, United States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2D1ADE7-74D6-174F-BF7C-E1881A41BB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84274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587616-3EA8-5A4A-BCCC-E0675C2EAC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US" dirty="0"/>
              <a:t>Questions on Williams, “electrical grid imports”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86B655-64A1-C348-96F6-2E47C2FA9E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is the basis for the investigation of imported electrical grid parts?</a:t>
            </a:r>
          </a:p>
          <a:p>
            <a:r>
              <a:rPr lang="en-US" dirty="0"/>
              <a:t>Has the US already blocked any imports of these products? </a:t>
            </a:r>
          </a:p>
          <a:p>
            <a:r>
              <a:rPr lang="en-US" dirty="0"/>
              <a:t>What portion of the US economy might be protected by a tariff on the type of electrical steel used in transformers? </a:t>
            </a:r>
            <a:endParaRPr lang="en-US" sz="2800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5B7D61B-DC79-B046-A919-82226793953F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0">
            <a:solidFill>
              <a:srgbClr val="00B05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E0A0906-A322-4B4A-A4BB-AF263A3FC3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9:  Policies and Institutions: National, United States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2D1ADE7-74D6-174F-BF7C-E1881A41BB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8776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587616-3EA8-5A4A-BCCC-E0675C2EAC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US" dirty="0"/>
              <a:t>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86B655-64A1-C348-96F6-2E47C2FA9E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Should (according to Jackson), and do, international institutions like the WTO interfere with the sovereignty of its member states?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5B7D61B-DC79-B046-A919-82226793953F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0">
            <a:solidFill>
              <a:srgbClr val="00B05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E0A0906-A322-4B4A-A4BB-AF263A3FC3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9:  Policies and Institutions: National, United States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2D1ADE7-74D6-174F-BF7C-E1881A41BB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645349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587616-3EA8-5A4A-BCCC-E0675C2EAC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US" dirty="0"/>
              <a:t>Questions on Ellis, “Grassley”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86B655-64A1-C348-96F6-2E47C2FA9E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trade law is being considered for change?</a:t>
            </a:r>
          </a:p>
          <a:p>
            <a:r>
              <a:rPr lang="en-US" dirty="0"/>
              <a:t>How has Trump used this law?</a:t>
            </a:r>
          </a:p>
          <a:p>
            <a:r>
              <a:rPr lang="en-US" dirty="0"/>
              <a:t>Is this only a Democrat seeking to stop Trump?</a:t>
            </a:r>
            <a:endParaRPr lang="en-US" sz="2800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5B7D61B-DC79-B046-A919-82226793953F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0">
            <a:solidFill>
              <a:srgbClr val="00B05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E0A0906-A322-4B4A-A4BB-AF263A3FC3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9:  Policies and Institutions: National, United States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2D1ADE7-74D6-174F-BF7C-E1881A41BB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12405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B70673-4CE0-2345-97D6-5E9E2DD7A4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 Trade Policies under Trump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17E2A8-8F60-EC49-8041-C97BD0CB1D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Other</a:t>
            </a:r>
          </a:p>
          <a:p>
            <a:pPr lvl="1"/>
            <a:r>
              <a:rPr lang="en-US" dirty="0"/>
              <a:t>US may allow some drug imports (see </a:t>
            </a:r>
            <a:r>
              <a:rPr lang="en-US" dirty="0" err="1"/>
              <a:t>Armour</a:t>
            </a:r>
            <a:r>
              <a:rPr lang="en-US" dirty="0"/>
              <a:t> &amp; Burton)</a:t>
            </a:r>
          </a:p>
          <a:p>
            <a:pPr lvl="1"/>
            <a:r>
              <a:rPr lang="en-US" dirty="0"/>
              <a:t>Congress may ban buses, railcars from China (see Wise &amp; </a:t>
            </a:r>
            <a:r>
              <a:rPr lang="en-US" dirty="0" err="1"/>
              <a:t>Ferek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Sanctions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CA60C0-E854-594F-A144-7C4C973FE3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9:  Policies and Institutions: National, United States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531DADC-A891-CA4E-A57E-C828BB75C3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4782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590800"/>
            <a:ext cx="8229600" cy="1143000"/>
          </a:xfrm>
        </p:spPr>
        <p:txBody>
          <a:bodyPr/>
          <a:lstStyle/>
          <a:p>
            <a:pPr eaLnBrk="1" hangingPunct="1"/>
            <a:r>
              <a:rPr lang="en-US" sz="6000" b="1" dirty="0">
                <a:solidFill>
                  <a:srgbClr val="00B050"/>
                </a:solidFill>
                <a:ea typeface="ＭＳ Ｐゴシック" pitchFamily="-109" charset="-128"/>
                <a:cs typeface="ＭＳ Ｐゴシック" pitchFamily="-109" charset="-128"/>
              </a:rPr>
              <a:t>Pause for Discussion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0">
            <a:solidFill>
              <a:srgbClr val="00B05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1B20D08A-428A-E24B-9135-C9F18B89A3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9:  Policies and Institutions: National, United States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EADA7F1-3977-A04D-8E41-9A8075486A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926694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587616-3EA8-5A4A-BCCC-E0675C2EAC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US" dirty="0"/>
              <a:t>Questions on </a:t>
            </a:r>
            <a:r>
              <a:rPr lang="en-US" dirty="0" err="1"/>
              <a:t>Armour</a:t>
            </a:r>
            <a:r>
              <a:rPr lang="en-US" dirty="0"/>
              <a:t> &amp; Burton, Drug Imports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86B655-64A1-C348-96F6-2E47C2FA9E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Is it legal now for Americans to import drugs from Canada?</a:t>
            </a:r>
          </a:p>
          <a:p>
            <a:r>
              <a:rPr lang="en-US" dirty="0"/>
              <a:t>Why are drug prices lower in Canada and other countries than in the US?</a:t>
            </a:r>
          </a:p>
          <a:p>
            <a:r>
              <a:rPr lang="en-US" dirty="0"/>
              <a:t>Is the purpose here really to make drugs cheaper to US consumers, and will it work?</a:t>
            </a:r>
            <a:endParaRPr lang="en-US" sz="2800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5B7D61B-DC79-B046-A919-82226793953F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0">
            <a:solidFill>
              <a:srgbClr val="00B05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E0A0906-A322-4B4A-A4BB-AF263A3FC3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9:  Policies and Institutions: National, United States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2D1ADE7-74D6-174F-BF7C-E1881A41BB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667580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587616-3EA8-5A4A-BCCC-E0675C2EAC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US" dirty="0"/>
              <a:t>Questions on Wise &amp; </a:t>
            </a:r>
            <a:r>
              <a:rPr lang="en-US" dirty="0" err="1"/>
              <a:t>Ferek</a:t>
            </a:r>
            <a:r>
              <a:rPr lang="en-US" dirty="0"/>
              <a:t>, “Ban Chinese Buses”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86B655-64A1-C348-96F6-2E47C2FA9E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is the lawmakers’ concern about imports of railcars and buses from China? </a:t>
            </a:r>
          </a:p>
          <a:p>
            <a:r>
              <a:rPr lang="en-US" dirty="0"/>
              <a:t>For other products mentioned here, is that also the concern?</a:t>
            </a:r>
            <a:r>
              <a:rPr lang="en-US" sz="2800" dirty="0"/>
              <a:t>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5B7D61B-DC79-B046-A919-82226793953F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0">
            <a:solidFill>
              <a:srgbClr val="00B05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E0A0906-A322-4B4A-A4BB-AF263A3FC3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9:  Policies and Institutions: National, United States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2D1ADE7-74D6-174F-BF7C-E1881A41BB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5027420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587616-3EA8-5A4A-BCCC-E0675C2EAC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US" dirty="0"/>
              <a:t>Questions on </a:t>
            </a:r>
            <a:r>
              <a:rPr lang="en-US" dirty="0" err="1"/>
              <a:t>Rappeport</a:t>
            </a:r>
            <a:r>
              <a:rPr lang="en-US" dirty="0"/>
              <a:t> &amp; Rogers, “Sanctions”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86B655-64A1-C348-96F6-2E47C2FA9E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does the use of sanctions by the Trump administration compare to prior administrations? </a:t>
            </a:r>
          </a:p>
          <a:p>
            <a:r>
              <a:rPr lang="en-US" dirty="0"/>
              <a:t>Has Trump been consistent in his use of sanctions? </a:t>
            </a:r>
          </a:p>
          <a:p>
            <a:r>
              <a:rPr lang="en-US" dirty="0"/>
              <a:t>How do other countries respond to sanctions?</a:t>
            </a:r>
            <a:r>
              <a:rPr lang="en-US" sz="2800" dirty="0"/>
              <a:t> </a:t>
            </a:r>
          </a:p>
          <a:p>
            <a:r>
              <a:rPr lang="en-US" dirty="0"/>
              <a:t>Will Trump’s use of sanctions make the US more powerful after he leaves? </a:t>
            </a:r>
            <a:endParaRPr lang="en-US" sz="2800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5B7D61B-DC79-B046-A919-82226793953F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0">
            <a:solidFill>
              <a:srgbClr val="00B05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E0A0906-A322-4B4A-A4BB-AF263A3FC3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9:  Policies and Institutions: National, United States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2D1ADE7-74D6-174F-BF7C-E1881A41BB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052811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D0F1275-42A5-5E4C-9A84-1B6D95917F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667000" y="6245225"/>
            <a:ext cx="3505200" cy="476250"/>
          </a:xfrm>
        </p:spPr>
        <p:txBody>
          <a:bodyPr/>
          <a:lstStyle/>
          <a:p>
            <a:pPr>
              <a:defRPr/>
            </a:pPr>
            <a:r>
              <a:rPr lang="en-US"/>
              <a:t>Class 9:  Policies and Institutions: National, United States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3363641-92DD-A443-9C73-0E63E279E6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5389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Class 9:  Policies and Institutions: National, United States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B7DA7-97E6-1941-B603-C398F8E78810}" type="slidenum">
              <a:rPr lang="en-US"/>
              <a:pPr/>
              <a:t>5</a:t>
            </a:fld>
            <a:endParaRPr lang="en-US"/>
          </a:p>
        </p:txBody>
      </p:sp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Outline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800" dirty="0"/>
              <a:t>Parts of the US Government that Handle Trade</a:t>
            </a:r>
          </a:p>
          <a:p>
            <a:pPr>
              <a:lnSpc>
                <a:spcPct val="80000"/>
              </a:lnSpc>
            </a:pPr>
            <a:r>
              <a:rPr lang="en-US" sz="2800" dirty="0"/>
              <a:t>Main Features of US Trade Policies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Tariffs, Quotas, </a:t>
            </a:r>
            <a:r>
              <a:rPr lang="en-US" sz="2400" dirty="0" err="1"/>
              <a:t>VERs</a:t>
            </a:r>
            <a:endParaRPr lang="en-US" sz="2400" dirty="0"/>
          </a:p>
          <a:p>
            <a:pPr lvl="1">
              <a:lnSpc>
                <a:spcPct val="80000"/>
              </a:lnSpc>
            </a:pPr>
            <a:r>
              <a:rPr lang="en-US" sz="2400" dirty="0"/>
              <a:t>Escape Clause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Unfair Trade Laws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Section 301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Trade Adjustment Assistance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Fast Track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GSP</a:t>
            </a:r>
          </a:p>
          <a:p>
            <a:pPr>
              <a:lnSpc>
                <a:spcPct val="80000"/>
              </a:lnSpc>
            </a:pPr>
            <a:r>
              <a:rPr lang="en-US" sz="2800" dirty="0"/>
              <a:t>US Trade Policy under Trump</a:t>
            </a:r>
          </a:p>
          <a:p>
            <a:pPr lvl="1">
              <a:lnSpc>
                <a:spcPct val="80000"/>
              </a:lnSpc>
            </a:pPr>
            <a:endParaRPr lang="en-US" sz="2400" dirty="0"/>
          </a:p>
          <a:p>
            <a:pPr lvl="1">
              <a:lnSpc>
                <a:spcPct val="80000"/>
              </a:lnSpc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849347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39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Class 9:  Policies and Institutions: National, United States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8FF49-59E4-7949-A774-1FA1CD1E8A05}" type="slidenum">
              <a:rPr lang="en-US"/>
              <a:pPr/>
              <a:t>6</a:t>
            </a:fld>
            <a:endParaRPr lang="en-US"/>
          </a:p>
        </p:txBody>
      </p:sp>
      <p:sp>
        <p:nvSpPr>
          <p:cNvPr id="186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US Trade Institutions</a:t>
            </a:r>
          </a:p>
        </p:txBody>
      </p:sp>
      <p:sp>
        <p:nvSpPr>
          <p:cNvPr id="186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US does NOT have a “ministry” or “department” of international trade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Most other countries do; e.g. …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Canada:  Department of International Trade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Japan:  Ministry of Economy, Trade and Industry (METI)  (Used to be MITI)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EU:  Directorate General Trade</a:t>
            </a:r>
          </a:p>
          <a:p>
            <a:pPr lvl="2">
              <a:lnSpc>
                <a:spcPct val="90000"/>
              </a:lnSpc>
            </a:pPr>
            <a:r>
              <a:rPr lang="en-US" sz="2000" dirty="0"/>
              <a:t>Trade Commissioner:  </a:t>
            </a:r>
          </a:p>
          <a:p>
            <a:pPr marL="914400" lvl="2" indent="0">
              <a:lnSpc>
                <a:spcPct val="90000"/>
              </a:lnSpc>
              <a:buNone/>
            </a:pPr>
            <a:r>
              <a:rPr lang="en-US" sz="2000" dirty="0"/>
              <a:t>	Phil Hogan</a:t>
            </a:r>
          </a:p>
          <a:p>
            <a:pPr marL="914400" lvl="2" indent="0">
              <a:lnSpc>
                <a:spcPct val="90000"/>
              </a:lnSpc>
              <a:buNone/>
            </a:pPr>
            <a:r>
              <a:rPr lang="en-US" sz="2000" dirty="0"/>
              <a:t>	until Aug 26, 2020</a:t>
            </a:r>
          </a:p>
          <a:p>
            <a:pPr lvl="2">
              <a:lnSpc>
                <a:spcPct val="90000"/>
              </a:lnSpc>
            </a:pPr>
            <a:r>
              <a:rPr lang="en-US" sz="2000" dirty="0"/>
              <a:t>Now Valdis Dombrovskis</a:t>
            </a:r>
          </a:p>
          <a:p>
            <a:pPr lvl="2">
              <a:lnSpc>
                <a:spcPct val="90000"/>
              </a:lnSpc>
            </a:pPr>
            <a:endParaRPr lang="en-US" sz="20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05600" y="4016435"/>
            <a:ext cx="2133599" cy="2841565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C76A26C8-8EFA-1443-BB81-BDB42043F03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05600" y="3962400"/>
            <a:ext cx="2169302" cy="287785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29C476A8-5731-CB49-B056-80F2C847D7F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05600" y="3916885"/>
            <a:ext cx="2133600" cy="29411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54633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6371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Class 9:  Policies and Institutions: National, United States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8FF49-59E4-7949-A774-1FA1CD1E8A05}" type="slidenum">
              <a:rPr lang="en-US"/>
              <a:pPr/>
              <a:t>7</a:t>
            </a:fld>
            <a:endParaRPr lang="en-US"/>
          </a:p>
        </p:txBody>
      </p:sp>
      <p:sp>
        <p:nvSpPr>
          <p:cNvPr id="186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US Trade Institutions</a:t>
            </a:r>
          </a:p>
        </p:txBody>
      </p:sp>
      <p:sp>
        <p:nvSpPr>
          <p:cNvPr id="186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In US, responsibility for trade issues is spread over many entities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Congress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USTR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Commerce Department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US International Trade Commission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Export-Import Bank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and several others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Obama said several years ago that he sought to consolidate many of these in a single agency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He never did</a:t>
            </a:r>
          </a:p>
        </p:txBody>
      </p:sp>
    </p:spTree>
    <p:extLst>
      <p:ext uri="{BB962C8B-B14F-4D97-AF65-F5344CB8AC3E}">
        <p14:creationId xmlns:p14="http://schemas.microsoft.com/office/powerpoint/2010/main" val="26734609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6371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Class 9:  Policies and Institutions: National, United States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F80DA-914B-904B-A550-14F6EABD5A2B}" type="slidenum">
              <a:rPr lang="en-US"/>
              <a:pPr/>
              <a:t>8</a:t>
            </a:fld>
            <a:endParaRPr lang="en-US"/>
          </a:p>
        </p:txBody>
      </p:sp>
      <p:sp>
        <p:nvSpPr>
          <p:cNvPr id="233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US Trade Institutions</a:t>
            </a:r>
          </a:p>
        </p:txBody>
      </p:sp>
      <p:sp>
        <p:nvSpPr>
          <p:cNvPr id="233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USTR = United States Trade Representative</a:t>
            </a:r>
          </a:p>
          <a:p>
            <a:pPr lvl="1"/>
            <a:r>
              <a:rPr lang="en-US"/>
              <a:t>Handles negotiations on trade issues with</a:t>
            </a:r>
          </a:p>
          <a:p>
            <a:pPr lvl="2"/>
            <a:r>
              <a:rPr lang="en-US"/>
              <a:t>Other governments</a:t>
            </a:r>
          </a:p>
          <a:p>
            <a:pPr lvl="2"/>
            <a:r>
              <a:rPr lang="en-US"/>
              <a:t>WTO</a:t>
            </a:r>
          </a:p>
          <a:p>
            <a:pPr lvl="1"/>
            <a:r>
              <a:rPr lang="en-US"/>
              <a:t>Drafts trade legislation for Congress</a:t>
            </a:r>
          </a:p>
          <a:p>
            <a:pPr lvl="1"/>
            <a:r>
              <a:rPr lang="en-US"/>
              <a:t>Does NOT set or implement trade policies</a:t>
            </a:r>
          </a:p>
        </p:txBody>
      </p:sp>
    </p:spTree>
    <p:extLst>
      <p:ext uri="{BB962C8B-B14F-4D97-AF65-F5344CB8AC3E}">
        <p14:creationId xmlns:p14="http://schemas.microsoft.com/office/powerpoint/2010/main" val="13757671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347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Class 9:  Policies and Institutions: National, United States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174AC-4DBE-304A-AF76-6A5047A45CA5}" type="slidenum">
              <a:rPr lang="en-US"/>
              <a:pPr/>
              <a:t>9</a:t>
            </a:fld>
            <a:endParaRPr lang="en-US"/>
          </a:p>
        </p:txBody>
      </p:sp>
      <p:sp>
        <p:nvSpPr>
          <p:cNvPr id="234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US Trade Institutions</a:t>
            </a:r>
          </a:p>
        </p:txBody>
      </p:sp>
      <p:sp>
        <p:nvSpPr>
          <p:cNvPr id="234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4648200" cy="4525963"/>
          </a:xfrm>
        </p:spPr>
        <p:txBody>
          <a:bodyPr/>
          <a:lstStyle/>
          <a:p>
            <a:r>
              <a:rPr lang="en-US" dirty="0"/>
              <a:t>Trump’s USTR is Robert </a:t>
            </a:r>
            <a:r>
              <a:rPr lang="en-US" dirty="0" err="1"/>
              <a:t>Lighthizer</a:t>
            </a:r>
            <a:r>
              <a:rPr lang="en-US" dirty="0"/>
              <a:t> </a:t>
            </a:r>
          </a:p>
          <a:p>
            <a:r>
              <a:rPr lang="en-US" dirty="0"/>
              <a:t>Cabinet-level official of US government</a:t>
            </a:r>
          </a:p>
        </p:txBody>
      </p:sp>
      <p:pic>
        <p:nvPicPr>
          <p:cNvPr id="1028" name="Picture 4" descr="https://static01.nyt.com/images/2017/01/04/us/04Trade/04Trade-blog42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1" y="1447800"/>
            <a:ext cx="3124200" cy="43753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843930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4499" grpId="0" uiExpand="1" build="p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82542</TotalTime>
  <Words>2586</Words>
  <Application>Microsoft Macintosh PowerPoint</Application>
  <PresentationFormat>On-screen Show (4:3)</PresentationFormat>
  <Paragraphs>346</Paragraphs>
  <Slides>46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46</vt:i4>
      </vt:variant>
    </vt:vector>
  </HeadingPairs>
  <TitlesOfParts>
    <vt:vector size="51" baseType="lpstr">
      <vt:lpstr>ＭＳ Ｐゴシック</vt:lpstr>
      <vt:lpstr>ヒラギノ角ゴ Pro W3</vt:lpstr>
      <vt:lpstr>Arial</vt:lpstr>
      <vt:lpstr>Arial (Body)</vt:lpstr>
      <vt:lpstr>Default Design</vt:lpstr>
      <vt:lpstr>Class 9  Policies and Institutions: National, United States  by Alan V. Deardorff University of Michigan 2020</vt:lpstr>
      <vt:lpstr>Announcements</vt:lpstr>
      <vt:lpstr>Pause for Discussion</vt:lpstr>
      <vt:lpstr>Questions</vt:lpstr>
      <vt:lpstr>Outline</vt:lpstr>
      <vt:lpstr>US Trade Institutions</vt:lpstr>
      <vt:lpstr>US Trade Institutions</vt:lpstr>
      <vt:lpstr>US Trade Institutions</vt:lpstr>
      <vt:lpstr>US Trade Institutions</vt:lpstr>
      <vt:lpstr>US Trade Institutions</vt:lpstr>
      <vt:lpstr>US Trade Institutions</vt:lpstr>
      <vt:lpstr>US Trade Institutions</vt:lpstr>
      <vt:lpstr>US Trade Institutions</vt:lpstr>
      <vt:lpstr>Pause for Discussion</vt:lpstr>
      <vt:lpstr>Questions</vt:lpstr>
      <vt:lpstr>Features of US Trade Policies</vt:lpstr>
      <vt:lpstr>PowerPoint Presentation</vt:lpstr>
      <vt:lpstr>PowerPoint Presentation</vt:lpstr>
      <vt:lpstr>Figure 10.5 The U.S. Tariff Rate</vt:lpstr>
      <vt:lpstr>Features of US Trade Policies</vt:lpstr>
      <vt:lpstr>Features of US Trade Policies</vt:lpstr>
      <vt:lpstr>Features of US Trade Policies</vt:lpstr>
      <vt:lpstr>Features of US Trade Policies</vt:lpstr>
      <vt:lpstr>Features of US Trade Policies</vt:lpstr>
      <vt:lpstr>Features of US Trade Policies</vt:lpstr>
      <vt:lpstr>Features of US Trade Policies</vt:lpstr>
      <vt:lpstr>Features of US Trade Policies</vt:lpstr>
      <vt:lpstr>Features of US Trade Policies</vt:lpstr>
      <vt:lpstr>Pause for Discussion</vt:lpstr>
      <vt:lpstr>Questions</vt:lpstr>
      <vt:lpstr>Questions</vt:lpstr>
      <vt:lpstr>US Trade Policies under Trump</vt:lpstr>
      <vt:lpstr>US Trade Policies under Trump</vt:lpstr>
      <vt:lpstr>Pause for Discussion</vt:lpstr>
      <vt:lpstr>Questions on USTR “Agenda”</vt:lpstr>
      <vt:lpstr>US Trade Policies under Trump</vt:lpstr>
      <vt:lpstr>Pause for Discussion</vt:lpstr>
      <vt:lpstr>Questions on Fefer  “Section 232”</vt:lpstr>
      <vt:lpstr>Questions on Williams, “electrical grid imports”</vt:lpstr>
      <vt:lpstr>Questions on Ellis, “Grassley”</vt:lpstr>
      <vt:lpstr>US Trade Policies under Trump</vt:lpstr>
      <vt:lpstr>Pause for Discussion</vt:lpstr>
      <vt:lpstr>Questions on Armour &amp; Burton, Drug Imports </vt:lpstr>
      <vt:lpstr>Questions on Wise &amp; Ferek, “Ban Chinese Buses”</vt:lpstr>
      <vt:lpstr>Questions on Rappeport &amp; Rogers, “Sanctions”</vt:lpstr>
      <vt:lpstr>PowerPoint Presentation</vt:lpstr>
    </vt:vector>
  </TitlesOfParts>
  <Company>University of Michigan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1 International Economics Introduction and Overview</dc:title>
  <dc:creator>Ford School</dc:creator>
  <cp:lastModifiedBy>Microsoft Office User</cp:lastModifiedBy>
  <cp:revision>184</cp:revision>
  <cp:lastPrinted>2018-09-04T12:02:20Z</cp:lastPrinted>
  <dcterms:created xsi:type="dcterms:W3CDTF">2011-01-03T19:29:08Z</dcterms:created>
  <dcterms:modified xsi:type="dcterms:W3CDTF">2020-10-01T13:55:04Z</dcterms:modified>
</cp:coreProperties>
</file>