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310" r:id="rId3"/>
    <p:sldId id="537" r:id="rId4"/>
    <p:sldId id="538" r:id="rId5"/>
    <p:sldId id="539" r:id="rId6"/>
    <p:sldId id="540" r:id="rId7"/>
    <p:sldId id="541" r:id="rId8"/>
    <p:sldId id="543" r:id="rId9"/>
    <p:sldId id="542" r:id="rId10"/>
    <p:sldId id="534" r:id="rId11"/>
    <p:sldId id="544" r:id="rId12"/>
    <p:sldId id="550" r:id="rId13"/>
    <p:sldId id="546" r:id="rId14"/>
    <p:sldId id="547" r:id="rId15"/>
    <p:sldId id="545" r:id="rId16"/>
    <p:sldId id="353" r:id="rId17"/>
    <p:sldId id="356" r:id="rId18"/>
    <p:sldId id="4244" r:id="rId19"/>
    <p:sldId id="4245" r:id="rId20"/>
    <p:sldId id="4241" r:id="rId21"/>
    <p:sldId id="551" r:id="rId22"/>
    <p:sldId id="4203" r:id="rId23"/>
    <p:sldId id="548" r:id="rId24"/>
    <p:sldId id="549" r:id="rId25"/>
    <p:sldId id="4243" r:id="rId26"/>
    <p:sldId id="351" r:id="rId27"/>
    <p:sldId id="4202" r:id="rId28"/>
    <p:sldId id="4232" r:id="rId29"/>
    <p:sldId id="4233" r:id="rId30"/>
    <p:sldId id="4206" r:id="rId31"/>
    <p:sldId id="4208" r:id="rId32"/>
    <p:sldId id="4235" r:id="rId33"/>
    <p:sldId id="4236" r:id="rId34"/>
    <p:sldId id="4237" r:id="rId35"/>
    <p:sldId id="4238" r:id="rId36"/>
    <p:sldId id="4239" r:id="rId37"/>
    <p:sldId id="4240" r:id="rId38"/>
    <p:sldId id="4246" r:id="rId39"/>
    <p:sldId id="4247" r:id="rId40"/>
    <p:sldId id="4248" r:id="rId41"/>
    <p:sldId id="4205" r:id="rId4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0" autoAdjust="0"/>
    <p:restoredTop sz="92420" autoAdjust="0"/>
  </p:normalViewPr>
  <p:slideViewPr>
    <p:cSldViewPr snapToGrid="0">
      <p:cViewPr>
        <p:scale>
          <a:sx n="112" d="100"/>
          <a:sy n="112" d="100"/>
        </p:scale>
        <p:origin x="1792" y="240"/>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20249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www.reuters.com</a:t>
            </a:r>
            <a:r>
              <a:rPr lang="en-US" dirty="0"/>
              <a:t>/markets/</a:t>
            </a:r>
            <a:r>
              <a:rPr lang="en-US" dirty="0" err="1"/>
              <a:t>europe</a:t>
            </a:r>
            <a:r>
              <a:rPr lang="en-US" dirty="0"/>
              <a:t>/heineken-exits-russia-with-one-euro-sale-operations-2023-08-25/</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206389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21</a:t>
            </a:fld>
            <a:endParaRPr lang="en-US"/>
          </a:p>
        </p:txBody>
      </p:sp>
    </p:spTree>
    <p:extLst>
      <p:ext uri="{BB962C8B-B14F-4D97-AF65-F5344CB8AC3E}">
        <p14:creationId xmlns:p14="http://schemas.microsoft.com/office/powerpoint/2010/main" val="164225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04556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94169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Myriad Pro"/>
              </a:rPr>
              <a:t>“Russia’s current account surplus slashed in 5M23,” </a:t>
            </a:r>
            <a:r>
              <a:rPr lang="en-US" dirty="0"/>
              <a:t>BNE </a:t>
            </a:r>
            <a:r>
              <a:rPr lang="en-US" dirty="0" err="1"/>
              <a:t>Intellinews</a:t>
            </a:r>
            <a:r>
              <a:rPr lang="en-US" dirty="0"/>
              <a:t>, June 14, 2023</a:t>
            </a:r>
          </a:p>
          <a:p>
            <a:r>
              <a:rPr lang="en-US" dirty="0"/>
              <a:t>https://</a:t>
            </a:r>
            <a:r>
              <a:rPr lang="en-US" dirty="0" err="1"/>
              <a:t>intellinews.com</a:t>
            </a:r>
            <a:r>
              <a:rPr lang="en-US" dirty="0"/>
              <a:t>/karins-to-step-down-as-latvian-prime-minister-288127/?source=</a:t>
            </a:r>
            <a:r>
              <a:rPr lang="en-US" dirty="0" err="1"/>
              <a:t>baltic</a:t>
            </a:r>
            <a:r>
              <a:rPr lang="en-US" dirty="0"/>
              <a:t>-states</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29</a:t>
            </a:fld>
            <a:endParaRPr lang="en-US"/>
          </a:p>
        </p:txBody>
      </p:sp>
    </p:spTree>
    <p:extLst>
      <p:ext uri="{BB962C8B-B14F-4D97-AF65-F5344CB8AC3E}">
        <p14:creationId xmlns:p14="http://schemas.microsoft.com/office/powerpoint/2010/main" val="65693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306669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31</a:t>
            </a:fld>
            <a:endParaRPr lang="en-US"/>
          </a:p>
        </p:txBody>
      </p:sp>
    </p:spTree>
    <p:extLst>
      <p:ext uri="{BB962C8B-B14F-4D97-AF65-F5344CB8AC3E}">
        <p14:creationId xmlns:p14="http://schemas.microsoft.com/office/powerpoint/2010/main" val="17052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37277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392495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300612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241065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35</a:t>
            </a:fld>
            <a:endParaRPr lang="en-US"/>
          </a:p>
        </p:txBody>
      </p:sp>
    </p:spTree>
    <p:extLst>
      <p:ext uri="{BB962C8B-B14F-4D97-AF65-F5344CB8AC3E}">
        <p14:creationId xmlns:p14="http://schemas.microsoft.com/office/powerpoint/2010/main" val="57500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36</a:t>
            </a:fld>
            <a:endParaRPr lang="en-US"/>
          </a:p>
        </p:txBody>
      </p:sp>
    </p:spTree>
    <p:extLst>
      <p:ext uri="{BB962C8B-B14F-4D97-AF65-F5344CB8AC3E}">
        <p14:creationId xmlns:p14="http://schemas.microsoft.com/office/powerpoint/2010/main" val="172551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37</a:t>
            </a:fld>
            <a:endParaRPr lang="en-US"/>
          </a:p>
        </p:txBody>
      </p:sp>
    </p:spTree>
    <p:extLst>
      <p:ext uri="{BB962C8B-B14F-4D97-AF65-F5344CB8AC3E}">
        <p14:creationId xmlns:p14="http://schemas.microsoft.com/office/powerpoint/2010/main" val="119075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383277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250156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5878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13</a:t>
            </a:fld>
            <a:endParaRPr lang="en-US"/>
          </a:p>
        </p:txBody>
      </p:sp>
    </p:spTree>
    <p:extLst>
      <p:ext uri="{BB962C8B-B14F-4D97-AF65-F5344CB8AC3E}">
        <p14:creationId xmlns:p14="http://schemas.microsoft.com/office/powerpoint/2010/main" val="13340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14</a:t>
            </a:fld>
            <a:endParaRPr lang="en-US"/>
          </a:p>
        </p:txBody>
      </p:sp>
    </p:spTree>
    <p:extLst>
      <p:ext uri="{BB962C8B-B14F-4D97-AF65-F5344CB8AC3E}">
        <p14:creationId xmlns:p14="http://schemas.microsoft.com/office/powerpoint/2010/main" val="5055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u="sng" dirty="0">
              <a:solidFill>
                <a:srgbClr val="0563C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rPr>
              <a:t>[Original had data too high.  I moved it down.]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188209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17</a:t>
            </a:fld>
            <a:endParaRPr lang="en-US"/>
          </a:p>
        </p:txBody>
      </p:sp>
    </p:spTree>
    <p:extLst>
      <p:ext uri="{BB962C8B-B14F-4D97-AF65-F5344CB8AC3E}">
        <p14:creationId xmlns:p14="http://schemas.microsoft.com/office/powerpoint/2010/main" val="129885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24:  Economic Sanctions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24</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Economic Sanctions</a:t>
            </a: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220281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Masters, “What Are Economic Sanctions?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Are trade restrictions among the most used forms of sanctions by the UN? </a:t>
            </a:r>
          </a:p>
          <a:p>
            <a:r>
              <a:rPr lang="en-US" sz="2800" dirty="0"/>
              <a:t>Does this say that sanctions work? </a:t>
            </a:r>
          </a:p>
          <a:p>
            <a:r>
              <a:rPr lang="en-US" sz="2800"/>
              <a:t>Why is the US best positioned to use sanctions, and why might their use undermine that position? </a:t>
            </a:r>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63304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Haass</a:t>
            </a:r>
            <a:r>
              <a:rPr lang="en-US" dirty="0"/>
              <a:t>, </a:t>
            </a:r>
            <a:br>
              <a:rPr lang="en-US" dirty="0"/>
            </a:br>
            <a:r>
              <a:rPr lang="en-US" dirty="0"/>
              <a:t>“Too Much of a Bad Thing”</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are economic sanctions so popular?</a:t>
            </a:r>
          </a:p>
          <a:p>
            <a:r>
              <a:rPr lang="en-US" sz="2800" dirty="0"/>
              <a:t>Overall, does </a:t>
            </a:r>
            <a:r>
              <a:rPr lang="en-US" sz="2800" dirty="0" err="1"/>
              <a:t>Haass</a:t>
            </a:r>
            <a:r>
              <a:rPr lang="en-US" sz="2800" dirty="0"/>
              <a:t> favor the use of sanctions?  </a:t>
            </a:r>
          </a:p>
          <a:p>
            <a:r>
              <a:rPr lang="en-US" sz="2800" dirty="0"/>
              <a:t>He argues for comparing costs and benefits with those of alternatives.  What alternatives does he mention?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127599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a:t>
            </a:r>
          </a:p>
          <a:p>
            <a:pPr lvl="1"/>
            <a:r>
              <a:rPr lang="en-US" sz="2400" dirty="0"/>
              <a:t>Sanctions were envisioned as alternative to war</a:t>
            </a:r>
          </a:p>
          <a:p>
            <a:pPr lvl="1"/>
            <a:r>
              <a:rPr lang="en-US" sz="2400" dirty="0"/>
              <a:t>League of Nations tried to oversee their use</a:t>
            </a:r>
          </a:p>
          <a:p>
            <a:pPr lvl="1"/>
            <a:r>
              <a:rPr lang="en-US" sz="2400" dirty="0"/>
              <a:t>Used in 1935 against Mussolini’s invasion of Ethiopia by Italy</a:t>
            </a:r>
          </a:p>
          <a:p>
            <a:pPr lvl="2"/>
            <a:r>
              <a:rPr lang="en-US" sz="2000" dirty="0"/>
              <a:t>Sanctions implemented by 52 states, but </a:t>
            </a:r>
            <a:r>
              <a:rPr lang="en-US" sz="2000" u="sng" dirty="0"/>
              <a:t>not</a:t>
            </a:r>
            <a:r>
              <a:rPr lang="en-US" sz="2000" dirty="0"/>
              <a:t> US and Germany</a:t>
            </a:r>
          </a:p>
          <a:p>
            <a:pPr lvl="2"/>
            <a:r>
              <a:rPr lang="en-US" sz="2000" dirty="0"/>
              <a:t>Failed to stop Italy’s conquest of Ethiopia</a:t>
            </a:r>
          </a:p>
          <a:p>
            <a:pPr lvl="1"/>
            <a:r>
              <a:rPr lang="en-US" sz="2400" dirty="0"/>
              <a:t>Used against Japan 1939-41, prompting attack on </a:t>
            </a:r>
          </a:p>
          <a:p>
            <a:pPr lvl="2"/>
            <a:r>
              <a:rPr lang="en-US" sz="2000" dirty="0"/>
              <a:t>European colonies in Southeast Asia</a:t>
            </a:r>
          </a:p>
          <a:p>
            <a:pPr lvl="2"/>
            <a:r>
              <a:rPr lang="en-US" sz="2000" dirty="0"/>
              <a:t>US</a:t>
            </a:r>
          </a:p>
          <a:p>
            <a:endParaRPr lang="en-US" sz="2800" dirty="0"/>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106574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II:</a:t>
            </a:r>
          </a:p>
          <a:p>
            <a:pPr lvl="1"/>
            <a:r>
              <a:rPr lang="en-US" sz="2400" dirty="0"/>
              <a:t>UN and Western sanctions against Rhodesia (now Zimbabwe)</a:t>
            </a:r>
          </a:p>
          <a:p>
            <a:pPr lvl="1"/>
            <a:r>
              <a:rPr lang="en-US" sz="2400" dirty="0"/>
              <a:t>UN against apartheid-era South Africa</a:t>
            </a:r>
          </a:p>
          <a:p>
            <a:pPr lvl="1"/>
            <a:r>
              <a:rPr lang="en-US" sz="2400" dirty="0"/>
              <a:t>US against Cuba and Iran</a:t>
            </a:r>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23443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Do Sanctions Work?</a:t>
            </a:r>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800" dirty="0"/>
              <a:t>Elliott [optional reading]</a:t>
            </a:r>
          </a:p>
          <a:p>
            <a:pPr lvl="1"/>
            <a:r>
              <a:rPr lang="en-US" sz="2400" dirty="0"/>
              <a:t>Writing in 1997, she reports that US sanctions since 1970 have</a:t>
            </a:r>
          </a:p>
          <a:p>
            <a:pPr lvl="2"/>
            <a:r>
              <a:rPr lang="en-US" sz="2000" dirty="0"/>
              <a:t>Achieved foreign policy objectives only 13% of the time\</a:t>
            </a:r>
          </a:p>
          <a:p>
            <a:pPr lvl="2"/>
            <a:r>
              <a:rPr lang="en-US" sz="2000" dirty="0"/>
              <a:t>Cost US $15-19 billion annually in potential exports</a:t>
            </a:r>
          </a:p>
          <a:p>
            <a:pPr lvl="2"/>
            <a:r>
              <a:rPr lang="en-US" sz="2000" dirty="0"/>
              <a:t>Cost &gt;200,000 jobs in (high-wage) export sector</a:t>
            </a:r>
          </a:p>
          <a:p>
            <a:pPr lvl="1"/>
            <a:r>
              <a:rPr lang="en-US" sz="2400" dirty="0"/>
              <a:t>Conclusion:  “unilateral economic sanctions are decreasingly useful yet increasingly costly”</a:t>
            </a:r>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243937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pic>
        <p:nvPicPr>
          <p:cNvPr id="2" name="Picture 1">
            <a:extLst>
              <a:ext uri="{FF2B5EF4-FFF2-40B4-BE49-F238E27FC236}">
                <a16:creationId xmlns:a16="http://schemas.microsoft.com/office/drawing/2014/main" id="{3F7855EF-4A54-951B-8D06-B1CB8F60D732}"/>
              </a:ext>
            </a:extLst>
          </p:cNvPr>
          <p:cNvPicPr>
            <a:picLocks noChangeAspect="1"/>
          </p:cNvPicPr>
          <p:nvPr/>
        </p:nvPicPr>
        <p:blipFill>
          <a:blip r:embed="rId3"/>
          <a:stretch>
            <a:fillRect/>
          </a:stretch>
        </p:blipFill>
        <p:spPr>
          <a:xfrm>
            <a:off x="685800" y="562131"/>
            <a:ext cx="7772400" cy="5733737"/>
          </a:xfrm>
          <a:prstGeom prst="rect">
            <a:avLst/>
          </a:prstGeom>
        </p:spPr>
      </p:pic>
      <p:pic>
        <p:nvPicPr>
          <p:cNvPr id="6" name="Picture 5">
            <a:extLst>
              <a:ext uri="{FF2B5EF4-FFF2-40B4-BE49-F238E27FC236}">
                <a16:creationId xmlns:a16="http://schemas.microsoft.com/office/drawing/2014/main" id="{0DE190D3-11DE-D73D-25B2-26569337A2DF}"/>
              </a:ext>
            </a:extLst>
          </p:cNvPr>
          <p:cNvPicPr>
            <a:picLocks noChangeAspect="1"/>
          </p:cNvPicPr>
          <p:nvPr/>
        </p:nvPicPr>
        <p:blipFill>
          <a:blip r:embed="rId4"/>
          <a:stretch>
            <a:fillRect/>
          </a:stretch>
        </p:blipFill>
        <p:spPr>
          <a:xfrm>
            <a:off x="2793252" y="4139827"/>
            <a:ext cx="2762497" cy="2105398"/>
          </a:xfrm>
          <a:prstGeom prst="rect">
            <a:avLst/>
          </a:prstGeom>
        </p:spPr>
      </p:pic>
      <p:sp>
        <p:nvSpPr>
          <p:cNvPr id="7" name="Rectangle 6">
            <a:extLst>
              <a:ext uri="{FF2B5EF4-FFF2-40B4-BE49-F238E27FC236}">
                <a16:creationId xmlns:a16="http://schemas.microsoft.com/office/drawing/2014/main" id="{053BB047-8E2D-76AC-2A0F-B62FA1EC6953}"/>
              </a:ext>
            </a:extLst>
          </p:cNvPr>
          <p:cNvSpPr/>
          <p:nvPr/>
        </p:nvSpPr>
        <p:spPr>
          <a:xfrm>
            <a:off x="2793253" y="3644153"/>
            <a:ext cx="2814171" cy="4956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85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C8151-C355-698E-41B5-858ED40FF24B}"/>
              </a:ext>
            </a:extLst>
          </p:cNvPr>
          <p:cNvPicPr>
            <a:picLocks noChangeAspect="1"/>
          </p:cNvPicPr>
          <p:nvPr/>
        </p:nvPicPr>
        <p:blipFill>
          <a:blip r:embed="rId3"/>
          <a:stretch>
            <a:fillRect/>
          </a:stretch>
        </p:blipFill>
        <p:spPr>
          <a:xfrm>
            <a:off x="482600" y="1057148"/>
            <a:ext cx="8178799" cy="4743703"/>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17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2665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373456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Rodriguez, </a:t>
            </a:r>
            <a:br>
              <a:rPr lang="en-US" dirty="0"/>
            </a:br>
            <a:r>
              <a:rPr lang="en-US" dirty="0"/>
              <a:t>“The harm that sanctions do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percentages of countries and the world economy are subject to sanctions now?  What were those percentages in the 1990s? </a:t>
            </a:r>
          </a:p>
          <a:p>
            <a:r>
              <a:rPr lang="en-US" sz="2800" dirty="0"/>
              <a:t>What measures of living conditions are mentioned as being made worse by sanctions? </a:t>
            </a:r>
          </a:p>
          <a:p>
            <a:r>
              <a:rPr lang="en-US" sz="2800" dirty="0"/>
              <a:t>What measures of living conditions are mentioned as being made worse by sanctions? </a:t>
            </a:r>
          </a:p>
          <a:p>
            <a:r>
              <a:rPr lang="en-US" sz="2800" dirty="0"/>
              <a:t>How big is the hit on GDP estimated to be in one study?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151304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What are sanctions?</a:t>
            </a:r>
          </a:p>
          <a:p>
            <a:r>
              <a:rPr lang="en-US" dirty="0"/>
              <a:t>Who has used them, and why?</a:t>
            </a:r>
          </a:p>
          <a:p>
            <a:r>
              <a:rPr lang="en-US" dirty="0"/>
              <a:t>What effects do they have?</a:t>
            </a:r>
          </a:p>
          <a:p>
            <a:r>
              <a:rPr lang="en-US" dirty="0"/>
              <a:t>Do they work?</a:t>
            </a:r>
          </a:p>
          <a:p>
            <a:r>
              <a:rPr lang="en-US" dirty="0"/>
              <a:t>Effects of Russia sanctions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
        <p:nvSpPr>
          <p:cNvPr id="4" name="Footer Placeholder 3">
            <a:extLst>
              <a:ext uri="{FF2B5EF4-FFF2-40B4-BE49-F238E27FC236}">
                <a16:creationId xmlns:a16="http://schemas.microsoft.com/office/drawing/2014/main" id="{A48DF2BB-17A4-724E-B4B5-750FA155C20E}"/>
              </a:ext>
            </a:extLst>
          </p:cNvPr>
          <p:cNvSpPr>
            <a:spLocks noGrp="1"/>
          </p:cNvSpPr>
          <p:nvPr>
            <p:ph type="ftr" sz="quarter" idx="11"/>
          </p:nvPr>
        </p:nvSpPr>
        <p:spPr/>
        <p:txBody>
          <a:bodyPr/>
          <a:lstStyle/>
          <a:p>
            <a:pPr>
              <a:defRPr/>
            </a:pPr>
            <a:r>
              <a:rPr lang="en-US"/>
              <a:t>Class 24:  Economic Sanctions</a:t>
            </a:r>
          </a:p>
        </p:txBody>
      </p:sp>
      <p:sp>
        <p:nvSpPr>
          <p:cNvPr id="6" name="Rectangle 5">
            <a:extLst>
              <a:ext uri="{FF2B5EF4-FFF2-40B4-BE49-F238E27FC236}">
                <a16:creationId xmlns:a16="http://schemas.microsoft.com/office/drawing/2014/main" id="{894C2E2E-DF38-8344-9693-F9F6B625AE38}"/>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0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Effects of Russia sanctions</a:t>
            </a:r>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400" dirty="0"/>
              <a:t>Russia sanctions began with Russia’s Feb 24, 2022, invasion of Ukraine</a:t>
            </a:r>
          </a:p>
          <a:p>
            <a:pPr lvl="1"/>
            <a:r>
              <a:rPr lang="en-US" sz="2000" dirty="0"/>
              <a:t>Recall what we saw Sep 6:</a:t>
            </a:r>
          </a:p>
          <a:p>
            <a:r>
              <a:rPr lang="en-US" sz="2400" dirty="0"/>
              <a:t>Economic sanctions by governments</a:t>
            </a:r>
          </a:p>
          <a:p>
            <a:pPr lvl="1"/>
            <a:r>
              <a:rPr lang="en-US" sz="2000" dirty="0"/>
              <a:t>Financial linkages</a:t>
            </a:r>
          </a:p>
          <a:p>
            <a:pPr lvl="1"/>
            <a:r>
              <a:rPr lang="en-US" sz="2000" dirty="0"/>
              <a:t>Trade</a:t>
            </a:r>
          </a:p>
          <a:p>
            <a:r>
              <a:rPr lang="en-US" sz="2400" dirty="0"/>
              <a:t>Private companies said they would stop dealing with Russia</a:t>
            </a:r>
          </a:p>
          <a:p>
            <a:pPr lvl="1"/>
            <a:r>
              <a:rPr lang="en-US" sz="2000" dirty="0"/>
              <a:t>Many have found it hard to do this.</a:t>
            </a:r>
          </a:p>
          <a:p>
            <a:pPr lvl="1"/>
            <a:r>
              <a:rPr lang="en-US" sz="2000" dirty="0"/>
              <a:t>Only on Aug 25 this year did I hear (on NPR) that Heineken just succeeded in selling its operations there for 1 euro</a:t>
            </a:r>
          </a:p>
          <a:p>
            <a:pPr lvl="1"/>
            <a:endParaRPr lang="en-US" sz="2000" dirty="0"/>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244865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pic>
        <p:nvPicPr>
          <p:cNvPr id="2" name="Picture 1">
            <a:extLst>
              <a:ext uri="{FF2B5EF4-FFF2-40B4-BE49-F238E27FC236}">
                <a16:creationId xmlns:a16="http://schemas.microsoft.com/office/drawing/2014/main" id="{E148D9D3-01A4-10DF-6E13-65E915F6BFFE}"/>
              </a:ext>
            </a:extLst>
          </p:cNvPr>
          <p:cNvPicPr>
            <a:picLocks noChangeAspect="1"/>
          </p:cNvPicPr>
          <p:nvPr/>
        </p:nvPicPr>
        <p:blipFill>
          <a:blip r:embed="rId3"/>
          <a:stretch>
            <a:fillRect/>
          </a:stretch>
        </p:blipFill>
        <p:spPr>
          <a:xfrm>
            <a:off x="685800" y="824321"/>
            <a:ext cx="7772400" cy="5209358"/>
          </a:xfrm>
          <a:prstGeom prst="rect">
            <a:avLst/>
          </a:prstGeom>
        </p:spPr>
      </p:pic>
      <p:sp>
        <p:nvSpPr>
          <p:cNvPr id="3" name="TextBox 2">
            <a:extLst>
              <a:ext uri="{FF2B5EF4-FFF2-40B4-BE49-F238E27FC236}">
                <a16:creationId xmlns:a16="http://schemas.microsoft.com/office/drawing/2014/main" id="{91D33FEC-758E-FDB1-71D9-46126F83DB65}"/>
              </a:ext>
            </a:extLst>
          </p:cNvPr>
          <p:cNvSpPr txBox="1"/>
          <p:nvPr/>
        </p:nvSpPr>
        <p:spPr>
          <a:xfrm>
            <a:off x="383059" y="5970724"/>
            <a:ext cx="6170141" cy="369332"/>
          </a:xfrm>
          <a:prstGeom prst="rect">
            <a:avLst/>
          </a:prstGeom>
          <a:noFill/>
        </p:spPr>
        <p:txBody>
          <a:bodyPr wrap="square" rtlCol="0">
            <a:spAutoFit/>
          </a:bodyPr>
          <a:lstStyle/>
          <a:p>
            <a:r>
              <a:rPr lang="en-US" dirty="0"/>
              <a:t>Source:  Economist Intelligence Unit, April 13, 2022</a:t>
            </a:r>
          </a:p>
        </p:txBody>
      </p:sp>
    </p:spTree>
    <p:extLst>
      <p:ext uri="{BB962C8B-B14F-4D97-AF65-F5344CB8AC3E}">
        <p14:creationId xmlns:p14="http://schemas.microsoft.com/office/powerpoint/2010/main" val="1461529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685E-BF26-9232-F8D8-7877F282E212}"/>
              </a:ext>
            </a:extLst>
          </p:cNvPr>
          <p:cNvSpPr>
            <a:spLocks noGrp="1"/>
          </p:cNvSpPr>
          <p:nvPr>
            <p:ph type="title"/>
          </p:nvPr>
        </p:nvSpPr>
        <p:spPr/>
        <p:txBody>
          <a:bodyPr/>
          <a:lstStyle/>
          <a:p>
            <a:r>
              <a:rPr lang="en-US" dirty="0"/>
              <a:t>Effects of Russia Sanctions</a:t>
            </a:r>
          </a:p>
        </p:txBody>
      </p:sp>
      <p:sp>
        <p:nvSpPr>
          <p:cNvPr id="3" name="Content Placeholder 2">
            <a:extLst>
              <a:ext uri="{FF2B5EF4-FFF2-40B4-BE49-F238E27FC236}">
                <a16:creationId xmlns:a16="http://schemas.microsoft.com/office/drawing/2014/main" id="{B1F8B990-4CAF-8B4A-566C-C86312F9ED94}"/>
              </a:ext>
            </a:extLst>
          </p:cNvPr>
          <p:cNvSpPr>
            <a:spLocks noGrp="1"/>
          </p:cNvSpPr>
          <p:nvPr>
            <p:ph idx="1"/>
          </p:nvPr>
        </p:nvSpPr>
        <p:spPr/>
        <p:txBody>
          <a:bodyPr/>
          <a:lstStyle/>
          <a:p>
            <a:r>
              <a:rPr lang="en-US" dirty="0"/>
              <a:t>Per Mulder, June 2022</a:t>
            </a:r>
          </a:p>
          <a:p>
            <a:pPr lvl="1"/>
            <a:r>
              <a:rPr lang="en-US" dirty="0"/>
              <a:t>Today’s sanctions have greater effects than seen before, due to</a:t>
            </a:r>
          </a:p>
          <a:p>
            <a:pPr lvl="2"/>
            <a:r>
              <a:rPr lang="en-US" dirty="0"/>
              <a:t>More integrated global economy</a:t>
            </a:r>
          </a:p>
          <a:p>
            <a:pPr lvl="2"/>
            <a:r>
              <a:rPr lang="en-US" dirty="0"/>
              <a:t>Russia’s importance as exporter of</a:t>
            </a:r>
          </a:p>
          <a:p>
            <a:pPr lvl="3"/>
            <a:r>
              <a:rPr lang="en-US" dirty="0"/>
              <a:t>Grain</a:t>
            </a:r>
          </a:p>
          <a:p>
            <a:pPr lvl="3"/>
            <a:r>
              <a:rPr lang="en-US" dirty="0"/>
              <a:t>Oil</a:t>
            </a:r>
          </a:p>
          <a:p>
            <a:pPr lvl="1"/>
            <a:r>
              <a:rPr lang="en-US" dirty="0"/>
              <a:t>“…globalization has thereby increased the economic costs of using sanctions against large, highly integrated economies.”</a:t>
            </a:r>
          </a:p>
        </p:txBody>
      </p:sp>
      <p:sp>
        <p:nvSpPr>
          <p:cNvPr id="4" name="Footer Placeholder 3">
            <a:extLst>
              <a:ext uri="{FF2B5EF4-FFF2-40B4-BE49-F238E27FC236}">
                <a16:creationId xmlns:a16="http://schemas.microsoft.com/office/drawing/2014/main" id="{C17ED75F-ECC7-D1A8-F3C4-63EC99D378AA}"/>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94ED231F-009F-24F7-A3B3-F035AB6882B7}"/>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82631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298283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Mulder, </a:t>
            </a:r>
            <a:br>
              <a:rPr lang="en-US" dirty="0"/>
            </a:br>
            <a:r>
              <a:rPr lang="en-US" dirty="0"/>
              <a:t>“The Sanctions Weapon”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many governments imposed sanctions on Russia, and from which continents?  </a:t>
            </a:r>
          </a:p>
          <a:p>
            <a:r>
              <a:rPr lang="en-US" sz="2800" dirty="0"/>
              <a:t>Why does the author view sanctions as more problematic today than previously?  </a:t>
            </a:r>
          </a:p>
          <a:p>
            <a:r>
              <a:rPr lang="en-US" sz="2800" dirty="0"/>
              <a:t>What “policy adjustments” does he suggest?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383053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Alderman, </a:t>
            </a:r>
            <a:br>
              <a:rPr lang="en-US" dirty="0"/>
            </a:br>
            <a:r>
              <a:rPr lang="en-US" dirty="0"/>
              <a:t>“Leave Russia? A Year Later…”</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Many companies announced last year that they were leaving Russia.  Have they?</a:t>
            </a:r>
          </a:p>
          <a:p>
            <a:r>
              <a:rPr lang="en-US" sz="2800" dirty="0"/>
              <a:t>What fraction are still there? </a:t>
            </a:r>
          </a:p>
          <a:p>
            <a:r>
              <a:rPr lang="en-US" sz="2800" dirty="0"/>
              <a:t>What has Russia done to keep them from leaving?</a:t>
            </a:r>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2259814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3" name="Picture 2">
            <a:extLst>
              <a:ext uri="{FF2B5EF4-FFF2-40B4-BE49-F238E27FC236}">
                <a16:creationId xmlns:a16="http://schemas.microsoft.com/office/drawing/2014/main" id="{2A40FAE9-1204-7C04-D6F5-E750FADBB491}"/>
              </a:ext>
            </a:extLst>
          </p:cNvPr>
          <p:cNvPicPr>
            <a:picLocks noChangeAspect="1"/>
          </p:cNvPicPr>
          <p:nvPr/>
        </p:nvPicPr>
        <p:blipFill>
          <a:blip r:embed="rId3"/>
          <a:stretch>
            <a:fillRect/>
          </a:stretch>
        </p:blipFill>
        <p:spPr>
          <a:xfrm>
            <a:off x="727261" y="1265238"/>
            <a:ext cx="3009900" cy="304800"/>
          </a:xfrm>
          <a:prstGeom prst="rect">
            <a:avLst/>
          </a:prstGeom>
        </p:spPr>
      </p:pic>
      <p:sp>
        <p:nvSpPr>
          <p:cNvPr id="7" name="TextBox 6">
            <a:extLst>
              <a:ext uri="{FF2B5EF4-FFF2-40B4-BE49-F238E27FC236}">
                <a16:creationId xmlns:a16="http://schemas.microsoft.com/office/drawing/2014/main" id="{9B6CBB75-DFF9-C605-6BF9-72A18C870BC5}"/>
              </a:ext>
            </a:extLst>
          </p:cNvPr>
          <p:cNvSpPr txBox="1"/>
          <p:nvPr/>
        </p:nvSpPr>
        <p:spPr>
          <a:xfrm>
            <a:off x="255494" y="5922059"/>
            <a:ext cx="3039035" cy="646331"/>
          </a:xfrm>
          <a:prstGeom prst="rect">
            <a:avLst/>
          </a:prstGeom>
          <a:noFill/>
        </p:spPr>
        <p:txBody>
          <a:bodyPr wrap="square" rtlCol="0">
            <a:spAutoFit/>
          </a:bodyPr>
          <a:lstStyle/>
          <a:p>
            <a:r>
              <a:rPr lang="en-US" dirty="0"/>
              <a:t>Sources:  IMF, WB, OECD, via European Council</a:t>
            </a:r>
          </a:p>
        </p:txBody>
      </p:sp>
      <p:pic>
        <p:nvPicPr>
          <p:cNvPr id="8" name="Picture 7">
            <a:extLst>
              <a:ext uri="{FF2B5EF4-FFF2-40B4-BE49-F238E27FC236}">
                <a16:creationId xmlns:a16="http://schemas.microsoft.com/office/drawing/2014/main" id="{9A7D0E92-66DD-58A2-66F2-992FFD7EB64A}"/>
              </a:ext>
            </a:extLst>
          </p:cNvPr>
          <p:cNvPicPr>
            <a:picLocks noChangeAspect="1"/>
          </p:cNvPicPr>
          <p:nvPr/>
        </p:nvPicPr>
        <p:blipFill>
          <a:blip r:embed="rId4"/>
          <a:stretch>
            <a:fillRect/>
          </a:stretch>
        </p:blipFill>
        <p:spPr>
          <a:xfrm>
            <a:off x="926756" y="1536457"/>
            <a:ext cx="6870357" cy="4357158"/>
          </a:xfrm>
          <a:prstGeom prst="rect">
            <a:avLst/>
          </a:prstGeom>
        </p:spPr>
      </p:pic>
    </p:spTree>
    <p:extLst>
      <p:ext uri="{BB962C8B-B14F-4D97-AF65-F5344CB8AC3E}">
        <p14:creationId xmlns:p14="http://schemas.microsoft.com/office/powerpoint/2010/main" val="65695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1207873" y="647185"/>
            <a:ext cx="4457700" cy="1754326"/>
          </a:xfrm>
          <a:prstGeom prst="rect">
            <a:avLst/>
          </a:prstGeom>
          <a:solidFill>
            <a:schemeClr val="bg1"/>
          </a:solidFill>
        </p:spPr>
        <p:txBody>
          <a:bodyPr wrap="square" rtlCol="0">
            <a:spAutoFit/>
          </a:bodyPr>
          <a:lstStyle/>
          <a:p>
            <a:endParaRPr lang="en-US" sz="2700" b="1" dirty="0"/>
          </a:p>
          <a:p>
            <a:r>
              <a:rPr lang="en-US" sz="27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3908211" y="1888473"/>
            <a:ext cx="3057525" cy="3705225"/>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1179298" y="4726082"/>
            <a:ext cx="1628775" cy="1200329"/>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179673" y="5138879"/>
            <a:ext cx="1257300"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808074" y="1545573"/>
            <a:ext cx="2450669"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5692660" y="2651795"/>
            <a:ext cx="1522472" cy="465617"/>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049516" y="1797934"/>
            <a:ext cx="953146" cy="105776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AA492-409F-E413-49D7-F941E8FFF704}"/>
              </a:ext>
            </a:extLst>
          </p:cNvPr>
          <p:cNvPicPr>
            <a:picLocks noChangeAspect="1"/>
          </p:cNvPicPr>
          <p:nvPr/>
        </p:nvPicPr>
        <p:blipFill>
          <a:blip r:embed="rId3"/>
          <a:stretch>
            <a:fillRect/>
          </a:stretch>
        </p:blipFill>
        <p:spPr>
          <a:xfrm>
            <a:off x="1421027" y="222854"/>
            <a:ext cx="6253794" cy="636329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28</a:t>
            </a:fld>
            <a:endParaRPr lang="en-US" sz="1200">
              <a:solidFill>
                <a:schemeClr val="tx1">
                  <a:tint val="75000"/>
                </a:schemeClr>
              </a:solidFill>
              <a:latin typeface="+mn-lt"/>
            </a:endParaRPr>
          </a:p>
        </p:txBody>
      </p:sp>
      <p:sp>
        <p:nvSpPr>
          <p:cNvPr id="6" name="TextBox 5">
            <a:extLst>
              <a:ext uri="{FF2B5EF4-FFF2-40B4-BE49-F238E27FC236}">
                <a16:creationId xmlns:a16="http://schemas.microsoft.com/office/drawing/2014/main" id="{C1D3986A-A9FE-A1AB-8A2B-A6BE54ADFD52}"/>
              </a:ext>
            </a:extLst>
          </p:cNvPr>
          <p:cNvSpPr txBox="1"/>
          <p:nvPr/>
        </p:nvSpPr>
        <p:spPr>
          <a:xfrm>
            <a:off x="1408670" y="6119003"/>
            <a:ext cx="6462584" cy="369332"/>
          </a:xfrm>
          <a:prstGeom prst="rect">
            <a:avLst/>
          </a:prstGeom>
          <a:solidFill>
            <a:schemeClr val="bg1"/>
          </a:solidFill>
        </p:spPr>
        <p:txBody>
          <a:bodyPr wrap="square" rtlCol="0">
            <a:spAutoFit/>
          </a:bodyPr>
          <a:lstStyle/>
          <a:p>
            <a:r>
              <a:rPr lang="en-US" dirty="0"/>
              <a:t>Source:  Economist, August 14, 2023</a:t>
            </a:r>
          </a:p>
        </p:txBody>
      </p:sp>
    </p:spTree>
    <p:extLst>
      <p:ext uri="{BB962C8B-B14F-4D97-AF65-F5344CB8AC3E}">
        <p14:creationId xmlns:p14="http://schemas.microsoft.com/office/powerpoint/2010/main" val="95851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FA9AA-BBA1-CEE3-B82D-FC5F524A1CBB}"/>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D4E8E388-FCA8-1A7C-D53B-F723178846EA}"/>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pic>
        <p:nvPicPr>
          <p:cNvPr id="6" name="Picture 5">
            <a:extLst>
              <a:ext uri="{FF2B5EF4-FFF2-40B4-BE49-F238E27FC236}">
                <a16:creationId xmlns:a16="http://schemas.microsoft.com/office/drawing/2014/main" id="{751F136C-9D98-A32D-DC00-2812DD4A0A69}"/>
              </a:ext>
            </a:extLst>
          </p:cNvPr>
          <p:cNvPicPr>
            <a:picLocks noChangeAspect="1"/>
          </p:cNvPicPr>
          <p:nvPr/>
        </p:nvPicPr>
        <p:blipFill>
          <a:blip r:embed="rId3"/>
          <a:stretch>
            <a:fillRect/>
          </a:stretch>
        </p:blipFill>
        <p:spPr>
          <a:xfrm>
            <a:off x="685800" y="1261957"/>
            <a:ext cx="7772400" cy="4334085"/>
          </a:xfrm>
          <a:prstGeom prst="rect">
            <a:avLst/>
          </a:prstGeom>
        </p:spPr>
      </p:pic>
      <p:sp>
        <p:nvSpPr>
          <p:cNvPr id="7" name="TextBox 6">
            <a:extLst>
              <a:ext uri="{FF2B5EF4-FFF2-40B4-BE49-F238E27FC236}">
                <a16:creationId xmlns:a16="http://schemas.microsoft.com/office/drawing/2014/main" id="{E2DE6AA4-CA87-9C3E-4101-0D313855561B}"/>
              </a:ext>
            </a:extLst>
          </p:cNvPr>
          <p:cNvSpPr txBox="1"/>
          <p:nvPr/>
        </p:nvSpPr>
        <p:spPr>
          <a:xfrm>
            <a:off x="1408670" y="6119003"/>
            <a:ext cx="6462584" cy="369332"/>
          </a:xfrm>
          <a:prstGeom prst="rect">
            <a:avLst/>
          </a:prstGeom>
          <a:solidFill>
            <a:schemeClr val="bg1"/>
          </a:solidFill>
        </p:spPr>
        <p:txBody>
          <a:bodyPr wrap="square" rtlCol="0">
            <a:spAutoFit/>
          </a:bodyPr>
          <a:lstStyle/>
          <a:p>
            <a:r>
              <a:rPr lang="en-US" dirty="0"/>
              <a:t>Source:  BNE </a:t>
            </a:r>
            <a:r>
              <a:rPr lang="en-US" dirty="0" err="1"/>
              <a:t>Intellinews</a:t>
            </a:r>
            <a:r>
              <a:rPr lang="en-US" dirty="0"/>
              <a:t>, June 14, 2023</a:t>
            </a:r>
          </a:p>
        </p:txBody>
      </p:sp>
    </p:spTree>
    <p:extLst>
      <p:ext uri="{BB962C8B-B14F-4D97-AF65-F5344CB8AC3E}">
        <p14:creationId xmlns:p14="http://schemas.microsoft.com/office/powerpoint/2010/main" val="46582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From my Glossary:</a:t>
            </a:r>
          </a:p>
          <a:p>
            <a:pPr lvl="1"/>
            <a:r>
              <a:rPr lang="en-US" sz="2400" dirty="0"/>
              <a:t>Sanctions are “coercive measures used by a nation or group of nations against another as a penalty for violating international law or international norms”</a:t>
            </a:r>
          </a:p>
          <a:p>
            <a:pPr lvl="1"/>
            <a:r>
              <a:rPr lang="en-US" sz="2400" dirty="0"/>
              <a:t>Most apply to economic transactions or assets, and thus are “economic sanctions”</a:t>
            </a:r>
          </a:p>
          <a:p>
            <a:r>
              <a:rPr lang="en-US" sz="2800" dirty="0"/>
              <a:t>From Masters:</a:t>
            </a:r>
          </a:p>
          <a:p>
            <a:pPr lvl="1"/>
            <a:r>
              <a:rPr lang="en-US" sz="2400" dirty="0"/>
              <a:t>“the withdrawal of customary trade and financial relations for foreign- and security-policy purposes”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161897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B9445-FB4C-4BBA-3666-2DDAACD130F9}"/>
              </a:ext>
            </a:extLst>
          </p:cNvPr>
          <p:cNvPicPr>
            <a:picLocks noChangeAspect="1"/>
          </p:cNvPicPr>
          <p:nvPr/>
        </p:nvPicPr>
        <p:blipFill>
          <a:blip r:embed="rId3"/>
          <a:stretch>
            <a:fillRect/>
          </a:stretch>
        </p:blipFill>
        <p:spPr>
          <a:xfrm>
            <a:off x="722870" y="1662387"/>
            <a:ext cx="7772400" cy="4373485"/>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9" name="TextBox 8">
            <a:extLst>
              <a:ext uri="{FF2B5EF4-FFF2-40B4-BE49-F238E27FC236}">
                <a16:creationId xmlns:a16="http://schemas.microsoft.com/office/drawing/2014/main" id="{F60B2E7D-A8DA-94D3-9DC3-5F2444D7E100}"/>
              </a:ext>
            </a:extLst>
          </p:cNvPr>
          <p:cNvSpPr txBox="1"/>
          <p:nvPr/>
        </p:nvSpPr>
        <p:spPr>
          <a:xfrm>
            <a:off x="255494" y="5922059"/>
            <a:ext cx="3039035" cy="646331"/>
          </a:xfrm>
          <a:prstGeom prst="rect">
            <a:avLst/>
          </a:prstGeom>
          <a:noFill/>
        </p:spPr>
        <p:txBody>
          <a:bodyPr wrap="square" rtlCol="0">
            <a:spAutoFit/>
          </a:bodyPr>
          <a:lstStyle/>
          <a:p>
            <a:r>
              <a:rPr lang="en-US" dirty="0"/>
              <a:t>Source:  IMF, WB, via European Council</a:t>
            </a:r>
          </a:p>
        </p:txBody>
      </p:sp>
    </p:spTree>
    <p:extLst>
      <p:ext uri="{BB962C8B-B14F-4D97-AF65-F5344CB8AC3E}">
        <p14:creationId xmlns:p14="http://schemas.microsoft.com/office/powerpoint/2010/main" val="735353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4" y="5922059"/>
            <a:ext cx="3039035" cy="646331"/>
          </a:xfrm>
          <a:prstGeom prst="rect">
            <a:avLst/>
          </a:prstGeom>
          <a:noFill/>
        </p:spPr>
        <p:txBody>
          <a:bodyPr wrap="square" rtlCol="0">
            <a:spAutoFit/>
          </a:bodyPr>
          <a:lstStyle/>
          <a:p>
            <a:r>
              <a:rPr lang="en-US" dirty="0"/>
              <a:t>Source:  International Energy Agency</a:t>
            </a:r>
          </a:p>
        </p:txBody>
      </p:sp>
      <p:pic>
        <p:nvPicPr>
          <p:cNvPr id="8" name="Picture 7">
            <a:extLst>
              <a:ext uri="{FF2B5EF4-FFF2-40B4-BE49-F238E27FC236}">
                <a16:creationId xmlns:a16="http://schemas.microsoft.com/office/drawing/2014/main" id="{2289C7CC-7278-7CFF-BDD1-28A1AA00767E}"/>
              </a:ext>
            </a:extLst>
          </p:cNvPr>
          <p:cNvPicPr>
            <a:picLocks noChangeAspect="1"/>
          </p:cNvPicPr>
          <p:nvPr/>
        </p:nvPicPr>
        <p:blipFill>
          <a:blip r:embed="rId3"/>
          <a:stretch>
            <a:fillRect/>
          </a:stretch>
        </p:blipFill>
        <p:spPr>
          <a:xfrm>
            <a:off x="685800" y="2083932"/>
            <a:ext cx="7772400" cy="2690136"/>
          </a:xfrm>
          <a:prstGeom prst="rect">
            <a:avLst/>
          </a:prstGeom>
        </p:spPr>
      </p:pic>
    </p:spTree>
    <p:extLst>
      <p:ext uri="{BB962C8B-B14F-4D97-AF65-F5344CB8AC3E}">
        <p14:creationId xmlns:p14="http://schemas.microsoft.com/office/powerpoint/2010/main" val="166089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3" name="Picture 2">
            <a:extLst>
              <a:ext uri="{FF2B5EF4-FFF2-40B4-BE49-F238E27FC236}">
                <a16:creationId xmlns:a16="http://schemas.microsoft.com/office/drawing/2014/main" id="{C75683C3-C0CE-15AE-39E2-F2996A8FC346}"/>
              </a:ext>
            </a:extLst>
          </p:cNvPr>
          <p:cNvPicPr>
            <a:picLocks noChangeAspect="1"/>
          </p:cNvPicPr>
          <p:nvPr/>
        </p:nvPicPr>
        <p:blipFill>
          <a:blip r:embed="rId3"/>
          <a:stretch>
            <a:fillRect/>
          </a:stretch>
        </p:blipFill>
        <p:spPr>
          <a:xfrm>
            <a:off x="685800" y="1246087"/>
            <a:ext cx="7772400" cy="4365825"/>
          </a:xfrm>
          <a:prstGeom prst="rect">
            <a:avLst/>
          </a:prstGeom>
        </p:spPr>
      </p:pic>
    </p:spTree>
    <p:extLst>
      <p:ext uri="{BB962C8B-B14F-4D97-AF65-F5344CB8AC3E}">
        <p14:creationId xmlns:p14="http://schemas.microsoft.com/office/powerpoint/2010/main" val="1125610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6" name="Picture 5">
            <a:extLst>
              <a:ext uri="{FF2B5EF4-FFF2-40B4-BE49-F238E27FC236}">
                <a16:creationId xmlns:a16="http://schemas.microsoft.com/office/drawing/2014/main" id="{57BD8D66-DB36-686A-37B8-E072F7DF76FB}"/>
              </a:ext>
            </a:extLst>
          </p:cNvPr>
          <p:cNvPicPr>
            <a:picLocks noChangeAspect="1"/>
          </p:cNvPicPr>
          <p:nvPr/>
        </p:nvPicPr>
        <p:blipFill>
          <a:blip r:embed="rId3"/>
          <a:stretch>
            <a:fillRect/>
          </a:stretch>
        </p:blipFill>
        <p:spPr>
          <a:xfrm>
            <a:off x="685800" y="1602732"/>
            <a:ext cx="7772400" cy="3652536"/>
          </a:xfrm>
          <a:prstGeom prst="rect">
            <a:avLst/>
          </a:prstGeom>
        </p:spPr>
      </p:pic>
    </p:spTree>
    <p:extLst>
      <p:ext uri="{BB962C8B-B14F-4D97-AF65-F5344CB8AC3E}">
        <p14:creationId xmlns:p14="http://schemas.microsoft.com/office/powerpoint/2010/main" val="152807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3" name="Picture 2">
            <a:extLst>
              <a:ext uri="{FF2B5EF4-FFF2-40B4-BE49-F238E27FC236}">
                <a16:creationId xmlns:a16="http://schemas.microsoft.com/office/drawing/2014/main" id="{40132018-A974-F1A4-C54D-AB6372603CA4}"/>
              </a:ext>
            </a:extLst>
          </p:cNvPr>
          <p:cNvPicPr>
            <a:picLocks noChangeAspect="1"/>
          </p:cNvPicPr>
          <p:nvPr/>
        </p:nvPicPr>
        <p:blipFill>
          <a:blip r:embed="rId3"/>
          <a:stretch>
            <a:fillRect/>
          </a:stretch>
        </p:blipFill>
        <p:spPr>
          <a:xfrm>
            <a:off x="1241778" y="1245105"/>
            <a:ext cx="6696968" cy="4715428"/>
          </a:xfrm>
          <a:prstGeom prst="rect">
            <a:avLst/>
          </a:prstGeom>
        </p:spPr>
      </p:pic>
    </p:spTree>
    <p:extLst>
      <p:ext uri="{BB962C8B-B14F-4D97-AF65-F5344CB8AC3E}">
        <p14:creationId xmlns:p14="http://schemas.microsoft.com/office/powerpoint/2010/main" val="139929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6" name="Picture 5">
            <a:extLst>
              <a:ext uri="{FF2B5EF4-FFF2-40B4-BE49-F238E27FC236}">
                <a16:creationId xmlns:a16="http://schemas.microsoft.com/office/drawing/2014/main" id="{BE9C9268-34DF-2935-256F-2378AF9B1921}"/>
              </a:ext>
            </a:extLst>
          </p:cNvPr>
          <p:cNvPicPr>
            <a:picLocks noChangeAspect="1"/>
          </p:cNvPicPr>
          <p:nvPr/>
        </p:nvPicPr>
        <p:blipFill>
          <a:blip r:embed="rId3"/>
          <a:stretch>
            <a:fillRect/>
          </a:stretch>
        </p:blipFill>
        <p:spPr>
          <a:xfrm>
            <a:off x="1708150" y="1320800"/>
            <a:ext cx="5727700" cy="4216400"/>
          </a:xfrm>
          <a:prstGeom prst="rect">
            <a:avLst/>
          </a:prstGeom>
        </p:spPr>
      </p:pic>
    </p:spTree>
    <p:extLst>
      <p:ext uri="{BB962C8B-B14F-4D97-AF65-F5344CB8AC3E}">
        <p14:creationId xmlns:p14="http://schemas.microsoft.com/office/powerpoint/2010/main" val="2475362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3" name="Picture 2">
            <a:extLst>
              <a:ext uri="{FF2B5EF4-FFF2-40B4-BE49-F238E27FC236}">
                <a16:creationId xmlns:a16="http://schemas.microsoft.com/office/drawing/2014/main" id="{B12D0B97-57B6-A309-CE03-89C669CD047D}"/>
              </a:ext>
            </a:extLst>
          </p:cNvPr>
          <p:cNvPicPr>
            <a:picLocks noChangeAspect="1"/>
          </p:cNvPicPr>
          <p:nvPr/>
        </p:nvPicPr>
        <p:blipFill>
          <a:blip r:embed="rId3"/>
          <a:stretch>
            <a:fillRect/>
          </a:stretch>
        </p:blipFill>
        <p:spPr>
          <a:xfrm>
            <a:off x="952439" y="1192694"/>
            <a:ext cx="7062672" cy="4587217"/>
          </a:xfrm>
          <a:prstGeom prst="rect">
            <a:avLst/>
          </a:prstGeom>
        </p:spPr>
      </p:pic>
    </p:spTree>
    <p:extLst>
      <p:ext uri="{BB962C8B-B14F-4D97-AF65-F5344CB8AC3E}">
        <p14:creationId xmlns:p14="http://schemas.microsoft.com/office/powerpoint/2010/main" val="3556472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6" name="Picture 5">
            <a:extLst>
              <a:ext uri="{FF2B5EF4-FFF2-40B4-BE49-F238E27FC236}">
                <a16:creationId xmlns:a16="http://schemas.microsoft.com/office/drawing/2014/main" id="{CB974B95-6076-363A-1C3C-4E3D6345F2F9}"/>
              </a:ext>
            </a:extLst>
          </p:cNvPr>
          <p:cNvPicPr>
            <a:picLocks noChangeAspect="1"/>
          </p:cNvPicPr>
          <p:nvPr/>
        </p:nvPicPr>
        <p:blipFill>
          <a:blip r:embed="rId3"/>
          <a:stretch>
            <a:fillRect/>
          </a:stretch>
        </p:blipFill>
        <p:spPr>
          <a:xfrm>
            <a:off x="1185333" y="1253067"/>
            <a:ext cx="6446670" cy="4651022"/>
          </a:xfrm>
          <a:prstGeom prst="rect">
            <a:avLst/>
          </a:prstGeom>
        </p:spPr>
      </p:pic>
    </p:spTree>
    <p:extLst>
      <p:ext uri="{BB962C8B-B14F-4D97-AF65-F5344CB8AC3E}">
        <p14:creationId xmlns:p14="http://schemas.microsoft.com/office/powerpoint/2010/main" val="1635649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Tree>
    <p:extLst>
      <p:ext uri="{BB962C8B-B14F-4D97-AF65-F5344CB8AC3E}">
        <p14:creationId xmlns:p14="http://schemas.microsoft.com/office/powerpoint/2010/main" val="895568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WP Editors, </a:t>
            </a:r>
            <a:br>
              <a:rPr lang="en-US" dirty="0"/>
            </a:br>
            <a:r>
              <a:rPr lang="en-US" dirty="0"/>
              <a:t>“…make the sanctions hurt…”</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are the two purposes of sanctions against Russia? </a:t>
            </a:r>
          </a:p>
          <a:p>
            <a:r>
              <a:rPr lang="en-US" sz="2800" dirty="0"/>
              <a:t>Have the sanctions worked? </a:t>
            </a:r>
          </a:p>
          <a:p>
            <a:r>
              <a:rPr lang="en-US" sz="2800" dirty="0"/>
              <a:t>How is the oil price cap enforced and does it work? </a:t>
            </a:r>
          </a:p>
          <a:p>
            <a:r>
              <a:rPr lang="en-US" sz="2800" dirty="0"/>
              <a:t>What does this article recommend?</a:t>
            </a:r>
          </a:p>
          <a:p>
            <a:r>
              <a:rPr lang="en-US" sz="2800" dirty="0"/>
              <a:t>Should Russia’s frozen central bank assets be used to rebuild Ukraine?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204527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Types of sanctions</a:t>
            </a:r>
          </a:p>
          <a:p>
            <a:pPr lvl="1"/>
            <a:r>
              <a:rPr lang="en-US" sz="2400" dirty="0"/>
              <a:t>Primary:  When a a government prohibits its own people and firms from doing business with a target country</a:t>
            </a:r>
          </a:p>
          <a:p>
            <a:pPr lvl="1"/>
            <a:r>
              <a:rPr lang="en-US" sz="2400" dirty="0"/>
              <a:t>Secondary: When a a government prohibits people and firms of third countries from doing business with a target country</a:t>
            </a:r>
          </a:p>
          <a:p>
            <a:pPr lvl="2"/>
            <a:r>
              <a:rPr lang="en-US" sz="2000" dirty="0"/>
              <a:t>Also “extraterritorial”. </a:t>
            </a:r>
          </a:p>
          <a:p>
            <a:pPr lvl="2"/>
            <a:r>
              <a:rPr lang="en-US" sz="2000" dirty="0"/>
              <a:t>Many governments object to these</a:t>
            </a:r>
          </a:p>
          <a:p>
            <a:pPr lvl="1"/>
            <a:r>
              <a:rPr lang="en-US" sz="2400" dirty="0"/>
              <a:t>Smart:  sanctions that “aim to minimize the suffering of innocent civilians”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41740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3600" dirty="0"/>
              <a:t>Questions on </a:t>
            </a:r>
            <a:r>
              <a:rPr lang="en-US" sz="3600" dirty="0" err="1"/>
              <a:t>Kantchev</a:t>
            </a:r>
            <a:r>
              <a:rPr lang="en-US" sz="3600" dirty="0"/>
              <a:t>, </a:t>
            </a:r>
            <a:br>
              <a:rPr lang="en-US" sz="3600" dirty="0"/>
            </a:br>
            <a:r>
              <a:rPr lang="en-US" sz="3600" dirty="0"/>
              <a:t>“How Sanctioned Western Goods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being called the “Eurasian roundabout”?</a:t>
            </a:r>
          </a:p>
          <a:p>
            <a:r>
              <a:rPr lang="en-US" sz="2800" dirty="0"/>
              <a:t>What countries are said to be involved?  </a:t>
            </a:r>
          </a:p>
          <a:p>
            <a:r>
              <a:rPr lang="en-US" sz="2800" dirty="0"/>
              <a:t>What is the evidence that this is happening? </a:t>
            </a:r>
          </a:p>
          <a:p>
            <a:r>
              <a:rPr lang="en-US" sz="2800" dirty="0"/>
              <a:t>What can be done about it?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3684490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35769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000" dirty="0"/>
              <a:t>Forms of sanctions (per Masters)</a:t>
            </a:r>
          </a:p>
          <a:p>
            <a:pPr lvl="1"/>
            <a:r>
              <a:rPr lang="en-US" sz="1800" dirty="0"/>
              <a:t>*Travel bans</a:t>
            </a:r>
          </a:p>
          <a:p>
            <a:pPr lvl="1"/>
            <a:r>
              <a:rPr lang="en-US" sz="1800" dirty="0"/>
              <a:t>*Asset freezes</a:t>
            </a:r>
          </a:p>
          <a:p>
            <a:pPr lvl="1"/>
            <a:r>
              <a:rPr lang="en-US" sz="1800" dirty="0"/>
              <a:t>*Arms embargoes</a:t>
            </a:r>
          </a:p>
          <a:p>
            <a:pPr lvl="1"/>
            <a:r>
              <a:rPr lang="en-US" sz="1800" dirty="0"/>
              <a:t>Capital restraints</a:t>
            </a:r>
          </a:p>
          <a:p>
            <a:pPr lvl="1"/>
            <a:r>
              <a:rPr lang="en-US" sz="1800" dirty="0"/>
              <a:t>Foreign aid reductions</a:t>
            </a:r>
          </a:p>
          <a:p>
            <a:pPr lvl="1"/>
            <a:r>
              <a:rPr lang="en-US" sz="1800" dirty="0"/>
              <a:t>Trade restrictions</a:t>
            </a:r>
          </a:p>
          <a:p>
            <a:r>
              <a:rPr lang="en-US" sz="2000" dirty="0"/>
              <a:t>Other forms (per </a:t>
            </a:r>
            <a:r>
              <a:rPr lang="en-US" sz="2000" dirty="0" err="1"/>
              <a:t>Haass</a:t>
            </a:r>
            <a:r>
              <a:rPr lang="en-US" sz="2000" dirty="0"/>
              <a:t>)</a:t>
            </a:r>
          </a:p>
          <a:p>
            <a:pPr lvl="1"/>
            <a:r>
              <a:rPr lang="en-US" sz="1800" dirty="0"/>
              <a:t>Negative votes in international financial institutions</a:t>
            </a:r>
          </a:p>
          <a:p>
            <a:pPr lvl="1"/>
            <a:r>
              <a:rPr lang="en-US" sz="1800" dirty="0"/>
              <a:t>Withdrawal of diplomatic relations</a:t>
            </a:r>
          </a:p>
          <a:p>
            <a:pPr lvl="1"/>
            <a:r>
              <a:rPr lang="en-US" sz="1800" dirty="0"/>
              <a:t>Visa denials</a:t>
            </a:r>
          </a:p>
          <a:p>
            <a:pPr lvl="1"/>
            <a:r>
              <a:rPr lang="en-US" sz="1800" dirty="0"/>
              <a:t>Cancellation of air links</a:t>
            </a:r>
          </a:p>
          <a:p>
            <a:pPr lvl="1"/>
            <a:endParaRPr lang="en-US" sz="1800" dirty="0"/>
          </a:p>
          <a:p>
            <a:pPr marL="457200" lvl="1" indent="0">
              <a:buNone/>
            </a:pPr>
            <a:r>
              <a:rPr lang="en-US" sz="1800" dirty="0"/>
              <a:t>*Most common types of UN sanctions, per Masters (2019)</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27536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400" dirty="0"/>
              <a:t>Purposes of sanctions (per Masters)</a:t>
            </a:r>
          </a:p>
          <a:p>
            <a:pPr lvl="1">
              <a:spcBef>
                <a:spcPts val="0"/>
              </a:spcBef>
              <a:spcAft>
                <a:spcPts val="0"/>
              </a:spcAft>
            </a:pPr>
            <a:r>
              <a:rPr lang="en-US" sz="2000" dirty="0">
                <a:effectLst/>
                <a:ea typeface="Times New Roman" panose="02020603050405020304" pitchFamily="18" charset="0"/>
              </a:rPr>
              <a:t>counterterrorism, </a:t>
            </a:r>
          </a:p>
          <a:p>
            <a:pPr lvl="1">
              <a:spcBef>
                <a:spcPts val="0"/>
              </a:spcBef>
              <a:spcAft>
                <a:spcPts val="0"/>
              </a:spcAft>
            </a:pPr>
            <a:r>
              <a:rPr lang="en-US" sz="2000" dirty="0">
                <a:effectLst/>
                <a:ea typeface="Times New Roman" panose="02020603050405020304" pitchFamily="18" charset="0"/>
              </a:rPr>
              <a:t>counternarcotics, </a:t>
            </a:r>
          </a:p>
          <a:p>
            <a:pPr lvl="1">
              <a:spcBef>
                <a:spcPts val="0"/>
              </a:spcBef>
              <a:spcAft>
                <a:spcPts val="0"/>
              </a:spcAft>
            </a:pPr>
            <a:r>
              <a:rPr lang="en-US" sz="2000" dirty="0">
                <a:effectLst/>
                <a:ea typeface="Times New Roman" panose="02020603050405020304" pitchFamily="18" charset="0"/>
              </a:rPr>
              <a:t>nonproliferation, </a:t>
            </a:r>
          </a:p>
          <a:p>
            <a:pPr lvl="1">
              <a:spcBef>
                <a:spcPts val="0"/>
              </a:spcBef>
              <a:spcAft>
                <a:spcPts val="0"/>
              </a:spcAft>
            </a:pPr>
            <a:r>
              <a:rPr lang="en-US" sz="2000" dirty="0">
                <a:effectLst/>
                <a:ea typeface="Times New Roman" panose="02020603050405020304" pitchFamily="18" charset="0"/>
              </a:rPr>
              <a:t>democracy and human rights promotion, </a:t>
            </a:r>
          </a:p>
          <a:p>
            <a:pPr lvl="1">
              <a:spcBef>
                <a:spcPts val="0"/>
              </a:spcBef>
              <a:spcAft>
                <a:spcPts val="0"/>
              </a:spcAft>
            </a:pPr>
            <a:r>
              <a:rPr lang="en-US" sz="2000" dirty="0">
                <a:effectLst/>
                <a:ea typeface="Times New Roman" panose="02020603050405020304" pitchFamily="18" charset="0"/>
              </a:rPr>
              <a:t>conflict resolution, and </a:t>
            </a:r>
          </a:p>
          <a:p>
            <a:pPr lvl="1">
              <a:spcBef>
                <a:spcPts val="0"/>
              </a:spcBef>
              <a:spcAft>
                <a:spcPts val="0"/>
              </a:spcAft>
            </a:pPr>
            <a:r>
              <a:rPr lang="en-US" sz="2000" dirty="0">
                <a:effectLst/>
                <a:ea typeface="Times New Roman" panose="02020603050405020304" pitchFamily="18" charset="0"/>
              </a:rPr>
              <a:t>cybersecurity.</a:t>
            </a:r>
          </a:p>
          <a:p>
            <a:pPr>
              <a:spcBef>
                <a:spcPts val="0"/>
              </a:spcBef>
              <a:spcAft>
                <a:spcPts val="0"/>
              </a:spcAft>
            </a:pPr>
            <a:r>
              <a:rPr lang="en-US" sz="2400" dirty="0">
                <a:ea typeface="Times New Roman" panose="02020603050405020304" pitchFamily="18" charset="0"/>
              </a:rPr>
              <a:t>Other purposes (per </a:t>
            </a:r>
            <a:r>
              <a:rPr lang="en-US" sz="2400" dirty="0" err="1">
                <a:ea typeface="Times New Roman" panose="02020603050405020304" pitchFamily="18" charset="0"/>
              </a:rPr>
              <a:t>Haass</a:t>
            </a:r>
            <a:r>
              <a:rPr lang="en-US" sz="2400" dirty="0">
                <a:ea typeface="Times New Roman" panose="02020603050405020304" pitchFamily="18" charset="0"/>
              </a:rPr>
              <a:t>)</a:t>
            </a:r>
          </a:p>
          <a:p>
            <a:pPr lvl="1">
              <a:spcBef>
                <a:spcPts val="0"/>
              </a:spcBef>
              <a:spcAft>
                <a:spcPts val="0"/>
              </a:spcAft>
            </a:pPr>
            <a:r>
              <a:rPr lang="en-US" sz="2000" dirty="0">
                <a:effectLst/>
                <a:ea typeface="Times New Roman" panose="02020603050405020304" pitchFamily="18" charset="0"/>
              </a:rPr>
              <a:t>Discourage WM</a:t>
            </a:r>
            <a:r>
              <a:rPr lang="en-US" sz="2000" dirty="0">
                <a:ea typeface="Times New Roman" panose="02020603050405020304" pitchFamily="18" charset="0"/>
              </a:rPr>
              <a:t>Ds</a:t>
            </a:r>
          </a:p>
          <a:p>
            <a:pPr lvl="1">
              <a:spcBef>
                <a:spcPts val="0"/>
              </a:spcBef>
              <a:spcAft>
                <a:spcPts val="0"/>
              </a:spcAft>
            </a:pPr>
            <a:r>
              <a:rPr lang="en-US" sz="2000" dirty="0">
                <a:effectLst/>
                <a:ea typeface="Times New Roman" panose="02020603050405020304" pitchFamily="18" charset="0"/>
              </a:rPr>
              <a:t>Thwart drug trafficking</a:t>
            </a:r>
          </a:p>
          <a:p>
            <a:pPr lvl="1">
              <a:spcBef>
                <a:spcPts val="0"/>
              </a:spcBef>
              <a:spcAft>
                <a:spcPts val="0"/>
              </a:spcAft>
            </a:pPr>
            <a:r>
              <a:rPr lang="en-US" sz="2000" dirty="0">
                <a:ea typeface="Times New Roman" panose="02020603050405020304" pitchFamily="18" charset="0"/>
              </a:rPr>
              <a:t>Discourage armed aggression</a:t>
            </a:r>
          </a:p>
          <a:p>
            <a:pPr lvl="1">
              <a:spcBef>
                <a:spcPts val="0"/>
              </a:spcBef>
              <a:spcAft>
                <a:spcPts val="0"/>
              </a:spcAft>
            </a:pPr>
            <a:r>
              <a:rPr lang="en-US" sz="2000" dirty="0">
                <a:ea typeface="Times New Roman" panose="02020603050405020304" pitchFamily="18" charset="0"/>
              </a:rPr>
              <a:t>Promote market access</a:t>
            </a:r>
          </a:p>
          <a:p>
            <a:pPr lvl="1">
              <a:spcBef>
                <a:spcPts val="0"/>
              </a:spcBef>
              <a:spcAft>
                <a:spcPts val="0"/>
              </a:spcAft>
            </a:pPr>
            <a:r>
              <a:rPr lang="en-US" sz="2000" dirty="0">
                <a:ea typeface="Times New Roman" panose="02020603050405020304" pitchFamily="18" charset="0"/>
              </a:rPr>
              <a:t>Protect environment</a:t>
            </a:r>
          </a:p>
          <a:p>
            <a:pPr lvl="1">
              <a:spcBef>
                <a:spcPts val="0"/>
              </a:spcBef>
              <a:spcAft>
                <a:spcPts val="0"/>
              </a:spcAft>
            </a:pPr>
            <a:r>
              <a:rPr lang="en-US" sz="2000" dirty="0">
                <a:ea typeface="Times New Roman" panose="02020603050405020304" pitchFamily="18" charset="0"/>
              </a:rPr>
              <a:t>Replace governments</a:t>
            </a:r>
          </a:p>
          <a:p>
            <a:pPr lvl="1">
              <a:spcBef>
                <a:spcPts val="0"/>
              </a:spcBef>
              <a:spcAft>
                <a:spcPts val="0"/>
              </a:spcAft>
            </a:pPr>
            <a:endParaRPr lang="en-US" sz="2000" dirty="0">
              <a:effectLst/>
              <a:ea typeface="Times New Roman" panose="02020603050405020304" pitchFamily="18" charset="0"/>
            </a:endParaRPr>
          </a:p>
          <a:p>
            <a:pPr lvl="1"/>
            <a:endParaRPr lang="en-US" sz="20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172249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Masters (2019) identifies 3 regimes of sanctions:</a:t>
            </a:r>
          </a:p>
          <a:p>
            <a:pPr lvl="1"/>
            <a:r>
              <a:rPr lang="en-US" sz="2400" dirty="0"/>
              <a:t>United Nations</a:t>
            </a:r>
          </a:p>
          <a:p>
            <a:pPr lvl="2"/>
            <a:r>
              <a:rPr lang="en-US" sz="2000" dirty="0"/>
              <a:t>Decided by Security Council</a:t>
            </a:r>
          </a:p>
          <a:p>
            <a:pPr lvl="1"/>
            <a:r>
              <a:rPr lang="en-US" sz="2400" dirty="0"/>
              <a:t>European Union (but called “restrictive measures”)</a:t>
            </a:r>
          </a:p>
          <a:p>
            <a:pPr lvl="2"/>
            <a:r>
              <a:rPr lang="en-US" sz="2000" dirty="0"/>
              <a:t>Requires unanimous consent by member states</a:t>
            </a:r>
          </a:p>
          <a:p>
            <a:pPr lvl="2"/>
            <a:r>
              <a:rPr lang="en-US" sz="2000" dirty="0"/>
              <a:t>Member states are free to impose harsher ones</a:t>
            </a:r>
          </a:p>
          <a:p>
            <a:pPr lvl="1"/>
            <a:r>
              <a:rPr lang="en-US" sz="2400" dirty="0"/>
              <a:t>United States</a:t>
            </a:r>
          </a:p>
          <a:p>
            <a:pPr lvl="2"/>
            <a:r>
              <a:rPr lang="en-US" sz="2000" dirty="0"/>
              <a:t>Originate in either executive or legislative branch</a:t>
            </a:r>
          </a:p>
          <a:p>
            <a:pPr lvl="2"/>
            <a:r>
              <a:rPr lang="en-US" sz="2000" dirty="0"/>
              <a:t>“US uses [them] more than any other country”</a:t>
            </a:r>
          </a:p>
          <a:p>
            <a:pPr lvl="2"/>
            <a:endParaRPr lang="en-US" sz="20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124834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F6A16E3-A8E4-6975-6440-E856F47AC6C1}"/>
              </a:ext>
            </a:extLst>
          </p:cNvPr>
          <p:cNvPicPr>
            <a:picLocks noChangeAspect="1"/>
          </p:cNvPicPr>
          <p:nvPr/>
        </p:nvPicPr>
        <p:blipFill>
          <a:blip r:embed="rId3"/>
          <a:stretch>
            <a:fillRect/>
          </a:stretch>
        </p:blipFill>
        <p:spPr>
          <a:xfrm>
            <a:off x="1707697" y="643466"/>
            <a:ext cx="5728604" cy="557106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8</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54385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dirty="0"/>
              <a:t>Sanctions used by others</a:t>
            </a:r>
          </a:p>
          <a:p>
            <a:pPr lvl="1"/>
            <a:r>
              <a:rPr lang="en-US" dirty="0"/>
              <a:t>China on</a:t>
            </a:r>
          </a:p>
          <a:p>
            <a:pPr lvl="2"/>
            <a:r>
              <a:rPr lang="en-US" dirty="0"/>
              <a:t>Australia 2020</a:t>
            </a:r>
          </a:p>
          <a:p>
            <a:pPr lvl="2"/>
            <a:r>
              <a:rPr lang="en-US" dirty="0"/>
              <a:t>Lithuania 2021</a:t>
            </a:r>
          </a:p>
          <a:p>
            <a:pPr lvl="2"/>
            <a:r>
              <a:rPr lang="en-US" dirty="0"/>
              <a:t>Taiwan 2022</a:t>
            </a:r>
          </a:p>
          <a:p>
            <a:pPr lvl="2"/>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22160126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134193</TotalTime>
  <Words>2244</Words>
  <Application>Microsoft Macintosh PowerPoint</Application>
  <PresentationFormat>On-screen Show (4:3)</PresentationFormat>
  <Paragraphs>318</Paragraphs>
  <Slides>41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BWHaasGroteskWeb</vt:lpstr>
      <vt:lpstr>Calibri</vt:lpstr>
      <vt:lpstr>Merriweather</vt:lpstr>
      <vt:lpstr>Myriad Pro</vt:lpstr>
      <vt:lpstr>Open Sans</vt:lpstr>
      <vt:lpstr>Times New Roman</vt:lpstr>
      <vt:lpstr>Default Design</vt:lpstr>
      <vt:lpstr>Class 24  Economic Sanctions by Alan V. Deardorff University of Michigan 2023</vt:lpstr>
      <vt:lpstr>Outline</vt:lpstr>
      <vt:lpstr>What economic sanctions are</vt:lpstr>
      <vt:lpstr>What economic sanctions are</vt:lpstr>
      <vt:lpstr>What economic sanctions are</vt:lpstr>
      <vt:lpstr>What economic sanctions are</vt:lpstr>
      <vt:lpstr>Sanctions Regimes</vt:lpstr>
      <vt:lpstr>PowerPoint Presentation</vt:lpstr>
      <vt:lpstr>Sanctions Regimes</vt:lpstr>
      <vt:lpstr>Pause for Discussion</vt:lpstr>
      <vt:lpstr>Questions on Masters, “What Are Economic Sanctions?</vt:lpstr>
      <vt:lpstr>Questions on Haass,  “Too Much of a Bad Thing”</vt:lpstr>
      <vt:lpstr>Sanctions History</vt:lpstr>
      <vt:lpstr>Sanctions History</vt:lpstr>
      <vt:lpstr>Do Sanctions Work?</vt:lpstr>
      <vt:lpstr>PowerPoint Presentation</vt:lpstr>
      <vt:lpstr>PowerPoint Presentation</vt:lpstr>
      <vt:lpstr>Pause for Discussion</vt:lpstr>
      <vt:lpstr>Questions on Rodriguez,  “The harm that sanctions do …”</vt:lpstr>
      <vt:lpstr>Effects of Russia sanctions</vt:lpstr>
      <vt:lpstr>PowerPoint Presentation</vt:lpstr>
      <vt:lpstr>Effects of Russia Sanctions</vt:lpstr>
      <vt:lpstr>Pause for Discussion</vt:lpstr>
      <vt:lpstr>Questions on Mulder,  “The Sanctions Weapon”</vt:lpstr>
      <vt:lpstr>Questions on Alderman,  “Leave Russia? A Year Later…”</vt:lpstr>
      <vt:lpstr>Effects of Russia Sanctions</vt:lpstr>
      <vt:lpstr>PowerPoint Presentation</vt:lpstr>
      <vt:lpstr>PowerPoint Presentation</vt:lpstr>
      <vt:lpstr>PowerPoint Presentation</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Pause for Discussion</vt:lpstr>
      <vt:lpstr>Questions on WP Editors,  “…make the sanctions hurt…”</vt:lpstr>
      <vt:lpstr>Questions on Kantchev,  “How Sanctioned Western Goods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227</cp:revision>
  <cp:lastPrinted>2023-08-25T18:46:22Z</cp:lastPrinted>
  <dcterms:created xsi:type="dcterms:W3CDTF">2011-01-03T19:29:08Z</dcterms:created>
  <dcterms:modified xsi:type="dcterms:W3CDTF">2023-08-25T18:57:32Z</dcterms:modified>
</cp:coreProperties>
</file>