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60" r:id="rId3"/>
    <p:sldId id="536" r:id="rId4"/>
    <p:sldId id="537" r:id="rId5"/>
    <p:sldId id="307" r:id="rId6"/>
    <p:sldId id="532" r:id="rId7"/>
    <p:sldId id="353" r:id="rId8"/>
    <p:sldId id="539" r:id="rId9"/>
    <p:sldId id="541" r:id="rId10"/>
    <p:sldId id="540" r:id="rId11"/>
    <p:sldId id="354" r:id="rId12"/>
    <p:sldId id="355" r:id="rId13"/>
    <p:sldId id="308" r:id="rId14"/>
    <p:sldId id="309" r:id="rId15"/>
    <p:sldId id="310" r:id="rId16"/>
    <p:sldId id="356" r:id="rId17"/>
    <p:sldId id="357" r:id="rId18"/>
    <p:sldId id="311" r:id="rId19"/>
    <p:sldId id="519" r:id="rId20"/>
    <p:sldId id="518" r:id="rId21"/>
    <p:sldId id="531" r:id="rId22"/>
    <p:sldId id="533" r:id="rId23"/>
    <p:sldId id="521" r:id="rId24"/>
    <p:sldId id="522" r:id="rId25"/>
    <p:sldId id="523" r:id="rId26"/>
    <p:sldId id="321" r:id="rId27"/>
    <p:sldId id="322" r:id="rId28"/>
    <p:sldId id="323" r:id="rId29"/>
    <p:sldId id="324" r:id="rId30"/>
    <p:sldId id="524" r:id="rId31"/>
    <p:sldId id="525" r:id="rId32"/>
    <p:sldId id="534" r:id="rId33"/>
    <p:sldId id="358" r:id="rId34"/>
    <p:sldId id="312" r:id="rId35"/>
    <p:sldId id="313" r:id="rId36"/>
    <p:sldId id="314" r:id="rId37"/>
    <p:sldId id="315" r:id="rId38"/>
    <p:sldId id="529" r:id="rId39"/>
    <p:sldId id="526" r:id="rId40"/>
    <p:sldId id="528" r:id="rId41"/>
    <p:sldId id="530" r:id="rId42"/>
    <p:sldId id="535" r:id="rId43"/>
    <p:sldId id="542" r:id="rId44"/>
    <p:sldId id="543" r:id="rId45"/>
    <p:sldId id="544" r:id="rId46"/>
    <p:sldId id="348" r:id="rId4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5" autoAdjust="0"/>
    <p:restoredTop sz="92420" autoAdjust="0"/>
  </p:normalViewPr>
  <p:slideViewPr>
    <p:cSldViewPr>
      <p:cViewPr varScale="1">
        <p:scale>
          <a:sx n="104" d="100"/>
          <a:sy n="104" d="100"/>
        </p:scale>
        <p:origin x="824" y="19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www.dol.gov</a:t>
            </a:r>
            <a:r>
              <a:rPr lang="en-US" dirty="0"/>
              <a:t>/agencies/eta/</a:t>
            </a:r>
            <a:r>
              <a:rPr lang="en-US" dirty="0" err="1"/>
              <a:t>tradeact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6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3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0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3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/2022/07/20/business/economy/trade-adjustment-assistance-</a:t>
            </a:r>
            <a:r>
              <a:rPr lang="en-US" dirty="0" err="1"/>
              <a:t>jobs.html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1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5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0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57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tcf.org</a:t>
            </a:r>
            <a:r>
              <a:rPr lang="en-US" dirty="0"/>
              <a:t>/content/about-</a:t>
            </a:r>
            <a:r>
              <a:rPr lang="en-US" dirty="0" err="1"/>
              <a:t>tcf</a:t>
            </a:r>
            <a:r>
              <a:rPr lang="en-US" dirty="0"/>
              <a:t>/congress-must-help-dislocated-workers-by-reviving-the-trade-adjustment-assistance-program/#:~:text=%E2%80%9CSadly%2C%20Congress%20let%20the%20authorization,receive%20benefits%20from%20the%20program.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4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Trade Adjustment Assistance</a:t>
            </a:r>
            <a:br>
              <a:rPr lang="en-US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FD5E1-8BEA-B2E1-01BE-60E3C283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80283"/>
            <a:ext cx="6705600" cy="57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TAA</a:t>
            </a:r>
          </a:p>
          <a:p>
            <a:pPr lvl="1"/>
            <a:r>
              <a:rPr lang="en-US" dirty="0"/>
              <a:t>Workers (since 1962)</a:t>
            </a:r>
          </a:p>
          <a:p>
            <a:pPr lvl="1"/>
            <a:r>
              <a:rPr lang="en-US" dirty="0"/>
              <a:t>Firms (since 1962)</a:t>
            </a:r>
          </a:p>
          <a:p>
            <a:pPr lvl="1"/>
            <a:r>
              <a:rPr lang="en-US" dirty="0"/>
              <a:t>Farmers and fishermen (since 2002)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Eligibility:  laid off due to</a:t>
            </a:r>
          </a:p>
          <a:p>
            <a:pPr lvl="1"/>
            <a:r>
              <a:rPr lang="en-US" dirty="0"/>
              <a:t>Increase in imports (most)</a:t>
            </a:r>
          </a:p>
          <a:p>
            <a:pPr lvl="1"/>
            <a:r>
              <a:rPr lang="en-US" dirty="0"/>
              <a:t>In upstream or downstream producers (secondary)</a:t>
            </a:r>
          </a:p>
          <a:p>
            <a:pPr lvl="1"/>
            <a:r>
              <a:rPr lang="en-US" dirty="0"/>
              <a:t>Shift in production abroad (2</a:t>
            </a:r>
            <a:r>
              <a:rPr lang="en-US" baseline="30000" dirty="0"/>
              <a:t>nd</a:t>
            </a:r>
            <a:r>
              <a:rPr lang="en-US" dirty="0"/>
              <a:t> most)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38CDC-4940-3648-A869-D89ED67D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009650"/>
            <a:ext cx="8953500" cy="483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7FF4FD-B5D6-7029-04FB-466C65EA1C3C}"/>
              </a:ext>
            </a:extLst>
          </p:cNvPr>
          <p:cNvCxnSpPr/>
          <p:nvPr/>
        </p:nvCxnSpPr>
        <p:spPr>
          <a:xfrm>
            <a:off x="95250" y="3200400"/>
            <a:ext cx="88201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C6DDFC-0810-24D0-638A-1B3752C3F595}"/>
              </a:ext>
            </a:extLst>
          </p:cNvPr>
          <p:cNvCxnSpPr>
            <a:cxnSpLocks/>
          </p:cNvCxnSpPr>
          <p:nvPr/>
        </p:nvCxnSpPr>
        <p:spPr>
          <a:xfrm flipV="1">
            <a:off x="8534400" y="34290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32F36-8E4D-564E-8A00-A1F60BFA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243032"/>
            <a:ext cx="5549900" cy="59563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67A868-FEAD-BF33-1ACA-4933F818EB61}"/>
              </a:ext>
            </a:extLst>
          </p:cNvPr>
          <p:cNvCxnSpPr>
            <a:cxnSpLocks/>
          </p:cNvCxnSpPr>
          <p:nvPr/>
        </p:nvCxnSpPr>
        <p:spPr>
          <a:xfrm>
            <a:off x="1905000" y="2743200"/>
            <a:ext cx="5181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DD8A4F-52BC-EA96-044E-5DB696B1D8E1}"/>
              </a:ext>
            </a:extLst>
          </p:cNvPr>
          <p:cNvCxnSpPr>
            <a:cxnSpLocks/>
          </p:cNvCxnSpPr>
          <p:nvPr/>
        </p:nvCxnSpPr>
        <p:spPr>
          <a:xfrm flipV="1">
            <a:off x="6400800" y="2895600"/>
            <a:ext cx="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611FE-FE9F-804E-B723-A3C2D643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64238E-46D1-556A-1829-3736A0B2CD92}"/>
              </a:ext>
            </a:extLst>
          </p:cNvPr>
          <p:cNvCxnSpPr>
            <a:cxnSpLocks/>
          </p:cNvCxnSpPr>
          <p:nvPr/>
        </p:nvCxnSpPr>
        <p:spPr>
          <a:xfrm>
            <a:off x="161925" y="2819400"/>
            <a:ext cx="85248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B15B66-199A-CA90-0131-4E1C16FE3E18}"/>
              </a:ext>
            </a:extLst>
          </p:cNvPr>
          <p:cNvCxnSpPr>
            <a:cxnSpLocks/>
          </p:cNvCxnSpPr>
          <p:nvPr/>
        </p:nvCxnSpPr>
        <p:spPr>
          <a:xfrm>
            <a:off x="161925" y="3200400"/>
            <a:ext cx="85248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Income maintenance </a:t>
            </a:r>
          </a:p>
          <a:p>
            <a:pPr lvl="2"/>
            <a:r>
              <a:rPr lang="en-US" dirty="0"/>
              <a:t>78 weeks vs. 26 weeks under UI</a:t>
            </a:r>
          </a:p>
          <a:p>
            <a:pPr lvl="1"/>
            <a:r>
              <a:rPr lang="en-US" dirty="0"/>
              <a:t>All training expenses</a:t>
            </a:r>
          </a:p>
          <a:p>
            <a:pPr lvl="1"/>
            <a:r>
              <a:rPr lang="en-US" dirty="0"/>
              <a:t>Health Coverage Tax Credit (HCTC)</a:t>
            </a:r>
          </a:p>
          <a:p>
            <a:pPr lvl="1"/>
            <a:r>
              <a:rPr lang="en-US" dirty="0"/>
              <a:t>Job search costs (90%)</a:t>
            </a:r>
          </a:p>
          <a:p>
            <a:pPr lvl="1"/>
            <a:r>
              <a:rPr lang="en-US" dirty="0"/>
              <a:t>Job relocation costs (90%)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wrong with TAA?</a:t>
            </a:r>
          </a:p>
          <a:p>
            <a:pPr lvl="1"/>
            <a:r>
              <a:rPr lang="en-US" dirty="0"/>
              <a:t>Workers are not informed (esp. HCTC)</a:t>
            </a:r>
          </a:p>
          <a:p>
            <a:pPr lvl="1"/>
            <a:r>
              <a:rPr lang="en-US" dirty="0"/>
              <a:t>Doesn’t cover service industries</a:t>
            </a:r>
          </a:p>
          <a:p>
            <a:pPr lvl="1"/>
            <a:r>
              <a:rPr lang="en-US" dirty="0"/>
              <a:t>Certification done by firms, not by industry</a:t>
            </a:r>
          </a:p>
          <a:p>
            <a:pPr lvl="1"/>
            <a:r>
              <a:rPr lang="en-US" dirty="0"/>
              <a:t>Money for training apportioned poorly</a:t>
            </a:r>
          </a:p>
          <a:p>
            <a:pPr lvl="2"/>
            <a:r>
              <a:rPr lang="en-US" dirty="0"/>
              <a:t>Some places run out, others leave $ unspent</a:t>
            </a:r>
          </a:p>
          <a:p>
            <a:pPr lvl="1"/>
            <a:r>
              <a:rPr lang="en-US" dirty="0"/>
              <a:t>Self-employed don’t qualify</a:t>
            </a:r>
          </a:p>
          <a:p>
            <a:pPr lvl="1"/>
            <a:r>
              <a:rPr lang="en-US" dirty="0"/>
              <a:t>No support for communities</a:t>
            </a:r>
          </a:p>
          <a:p>
            <a:pPr lvl="1"/>
            <a:r>
              <a:rPr lang="en-US" dirty="0"/>
              <a:t>US spends less than others (but was first)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E6980-3540-9B49-9E14-DDBD0E55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00150"/>
            <a:ext cx="8788400" cy="44577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D5EBFD-B6BD-47DE-5E21-4D77E6EA640B}"/>
              </a:ext>
            </a:extLst>
          </p:cNvPr>
          <p:cNvCxnSpPr>
            <a:cxnSpLocks/>
          </p:cNvCxnSpPr>
          <p:nvPr/>
        </p:nvCxnSpPr>
        <p:spPr>
          <a:xfrm>
            <a:off x="309562" y="4800600"/>
            <a:ext cx="73866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22:  Trade Adjustment Assistance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Rosen, “Strengthening TAA”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qualifies for TAA, and what do they get?</a:t>
            </a:r>
          </a:p>
          <a:p>
            <a:r>
              <a:rPr lang="en-US" dirty="0"/>
              <a:t>How does US expenditure on TAA differ from expenditure on similar programs in other major countries?</a:t>
            </a:r>
          </a:p>
          <a:p>
            <a:r>
              <a:rPr lang="en-US" dirty="0"/>
              <a:t>What’s wrong with US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Lawrence, </a:t>
            </a:r>
            <a:br>
              <a:rPr lang="en-US" dirty="0"/>
            </a:br>
            <a:r>
              <a:rPr lang="en-US" dirty="0"/>
              <a:t>“A Numbers Argument…”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gains from trade agreements large enough to justify the expenses of TAA?</a:t>
            </a:r>
          </a:p>
          <a:p>
            <a:r>
              <a:rPr lang="en-US" dirty="0"/>
              <a:t>Does Lawrence advocate for adjustment assistance only for trade-displaced workers?</a:t>
            </a:r>
            <a:endParaRPr lang="en-US" sz="1400" dirty="0"/>
          </a:p>
          <a:p>
            <a:r>
              <a:rPr lang="en-US" dirty="0"/>
              <a:t>Why does Lawrence associate TAA with passing Trade Promotion Authority?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Current status of TAA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Program that replaces a fraction (usually 50%) of any cut in wage when the unemployed take a new job.  Workers get it for only a limited time</a:t>
            </a:r>
          </a:p>
          <a:p>
            <a:pPr lvl="1"/>
            <a:r>
              <a:rPr lang="en-US" dirty="0"/>
              <a:t>Object is to encourage taking a new job even at a lower wage, with the hope that wage will then rise with experience</a:t>
            </a:r>
          </a:p>
          <a:p>
            <a:pPr lvl="1"/>
            <a:r>
              <a:rPr lang="en-US" dirty="0"/>
              <a:t>Widely advocated by economists, not just for trade-displaced workers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ATAA:  Alternative Trade Adjustment Assistance</a:t>
            </a:r>
          </a:p>
          <a:p>
            <a:pPr lvl="1"/>
            <a:r>
              <a:rPr lang="en-US" dirty="0"/>
              <a:t>Part of 2002 expansion of TAA</a:t>
            </a:r>
          </a:p>
          <a:p>
            <a:pPr lvl="1"/>
            <a:r>
              <a:rPr lang="en-US" dirty="0"/>
              <a:t>Available only to workers who are</a:t>
            </a:r>
          </a:p>
          <a:p>
            <a:pPr lvl="2"/>
            <a:r>
              <a:rPr lang="en-US" dirty="0"/>
              <a:t>Over 50</a:t>
            </a:r>
          </a:p>
          <a:p>
            <a:pPr lvl="2"/>
            <a:r>
              <a:rPr lang="en-US" dirty="0"/>
              <a:t>Earning less than $50,000 a year</a:t>
            </a:r>
          </a:p>
          <a:p>
            <a:pPr lvl="2"/>
            <a:r>
              <a:rPr lang="en-US" dirty="0"/>
              <a:t>If they get new employment within 26 weeks</a:t>
            </a:r>
          </a:p>
          <a:p>
            <a:pPr lvl="1"/>
            <a:r>
              <a:rPr lang="en-US" dirty="0"/>
              <a:t>Payment is</a:t>
            </a:r>
          </a:p>
          <a:p>
            <a:pPr lvl="2"/>
            <a:r>
              <a:rPr lang="en-US" dirty="0"/>
              <a:t>50% of drop in wage for at most 2 years</a:t>
            </a:r>
          </a:p>
          <a:p>
            <a:pPr lvl="2"/>
            <a:r>
              <a:rPr lang="en-US" dirty="0"/>
              <a:t>Not to exceed $10,000 per worker over the 2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Brainard and </a:t>
            </a:r>
            <a:r>
              <a:rPr lang="en-US" dirty="0" err="1"/>
              <a:t>Litan</a:t>
            </a:r>
            <a:r>
              <a:rPr lang="en-US" dirty="0"/>
              <a:t> argue</a:t>
            </a:r>
          </a:p>
          <a:p>
            <a:pPr lvl="1"/>
            <a:r>
              <a:rPr lang="en-US" dirty="0"/>
              <a:t>Wage insurance is needed for all workers</a:t>
            </a:r>
          </a:p>
          <a:p>
            <a:pPr lvl="1"/>
            <a:r>
              <a:rPr lang="en-US" dirty="0"/>
              <a:t>But especially for trade-displaced workers</a:t>
            </a:r>
          </a:p>
          <a:p>
            <a:pPr lvl="2"/>
            <a:r>
              <a:rPr lang="en-US" dirty="0"/>
              <a:t>Their unemployment lasts much longer</a:t>
            </a:r>
          </a:p>
          <a:p>
            <a:pPr lvl="2"/>
            <a:r>
              <a:rPr lang="en-US" dirty="0"/>
              <a:t>Their drop in wage is somewhat larger</a:t>
            </a:r>
          </a:p>
          <a:p>
            <a:pPr lvl="2"/>
            <a:r>
              <a:rPr lang="en-US" dirty="0"/>
              <a:t>TAA does very little</a:t>
            </a:r>
          </a:p>
          <a:p>
            <a:pPr lvl="1"/>
            <a:r>
              <a:rPr lang="en-US" dirty="0"/>
              <a:t>Advantage of wage insurance</a:t>
            </a:r>
          </a:p>
          <a:p>
            <a:pPr lvl="2"/>
            <a:r>
              <a:rPr lang="en-US" dirty="0"/>
              <a:t>Speeds re-employment</a:t>
            </a:r>
          </a:p>
          <a:p>
            <a:pPr lvl="2"/>
            <a:r>
              <a:rPr lang="en-US" dirty="0"/>
              <a:t>Subsidizes training (on the job)</a:t>
            </a:r>
          </a:p>
          <a:p>
            <a:pPr lvl="2"/>
            <a:r>
              <a:rPr lang="en-US" dirty="0"/>
              <a:t>Encourages workers to consider alternative jobs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C56E0-A990-E547-9B02-0DBE9AA7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9950"/>
            <a:ext cx="8686800" cy="51181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ED4BD7-C1FC-C26B-BA74-03C401968C17}"/>
              </a:ext>
            </a:extLst>
          </p:cNvPr>
          <p:cNvCxnSpPr>
            <a:cxnSpLocks/>
          </p:cNvCxnSpPr>
          <p:nvPr/>
        </p:nvCxnSpPr>
        <p:spPr>
          <a:xfrm flipV="1">
            <a:off x="4876800" y="29718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8F23FB-A33C-742E-C0EA-62423BA7144A}"/>
              </a:ext>
            </a:extLst>
          </p:cNvPr>
          <p:cNvCxnSpPr>
            <a:cxnSpLocks/>
          </p:cNvCxnSpPr>
          <p:nvPr/>
        </p:nvCxnSpPr>
        <p:spPr>
          <a:xfrm flipV="1">
            <a:off x="6248400" y="29718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B9D3A-AE1B-E642-B21D-D79054AD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016000"/>
            <a:ext cx="6781800" cy="4826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F0DE6C-4074-F84D-0D96-EA661DD81811}"/>
              </a:ext>
            </a:extLst>
          </p:cNvPr>
          <p:cNvCxnSpPr>
            <a:cxnSpLocks/>
          </p:cNvCxnSpPr>
          <p:nvPr/>
        </p:nvCxnSpPr>
        <p:spPr>
          <a:xfrm flipH="1">
            <a:off x="4572000" y="20574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786E0-4040-61F9-85F2-EA5B4343F56F}"/>
              </a:ext>
            </a:extLst>
          </p:cNvPr>
          <p:cNvCxnSpPr>
            <a:cxnSpLocks/>
          </p:cNvCxnSpPr>
          <p:nvPr/>
        </p:nvCxnSpPr>
        <p:spPr>
          <a:xfrm flipH="1">
            <a:off x="4876800" y="838200"/>
            <a:ext cx="6096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1D2012-5D93-96C4-8325-CF25BB5A5C29}"/>
              </a:ext>
            </a:extLst>
          </p:cNvPr>
          <p:cNvSpPr txBox="1"/>
          <p:nvPr/>
        </p:nvSpPr>
        <p:spPr>
          <a:xfrm>
            <a:off x="4876800" y="53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35364-F1E2-60D6-45F3-9B2ECE17FE4F}"/>
              </a:ext>
            </a:extLst>
          </p:cNvPr>
          <p:cNvCxnSpPr>
            <a:cxnSpLocks/>
          </p:cNvCxnSpPr>
          <p:nvPr/>
        </p:nvCxnSpPr>
        <p:spPr>
          <a:xfrm flipH="1">
            <a:off x="4572000" y="2743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D035CB-F83A-F919-1309-DCC3409B227E}"/>
              </a:ext>
            </a:extLst>
          </p:cNvPr>
          <p:cNvCxnSpPr>
            <a:cxnSpLocks/>
          </p:cNvCxnSpPr>
          <p:nvPr/>
        </p:nvCxnSpPr>
        <p:spPr>
          <a:xfrm flipV="1">
            <a:off x="7239000" y="3886200"/>
            <a:ext cx="0" cy="762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B5529-1B5D-3647-A64D-370ECED1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9600"/>
            <a:ext cx="5720835" cy="555908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5BCFB0-D2A0-89D9-E0E7-02CE44563CC5}"/>
              </a:ext>
            </a:extLst>
          </p:cNvPr>
          <p:cNvCxnSpPr>
            <a:cxnSpLocks/>
          </p:cNvCxnSpPr>
          <p:nvPr/>
        </p:nvCxnSpPr>
        <p:spPr>
          <a:xfrm>
            <a:off x="3505200" y="2819400"/>
            <a:ext cx="1066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8E5F0-99E6-EA94-0DD9-78D81D15F34D}"/>
              </a:ext>
            </a:extLst>
          </p:cNvPr>
          <p:cNvCxnSpPr>
            <a:cxnSpLocks/>
          </p:cNvCxnSpPr>
          <p:nvPr/>
        </p:nvCxnSpPr>
        <p:spPr>
          <a:xfrm>
            <a:off x="3428999" y="5791200"/>
            <a:ext cx="190500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E1038-9619-C24E-9F7F-E03617A7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711200"/>
            <a:ext cx="6794500" cy="54356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E4B3BB-1F5F-DD6A-15D3-42039F0FF2AD}"/>
              </a:ext>
            </a:extLst>
          </p:cNvPr>
          <p:cNvCxnSpPr>
            <a:cxnSpLocks/>
          </p:cNvCxnSpPr>
          <p:nvPr/>
        </p:nvCxnSpPr>
        <p:spPr>
          <a:xfrm>
            <a:off x="1524000" y="5105400"/>
            <a:ext cx="6096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CF5E0E-276B-D79A-B88A-81BEDBF9EBF4}"/>
              </a:ext>
            </a:extLst>
          </p:cNvPr>
          <p:cNvCxnSpPr>
            <a:cxnSpLocks/>
          </p:cNvCxnSpPr>
          <p:nvPr/>
        </p:nvCxnSpPr>
        <p:spPr>
          <a:xfrm>
            <a:off x="1524000" y="5257800"/>
            <a:ext cx="3505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B2AD30-9C96-5945-3C1F-CE8271C747EC}"/>
              </a:ext>
            </a:extLst>
          </p:cNvPr>
          <p:cNvCxnSpPr>
            <a:cxnSpLocks/>
          </p:cNvCxnSpPr>
          <p:nvPr/>
        </p:nvCxnSpPr>
        <p:spPr>
          <a:xfrm flipH="1">
            <a:off x="5257800" y="22860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0B562F-D684-DF94-D32A-5DFCD5C393A7}"/>
              </a:ext>
            </a:extLst>
          </p:cNvPr>
          <p:cNvCxnSpPr>
            <a:cxnSpLocks/>
          </p:cNvCxnSpPr>
          <p:nvPr/>
        </p:nvCxnSpPr>
        <p:spPr>
          <a:xfrm>
            <a:off x="4038600" y="4724400"/>
            <a:ext cx="3733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CE95-BB8D-134D-BA51-D1628F02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7355-7777-954E-A8DF-AD6693A3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class this Wednesday, Nov 22 (due to Thanksgiving, sort of)</a:t>
            </a:r>
          </a:p>
          <a:p>
            <a:r>
              <a:rPr lang="en-US" dirty="0"/>
              <a:t>There </a:t>
            </a:r>
            <a:r>
              <a:rPr lang="en-US" u="sng" dirty="0"/>
              <a:t>is</a:t>
            </a:r>
            <a:r>
              <a:rPr lang="en-US" dirty="0"/>
              <a:t> a quiz due on Friday, Nov 24, covering:</a:t>
            </a:r>
          </a:p>
          <a:p>
            <a:pPr lvl="1"/>
            <a:r>
              <a:rPr lang="en-US" dirty="0"/>
              <a:t>Last Wednesday, Safeguards</a:t>
            </a:r>
          </a:p>
          <a:p>
            <a:pPr lvl="1"/>
            <a:r>
              <a:rPr lang="en-US" dirty="0"/>
              <a:t>Today, TAA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800D8-89E9-6744-84BB-1970394F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7377B-6ABE-8546-B362-50C1C062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8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Brainard &amp; </a:t>
            </a:r>
            <a:r>
              <a:rPr lang="en-US" dirty="0" err="1"/>
              <a:t>Litan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“Insuring America’s Workers”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wage insurance more likely to encourage reemployment than unemployment compensation?</a:t>
            </a:r>
          </a:p>
          <a:p>
            <a:r>
              <a:rPr lang="en-US" dirty="0"/>
              <a:t>Why do the authors argue that it should be given to all displaced workers, not just those displaced by trade?</a:t>
            </a:r>
          </a:p>
          <a:p>
            <a:r>
              <a:rPr lang="en-US" dirty="0"/>
              <a:t>Why does wage insurance lead to more effective retraining than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2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/>
              <a:t>Arguments against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Current status of TAA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7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US TAA (see James)</a:t>
            </a:r>
          </a:p>
          <a:p>
            <a:pPr lvl="2"/>
            <a:r>
              <a:rPr lang="en-US" dirty="0"/>
              <a:t>Note free-market orientation:  “As long as property is acquired legally and not through fraud, inequality is not unfair”</a:t>
            </a:r>
          </a:p>
          <a:p>
            <a:pPr lvl="1"/>
            <a:r>
              <a:rPr lang="en-US" dirty="0"/>
              <a:t>Argument in favor was to get support for trade.  That’s hasn’t worked.</a:t>
            </a:r>
          </a:p>
          <a:p>
            <a:pPr lvl="1"/>
            <a:r>
              <a:rPr lang="en-US" dirty="0"/>
              <a:t>Trade-impacted workers do not suffer more than other unemployed.</a:t>
            </a:r>
          </a:p>
          <a:p>
            <a:pPr lvl="1"/>
            <a:r>
              <a:rPr lang="en-US" dirty="0"/>
              <a:t>Program is not very effective or well-run.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1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D74F9-8CBB-5147-B130-BCA2B958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00"/>
            <a:ext cx="9144000" cy="58511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CA1BA4-8B48-3F4C-BDD4-54D5D2EE0209}"/>
              </a:ext>
            </a:extLst>
          </p:cNvPr>
          <p:cNvSpPr/>
          <p:nvPr/>
        </p:nvSpPr>
        <p:spPr>
          <a:xfrm>
            <a:off x="2230582" y="609600"/>
            <a:ext cx="1468581" cy="429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CF7989-CC1D-D029-6D31-D0DCFE098AE8}"/>
              </a:ext>
            </a:extLst>
          </p:cNvPr>
          <p:cNvCxnSpPr>
            <a:cxnSpLocks/>
          </p:cNvCxnSpPr>
          <p:nvPr/>
        </p:nvCxnSpPr>
        <p:spPr>
          <a:xfrm>
            <a:off x="7924800" y="3248890"/>
            <a:ext cx="0" cy="942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0E222-C8AF-A047-9314-896E7BE5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3" y="124690"/>
            <a:ext cx="8815734" cy="601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37A5E-7814-0244-8AE1-D0705F1AF858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2066184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8ABC0-CE48-7242-BDC8-948630A3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859"/>
            <a:ext cx="9144000" cy="5284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F5AF9-A254-794F-81C9-FDC5599C6E03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048169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6740C-3403-2F46-ABD8-995B9F5F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795"/>
            <a:ext cx="9144000" cy="520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6C078-C8EF-D24E-B21B-48A95C7B3925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79454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EU TAA (see Beattie)</a:t>
            </a:r>
          </a:p>
          <a:p>
            <a:pPr lvl="1"/>
            <a:r>
              <a:rPr lang="en-US" dirty="0"/>
              <a:t>EU TAA is European </a:t>
            </a:r>
            <a:r>
              <a:rPr lang="en-US" dirty="0" err="1"/>
              <a:t>Globalisatin</a:t>
            </a:r>
            <a:r>
              <a:rPr lang="en-US" dirty="0"/>
              <a:t> Fund since 2007</a:t>
            </a:r>
          </a:p>
          <a:p>
            <a:pPr lvl="1"/>
            <a:r>
              <a:rPr lang="en-US" dirty="0"/>
              <a:t>Problems with it</a:t>
            </a:r>
          </a:p>
          <a:p>
            <a:pPr lvl="2"/>
            <a:r>
              <a:rPr lang="en-US" dirty="0"/>
              <a:t>Complicated to administer</a:t>
            </a:r>
          </a:p>
          <a:p>
            <a:pPr lvl="2"/>
            <a:r>
              <a:rPr lang="en-US" dirty="0"/>
              <a:t>Fails to provide much compensation</a:t>
            </a:r>
          </a:p>
          <a:p>
            <a:pPr lvl="2"/>
            <a:r>
              <a:rPr lang="en-US" dirty="0"/>
              <a:t>Contributes to the perception that trade is harmful.</a:t>
            </a:r>
          </a:p>
          <a:p>
            <a:pPr lvl="1"/>
            <a:r>
              <a:rPr lang="en-US" dirty="0"/>
              <a:t>Better would be “a Nordic-style comprehensive welfare and education system”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3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DC3C-635D-7048-AE3A-3A6BC923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67E02-DE14-074D-92E9-6B5DF406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F4A2C-CAD5-2D4E-9404-4E3829B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1AD835-B13F-A76F-A4AA-D2DA07BAA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11396"/>
              </p:ext>
            </p:extLst>
          </p:nvPr>
        </p:nvGraphicFramePr>
        <p:xfrm>
          <a:off x="2362200" y="1981200"/>
          <a:ext cx="41148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398369826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24658498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66030785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72090540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19195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7.63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467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55068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41405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72614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S.D.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2.07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2.21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49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06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James, “Maladjusted”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been the primary motivation for enacting and extending TAA?</a:t>
            </a:r>
          </a:p>
          <a:p>
            <a:r>
              <a:rPr lang="en-US" dirty="0"/>
              <a:t>What sectors of the US economy have had the most certifications for TAA, according to the FY2006 data presented?</a:t>
            </a:r>
          </a:p>
          <a:p>
            <a:r>
              <a:rPr lang="en-US" dirty="0"/>
              <a:t>Are trade displaced workers more in need of help than workers displaced by other causes?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author mention any examples of successful compensation of producers hurt by imports?</a:t>
            </a:r>
          </a:p>
          <a:p>
            <a:r>
              <a:rPr lang="en-US" dirty="0"/>
              <a:t>Does TAA achieve the aim of compensating losers from trade?</a:t>
            </a:r>
          </a:p>
          <a:p>
            <a:r>
              <a:rPr lang="en-US" dirty="0"/>
              <a:t>Does TAA achieve the aim of making trade agreements politically acceptable?</a:t>
            </a:r>
          </a:p>
          <a:p>
            <a:r>
              <a:rPr lang="en-US" dirty="0"/>
              <a:t>Why should advocates of globalization be opposed to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9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EU have a program analogous to Trade Adjustment Assistance? </a:t>
            </a:r>
          </a:p>
          <a:p>
            <a:r>
              <a:rPr lang="en-US" dirty="0"/>
              <a:t>How much money does TAA hand out, and to how many workers? </a:t>
            </a:r>
          </a:p>
          <a:p>
            <a:r>
              <a:rPr lang="en-US" dirty="0"/>
              <a:t>Does the author favor doing nothing to help those who lose from trade?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0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  <a:p>
            <a:r>
              <a:rPr lang="en-US" dirty="0"/>
              <a:t>Current status of TAA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8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2015:  TAA was reauthorized through June 2022</a:t>
            </a:r>
          </a:p>
          <a:p>
            <a:pPr lvl="1"/>
            <a:r>
              <a:rPr lang="en-US" sz="2400" dirty="0"/>
              <a:t>”Phased termination” would begin then</a:t>
            </a:r>
          </a:p>
          <a:p>
            <a:pPr lvl="1"/>
            <a:r>
              <a:rPr lang="en-US" sz="2400" dirty="0"/>
              <a:t>“Sunset provisions” would apply starting July 2021</a:t>
            </a:r>
          </a:p>
          <a:p>
            <a:r>
              <a:rPr lang="en-US" sz="2800" dirty="0"/>
              <a:t>2021-22:  Acts to reauthorize were passed in House, but omitted from bills passed by Senate</a:t>
            </a:r>
          </a:p>
          <a:p>
            <a:r>
              <a:rPr lang="en-US" sz="2800" dirty="0"/>
              <a:t>June 2023:  American Worker and Trade Competitiveness Act (H.R. 4276) was introduced to</a:t>
            </a:r>
          </a:p>
          <a:p>
            <a:pPr lvl="1"/>
            <a:r>
              <a:rPr lang="en-US" sz="2400" dirty="0"/>
              <a:t>Extend TAA through FY 2030 </a:t>
            </a:r>
          </a:p>
          <a:p>
            <a:pPr lvl="1"/>
            <a:r>
              <a:rPr lang="en-US" sz="2400" dirty="0"/>
              <a:t>Expand eligibility and benefits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Collins, </a:t>
            </a:r>
            <a:br>
              <a:rPr lang="en-US" sz="4000" dirty="0"/>
            </a:br>
            <a:r>
              <a:rPr lang="en-US" sz="4000" dirty="0"/>
              <a:t>“Trade Adjustment Assistance 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“sunset provisions” in that act, and when did they apply? </a:t>
            </a:r>
          </a:p>
          <a:p>
            <a:r>
              <a:rPr lang="en-US" dirty="0"/>
              <a:t>If workers were approved for TAA prior to July 2022, did they lose their benefits? </a:t>
            </a:r>
          </a:p>
          <a:p>
            <a:r>
              <a:rPr lang="en-US" dirty="0"/>
              <a:t>Has legislation been introduced to reauthorize TAA, and has it passed? </a:t>
            </a:r>
          </a:p>
          <a:p>
            <a:r>
              <a:rPr lang="en-US" dirty="0"/>
              <a:t>What is the status now?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/>
              <a:t>Arguments against</a:t>
            </a:r>
          </a:p>
          <a:p>
            <a:r>
              <a:rPr lang="en-US" dirty="0"/>
              <a:t>Current status of TAA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Current status of TAA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81" y="1414506"/>
            <a:ext cx="8229600" cy="4525963"/>
          </a:xfrm>
        </p:spPr>
        <p:txBody>
          <a:bodyPr/>
          <a:lstStyle/>
          <a:p>
            <a:r>
              <a:rPr lang="en-US" sz="2800" dirty="0"/>
              <a:t>Started 1962</a:t>
            </a:r>
          </a:p>
          <a:p>
            <a:pPr lvl="1"/>
            <a:r>
              <a:rPr lang="en-US" sz="2400" dirty="0"/>
              <a:t>Reason (Kennedy)</a:t>
            </a:r>
          </a:p>
          <a:p>
            <a:pPr lvl="2"/>
            <a:r>
              <a:rPr lang="en-US" sz="2000" dirty="0"/>
              <a:t>“Obligation to render assistance to those who suffer as a result of national trade policy”</a:t>
            </a:r>
          </a:p>
          <a:p>
            <a:pPr lvl="2"/>
            <a:r>
              <a:rPr lang="en-US" sz="2000" dirty="0"/>
              <a:t>Costs of trade are concentrated, compared to benefits</a:t>
            </a:r>
          </a:p>
          <a:p>
            <a:r>
              <a:rPr lang="en-US" sz="2800" dirty="0"/>
              <a:t>Latest expansion:  2002</a:t>
            </a:r>
          </a:p>
          <a:p>
            <a:pPr lvl="1"/>
            <a:r>
              <a:rPr lang="en-US" sz="2400" dirty="0"/>
              <a:t>New features, but few take advantage of them</a:t>
            </a:r>
          </a:p>
          <a:p>
            <a:r>
              <a:rPr lang="en-US" sz="2800" dirty="0"/>
              <a:t>Program stopped July 2022</a:t>
            </a:r>
          </a:p>
          <a:p>
            <a:pPr lvl="1"/>
            <a:r>
              <a:rPr lang="en-US" sz="2400" dirty="0"/>
              <a:t>Workers separated from job before June 30, 2022, still eligible</a:t>
            </a:r>
          </a:p>
          <a:p>
            <a:pPr lvl="1"/>
            <a:r>
              <a:rPr lang="en-US" sz="2400" dirty="0"/>
              <a:t>Needs re-authorization by Congress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9D076-44CD-8DBF-D3DD-30A18D68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6930"/>
            <a:ext cx="7772400" cy="42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56B62-3E2E-E7FA-37A7-0945495C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2279"/>
            <a:ext cx="7772400" cy="3053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FF544-99CE-3CFC-3476-D824A63A0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075163"/>
            <a:ext cx="2324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51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89607</TotalTime>
  <Words>2084</Words>
  <Application>Microsoft Macintosh PowerPoint</Application>
  <PresentationFormat>On-screen Show (4:3)</PresentationFormat>
  <Paragraphs>322</Paragraphs>
  <Slides>46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Default Design</vt:lpstr>
      <vt:lpstr>Class 22  Trade Adjustment Assistance  by Alan V. Deardorff University of Michigan 2023</vt:lpstr>
      <vt:lpstr>Pause for News</vt:lpstr>
      <vt:lpstr>Announcements</vt:lpstr>
      <vt:lpstr>Quiz Results</vt:lpstr>
      <vt:lpstr>TAA:   Trade Adjustment Assistance</vt:lpstr>
      <vt:lpstr>TAA:   Trade Adjustment Assistance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Pause for Discussion</vt:lpstr>
      <vt:lpstr>Questions on Rosen, “Strengthening TAA” </vt:lpstr>
      <vt:lpstr>Questions on Lawrence,  “A Numbers Argument…” </vt:lpstr>
      <vt:lpstr>TAA:   Trade Adjustment Assistance</vt:lpstr>
      <vt:lpstr>Wage Insurance</vt:lpstr>
      <vt:lpstr>Wage Insurance</vt:lpstr>
      <vt:lpstr>Wage Insurance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Brainard &amp; Litan. “Insuring America’s Workers”</vt:lpstr>
      <vt:lpstr>TAA:   Trade Adjustment Assistance</vt:lpstr>
      <vt:lpstr>Arguments against TAA</vt:lpstr>
      <vt:lpstr>PowerPoint Presentation</vt:lpstr>
      <vt:lpstr>PowerPoint Presentation</vt:lpstr>
      <vt:lpstr>PowerPoint Presentation</vt:lpstr>
      <vt:lpstr>PowerPoint Presentation</vt:lpstr>
      <vt:lpstr>Arguments against TAA</vt:lpstr>
      <vt:lpstr>Pause for Discussion</vt:lpstr>
      <vt:lpstr>Questions on James, “Maladjusted” </vt:lpstr>
      <vt:lpstr>Questions on Beattie,  “Flaws of Trying…” </vt:lpstr>
      <vt:lpstr>Questions on Beattie,  “Flaws of Trying…” </vt:lpstr>
      <vt:lpstr>TAA:   Trade Adjustment Assistance</vt:lpstr>
      <vt:lpstr>Current status of TAA</vt:lpstr>
      <vt:lpstr>Questions on Collins,  “Trade Adjustment Assistance …” 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188</cp:revision>
  <cp:lastPrinted>2021-11-10T19:36:54Z</cp:lastPrinted>
  <dcterms:created xsi:type="dcterms:W3CDTF">2011-01-03T19:29:08Z</dcterms:created>
  <dcterms:modified xsi:type="dcterms:W3CDTF">2023-11-20T14:53:06Z</dcterms:modified>
</cp:coreProperties>
</file>