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546" r:id="rId3"/>
    <p:sldId id="560" r:id="rId4"/>
    <p:sldId id="562" r:id="rId5"/>
    <p:sldId id="564" r:id="rId6"/>
    <p:sldId id="565" r:id="rId7"/>
    <p:sldId id="430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555" r:id="rId17"/>
    <p:sldId id="556" r:id="rId18"/>
    <p:sldId id="566" r:id="rId19"/>
    <p:sldId id="567" r:id="rId20"/>
    <p:sldId id="374" r:id="rId21"/>
    <p:sldId id="416" r:id="rId22"/>
    <p:sldId id="417" r:id="rId23"/>
    <p:sldId id="418" r:id="rId24"/>
    <p:sldId id="568" r:id="rId25"/>
    <p:sldId id="419" r:id="rId26"/>
    <p:sldId id="420" r:id="rId27"/>
    <p:sldId id="569" r:id="rId28"/>
    <p:sldId id="421" r:id="rId29"/>
    <p:sldId id="571" r:id="rId30"/>
    <p:sldId id="424" r:id="rId31"/>
    <p:sldId id="425" r:id="rId32"/>
    <p:sldId id="426" r:id="rId33"/>
    <p:sldId id="427" r:id="rId34"/>
    <p:sldId id="428" r:id="rId35"/>
    <p:sldId id="429" r:id="rId36"/>
    <p:sldId id="570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620" r:id="rId45"/>
    <p:sldId id="622" r:id="rId46"/>
    <p:sldId id="339" r:id="rId47"/>
    <p:sldId id="345" r:id="rId48"/>
    <p:sldId id="583" r:id="rId49"/>
    <p:sldId id="584" r:id="rId50"/>
    <p:sldId id="621" r:id="rId51"/>
    <p:sldId id="623" r:id="rId52"/>
    <p:sldId id="352" r:id="rId53"/>
    <p:sldId id="624" r:id="rId54"/>
    <p:sldId id="625" r:id="rId55"/>
    <p:sldId id="626" r:id="rId56"/>
    <p:sldId id="659" r:id="rId57"/>
    <p:sldId id="350" r:id="rId58"/>
    <p:sldId id="661" r:id="rId59"/>
    <p:sldId id="663" r:id="rId60"/>
    <p:sldId id="670" r:id="rId61"/>
    <p:sldId id="671" r:id="rId62"/>
    <p:sldId id="664" r:id="rId63"/>
    <p:sldId id="658" r:id="rId64"/>
    <p:sldId id="645" r:id="rId65"/>
    <p:sldId id="646" r:id="rId66"/>
    <p:sldId id="672" r:id="rId67"/>
    <p:sldId id="673" r:id="rId68"/>
    <p:sldId id="674" r:id="rId69"/>
    <p:sldId id="675" r:id="rId70"/>
    <p:sldId id="676" r:id="rId71"/>
    <p:sldId id="677" r:id="rId72"/>
    <p:sldId id="678" r:id="rId73"/>
    <p:sldId id="649" r:id="rId74"/>
    <p:sldId id="654" r:id="rId75"/>
    <p:sldId id="655" r:id="rId76"/>
    <p:sldId id="679" r:id="rId77"/>
    <p:sldId id="333" r:id="rId7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6" autoAdjust="0"/>
    <p:restoredTop sz="92496" autoAdjust="0"/>
  </p:normalViewPr>
  <p:slideViewPr>
    <p:cSldViewPr>
      <p:cViewPr>
        <p:scale>
          <a:sx n="110" d="100"/>
          <a:sy n="110" d="100"/>
        </p:scale>
        <p:origin x="1768" y="-56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3/04/cptpp-trade-tariff-brexit-uk/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b988cf7d-baf6-49ca-97c2-1ba16c6bdd10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rtais.wto.org</a:t>
            </a:r>
            <a:r>
              <a:rPr lang="en-US" dirty="0"/>
              <a:t>/UI/</a:t>
            </a:r>
            <a:r>
              <a:rPr lang="en-US" dirty="0" err="1"/>
              <a:t>PublicMaintainRTAHome.aspx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3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rtais.wto.org</a:t>
            </a:r>
            <a:r>
              <a:rPr lang="en-US" dirty="0"/>
              <a:t>/UI/</a:t>
            </a:r>
            <a:r>
              <a:rPr lang="en-US" dirty="0" err="1"/>
              <a:t>PublicAllRTAList.aspx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8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www.mfat.govt.nz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/trade/free-trade-agreements/free-trade-agreements-concluded-but-not-in-force/regional-comprehensive-economic-partnership-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rcep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rcep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-overview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"Big deal: Who gains from RCEP, Asia’s new trade pact?,"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21, 2020.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Bird, Mike, "Asia’s Massive New Trade Deal Is No Big Victory for Beijing,"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16,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advocacy.calchamber.com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/policy/issues/trans-pacific-trade-relations/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Edmond, Charlotte, "The United Kingdom Is Set to Join the Trans-Pacific Free Trade Pact. Here's What You Need to Know," World Economic Forum, April 3, 2023. [4p]</a:t>
            </a:r>
            <a:r>
              <a:rPr lang="en-US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https://www.weforum.org/agenda/2023/04/cptpp-trade-tariff-brexit-uk/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“Two Years into CPTPP”, CSIS, August 9, 2021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www.csis.org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/analysis/two-years-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cptpp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Bounds, Andy, “EU steps up pressure to dismantle trade barriers,”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 Times,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October 27, 2021.  [3p].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https://www.ft.com/content/b988cf7d-baf6-49ca-97c2-1ba16c6bdd10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9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rtais.wto.org</a:t>
            </a:r>
            <a:r>
              <a:rPr lang="en-US" dirty="0"/>
              <a:t>/UI/</a:t>
            </a:r>
            <a:r>
              <a:rPr lang="en-US" dirty="0" err="1"/>
              <a:t>PublicAllRTAList.aspx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3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20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FTAs and Other Trade Deals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92131-1DDF-274A-B219-6C965343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B7134-6E81-4247-9B36-36AD3D93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FA392-91B6-5346-86EC-78658BA1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ED2D6-F55A-3D40-8F7F-9C6C8787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3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0E530-FB65-0348-B8DD-6EA4555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C42F1-6810-1B47-964F-FDC76D97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  <a:br>
              <a:rPr lang="en-US" sz="4000" dirty="0"/>
            </a:br>
            <a:r>
              <a:rPr lang="en-US" sz="4000" dirty="0"/>
              <a:t>(Not asked before)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are ROOs necessary in FTA but not in Customs Union?</a:t>
            </a:r>
          </a:p>
          <a:p>
            <a:r>
              <a:rPr lang="en-US" sz="2400" dirty="0"/>
              <a:t>Why is the matrix of FTAs plus CUs so much fuller than the matrix of just FTAs?  Are there really a lot of CUs?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was</a:t>
            </a:r>
          </a:p>
          <a:p>
            <a:pPr lvl="1"/>
            <a:r>
              <a:rPr lang="en-US" dirty="0"/>
              <a:t>An FTA between US, Canada, and Mexico</a:t>
            </a:r>
          </a:p>
          <a:p>
            <a:pPr lvl="1"/>
            <a:r>
              <a:rPr lang="en-US" dirty="0"/>
              <a:t>Went into effect Jan 1, 1994</a:t>
            </a:r>
          </a:p>
          <a:p>
            <a:r>
              <a:rPr lang="en-US" dirty="0"/>
              <a:t>Effects</a:t>
            </a:r>
          </a:p>
          <a:p>
            <a:pPr lvl="1"/>
            <a:r>
              <a:rPr lang="en-US" dirty="0"/>
              <a:t>Trade</a:t>
            </a:r>
          </a:p>
          <a:p>
            <a:pPr lvl="1"/>
            <a:r>
              <a:rPr lang="en-US" dirty="0"/>
              <a:t>Wages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Supply chains</a:t>
            </a:r>
          </a:p>
          <a:p>
            <a:pPr lvl="1"/>
            <a:r>
              <a:rPr lang="en-US" dirty="0"/>
              <a:t>Consumers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</a:t>
            </a:r>
          </a:p>
          <a:p>
            <a:pPr lvl="1"/>
            <a:r>
              <a:rPr lang="en-US" dirty="0"/>
              <a:t>Grew massively across N. America</a:t>
            </a:r>
          </a:p>
          <a:p>
            <a:pPr lvl="1"/>
            <a:r>
              <a:rPr lang="en-US" dirty="0"/>
              <a:t>US bilateral trade with Mexico became deficits:  US imports &gt; US exports</a:t>
            </a:r>
          </a:p>
          <a:p>
            <a:pPr lvl="1"/>
            <a:r>
              <a:rPr lang="en-US" dirty="0"/>
              <a:t>Supply chains, especially in autos, extended across North America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9F91-15FA-C780-723F-49D08F0A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2A5C2-5946-8AA1-91D8-4A9BF7B7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42AED-F861-6B47-0519-565CA019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D862A1B-F6BB-7A55-7A15-7A88F3007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291986"/>
              </p:ext>
            </p:extLst>
          </p:nvPr>
        </p:nvGraphicFramePr>
        <p:xfrm>
          <a:off x="2667000" y="2209800"/>
          <a:ext cx="35814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val="263680619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1802674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45467548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031966609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Q7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Q8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Q9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92730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7.73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80500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Median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673176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061001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50001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S.D.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291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30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From:  Wilson, Christopher, </a:t>
            </a:r>
            <a:r>
              <a:rPr lang="en-US" i="1" dirty="0"/>
              <a:t>Growing Together: Economic Ties between the United States and Mexico</a:t>
            </a:r>
            <a:r>
              <a:rPr lang="en-US" dirty="0"/>
              <a:t>, Wilson Center, March 2017.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045"/>
            <a:ext cx="9144000" cy="59419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5142A-A5E6-764F-093F-58FEE73E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360895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69"/>
            <a:ext cx="9144000" cy="5505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248400"/>
            <a:ext cx="5562600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Congressional Research Service (2015)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251B0-9C81-2048-84E5-CFC7BB76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056943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50"/>
            <a:ext cx="9144000" cy="5532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A02CA-5180-1F4D-BB15-46BF2E911921}"/>
              </a:ext>
            </a:extLst>
          </p:cNvPr>
          <p:cNvSpPr txBox="1"/>
          <p:nvPr/>
        </p:nvSpPr>
        <p:spPr>
          <a:xfrm>
            <a:off x="838200" y="6248400"/>
            <a:ext cx="5562600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Congressional Research Service (2015)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C2585D-098E-2340-A77E-10DB383B73F6}"/>
              </a:ext>
            </a:extLst>
          </p:cNvPr>
          <p:cNvSpPr/>
          <p:nvPr/>
        </p:nvSpPr>
        <p:spPr>
          <a:xfrm>
            <a:off x="1981200" y="533400"/>
            <a:ext cx="19812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196E808B-FE68-CA4A-8D28-3D32A49AA93C}"/>
              </a:ext>
            </a:extLst>
          </p:cNvPr>
          <p:cNvSpPr/>
          <p:nvPr/>
        </p:nvSpPr>
        <p:spPr>
          <a:xfrm>
            <a:off x="6629400" y="4953000"/>
            <a:ext cx="1676400" cy="838200"/>
          </a:xfrm>
          <a:prstGeom prst="wedgeRectCallout">
            <a:avLst>
              <a:gd name="adj1" fmla="val 58257"/>
              <a:gd name="adj2" fmla="val -75682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Note near balance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7406E2-1025-1265-C15C-2D652AD3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9386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Class 20:  FTAs and Other Trade Deals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8750"/>
            <a:ext cx="5981700" cy="654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89618"/>
            <a:ext cx="1527717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AFL-CIO, “NAFTA at 20”</a:t>
            </a:r>
          </a:p>
        </p:txBody>
      </p:sp>
    </p:spTree>
    <p:extLst>
      <p:ext uri="{BB962C8B-B14F-4D97-AF65-F5344CB8AC3E}">
        <p14:creationId xmlns:p14="http://schemas.microsoft.com/office/powerpoint/2010/main" val="1891988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Wages</a:t>
            </a:r>
          </a:p>
          <a:p>
            <a:pPr lvl="1"/>
            <a:r>
              <a:rPr lang="en-US" dirty="0"/>
              <a:t>Fell in Mexico</a:t>
            </a:r>
          </a:p>
          <a:p>
            <a:pPr lvl="1"/>
            <a:r>
              <a:rPr lang="en-US" dirty="0"/>
              <a:t>No effect on average in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1035049"/>
            <a:ext cx="7239000" cy="560388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Real Wages Plummeted!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73600" imgH="2743200" progId="Excel.Sheet.8">
                  <p:embed/>
                </p:oleObj>
              </mc:Choice>
              <mc:Fallback>
                <p:oleObj name="Chart" r:id="rId2" imgW="4673600" imgH="2743200" progId="Excel.Sheet.8">
                  <p:embed/>
                  <p:pic>
                    <p:nvPicPr>
                      <p:cNvPr id="529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4B1A2-79C1-544A-A683-EA5A3AD9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6908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5" grpId="0" animBg="1"/>
      <p:bldP spid="529416" grpId="0" animBg="1"/>
      <p:bldP spid="529417" grpId="0"/>
      <p:bldP spid="529418" grpId="0"/>
      <p:bldP spid="529419" grpId="0" animBg="1"/>
      <p:bldP spid="529420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906462"/>
            <a:ext cx="7239000" cy="860425"/>
          </a:xfrm>
        </p:spPr>
        <p:txBody>
          <a:bodyPr/>
          <a:lstStyle/>
          <a:p>
            <a:r>
              <a:rPr lang="en-US" sz="3600" b="0">
                <a:solidFill>
                  <a:srgbClr val="FF0000"/>
                </a:solidFill>
                <a:latin typeface="+mn-lt"/>
              </a:rPr>
              <a:t>Real 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181600" imgH="2946400" progId="Excel.Sheet.8">
                  <p:embed/>
                </p:oleObj>
              </mc:Choice>
              <mc:Fallback>
                <p:oleObj name="Chart" r:id="rId2" imgW="5181600" imgH="2946400" progId="Excel.Sheet.8">
                  <p:embed/>
                  <p:pic>
                    <p:nvPicPr>
                      <p:cNvPr id="537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83AF7-5DC1-304D-B971-582DBF45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8935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No effect on overall US employment or unemployment</a:t>
            </a:r>
          </a:p>
          <a:p>
            <a:pPr lvl="1"/>
            <a:r>
              <a:rPr lang="en-US" dirty="0"/>
              <a:t>Pockets of disruption across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0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900112"/>
            <a:ext cx="7239000" cy="112712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Unemployment: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37200" imgH="3238500" progId="Excel.Sheet.8">
                  <p:embed/>
                </p:oleObj>
              </mc:Choice>
              <mc:Fallback>
                <p:oleObj name="Chart" r:id="rId2" imgW="5537200" imgH="3238500" progId="Excel.Sheet.8">
                  <p:embed/>
                  <p:pic>
                    <p:nvPicPr>
                      <p:cNvPr id="533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68B88-37E0-8847-ADDF-2CB7372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8512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chains</a:t>
            </a:r>
          </a:p>
          <a:p>
            <a:pPr lvl="1"/>
            <a:r>
              <a:rPr lang="en-US" dirty="0"/>
              <a:t>US manufacturing moved inputs to low-cost locations across N. America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20:  FTAs and Other Trade Deals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BABD5-0620-DB45-BD15-D7D31249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187653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E581-8168-7742-9DBE-08D02AFE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806460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09AA3-17CB-5641-B03D-BFC06C73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984087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4DEFF-371E-0941-A9AE-FF3473C3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911098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3BF8C-176F-D54A-A115-D3B198FE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368467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5DE01-CDA6-044E-8B5A-7E5D194B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510999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Consumers</a:t>
            </a:r>
          </a:p>
          <a:p>
            <a:pPr lvl="1"/>
            <a:r>
              <a:rPr lang="en-US" dirty="0"/>
              <a:t>As always with freer trade, the ultimate beneficiaries are consumers</a:t>
            </a:r>
          </a:p>
          <a:p>
            <a:pPr lvl="2"/>
            <a:r>
              <a:rPr lang="en-US" dirty="0"/>
              <a:t>Lower prices for</a:t>
            </a:r>
          </a:p>
          <a:p>
            <a:pPr lvl="3"/>
            <a:r>
              <a:rPr lang="en-US" dirty="0"/>
              <a:t>Imported consumer goods</a:t>
            </a:r>
          </a:p>
          <a:p>
            <a:pPr lvl="3"/>
            <a:r>
              <a:rPr lang="en-US" dirty="0"/>
              <a:t>Domestically produced goods and services that use cheaper imported inputs</a:t>
            </a:r>
          </a:p>
          <a:p>
            <a:pPr lvl="2"/>
            <a:r>
              <a:rPr lang="en-US" dirty="0"/>
              <a:t>Greater variety of goods to choose from</a:t>
            </a:r>
          </a:p>
          <a:p>
            <a:pPr lvl="1"/>
            <a:r>
              <a:rPr lang="en-US" dirty="0"/>
              <a:t>These gains are hard to measure</a:t>
            </a:r>
          </a:p>
          <a:p>
            <a:pPr lvl="2"/>
            <a:r>
              <a:rPr lang="en-US" dirty="0"/>
              <a:t>One indicator may be the low rates of price inflation experienced under NAFTA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0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9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I’ve not assigned anything evaluating NAFTA, since it’s been replaced by USMCA.  But what were, and are, your own impressions of NAFTA?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14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3" y="1276815"/>
            <a:ext cx="8229600" cy="4525963"/>
          </a:xfrm>
        </p:spPr>
        <p:txBody>
          <a:bodyPr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/>
              <a:t>“United States, Mexico, Canada Agreement”</a:t>
            </a:r>
          </a:p>
          <a:p>
            <a:pPr lvl="1"/>
            <a:r>
              <a:rPr lang="en-US" dirty="0"/>
              <a:t>Result of Trump’s renegotiation of NAFTA</a:t>
            </a:r>
          </a:p>
          <a:p>
            <a:pPr lvl="1"/>
            <a:r>
              <a:rPr lang="en-US" dirty="0"/>
              <a:t>Mostly the same as NAFTA</a:t>
            </a:r>
          </a:p>
          <a:p>
            <a:r>
              <a:rPr lang="en-US" dirty="0"/>
              <a:t>Why replace NAFTA?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Trump opposed NAFTA as early as 1993</a:t>
            </a:r>
          </a:p>
          <a:p>
            <a:pPr lvl="2"/>
            <a:r>
              <a:rPr lang="en-US" dirty="0"/>
              <a:t>“The Mexicans want it, and that doesn't sound good to me.”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Trump sees trade as zero-sum game</a:t>
            </a:r>
          </a:p>
          <a:p>
            <a:pPr lvl="1"/>
            <a:r>
              <a:rPr lang="en-US" dirty="0"/>
              <a:t>Opposition to NAFTA was popular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ED59-EA4A-884B-93CC-9EDCDCDA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6784-B017-D141-833D-F75EE1F4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FTAs in general</a:t>
            </a:r>
          </a:p>
          <a:p>
            <a:r>
              <a:rPr lang="en-US" sz="2400" dirty="0" err="1"/>
              <a:t>Multicountry</a:t>
            </a:r>
            <a:endParaRPr lang="en-US" sz="2400" dirty="0"/>
          </a:p>
          <a:p>
            <a:pPr lvl="1"/>
            <a:r>
              <a:rPr lang="en-US" sz="2000" dirty="0"/>
              <a:t>North America</a:t>
            </a:r>
          </a:p>
          <a:p>
            <a:pPr lvl="2"/>
            <a:r>
              <a:rPr lang="en-US" sz="1800" dirty="0"/>
              <a:t>NAFTA</a:t>
            </a:r>
          </a:p>
          <a:p>
            <a:pPr lvl="2"/>
            <a:r>
              <a:rPr lang="en-US" sz="1800" dirty="0"/>
              <a:t>USMCA</a:t>
            </a:r>
          </a:p>
          <a:p>
            <a:pPr lvl="1"/>
            <a:r>
              <a:rPr lang="en-US" sz="2000" dirty="0"/>
              <a:t>RCEP</a:t>
            </a:r>
          </a:p>
          <a:p>
            <a:pPr lvl="1"/>
            <a:r>
              <a:rPr lang="en-US" sz="2000" dirty="0"/>
              <a:t>CPTPP</a:t>
            </a:r>
          </a:p>
          <a:p>
            <a:r>
              <a:rPr lang="en-US" sz="2400" dirty="0"/>
              <a:t>EU and Other</a:t>
            </a:r>
          </a:p>
          <a:p>
            <a:r>
              <a:rPr lang="en-US" sz="2400" dirty="0"/>
              <a:t>UK and Other</a:t>
            </a:r>
          </a:p>
          <a:p>
            <a:r>
              <a:rPr lang="en-US" sz="2400" dirty="0"/>
              <a:t>US and Other</a:t>
            </a:r>
          </a:p>
          <a:p>
            <a:r>
              <a:rPr lang="en-US" sz="2400" dirty="0"/>
              <a:t>Other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CE9F7-2D01-BA47-A9C2-EADDDEB4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3C398-B67F-5A41-9BD9-05025F59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8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Renegotiation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May 18, 2017: </a:t>
            </a:r>
            <a:r>
              <a:rPr lang="en-US" sz="2400" dirty="0"/>
              <a:t>Renegotiation began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Aug 27, 2018:  Agreement between US and Mexico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Sep 30, 2018:  Agreement with Canada to join</a:t>
            </a:r>
          </a:p>
          <a:p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Approval and Implementation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Dec 19, 2019:  US House approved (contentious)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17, 2020: Senate approved (expected)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29, 2020: Trump signed into law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Jul 1, 2020:  Agreement went into effect</a:t>
            </a:r>
          </a:p>
          <a:p>
            <a:pPr lvl="1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3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Car incentives</a:t>
            </a:r>
          </a:p>
          <a:p>
            <a:pPr lvl="1"/>
            <a:r>
              <a:rPr lang="en-US" sz="2000" dirty="0"/>
              <a:t>ROO raised from 62.5% to 75%</a:t>
            </a:r>
          </a:p>
          <a:p>
            <a:pPr lvl="1"/>
            <a:r>
              <a:rPr lang="en-US" sz="2000" dirty="0"/>
              <a:t>70% of steel &amp; aluminum must come from NA</a:t>
            </a:r>
          </a:p>
          <a:p>
            <a:pPr lvl="1"/>
            <a:r>
              <a:rPr lang="en-US" sz="2000" dirty="0"/>
              <a:t>40-45% of value added from &gt;$16/</a:t>
            </a:r>
            <a:r>
              <a:rPr lang="en-US" sz="2000" dirty="0" err="1"/>
              <a:t>hr</a:t>
            </a:r>
            <a:r>
              <a:rPr lang="en-US" sz="2000" dirty="0"/>
              <a:t> labor</a:t>
            </a:r>
          </a:p>
          <a:p>
            <a:r>
              <a:rPr lang="en-US" sz="2400" dirty="0"/>
              <a:t>Dairy:  Some opening of US dairy to Canada</a:t>
            </a:r>
          </a:p>
          <a:p>
            <a:r>
              <a:rPr lang="en-US" sz="2400" dirty="0"/>
              <a:t>ISDS only between US &amp; Mexico (was for all in NAFTA)</a:t>
            </a:r>
          </a:p>
          <a:p>
            <a:pPr lvl="1"/>
            <a:r>
              <a:rPr lang="en-US" sz="2000" dirty="0"/>
              <a:t>ISDS = Investor-State Dispute Settlement </a:t>
            </a:r>
          </a:p>
          <a:p>
            <a:r>
              <a:rPr lang="en-US" sz="2400" dirty="0"/>
              <a:t>Commitments on labor &amp; IP standards</a:t>
            </a:r>
          </a:p>
          <a:p>
            <a:r>
              <a:rPr lang="en-US" sz="2400" dirty="0"/>
              <a:t>“Sunset Clause”: Review after 6 years</a:t>
            </a:r>
          </a:p>
          <a:p>
            <a:r>
              <a:rPr lang="en-US" sz="2400" dirty="0"/>
              <a:t>Inform US if negotiate with NME (China)</a:t>
            </a:r>
          </a:p>
          <a:p>
            <a:r>
              <a:rPr lang="en-US" sz="2400" dirty="0"/>
              <a:t>Commitment not to manipulate currencies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AD9B2E0-425F-5A96-7C9B-7BEA96AF823A}"/>
              </a:ext>
            </a:extLst>
          </p:cNvPr>
          <p:cNvSpPr/>
          <p:nvPr/>
        </p:nvSpPr>
        <p:spPr>
          <a:xfrm>
            <a:off x="6438900" y="2438400"/>
            <a:ext cx="228600" cy="609600"/>
          </a:xfrm>
          <a:prstGeom prst="rightBrace">
            <a:avLst>
              <a:gd name="adj1" fmla="val 3214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47F97-0A6A-2F85-671E-864B7E76C947}"/>
              </a:ext>
            </a:extLst>
          </p:cNvPr>
          <p:cNvSpPr txBox="1"/>
          <p:nvPr/>
        </p:nvSpPr>
        <p:spPr>
          <a:xfrm>
            <a:off x="6667500" y="253837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473214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3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Kirby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big a change is USMCA compared to NAFTA? </a:t>
            </a:r>
          </a:p>
          <a:p>
            <a:r>
              <a:rPr lang="en-US" sz="2800" dirty="0"/>
              <a:t>What industry or product seems to have gotten the most attention in the changes made to USMCA? </a:t>
            </a:r>
          </a:p>
          <a:p>
            <a:r>
              <a:rPr lang="en-US" sz="2800" dirty="0"/>
              <a:t>How are the rules of origin for cars and car parts changed in USMCA compared to NAFTA? </a:t>
            </a:r>
          </a:p>
          <a:p>
            <a:r>
              <a:rPr lang="en-US" sz="2800" dirty="0"/>
              <a:t>What is the “rapid-response mechanism”?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31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RCEP</a:t>
            </a:r>
          </a:p>
          <a:p>
            <a:pPr lvl="1"/>
            <a:r>
              <a:rPr lang="en-US" dirty="0"/>
              <a:t>“Regional Comprehensive Economic Partnership”</a:t>
            </a:r>
          </a:p>
          <a:p>
            <a:pPr lvl="1"/>
            <a:r>
              <a:rPr lang="en-US" dirty="0"/>
              <a:t>Large FTA negotiated since 2013 by </a:t>
            </a:r>
          </a:p>
          <a:p>
            <a:pPr lvl="2"/>
            <a:r>
              <a:rPr lang="en-US" dirty="0"/>
              <a:t>ASEAN 10 countries plus 5:  China, Japan, South Korea, Australia and New Zealand </a:t>
            </a:r>
          </a:p>
          <a:p>
            <a:pPr lvl="2"/>
            <a:r>
              <a:rPr lang="en-US" dirty="0"/>
              <a:t>India also, until it dropped out in November 2019</a:t>
            </a:r>
          </a:p>
          <a:p>
            <a:pPr lvl="1"/>
            <a:r>
              <a:rPr lang="en-US" dirty="0"/>
              <a:t>Signed Nov 15, 2020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2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map&#10;&#10;Description automatically generated">
            <a:extLst>
              <a:ext uri="{FF2B5EF4-FFF2-40B4-BE49-F238E27FC236}">
                <a16:creationId xmlns:a16="http://schemas.microsoft.com/office/drawing/2014/main" id="{61C0953C-4747-2347-87CA-834D487D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4" y="643466"/>
            <a:ext cx="7074371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826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4FFFE-A3D5-BF44-BF6C-FD3C4692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33400"/>
            <a:ext cx="49276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76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129A-ADEB-B04D-9592-C4E793FB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9" y="685800"/>
            <a:ext cx="4327607" cy="56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49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Hayashi, </a:t>
            </a:r>
            <a:br>
              <a:rPr lang="en-US" sz="4000" dirty="0"/>
            </a:br>
            <a:r>
              <a:rPr lang="en-US" sz="4000" dirty="0"/>
              <a:t>“U.S. on Sidelines as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many countries are in RCEP, and how does it compare in size to other trade agreements? </a:t>
            </a:r>
          </a:p>
          <a:p>
            <a:r>
              <a:rPr lang="en-US" sz="2800" dirty="0"/>
              <a:t>Who initiated the negotiations for RCEP? </a:t>
            </a:r>
          </a:p>
          <a:p>
            <a:r>
              <a:rPr lang="en-US" sz="2800" dirty="0"/>
              <a:t>Over what period are the tariff reductions of RCEP scheduled? </a:t>
            </a:r>
          </a:p>
          <a:p>
            <a:r>
              <a:rPr lang="en-US" sz="2800" dirty="0"/>
              <a:t>Does it eliminate all tariffs among the countries? </a:t>
            </a:r>
          </a:p>
          <a:p>
            <a:r>
              <a:rPr lang="en-US" sz="2800" dirty="0"/>
              <a:t>What rule of origin is applied in RCEP?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865-07B7-BA4F-89C4-C4F830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634-2479-544A-BC78-874FB15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Types</a:t>
            </a:r>
          </a:p>
          <a:p>
            <a:pPr lvl="1"/>
            <a:r>
              <a:rPr lang="en-US" sz="2400" dirty="0"/>
              <a:t>Free Trade Agreement (FTA)</a:t>
            </a:r>
          </a:p>
          <a:p>
            <a:pPr lvl="2"/>
            <a:r>
              <a:rPr lang="en-US" sz="2000" dirty="0"/>
              <a:t>Zero tariffs on (most) imports from partners</a:t>
            </a:r>
          </a:p>
          <a:p>
            <a:pPr lvl="2"/>
            <a:r>
              <a:rPr lang="en-US" sz="2000" dirty="0"/>
              <a:t>Unequal tariffs on imports from outsiders</a:t>
            </a:r>
          </a:p>
          <a:p>
            <a:pPr lvl="2"/>
            <a:r>
              <a:rPr lang="en-US" sz="2000" dirty="0"/>
              <a:t>Rules of origin (ROOs)</a:t>
            </a:r>
          </a:p>
          <a:p>
            <a:pPr lvl="1"/>
            <a:r>
              <a:rPr lang="en-US" sz="2400" dirty="0"/>
              <a:t>Customs Union</a:t>
            </a:r>
          </a:p>
          <a:p>
            <a:pPr lvl="2"/>
            <a:r>
              <a:rPr lang="en-US" sz="2000" dirty="0"/>
              <a:t>Zero tariffs on imports from partners</a:t>
            </a:r>
          </a:p>
          <a:p>
            <a:pPr lvl="2"/>
            <a:r>
              <a:rPr lang="en-US" sz="2000" dirty="0"/>
              <a:t>Common external tariffs on outsiders</a:t>
            </a:r>
          </a:p>
          <a:p>
            <a:pPr lvl="2"/>
            <a:r>
              <a:rPr lang="en-US" sz="2000" dirty="0"/>
              <a:t>No need for ROOs</a:t>
            </a:r>
          </a:p>
          <a:p>
            <a:pPr lvl="1"/>
            <a:r>
              <a:rPr lang="en-US" sz="2400" dirty="0"/>
              <a:t>Common Market</a:t>
            </a:r>
          </a:p>
          <a:p>
            <a:pPr lvl="2"/>
            <a:r>
              <a:rPr lang="en-US" sz="2000" dirty="0"/>
              <a:t>Customs Union plus other free movement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7801F-20D8-6E41-A503-D1599414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753C0-EE87-1F4F-ABE2-46F8452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1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CPTPP</a:t>
            </a:r>
          </a:p>
          <a:p>
            <a:pPr lvl="1"/>
            <a:r>
              <a:rPr lang="en-US" dirty="0"/>
              <a:t>“Comprehensive and Progressive Trans-Pacific Partnership”</a:t>
            </a:r>
          </a:p>
          <a:p>
            <a:pPr lvl="1"/>
            <a:r>
              <a:rPr lang="en-US" dirty="0"/>
              <a:t>Successor to TPP after Trump pulled US out</a:t>
            </a:r>
          </a:p>
          <a:p>
            <a:pPr lvl="1"/>
            <a:r>
              <a:rPr lang="en-US" dirty="0"/>
              <a:t>Includes 11 countries, including</a:t>
            </a:r>
          </a:p>
          <a:p>
            <a:pPr lvl="2"/>
            <a:r>
              <a:rPr lang="en-US" dirty="0"/>
              <a:t>Japan</a:t>
            </a:r>
          </a:p>
          <a:p>
            <a:pPr lvl="2"/>
            <a:r>
              <a:rPr lang="en-US" dirty="0"/>
              <a:t>Canada</a:t>
            </a:r>
          </a:p>
          <a:p>
            <a:pPr lvl="2"/>
            <a:r>
              <a:rPr lang="en-US" dirty="0"/>
              <a:t>Mexico</a:t>
            </a:r>
          </a:p>
          <a:p>
            <a:pPr lvl="2"/>
            <a:r>
              <a:rPr lang="en-US" dirty="0"/>
              <a:t>Australia</a:t>
            </a:r>
          </a:p>
          <a:p>
            <a:pPr lvl="2"/>
            <a:r>
              <a:rPr lang="en-US" dirty="0"/>
              <a:t>Chile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5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4EFAF-1D71-134D-B1F2-3B137F9D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689103"/>
            <a:ext cx="8178799" cy="54797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400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84A329-169C-71D4-03FE-6F3347B42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7772400" cy="5257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3E3CA5-A597-5ADB-5533-C141EFD8C95E}"/>
              </a:ext>
            </a:extLst>
          </p:cNvPr>
          <p:cNvSpPr txBox="1"/>
          <p:nvPr/>
        </p:nvSpPr>
        <p:spPr>
          <a:xfrm>
            <a:off x="533400" y="5715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There are 11 CPTPP members currently, accounting for 14% of global GDP.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6D1A3-9DBA-F267-6B5F-C962AA1E41B1}"/>
              </a:ext>
            </a:extLst>
          </p:cNvPr>
          <p:cNvSpPr txBox="1"/>
          <p:nvPr/>
        </p:nvSpPr>
        <p:spPr>
          <a:xfrm>
            <a:off x="304800" y="4724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Edmond April 2023</a:t>
            </a:r>
          </a:p>
        </p:txBody>
      </p:sp>
    </p:spTree>
    <p:extLst>
      <p:ext uri="{BB962C8B-B14F-4D97-AF65-F5344CB8AC3E}">
        <p14:creationId xmlns:p14="http://schemas.microsoft.com/office/powerpoint/2010/main" val="4223768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88215391-1378-2E44-927C-7B6BBEE9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587" y="643466"/>
            <a:ext cx="6312825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452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7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Edmond, </a:t>
            </a:r>
            <a:br>
              <a:rPr lang="en-US" sz="4000" dirty="0"/>
            </a:br>
            <a:r>
              <a:rPr lang="en-US" sz="4000" dirty="0"/>
              <a:t>“The United Kingdom Is Set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How many countries are in the CPTPP including UK, and how many will be in it after those who’ve applied join?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/>
              <a:t>Will all tariffs be removed for trade among these countries?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/>
              <a:t>By how much does UK GDP stand to grow as a result of joining the CPTPP?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176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and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EU has trade agreements with many other countries </a:t>
            </a:r>
          </a:p>
          <a:p>
            <a:pPr lvl="1"/>
            <a:r>
              <a:rPr lang="en-US" sz="2400" dirty="0"/>
              <a:t>These have all reduced tariffs</a:t>
            </a:r>
          </a:p>
          <a:p>
            <a:pPr lvl="1"/>
            <a:r>
              <a:rPr lang="en-US" sz="2400" dirty="0"/>
              <a:t>But the EU is concerned that many tariffs have been replaced by NTBs</a:t>
            </a:r>
          </a:p>
          <a:p>
            <a:r>
              <a:rPr lang="en-US" sz="2800" dirty="0"/>
              <a:t>It is dealing with possible FTAs with</a:t>
            </a:r>
          </a:p>
          <a:p>
            <a:pPr lvl="1"/>
            <a:r>
              <a:rPr lang="en-US" sz="2400" dirty="0"/>
              <a:t>Chile</a:t>
            </a:r>
          </a:p>
          <a:p>
            <a:pPr lvl="1"/>
            <a:r>
              <a:rPr lang="en-US" sz="2400" dirty="0"/>
              <a:t>MERCOSUR</a:t>
            </a:r>
          </a:p>
          <a:p>
            <a:pPr lvl="1"/>
            <a:r>
              <a:rPr lang="en-US" sz="2400" dirty="0"/>
              <a:t>Australia</a:t>
            </a:r>
          </a:p>
          <a:p>
            <a:pPr lvl="1"/>
            <a:r>
              <a:rPr lang="en-US" sz="2400" dirty="0"/>
              <a:t>Kenya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025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, funnel chart&#10;&#10;Description automatically generated">
            <a:extLst>
              <a:ext uri="{FF2B5EF4-FFF2-40B4-BE49-F238E27FC236}">
                <a16:creationId xmlns:a16="http://schemas.microsoft.com/office/drawing/2014/main" id="{8B7A5138-6769-834D-AE5C-9FAAC0BEA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27" y="643466"/>
            <a:ext cx="7477944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0BBC4-2FED-0B24-0E1C-740DE1F0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4F39A-32AB-3483-6695-FC8F0682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061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82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Bounds, </a:t>
            </a:r>
            <a:br>
              <a:rPr lang="en-US" sz="4000" dirty="0"/>
            </a:br>
            <a:r>
              <a:rPr lang="en-US" sz="4000" dirty="0"/>
              <a:t>“EU Seals Chile Trade Deal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Will Chile remove all tariffs on EU exports? </a:t>
            </a:r>
          </a:p>
          <a:p>
            <a:r>
              <a:rPr lang="en-US" sz="2800" dirty="0"/>
              <a:t>Will the EU remove all tariffs on Chile? </a:t>
            </a:r>
          </a:p>
          <a:p>
            <a:r>
              <a:rPr lang="en-US" sz="2800" dirty="0"/>
              <a:t>What objections had to be overcome to achieve this agreement? </a:t>
            </a:r>
          </a:p>
          <a:p>
            <a:r>
              <a:rPr lang="en-US" sz="2800" dirty="0"/>
              <a:t>Is this just a simple FTA dealing only with tariffs?</a:t>
            </a:r>
          </a:p>
          <a:p>
            <a:r>
              <a:rPr lang="en-US" sz="2800" dirty="0"/>
              <a:t>Is this a done deal, or do more things have to happen for it to be final?  </a:t>
            </a:r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865-07B7-BA4F-89C4-C4F830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634-2479-544A-BC78-874FB15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Proliferation:  Now more than 300, involving a significant fraction of possible country pairs</a:t>
            </a:r>
          </a:p>
          <a:p>
            <a:r>
              <a:rPr lang="en-US" sz="2800" dirty="0"/>
              <a:t>Most are FTAs</a:t>
            </a:r>
          </a:p>
          <a:p>
            <a:r>
              <a:rPr lang="en-US" sz="2800" dirty="0"/>
              <a:t>WTO reports all as “Regional Trade Agreements” (RTAs), though many include distant countries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7801F-20D8-6E41-A503-D1599414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753C0-EE87-1F4F-ABE2-46F8452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42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Bounds &amp; Johnston , </a:t>
            </a:r>
            <a:br>
              <a:rPr lang="en-US" sz="4000" dirty="0"/>
            </a:br>
            <a:r>
              <a:rPr lang="en-US" sz="4000" dirty="0"/>
              <a:t>re EU FTA with Brazil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the trade deal that is discussed here? </a:t>
            </a:r>
          </a:p>
          <a:p>
            <a:r>
              <a:rPr lang="en-US" sz="2800" dirty="0"/>
              <a:t>Why is Lula refusing to sign? </a:t>
            </a:r>
          </a:p>
          <a:p>
            <a:r>
              <a:rPr lang="en-US" sz="2800" dirty="0"/>
              <a:t>When was this agreement provisionally reached, and how long did the negotiations to achieve it take? </a:t>
            </a:r>
          </a:p>
          <a:p>
            <a:r>
              <a:rPr lang="en-US" sz="2800" dirty="0"/>
              <a:t>What does China have to do with any of this?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289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Johnston &amp; Bounds, </a:t>
            </a:r>
            <a:br>
              <a:rPr lang="en-US" sz="4000" dirty="0"/>
            </a:br>
            <a:r>
              <a:rPr lang="en-US" sz="4000" dirty="0"/>
              <a:t>“Australia-EU trade deal stalls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does Australia want an FTA with the EU? </a:t>
            </a:r>
          </a:p>
          <a:p>
            <a:r>
              <a:rPr lang="en-US" sz="2800" dirty="0"/>
              <a:t>Why does the EU want an FTA with Australia? </a:t>
            </a:r>
          </a:p>
          <a:p>
            <a:r>
              <a:rPr lang="en-US" sz="2800" dirty="0"/>
              <a:t>What is the main issue in the way of agreement?</a:t>
            </a:r>
          </a:p>
          <a:p>
            <a:r>
              <a:rPr lang="en-US" sz="2800" dirty="0"/>
              <a:t>What other issues are mentioned as outstanding?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1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and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 was unable to do FTAs while part of EU.</a:t>
            </a:r>
          </a:p>
          <a:p>
            <a:r>
              <a:rPr lang="en-US" dirty="0"/>
              <a:t>Since leaving EU, </a:t>
            </a:r>
          </a:p>
          <a:p>
            <a:pPr lvl="1"/>
            <a:r>
              <a:rPr lang="en-US" dirty="0"/>
              <a:t>It completed 30 FTAs with former EU partners and the EU, effective Jan 1, 2021</a:t>
            </a:r>
          </a:p>
          <a:p>
            <a:pPr lvl="1"/>
            <a:r>
              <a:rPr lang="en-US" dirty="0"/>
              <a:t>It has completed 8 more FTAs, including one with EU. (Per WTO, Aug 23, 2023)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48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43204-920E-9E41-1868-CC8290F2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93" y="685800"/>
            <a:ext cx="8750016" cy="548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8D5AB-AA66-D85C-7E5C-74DC93AB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1C1EE-093A-D23D-A5E1-20FFBB2B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63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0FEA8-F9BD-9FCA-9551-F1867DD5E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056246"/>
            <a:ext cx="3505200" cy="11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9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Alim, </a:t>
            </a:r>
            <a:br>
              <a:rPr lang="en-US" sz="4000" dirty="0"/>
            </a:br>
            <a:r>
              <a:rPr lang="en-US" sz="4000" dirty="0"/>
              <a:t>re UK FTA with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was the FTA between UK and Australia signed? </a:t>
            </a:r>
          </a:p>
          <a:p>
            <a:r>
              <a:rPr lang="en-US" dirty="0"/>
              <a:t>What does the environmental group claim is wrong with it? </a:t>
            </a:r>
          </a:p>
          <a:p>
            <a:r>
              <a:rPr lang="en-US" dirty="0"/>
              <a:t>Is there evidence to support their claim? </a:t>
            </a:r>
          </a:p>
          <a:p>
            <a:r>
              <a:rPr lang="en-US" dirty="0"/>
              <a:t>How does the UK government respond?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14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Reed et al., </a:t>
            </a:r>
            <a:br>
              <a:rPr lang="en-US" sz="4000" dirty="0"/>
            </a:br>
            <a:r>
              <a:rPr lang="en-US" sz="4000" dirty="0"/>
              <a:t>re UK FTA with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deal being discussed? </a:t>
            </a:r>
          </a:p>
          <a:p>
            <a:r>
              <a:rPr lang="en-US" dirty="0"/>
              <a:t>What is the visa issue? </a:t>
            </a:r>
          </a:p>
          <a:p>
            <a:r>
              <a:rPr lang="en-US" dirty="0"/>
              <a:t>What is the issue about automotive and spirits? </a:t>
            </a:r>
          </a:p>
          <a:p>
            <a:r>
              <a:rPr lang="en-US" dirty="0"/>
              <a:t>How big is the India economy compared to the UK? </a:t>
            </a:r>
          </a:p>
          <a:p>
            <a:r>
              <a:rPr lang="en-US" dirty="0"/>
              <a:t>When might the trade deal be reached?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4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Fedor</a:t>
            </a:r>
            <a:r>
              <a:rPr lang="en-US" sz="4000" dirty="0"/>
              <a:t> &amp; </a:t>
            </a:r>
            <a:r>
              <a:rPr lang="en-US" sz="4000" dirty="0" err="1"/>
              <a:t>Politi</a:t>
            </a:r>
            <a:r>
              <a:rPr lang="en-US" sz="4000" dirty="0"/>
              <a:t>., </a:t>
            </a:r>
            <a:br>
              <a:rPr lang="en-US" sz="4000" dirty="0"/>
            </a:br>
            <a:r>
              <a:rPr lang="en-US" sz="4000" dirty="0"/>
              <a:t>“US Calls for Revived UK…”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was the Windsor Framework important for getting negotiations on a UK-US FTA? </a:t>
            </a:r>
          </a:p>
          <a:p>
            <a:r>
              <a:rPr lang="en-US" dirty="0"/>
              <a:t>What action was actually taken toward that objective? </a:t>
            </a:r>
          </a:p>
          <a:p>
            <a:r>
              <a:rPr lang="en-US" dirty="0"/>
              <a:t>Has the Biden administration said it wants to pursue this?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25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and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has not attempted any actual new FTAs since 2012</a:t>
            </a:r>
          </a:p>
          <a:p>
            <a:r>
              <a:rPr lang="en-US" dirty="0"/>
              <a:t>What it has done instead:</a:t>
            </a:r>
          </a:p>
          <a:p>
            <a:pPr lvl="1"/>
            <a:r>
              <a:rPr lang="en-US" dirty="0"/>
              <a:t>US-Japan trade agreement, 2020</a:t>
            </a:r>
          </a:p>
          <a:p>
            <a:pPr lvl="2"/>
            <a:r>
              <a:rPr lang="en-US" dirty="0"/>
              <a:t>Improved market access for US into Japan</a:t>
            </a:r>
          </a:p>
          <a:p>
            <a:pPr lvl="2"/>
            <a:r>
              <a:rPr lang="en-US" dirty="0"/>
              <a:t>US reduced or eliminated some tariffs on Japan</a:t>
            </a:r>
          </a:p>
          <a:p>
            <a:pPr lvl="1"/>
            <a:r>
              <a:rPr lang="en-US" dirty="0"/>
              <a:t>Indo-Pacific Economic Framework (IPEF)</a:t>
            </a:r>
          </a:p>
          <a:p>
            <a:pPr lvl="1"/>
            <a:r>
              <a:rPr lang="en-US" dirty="0"/>
              <a:t>Trade deal with Taiwan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622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0537C-2174-F3CF-6EA2-C999FD93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69490"/>
            <a:ext cx="7772400" cy="5119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9D796-D115-80C7-2134-790DFA5CD44F}"/>
              </a:ext>
            </a:extLst>
          </p:cNvPr>
          <p:cNvSpPr txBox="1"/>
          <p:nvPr/>
        </p:nvSpPr>
        <p:spPr>
          <a:xfrm>
            <a:off x="3548911" y="1524000"/>
            <a:ext cx="1937489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Surge in 2021 was mostly UK doing FTAs with former EU partners.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2DB15-3B85-3C0D-DADB-6E2155D66BA7}"/>
              </a:ext>
            </a:extLst>
          </p:cNvPr>
          <p:cNvCxnSpPr>
            <a:cxnSpLocks/>
          </p:cNvCxnSpPr>
          <p:nvPr/>
        </p:nvCxnSpPr>
        <p:spPr>
          <a:xfrm>
            <a:off x="5486400" y="1524000"/>
            <a:ext cx="1994505" cy="1183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B42E7F9-2DCD-EEDD-89C6-F5B22289DE25}"/>
              </a:ext>
            </a:extLst>
          </p:cNvPr>
          <p:cNvSpPr txBox="1"/>
          <p:nvPr/>
        </p:nvSpPr>
        <p:spPr>
          <a:xfrm>
            <a:off x="228601" y="60447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C6E440-26A1-1A9D-75C5-3B56E2E8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Economist, </a:t>
            </a:r>
            <a:br>
              <a:rPr lang="en-US" sz="4000" dirty="0"/>
            </a:br>
            <a:r>
              <a:rPr lang="en-US" sz="4000" dirty="0"/>
              <a:t>“The Great Steeplechase”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two trade agreements that are competing here? </a:t>
            </a:r>
          </a:p>
          <a:p>
            <a:r>
              <a:rPr lang="en-US" dirty="0"/>
              <a:t>Which of them reduce tariffs the most? </a:t>
            </a:r>
          </a:p>
          <a:p>
            <a:r>
              <a:rPr lang="en-US" dirty="0"/>
              <a:t>What does IPEF mainly do? </a:t>
            </a:r>
          </a:p>
          <a:p>
            <a:r>
              <a:rPr lang="en-US" dirty="0"/>
              <a:t>What does RCEP mainly do? </a:t>
            </a:r>
          </a:p>
          <a:p>
            <a:r>
              <a:rPr lang="en-US" dirty="0"/>
              <a:t>What is taken to signal that the US will do little in the near future to liberalize trade?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874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/>
              <a:t>Questions on Beattie, </a:t>
            </a:r>
            <a:br>
              <a:rPr lang="en-US" sz="3600" dirty="0"/>
            </a:br>
            <a:r>
              <a:rPr lang="en-US" sz="3600" dirty="0"/>
              <a:t>“US Trade Pledge to the Indo-Pacific”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countries other than the US are included in this agreement? </a:t>
            </a:r>
          </a:p>
          <a:p>
            <a:r>
              <a:rPr lang="en-US" dirty="0"/>
              <a:t>What new bodies does it set up, and with what purpose? </a:t>
            </a:r>
          </a:p>
          <a:p>
            <a:r>
              <a:rPr lang="en-US" dirty="0"/>
              <a:t>Why does this author say that this agreement can accomplish little? </a:t>
            </a:r>
          </a:p>
          <a:p>
            <a:r>
              <a:rPr lang="en-US" dirty="0"/>
              <a:t>Since IPEF is “empty,” has it met no resistance?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88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Areddy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“U.S., Taiwan Reach Trade Deal…”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agreement cover? </a:t>
            </a:r>
          </a:p>
          <a:p>
            <a:r>
              <a:rPr lang="en-US" dirty="0"/>
              <a:t>What does the agreement NOT cover?</a:t>
            </a:r>
          </a:p>
          <a:p>
            <a:r>
              <a:rPr lang="en-US" dirty="0"/>
              <a:t>Why is the agreement not an FTA?  </a:t>
            </a:r>
          </a:p>
          <a:p>
            <a:r>
              <a:rPr lang="en-US" dirty="0"/>
              <a:t>When did US relations with Taiwan cease formal diplomatic relations with Taiwan, and why?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39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Trade Deals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is negotiating deals with various countries in Latin America</a:t>
            </a:r>
          </a:p>
          <a:p>
            <a:r>
              <a:rPr lang="en-US" dirty="0"/>
              <a:t>United Arab Emirates is having trade talks with Ukraine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3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8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Daniels &amp; Leahy, </a:t>
            </a:r>
            <a:br>
              <a:rPr lang="en-US" sz="4000" dirty="0"/>
            </a:br>
            <a:r>
              <a:rPr lang="en-US" sz="4000" dirty="0"/>
              <a:t>re China-Ecuador FTA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what Latin American countries did China have FTAs before this? </a:t>
            </a:r>
          </a:p>
          <a:p>
            <a:r>
              <a:rPr lang="en-US" dirty="0"/>
              <a:t>Why does Ecuador prefer having an FTA with China rather than the US?</a:t>
            </a:r>
          </a:p>
          <a:p>
            <a:r>
              <a:rPr lang="en-US" dirty="0"/>
              <a:t>Will this FTA be ratified in Ecuador? </a:t>
            </a:r>
          </a:p>
          <a:p>
            <a:r>
              <a:rPr lang="en-US" dirty="0"/>
              <a:t>Does Ecuador export more to China or to the US?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24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Kerr, </a:t>
            </a:r>
            <a:br>
              <a:rPr lang="en-US" sz="4000" dirty="0"/>
            </a:br>
            <a:r>
              <a:rPr lang="en-US" sz="4000" dirty="0"/>
              <a:t>“UAE and Ukraine Trade Talks”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these talks hope to achieve? </a:t>
            </a:r>
          </a:p>
          <a:p>
            <a:r>
              <a:rPr lang="en-US" dirty="0"/>
              <a:t>Where does UAE stand on the Russia-Ukraine war? </a:t>
            </a:r>
          </a:p>
          <a:p>
            <a:r>
              <a:rPr lang="en-US"/>
              <a:t>Does UAE have, or is it pursuing, other such trade deals?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7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89798-8221-0B49-8469-302150B8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5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E8418-69AF-2A43-8CE6-94EDFD3D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05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100284</TotalTime>
  <Words>2979</Words>
  <Application>Microsoft Macintosh PowerPoint</Application>
  <PresentationFormat>On-screen Show (4:3)</PresentationFormat>
  <Paragraphs>465</Paragraphs>
  <Slides>77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Helvetica</vt:lpstr>
      <vt:lpstr>Palatino Linotype</vt:lpstr>
      <vt:lpstr>Symbol</vt:lpstr>
      <vt:lpstr>Times</vt:lpstr>
      <vt:lpstr>Times New Roman</vt:lpstr>
      <vt:lpstr>Default Design</vt:lpstr>
      <vt:lpstr>Chart</vt:lpstr>
      <vt:lpstr>Class 20  FTAs and Other Trade Deals  by Alan V. Deardorff University of Michigan 2023</vt:lpstr>
      <vt:lpstr>Quiz</vt:lpstr>
      <vt:lpstr>Pause for News</vt:lpstr>
      <vt:lpstr>Outline</vt:lpstr>
      <vt:lpstr>FTAs in General</vt:lpstr>
      <vt:lpstr>FTAs in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 (Not asked before)</vt:lpstr>
      <vt:lpstr>NAFTA</vt:lpstr>
      <vt:lpstr>NAFTA Effects</vt:lpstr>
      <vt:lpstr>PowerPoint Presentation</vt:lpstr>
      <vt:lpstr>PowerPoint Presentation</vt:lpstr>
      <vt:lpstr>PowerPoint Presentation</vt:lpstr>
      <vt:lpstr>PowerPoint Presentation</vt:lpstr>
      <vt:lpstr>NAFTA Effects</vt:lpstr>
      <vt:lpstr>Real Wages Plummeted!</vt:lpstr>
      <vt:lpstr>Real Wage:  No Change</vt:lpstr>
      <vt:lpstr>NAFTA Effects</vt:lpstr>
      <vt:lpstr>Unemployment:  No effect (or fell)</vt:lpstr>
      <vt:lpstr>NAFTA Effects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Effects</vt:lpstr>
      <vt:lpstr>Pause for Discussion</vt:lpstr>
      <vt:lpstr>Questions</vt:lpstr>
      <vt:lpstr>USMCA</vt:lpstr>
      <vt:lpstr>USMCA Timeline</vt:lpstr>
      <vt:lpstr>USMCA Features</vt:lpstr>
      <vt:lpstr>Pause for Discussion</vt:lpstr>
      <vt:lpstr>Questions on Kirby </vt:lpstr>
      <vt:lpstr>RCEP</vt:lpstr>
      <vt:lpstr>PowerPoint Presentation</vt:lpstr>
      <vt:lpstr>PowerPoint Presentation</vt:lpstr>
      <vt:lpstr>PowerPoint Presentation</vt:lpstr>
      <vt:lpstr>Pause for Discussion</vt:lpstr>
      <vt:lpstr>Questions on Hayashi,  “U.S. on Sidelines as …”</vt:lpstr>
      <vt:lpstr>CPTPP</vt:lpstr>
      <vt:lpstr>PowerPoint Presentation</vt:lpstr>
      <vt:lpstr>PowerPoint Presentation</vt:lpstr>
      <vt:lpstr>PowerPoint Presentation</vt:lpstr>
      <vt:lpstr>Pause for Discussion</vt:lpstr>
      <vt:lpstr>Questions on Edmond,  “The United Kingdom Is Set …”</vt:lpstr>
      <vt:lpstr>EU and Other</vt:lpstr>
      <vt:lpstr>PowerPoint Presentation</vt:lpstr>
      <vt:lpstr>Pause for Discussion</vt:lpstr>
      <vt:lpstr>Questions on Bounds,  “EU Seals Chile Trade Deal …”</vt:lpstr>
      <vt:lpstr>Questions on Bounds &amp; Johnston ,  re EU FTA with Brazil</vt:lpstr>
      <vt:lpstr>Questions on Johnston &amp; Bounds,  “Australia-EU trade deal stalls …”</vt:lpstr>
      <vt:lpstr>UK and Other</vt:lpstr>
      <vt:lpstr>PowerPoint Presentation</vt:lpstr>
      <vt:lpstr>Pause for Discussion</vt:lpstr>
      <vt:lpstr>Questions on Alim,  re UK FTA with Australia</vt:lpstr>
      <vt:lpstr>Questions on Reed et al.,  re UK FTA with India</vt:lpstr>
      <vt:lpstr>Questions on Fedor &amp; Politi.,  “US Calls for Revived UK…”</vt:lpstr>
      <vt:lpstr>US and Other</vt:lpstr>
      <vt:lpstr>Pause for Discussion</vt:lpstr>
      <vt:lpstr>Questions on Economist,  “The Great Steeplechase”</vt:lpstr>
      <vt:lpstr>Questions on Beattie,  “US Trade Pledge to the Indo-Pacific”</vt:lpstr>
      <vt:lpstr>Questions on Areddy,  “U.S., Taiwan Reach Trade Deal…”</vt:lpstr>
      <vt:lpstr>Other Trade Deals</vt:lpstr>
      <vt:lpstr>Pause for Discussion</vt:lpstr>
      <vt:lpstr>Questions on Daniels &amp; Leahy,  re China-Ecuador FTA</vt:lpstr>
      <vt:lpstr>Questions on Kerr,  “UAE and Ukraine Trade Talks”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200</cp:revision>
  <cp:lastPrinted>2020-10-23T19:18:10Z</cp:lastPrinted>
  <dcterms:created xsi:type="dcterms:W3CDTF">2011-01-03T19:29:08Z</dcterms:created>
  <dcterms:modified xsi:type="dcterms:W3CDTF">2023-11-13T15:52:53Z</dcterms:modified>
</cp:coreProperties>
</file>