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2"/>
  </p:notesMasterIdLst>
  <p:handoutMasterIdLst>
    <p:handoutMasterId r:id="rId113"/>
  </p:handoutMasterIdLst>
  <p:sldIdLst>
    <p:sldId id="256" r:id="rId2"/>
    <p:sldId id="587" r:id="rId3"/>
    <p:sldId id="588" r:id="rId4"/>
    <p:sldId id="589" r:id="rId5"/>
    <p:sldId id="590" r:id="rId6"/>
    <p:sldId id="541" r:id="rId7"/>
    <p:sldId id="542" r:id="rId8"/>
    <p:sldId id="585" r:id="rId9"/>
    <p:sldId id="501" r:id="rId10"/>
    <p:sldId id="575" r:id="rId11"/>
    <p:sldId id="502" r:id="rId12"/>
    <p:sldId id="505" r:id="rId13"/>
    <p:sldId id="504" r:id="rId14"/>
    <p:sldId id="555" r:id="rId15"/>
    <p:sldId id="556" r:id="rId16"/>
    <p:sldId id="576" r:id="rId17"/>
    <p:sldId id="503" r:id="rId18"/>
    <p:sldId id="293" r:id="rId19"/>
    <p:sldId id="297" r:id="rId20"/>
    <p:sldId id="299" r:id="rId21"/>
    <p:sldId id="300" r:id="rId22"/>
    <p:sldId id="298" r:id="rId23"/>
    <p:sldId id="581" r:id="rId24"/>
    <p:sldId id="582" r:id="rId25"/>
    <p:sldId id="295" r:id="rId26"/>
    <p:sldId id="302" r:id="rId27"/>
    <p:sldId id="303" r:id="rId28"/>
    <p:sldId id="557" r:id="rId29"/>
    <p:sldId id="558" r:id="rId30"/>
    <p:sldId id="577" r:id="rId31"/>
    <p:sldId id="559" r:id="rId32"/>
    <p:sldId id="562" r:id="rId33"/>
    <p:sldId id="307" r:id="rId34"/>
    <p:sldId id="309" r:id="rId35"/>
    <p:sldId id="310" r:id="rId36"/>
    <p:sldId id="311" r:id="rId37"/>
    <p:sldId id="312" r:id="rId38"/>
    <p:sldId id="313" r:id="rId39"/>
    <p:sldId id="455" r:id="rId40"/>
    <p:sldId id="456" r:id="rId41"/>
    <p:sldId id="461" r:id="rId42"/>
    <p:sldId id="462" r:id="rId43"/>
    <p:sldId id="463" r:id="rId44"/>
    <p:sldId id="464" r:id="rId45"/>
    <p:sldId id="465" r:id="rId46"/>
    <p:sldId id="466" r:id="rId47"/>
    <p:sldId id="457" r:id="rId48"/>
    <p:sldId id="458" r:id="rId49"/>
    <p:sldId id="494" r:id="rId50"/>
    <p:sldId id="560" r:id="rId51"/>
    <p:sldId id="561" r:id="rId52"/>
    <p:sldId id="578" r:id="rId53"/>
    <p:sldId id="563" r:id="rId54"/>
    <p:sldId id="564" r:id="rId55"/>
    <p:sldId id="470" r:id="rId56"/>
    <p:sldId id="471" r:id="rId57"/>
    <p:sldId id="473" r:id="rId58"/>
    <p:sldId id="472" r:id="rId59"/>
    <p:sldId id="474" r:id="rId60"/>
    <p:sldId id="475" r:id="rId61"/>
    <p:sldId id="476" r:id="rId62"/>
    <p:sldId id="477" r:id="rId63"/>
    <p:sldId id="478" r:id="rId64"/>
    <p:sldId id="565" r:id="rId65"/>
    <p:sldId id="566" r:id="rId66"/>
    <p:sldId id="579" r:id="rId67"/>
    <p:sldId id="567" r:id="rId68"/>
    <p:sldId id="568" r:id="rId69"/>
    <p:sldId id="480" r:id="rId70"/>
    <p:sldId id="318" r:id="rId71"/>
    <p:sldId id="319" r:id="rId72"/>
    <p:sldId id="320" r:id="rId73"/>
    <p:sldId id="321" r:id="rId74"/>
    <p:sldId id="324" r:id="rId75"/>
    <p:sldId id="325" r:id="rId76"/>
    <p:sldId id="326" r:id="rId77"/>
    <p:sldId id="327" r:id="rId78"/>
    <p:sldId id="328" r:id="rId79"/>
    <p:sldId id="329" r:id="rId80"/>
    <p:sldId id="493" r:id="rId81"/>
    <p:sldId id="483" r:id="rId82"/>
    <p:sldId id="485" r:id="rId83"/>
    <p:sldId id="336" r:id="rId84"/>
    <p:sldId id="495" r:id="rId85"/>
    <p:sldId id="498" r:id="rId86"/>
    <p:sldId id="499" r:id="rId87"/>
    <p:sldId id="332" r:id="rId88"/>
    <p:sldId id="481" r:id="rId89"/>
    <p:sldId id="486" r:id="rId90"/>
    <p:sldId id="333" r:id="rId91"/>
    <p:sldId id="334" r:id="rId92"/>
    <p:sldId id="335" r:id="rId93"/>
    <p:sldId id="337" r:id="rId94"/>
    <p:sldId id="491" r:id="rId95"/>
    <p:sldId id="492" r:id="rId96"/>
    <p:sldId id="489" r:id="rId97"/>
    <p:sldId id="487" r:id="rId98"/>
    <p:sldId id="482" r:id="rId99"/>
    <p:sldId id="500" r:id="rId100"/>
    <p:sldId id="496" r:id="rId101"/>
    <p:sldId id="569" r:id="rId102"/>
    <p:sldId id="570" r:id="rId103"/>
    <p:sldId id="580" r:id="rId104"/>
    <p:sldId id="572" r:id="rId105"/>
    <p:sldId id="571" r:id="rId106"/>
    <p:sldId id="573" r:id="rId107"/>
    <p:sldId id="574" r:id="rId108"/>
    <p:sldId id="584" r:id="rId109"/>
    <p:sldId id="583" r:id="rId110"/>
    <p:sldId id="331" r:id="rId11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2408" autoAdjust="0"/>
  </p:normalViewPr>
  <p:slideViewPr>
    <p:cSldViewPr snapToGrid="0">
      <p:cViewPr varScale="1">
        <p:scale>
          <a:sx n="104" d="100"/>
          <a:sy n="104" d="100"/>
        </p:scale>
        <p:origin x="2024" y="192"/>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José Pulido, “El </a:t>
            </a:r>
            <a:r>
              <a:rPr lang="en-US" dirty="0" err="1"/>
              <a:t>Modelo</a:t>
            </a:r>
            <a:r>
              <a:rPr lang="en-US" dirty="0"/>
              <a:t> de Melitz (2003)”, Universidad del Rosario.</a:t>
            </a:r>
          </a:p>
          <a:p>
            <a:r>
              <a:rPr lang="en-US" dirty="0"/>
              <a:t>https://</a:t>
            </a:r>
            <a:r>
              <a:rPr lang="en-US" dirty="0" err="1"/>
              <a:t>josepulido.net</a:t>
            </a:r>
            <a:r>
              <a:rPr lang="en-US" dirty="0"/>
              <a:t>/wp-content/uploads/Melitz-1.pdf</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a:t>
            </a:fld>
            <a:endParaRPr lang="en-US"/>
          </a:p>
        </p:txBody>
      </p:sp>
    </p:spTree>
    <p:extLst>
      <p:ext uri="{BB962C8B-B14F-4D97-AF65-F5344CB8AC3E}">
        <p14:creationId xmlns:p14="http://schemas.microsoft.com/office/powerpoint/2010/main" val="424351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José Pulido, “El </a:t>
            </a:r>
            <a:r>
              <a:rPr lang="en-US" dirty="0" err="1"/>
              <a:t>Modelo</a:t>
            </a:r>
            <a:r>
              <a:rPr lang="en-US" dirty="0"/>
              <a:t> de Melitz (2003)”, Universidad del Rosario.</a:t>
            </a:r>
          </a:p>
          <a:p>
            <a:r>
              <a:rPr lang="en-US" dirty="0"/>
              <a:t>https://</a:t>
            </a:r>
            <a:r>
              <a:rPr lang="en-US" dirty="0" err="1"/>
              <a:t>josepulido.net</a:t>
            </a:r>
            <a:r>
              <a:rPr lang="en-US" dirty="0"/>
              <a:t>/wp-content/uploads/Melitz-1.pdf</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a:t>
            </a:fld>
            <a:endParaRPr lang="en-US"/>
          </a:p>
        </p:txBody>
      </p:sp>
    </p:spTree>
    <p:extLst>
      <p:ext uri="{BB962C8B-B14F-4D97-AF65-F5344CB8AC3E}">
        <p14:creationId xmlns:p14="http://schemas.microsoft.com/office/powerpoint/2010/main" val="334048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José Pulido, “El </a:t>
            </a:r>
            <a:r>
              <a:rPr lang="en-US" dirty="0" err="1"/>
              <a:t>Modelo</a:t>
            </a:r>
            <a:r>
              <a:rPr lang="en-US" dirty="0"/>
              <a:t> de Melitz (2003)”, Universidad del Rosario.</a:t>
            </a:r>
          </a:p>
          <a:p>
            <a:r>
              <a:rPr lang="en-US" dirty="0"/>
              <a:t>https://</a:t>
            </a:r>
            <a:r>
              <a:rPr lang="en-US" dirty="0" err="1"/>
              <a:t>josepulido.net</a:t>
            </a:r>
            <a:r>
              <a:rPr lang="en-US" dirty="0"/>
              <a:t>/wp-content/uploads/Melitz-1.pdf</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a:t>
            </a:fld>
            <a:endParaRPr lang="en-US"/>
          </a:p>
        </p:txBody>
      </p:sp>
    </p:spTree>
    <p:extLst>
      <p:ext uri="{BB962C8B-B14F-4D97-AF65-F5344CB8AC3E}">
        <p14:creationId xmlns:p14="http://schemas.microsoft.com/office/powerpoint/2010/main" val="37252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José Pulido, “El </a:t>
            </a:r>
            <a:r>
              <a:rPr lang="en-US" dirty="0" err="1"/>
              <a:t>Modelo</a:t>
            </a:r>
            <a:r>
              <a:rPr lang="en-US" dirty="0"/>
              <a:t> de Melitz (2003)”, Universidad del Rosario.</a:t>
            </a:r>
          </a:p>
          <a:p>
            <a:r>
              <a:rPr lang="en-US" dirty="0"/>
              <a:t>https://</a:t>
            </a:r>
            <a:r>
              <a:rPr lang="en-US" dirty="0" err="1"/>
              <a:t>josepulido.net</a:t>
            </a:r>
            <a:r>
              <a:rPr lang="en-US" dirty="0"/>
              <a:t>/wp-content/uploads/Melitz-1.pdf</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320648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C86D2-705E-4E4C-92F1-3F60E1FEA1FD}" type="slidenum">
              <a:rPr lang="en-US" smtClean="0"/>
              <a:pPr/>
              <a:t>34</a:t>
            </a:fld>
            <a:endParaRPr lang="en-US"/>
          </a:p>
        </p:txBody>
      </p:sp>
    </p:spTree>
    <p:extLst>
      <p:ext uri="{BB962C8B-B14F-4D97-AF65-F5344CB8AC3E}">
        <p14:creationId xmlns:p14="http://schemas.microsoft.com/office/powerpoint/2010/main" val="410136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36</a:t>
            </a:fld>
            <a:endParaRPr lang="en-US"/>
          </a:p>
        </p:txBody>
      </p:sp>
    </p:spTree>
    <p:extLst>
      <p:ext uri="{BB962C8B-B14F-4D97-AF65-F5344CB8AC3E}">
        <p14:creationId xmlns:p14="http://schemas.microsoft.com/office/powerpoint/2010/main" val="33604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38</a:t>
            </a:fld>
            <a:endParaRPr lang="en-US"/>
          </a:p>
        </p:txBody>
      </p:sp>
    </p:spTree>
    <p:extLst>
      <p:ext uri="{BB962C8B-B14F-4D97-AF65-F5344CB8AC3E}">
        <p14:creationId xmlns:p14="http://schemas.microsoft.com/office/powerpoint/2010/main" val="233504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110</a:t>
            </a:fld>
            <a:endParaRPr lang="en-US"/>
          </a:p>
        </p:txBody>
      </p:sp>
    </p:spTree>
    <p:extLst>
      <p:ext uri="{BB962C8B-B14F-4D97-AF65-F5344CB8AC3E}">
        <p14:creationId xmlns:p14="http://schemas.microsoft.com/office/powerpoint/2010/main" val="137891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19:  Preferential Trading Arrangements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190.png"/><Relationship Id="rId12" Type="http://schemas.openxmlformats.org/officeDocument/2006/relationships/image" Target="../media/image2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00.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280.png"/><Relationship Id="rId3" Type="http://schemas.openxmlformats.org/officeDocument/2006/relationships/image" Target="../media/image17.png"/><Relationship Id="rId7" Type="http://schemas.openxmlformats.org/officeDocument/2006/relationships/image" Target="../media/image250.png"/><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70.png"/><Relationship Id="rId5" Type="http://schemas.openxmlformats.org/officeDocument/2006/relationships/image" Target="../media/image23.png"/><Relationship Id="rId1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220.png"/><Relationship Id="rId9" Type="http://schemas.openxmlformats.org/officeDocument/2006/relationships/image" Target="../media/image11.png"/><Relationship Id="rId14" Type="http://schemas.openxmlformats.org/officeDocument/2006/relationships/image" Target="../media/image290.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2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11.png"/><Relationship Id="rId2" Type="http://schemas.openxmlformats.org/officeDocument/2006/relationships/notesSlide" Target="../notesSlides/notesSlide6.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00.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33.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21.png"/><Relationship Id="rId17" Type="http://schemas.openxmlformats.org/officeDocument/2006/relationships/image" Target="../media/image37.png"/><Relationship Id="rId2" Type="http://schemas.openxmlformats.org/officeDocument/2006/relationships/image" Target="../media/image36.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0.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9.png"/><Relationship Id="rId1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8.png"/><Relationship Id="rId1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0.png"/><Relationship Id="rId19" Type="http://schemas.openxmlformats.org/officeDocument/2006/relationships/image" Target="../media/image4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42.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1.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1.png"/><Relationship Id="rId4" Type="http://schemas.openxmlformats.org/officeDocument/2006/relationships/image" Target="../media/image5.png"/><Relationship Id="rId9" Type="http://schemas.openxmlformats.org/officeDocument/2006/relationships/image" Target="../media/image300.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9.png"/></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210.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132.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40.png"/><Relationship Id="rId9" Type="http://schemas.openxmlformats.org/officeDocument/2006/relationships/image" Target="../media/image63.png"/><Relationship Id="rId14" Type="http://schemas.openxmlformats.org/officeDocument/2006/relationships/image" Target="../media/image68.png"/></Relationships>
</file>

<file path=ppt/slides/_rels/slide4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1.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1.png"/><Relationship Id="rId4" Type="http://schemas.openxmlformats.org/officeDocument/2006/relationships/image" Target="../media/image5.png"/><Relationship Id="rId9" Type="http://schemas.openxmlformats.org/officeDocument/2006/relationships/image" Target="../media/image300.png"/><Relationship Id="rId14" Type="http://schemas.openxmlformats.org/officeDocument/2006/relationships/image" Target="../media/image35.pn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90.png"/><Relationship Id="rId3" Type="http://schemas.openxmlformats.org/officeDocument/2006/relationships/image" Target="../media/image17.png"/><Relationship Id="rId12" Type="http://schemas.openxmlformats.org/officeDocument/2006/relationships/image" Target="../media/image211.png"/><Relationship Id="rId17" Type="http://schemas.openxmlformats.org/officeDocument/2006/relationships/image" Target="../media/image8.png"/><Relationship Id="rId2" Type="http://schemas.openxmlformats.org/officeDocument/2006/relationships/image" Target="../media/image12.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16.png"/><Relationship Id="rId5" Type="http://schemas.openxmlformats.org/officeDocument/2006/relationships/image" Target="../media/image320.png"/><Relationship Id="rId15" Type="http://schemas.openxmlformats.org/officeDocument/2006/relationships/image" Target="../media/image360.png"/><Relationship Id="rId10" Type="http://schemas.openxmlformats.org/officeDocument/2006/relationships/image" Target="../media/image340.png"/><Relationship Id="rId4" Type="http://schemas.openxmlformats.org/officeDocument/2006/relationships/image" Target="../media/image310.png"/><Relationship Id="rId9" Type="http://schemas.openxmlformats.org/officeDocument/2006/relationships/image" Target="../media/image13.png"/><Relationship Id="rId14" Type="http://schemas.openxmlformats.org/officeDocument/2006/relationships/image" Target="../media/image350.pn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1.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1.png"/><Relationship Id="rId4" Type="http://schemas.openxmlformats.org/officeDocument/2006/relationships/image" Target="../media/image5.png"/><Relationship Id="rId9" Type="http://schemas.openxmlformats.org/officeDocument/2006/relationships/image" Target="../media/image300.png"/><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90.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56.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20.png"/><Relationship Id="rId1" Type="http://schemas.openxmlformats.org/officeDocument/2006/relationships/slideLayout" Target="../slideLayouts/slideLayout2.xml"/><Relationship Id="rId5" Type="http://schemas.openxmlformats.org/officeDocument/2006/relationships/image" Target="../media/image650.png"/><Relationship Id="rId4" Type="http://schemas.openxmlformats.org/officeDocument/2006/relationships/image" Target="../media/image640.png"/></Relationships>
</file>

<file path=ppt/slides/_rels/slide57.xml.rels><?xml version="1.0" encoding="UTF-8" standalone="yes"?>
<Relationships xmlns="http://schemas.openxmlformats.org/package/2006/relationships"><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670.png"/><Relationship Id="rId1" Type="http://schemas.openxmlformats.org/officeDocument/2006/relationships/slideLayout" Target="../slideLayouts/slideLayout2.xml"/><Relationship Id="rId5" Type="http://schemas.openxmlformats.org/officeDocument/2006/relationships/image" Target="../media/image700.png"/><Relationship Id="rId4" Type="http://schemas.openxmlformats.org/officeDocument/2006/relationships/image" Target="../media/image690.png"/></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0.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212.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96.png"/><Relationship Id="rId9" Type="http://schemas.openxmlformats.org/officeDocument/2006/relationships/image" Target="../media/image94.png"/></Relationships>
</file>

<file path=ppt/slides/_rels/slide7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89.png"/><Relationship Id="rId3" Type="http://schemas.openxmlformats.org/officeDocument/2006/relationships/image" Target="../media/image101.png"/><Relationship Id="rId7" Type="http://schemas.openxmlformats.org/officeDocument/2006/relationships/image" Target="../media/image104.png"/><Relationship Id="rId12" Type="http://schemas.openxmlformats.org/officeDocument/2006/relationships/image" Target="../media/image94.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97.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s>
</file>

<file path=ppt/slides/_rels/slide72.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2.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11.png"/><Relationship Id="rId17" Type="http://schemas.openxmlformats.org/officeDocument/2006/relationships/image" Target="../media/image113.png"/><Relationship Id="rId2" Type="http://schemas.openxmlformats.org/officeDocument/2006/relationships/image" Target="../media/image87.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10.png"/><Relationship Id="rId5" Type="http://schemas.openxmlformats.org/officeDocument/2006/relationships/image" Target="../media/image97.png"/><Relationship Id="rId15" Type="http://schemas.openxmlformats.org/officeDocument/2006/relationships/image" Target="../media/image94.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08.png"/></Relationships>
</file>

<file path=ppt/slides/_rels/slide73.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95.png"/><Relationship Id="rId7" Type="http://schemas.openxmlformats.org/officeDocument/2006/relationships/image" Target="../media/image11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89.png"/><Relationship Id="rId5" Type="http://schemas.openxmlformats.org/officeDocument/2006/relationships/image" Target="../media/image97.png"/><Relationship Id="rId10" Type="http://schemas.openxmlformats.org/officeDocument/2006/relationships/image" Target="../media/image94.png"/><Relationship Id="rId4" Type="http://schemas.openxmlformats.org/officeDocument/2006/relationships/image" Target="../media/image102.png"/><Relationship Id="rId9" Type="http://schemas.openxmlformats.org/officeDocument/2006/relationships/image" Target="../media/image112.png"/></Relationships>
</file>

<file path=ppt/slides/_rels/slide7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95.png"/><Relationship Id="rId7" Type="http://schemas.openxmlformats.org/officeDocument/2006/relationships/image" Target="../media/image116.png"/><Relationship Id="rId12"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94.png"/><Relationship Id="rId5" Type="http://schemas.openxmlformats.org/officeDocument/2006/relationships/image" Target="../media/image97.png"/><Relationship Id="rId10" Type="http://schemas.openxmlformats.org/officeDocument/2006/relationships/image" Target="../media/image119.png"/><Relationship Id="rId4" Type="http://schemas.openxmlformats.org/officeDocument/2006/relationships/image" Target="../media/image102.png"/><Relationship Id="rId9" Type="http://schemas.openxmlformats.org/officeDocument/2006/relationships/image" Target="../media/image118.png"/></Relationships>
</file>

<file path=ppt/slides/_rels/slide7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1.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18.png"/><Relationship Id="rId5" Type="http://schemas.openxmlformats.org/officeDocument/2006/relationships/image" Target="../media/image97.png"/><Relationship Id="rId10" Type="http://schemas.openxmlformats.org/officeDocument/2006/relationships/image" Target="../media/image117.png"/><Relationship Id="rId4" Type="http://schemas.openxmlformats.org/officeDocument/2006/relationships/image" Target="../media/image102.png"/><Relationship Id="rId9" Type="http://schemas.openxmlformats.org/officeDocument/2006/relationships/image" Target="../media/image116.png"/><Relationship Id="rId14" Type="http://schemas.openxmlformats.org/officeDocument/2006/relationships/image" Target="../media/image122.png"/></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8.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89.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5.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24.png"/><Relationship Id="rId5" Type="http://schemas.openxmlformats.org/officeDocument/2006/relationships/image" Target="../media/image97.png"/><Relationship Id="rId10" Type="http://schemas.openxmlformats.org/officeDocument/2006/relationships/image" Target="../media/image123.png"/><Relationship Id="rId4" Type="http://schemas.openxmlformats.org/officeDocument/2006/relationships/image" Target="../media/image102.png"/><Relationship Id="rId9" Type="http://schemas.openxmlformats.org/officeDocument/2006/relationships/image" Target="../media/image127.png"/></Relationships>
</file>

<file path=ppt/slides/_rels/slide9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2.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19</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Preferential Trading Arrangements</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2023</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 on PTAs</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0914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Conclusion</a:t>
            </a:r>
          </a:p>
        </p:txBody>
      </p:sp>
      <p:sp>
        <p:nvSpPr>
          <p:cNvPr id="3" name="Content Placeholder 2"/>
          <p:cNvSpPr>
            <a:spLocks noGrp="1"/>
          </p:cNvSpPr>
          <p:nvPr>
            <p:ph idx="1"/>
          </p:nvPr>
        </p:nvSpPr>
        <p:spPr>
          <a:xfrm>
            <a:off x="1447800" y="2133600"/>
            <a:ext cx="7239000" cy="1988237"/>
          </a:xfrm>
        </p:spPr>
        <p:txBody>
          <a:bodyPr/>
          <a:lstStyle/>
          <a:p>
            <a:r>
              <a:rPr lang="en-US" sz="2800" dirty="0"/>
              <a:t>Analysis of FTAs shouldn’t treat each independently of FTAs that already exist</a:t>
            </a:r>
          </a:p>
          <a:p>
            <a:r>
              <a:rPr lang="en-US" sz="2800" dirty="0"/>
              <a:t>Sequencing of FTAs can matter.</a:t>
            </a:r>
            <a:endParaRPr lang="en-US" sz="2400" dirty="0"/>
          </a:p>
          <a:p>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100</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A924DBE-3C30-6A4C-B56D-B7858E8ED2B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1352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101</a:t>
            </a:fld>
            <a:endParaRPr lang="en-US"/>
          </a:p>
        </p:txBody>
      </p:sp>
    </p:spTree>
    <p:extLst>
      <p:ext uri="{BB962C8B-B14F-4D97-AF65-F5344CB8AC3E}">
        <p14:creationId xmlns:p14="http://schemas.microsoft.com/office/powerpoint/2010/main" val="14617760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Deardorff &amp; Sharma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is adding a second FTA not harmful for the world in the graphs, but may be harmful in the world in the equations?</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102</a:t>
            </a:fld>
            <a:endParaRPr lang="en-US"/>
          </a:p>
        </p:txBody>
      </p:sp>
    </p:spTree>
    <p:extLst>
      <p:ext uri="{BB962C8B-B14F-4D97-AF65-F5344CB8AC3E}">
        <p14:creationId xmlns:p14="http://schemas.microsoft.com/office/powerpoint/2010/main" val="25715570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103</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8833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p:txBody>
          <a:bodyPr/>
          <a:lstStyle/>
          <a:p>
            <a:r>
              <a:rPr lang="en-US" sz="2800" dirty="0"/>
              <a:t>My own work suggests that they usually are, though the benefits are not huge</a:t>
            </a:r>
          </a:p>
          <a:p>
            <a:r>
              <a:rPr lang="en-US" sz="2800" dirty="0"/>
              <a:t>But many (not economists) disagree</a:t>
            </a:r>
          </a:p>
          <a:p>
            <a:r>
              <a:rPr lang="en-US" sz="2800" dirty="0"/>
              <a:t>Much has been said about NAFTA</a:t>
            </a:r>
          </a:p>
          <a:p>
            <a:pPr lvl="1"/>
            <a:r>
              <a:rPr lang="en-US" sz="2400" dirty="0"/>
              <a:t>It’s political reputation has been negative</a:t>
            </a:r>
          </a:p>
          <a:p>
            <a:pPr lvl="2"/>
            <a:r>
              <a:rPr lang="en-US" sz="2000" dirty="0"/>
              <a:t>Labor unions</a:t>
            </a:r>
          </a:p>
          <a:p>
            <a:pPr lvl="2"/>
            <a:r>
              <a:rPr lang="en-US" sz="2000" dirty="0"/>
              <a:t>Democrats</a:t>
            </a:r>
          </a:p>
          <a:p>
            <a:pPr lvl="2"/>
            <a:r>
              <a:rPr lang="en-US" sz="2000" dirty="0"/>
              <a:t>Trump</a:t>
            </a:r>
          </a:p>
          <a:p>
            <a:pPr lvl="1"/>
            <a:r>
              <a:rPr lang="en-US" sz="2400" dirty="0"/>
              <a:t>Economists have been more positive</a:t>
            </a:r>
          </a:p>
          <a:p>
            <a:pPr lvl="2"/>
            <a:r>
              <a:rPr lang="en-US" sz="2000" dirty="0"/>
              <a:t>See Posen (economist and President of Peterson Institute of International Economics)</a:t>
            </a:r>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104</a:t>
            </a:fld>
            <a:endParaRPr lang="en-US"/>
          </a:p>
        </p:txBody>
      </p:sp>
    </p:spTree>
    <p:extLst>
      <p:ext uri="{BB962C8B-B14F-4D97-AF65-F5344CB8AC3E}">
        <p14:creationId xmlns:p14="http://schemas.microsoft.com/office/powerpoint/2010/main" val="25267740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a:xfrm>
            <a:off x="457200" y="1295400"/>
            <a:ext cx="8229600" cy="4525963"/>
          </a:xfrm>
        </p:spPr>
        <p:txBody>
          <a:bodyPr/>
          <a:lstStyle/>
          <a:p>
            <a:r>
              <a:rPr lang="en-US" dirty="0"/>
              <a:t>Posen’s points</a:t>
            </a:r>
          </a:p>
          <a:p>
            <a:pPr lvl="1"/>
            <a:r>
              <a:rPr lang="en-US" sz="2000" dirty="0"/>
              <a:t>Consumers in all three countries have gained.</a:t>
            </a:r>
          </a:p>
          <a:p>
            <a:pPr lvl="1"/>
            <a:r>
              <a:rPr lang="en-US" sz="2000" dirty="0"/>
              <a:t>Workers have suffered, but not from NAFTA.</a:t>
            </a:r>
          </a:p>
          <a:p>
            <a:pPr lvl="1"/>
            <a:r>
              <a:rPr lang="en-US" sz="2000" dirty="0"/>
              <a:t>“Recent research has found that, on average, for every 100 jobs US manufacturers created in Mexican manufacturing, they added nearly 250 jobs at their larger US home operations…”</a:t>
            </a:r>
          </a:p>
          <a:p>
            <a:pPr lvl="1"/>
            <a:r>
              <a:rPr lang="en-US" sz="2000" dirty="0"/>
              <a:t>Until the financial crisis of 2008, US unemployment was lower after NAFTA than before.</a:t>
            </a:r>
          </a:p>
          <a:p>
            <a:pPr lvl="1"/>
            <a:r>
              <a:rPr lang="en-US" sz="2000" dirty="0"/>
              <a:t>Concern that displaced Mexican farmers would come north were not justified, as border apprehensions have declined steadily since 2000.  The recent surge of minors crossing from Central America has nothing to do with NAFTA.</a:t>
            </a:r>
          </a:p>
          <a:p>
            <a:pPr lvl="1"/>
            <a:r>
              <a:rPr lang="en-US" sz="2000" dirty="0"/>
              <a:t>Critics estimate job losses due to NAFTA of 45,000 a year.  But that is less than  0.1 percent of turnover.</a:t>
            </a:r>
          </a:p>
          <a:p>
            <a:pPr lvl="1"/>
            <a:endParaRPr lang="en-US" dirty="0"/>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105</a:t>
            </a:fld>
            <a:endParaRPr lang="en-US"/>
          </a:p>
        </p:txBody>
      </p:sp>
    </p:spTree>
    <p:extLst>
      <p:ext uri="{BB962C8B-B14F-4D97-AF65-F5344CB8AC3E}">
        <p14:creationId xmlns:p14="http://schemas.microsoft.com/office/powerpoint/2010/main" val="25493779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106</a:t>
            </a:fld>
            <a:endParaRPr lang="en-US"/>
          </a:p>
        </p:txBody>
      </p:sp>
    </p:spTree>
    <p:extLst>
      <p:ext uri="{BB962C8B-B14F-4D97-AF65-F5344CB8AC3E}">
        <p14:creationId xmlns:p14="http://schemas.microsoft.com/office/powerpoint/2010/main" val="22931603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Posen,</a:t>
            </a:r>
            <a:br>
              <a:rPr lang="en-US" sz="4000" dirty="0"/>
            </a:br>
            <a:r>
              <a:rPr lang="en-US" sz="4000" dirty="0"/>
              <a:t>“The Errors of Conservatives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does Posen counter the argument against new trade agreements that they will have the same harmful effects as the NAFTA?</a:t>
            </a:r>
          </a:p>
          <a:p>
            <a:r>
              <a:rPr lang="en-US" sz="2800" dirty="0"/>
              <a:t>Posen seems to accept the critics’ claim that the NAFTA caused 45,000 job losses in the US per year, but seems not to care.  Why?</a:t>
            </a:r>
          </a:p>
          <a:p>
            <a:r>
              <a:rPr lang="en-US" sz="2800" dirty="0"/>
              <a:t>What were some of the other claims by critics of the NAFTA, and how does Posen respond to them?</a:t>
            </a:r>
            <a:endParaRPr lang="en-US" sz="20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107</a:t>
            </a:fld>
            <a:endParaRPr lang="en-US" dirty="0"/>
          </a:p>
        </p:txBody>
      </p:sp>
    </p:spTree>
    <p:extLst>
      <p:ext uri="{BB962C8B-B14F-4D97-AF65-F5344CB8AC3E}">
        <p14:creationId xmlns:p14="http://schemas.microsoft.com/office/powerpoint/2010/main" val="36564237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a:xfrm>
            <a:off x="457200" y="1295400"/>
            <a:ext cx="8229600" cy="4525963"/>
          </a:xfrm>
        </p:spPr>
        <p:txBody>
          <a:bodyPr/>
          <a:lstStyle/>
          <a:p>
            <a:r>
              <a:rPr lang="en-US" dirty="0"/>
              <a:t>Russ paper</a:t>
            </a:r>
          </a:p>
          <a:p>
            <a:pPr lvl="1"/>
            <a:r>
              <a:rPr lang="en-US" sz="2400" dirty="0"/>
              <a:t>Prompted by USITC report on trade agreements negotiated under Trade Promotion Authority (TPA), as TPA was set to expire </a:t>
            </a:r>
          </a:p>
          <a:p>
            <a:pPr lvl="1"/>
            <a:r>
              <a:rPr lang="en-US" sz="2400" dirty="0"/>
              <a:t>Covers 12 bilateral FTAs and 2 regional ones, NAFTA and CAFTA-DR </a:t>
            </a:r>
          </a:p>
          <a:p>
            <a:pPr lvl="1"/>
            <a:r>
              <a:rPr lang="en-US" sz="2400" dirty="0"/>
              <a:t>Results:</a:t>
            </a:r>
          </a:p>
          <a:p>
            <a:pPr lvl="2"/>
            <a:r>
              <a:rPr lang="en-US" sz="2000" dirty="0"/>
              <a:t>They “resulted in the US economy being one half of a percent bigger than what it would have been without the agreements in place”</a:t>
            </a:r>
          </a:p>
          <a:p>
            <a:pPr lvl="2"/>
            <a:r>
              <a:rPr lang="en-US" sz="2000" dirty="0"/>
              <a:t>Responsible for “almost half a million  additional jobs”</a:t>
            </a:r>
          </a:p>
          <a:p>
            <a:pPr lvl="2"/>
            <a:endParaRPr lang="en-US" sz="2000" dirty="0"/>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108</a:t>
            </a:fld>
            <a:endParaRPr lang="en-US"/>
          </a:p>
        </p:txBody>
      </p:sp>
    </p:spTree>
    <p:extLst>
      <p:ext uri="{BB962C8B-B14F-4D97-AF65-F5344CB8AC3E}">
        <p14:creationId xmlns:p14="http://schemas.microsoft.com/office/powerpoint/2010/main" val="38714260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Russ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Can you tell from this what TPA was? </a:t>
            </a:r>
          </a:p>
          <a:p>
            <a:r>
              <a:rPr lang="en-US" dirty="0"/>
              <a:t>Does the study cover all agreements that were done under TPA, and all aspects of the ones that is does cover?</a:t>
            </a:r>
            <a:r>
              <a:rPr lang="en-US" sz="2400" dirty="0"/>
              <a:t> </a:t>
            </a:r>
          </a:p>
          <a:p>
            <a:r>
              <a:rPr lang="en-US" dirty="0"/>
              <a:t>How large were the effects of the FTAs according to the reported study?</a:t>
            </a:r>
            <a:r>
              <a:rPr lang="en-US" sz="2400" dirty="0"/>
              <a: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109</a:t>
            </a:fld>
            <a:endParaRPr lang="en-US" dirty="0"/>
          </a:p>
        </p:txBody>
      </p:sp>
      <p:sp>
        <p:nvSpPr>
          <p:cNvPr id="8" name="Folded Corner 7">
            <a:hlinkClick r:id="rId2" action="ppaction://hlinksldjump"/>
            <a:extLst>
              <a:ext uri="{FF2B5EF4-FFF2-40B4-BE49-F238E27FC236}">
                <a16:creationId xmlns:a16="http://schemas.microsoft.com/office/drawing/2014/main" id="{D5A8831E-29DA-F248-8BC8-415E7263D5F7}"/>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hlinkClick r:id="rId2" action="ppaction://hlinksldjump"/>
            <a:extLst>
              <a:ext uri="{FF2B5EF4-FFF2-40B4-BE49-F238E27FC236}">
                <a16:creationId xmlns:a16="http://schemas.microsoft.com/office/drawing/2014/main" id="{E72D1672-5432-ED4A-A868-833936B3D56B}"/>
              </a:ext>
            </a:extLst>
          </p:cNvPr>
          <p:cNvSpPr txBox="1"/>
          <p:nvPr/>
        </p:nvSpPr>
        <p:spPr>
          <a:xfrm>
            <a:off x="5604933" y="5427133"/>
            <a:ext cx="2477911" cy="523220"/>
          </a:xfrm>
          <a:prstGeom prst="rect">
            <a:avLst/>
          </a:prstGeom>
          <a:noFill/>
          <a:ln w="57150">
            <a:solidFill>
              <a:srgbClr val="7030A0"/>
            </a:solidFill>
          </a:ln>
        </p:spPr>
        <p:txBody>
          <a:bodyPr wrap="square" rtlCol="0">
            <a:spAutoFit/>
          </a:bodyPr>
          <a:lstStyle/>
          <a:p>
            <a:pPr algn="ctr"/>
            <a:r>
              <a:rPr lang="en-US" sz="2800" dirty="0">
                <a:solidFill>
                  <a:srgbClr val="7030A0"/>
                </a:solidFill>
              </a:rPr>
              <a:t>Extra time?</a:t>
            </a:r>
          </a:p>
        </p:txBody>
      </p:sp>
    </p:spTree>
    <p:extLst>
      <p:ext uri="{BB962C8B-B14F-4D97-AF65-F5344CB8AC3E}">
        <p14:creationId xmlns:p14="http://schemas.microsoft.com/office/powerpoint/2010/main" val="27593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400" dirty="0"/>
              <a:t>A Preferential Trading Arrangement (PTA)</a:t>
            </a:r>
          </a:p>
          <a:p>
            <a:pPr lvl="1"/>
            <a:r>
              <a:rPr lang="en-US" sz="2000" dirty="0"/>
              <a:t>Exists when a country uses a lower tariff on one country than on another</a:t>
            </a:r>
          </a:p>
          <a:p>
            <a:r>
              <a:rPr lang="en-US" sz="2400" dirty="0"/>
              <a:t>Examples</a:t>
            </a:r>
          </a:p>
          <a:p>
            <a:pPr lvl="1"/>
            <a:r>
              <a:rPr lang="en-US" sz="2000" dirty="0"/>
              <a:t>Free Trade Agreements and Customs Unions</a:t>
            </a:r>
          </a:p>
          <a:p>
            <a:pPr lvl="2"/>
            <a:r>
              <a:rPr lang="en-US" sz="1800" dirty="0"/>
              <a:t>Zero tariff on (almost) all goods from partner country (</a:t>
            </a:r>
            <a:r>
              <a:rPr lang="en-US" sz="1800" dirty="0" err="1"/>
              <a:t>ies</a:t>
            </a:r>
            <a:r>
              <a:rPr lang="en-US" sz="1800" dirty="0"/>
              <a:t>)</a:t>
            </a:r>
          </a:p>
          <a:p>
            <a:pPr lvl="1"/>
            <a:r>
              <a:rPr lang="en-US" sz="2000" dirty="0"/>
              <a:t>Generalized System of Preferences (GSP)</a:t>
            </a:r>
          </a:p>
          <a:p>
            <a:pPr lvl="2"/>
            <a:r>
              <a:rPr lang="en-US" sz="1800" dirty="0"/>
              <a:t>Lower than WTO MFN tariffs on some exports of selected developing countries</a:t>
            </a:r>
          </a:p>
          <a:p>
            <a:pPr lvl="1"/>
            <a:r>
              <a:rPr lang="en-US" sz="2000" dirty="0"/>
              <a:t>ADD, CVD </a:t>
            </a:r>
          </a:p>
          <a:p>
            <a:pPr lvl="2"/>
            <a:r>
              <a:rPr lang="en-US" sz="1600" dirty="0"/>
              <a:t>High tariff on only target country (</a:t>
            </a:r>
            <a:r>
              <a:rPr lang="en-US" sz="1600" dirty="0" err="1"/>
              <a:t>ies</a:t>
            </a:r>
            <a:r>
              <a:rPr lang="en-US" sz="1600" dirty="0"/>
              <a:t>)</a:t>
            </a:r>
          </a:p>
          <a:p>
            <a:pPr lvl="2"/>
            <a:r>
              <a:rPr lang="en-US" sz="1600" dirty="0"/>
              <a:t>(</a:t>
            </a:r>
            <a:r>
              <a:rPr lang="en-US" sz="1600" u="sng" dirty="0"/>
              <a:t>Not</a:t>
            </a:r>
            <a:r>
              <a:rPr lang="en-US" sz="1600" dirty="0"/>
              <a:t> Safeguards tariffs, which must apply to all)</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10223140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19:  Preferential Trading Arrangements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110</a:t>
            </a:fld>
            <a:endParaRPr lang="en-US"/>
          </a:p>
        </p:txBody>
      </p:sp>
    </p:spTree>
    <p:extLst>
      <p:ext uri="{BB962C8B-B14F-4D97-AF65-F5344CB8AC3E}">
        <p14:creationId xmlns:p14="http://schemas.microsoft.com/office/powerpoint/2010/main" val="41543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A PTA is not the same as lowering a tariff on imports from all countries</a:t>
            </a:r>
          </a:p>
          <a:p>
            <a:r>
              <a:rPr lang="en-US" sz="2800" dirty="0"/>
              <a:t>Reason:  There is both…</a:t>
            </a:r>
          </a:p>
          <a:p>
            <a:pPr lvl="1"/>
            <a:r>
              <a:rPr lang="en-US" sz="2400" dirty="0"/>
              <a:t>… “Trade creation”</a:t>
            </a:r>
          </a:p>
          <a:p>
            <a:pPr lvl="2"/>
            <a:r>
              <a:rPr lang="en-US" sz="2000" dirty="0"/>
              <a:t>Increased imports from the favored partner instead of buying from domestic producers</a:t>
            </a:r>
          </a:p>
          <a:p>
            <a:pPr lvl="1"/>
            <a:r>
              <a:rPr lang="en-US" sz="2400" dirty="0"/>
              <a:t>… “Trade diversion”</a:t>
            </a:r>
          </a:p>
          <a:p>
            <a:pPr lvl="2"/>
            <a:r>
              <a:rPr lang="en-US" sz="2000" dirty="0"/>
              <a:t>Switch to import from favored partner instead of from another country (”third country”)</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250633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Viner’s (1950) trade creation and trade diversion are usually illustrated with </a:t>
            </a:r>
          </a:p>
          <a:p>
            <a:pPr lvl="1"/>
            <a:r>
              <a:rPr lang="en-US" sz="2400" dirty="0"/>
              <a:t>Constant costs</a:t>
            </a:r>
          </a:p>
          <a:p>
            <a:pPr lvl="1"/>
            <a:r>
              <a:rPr lang="en-US" sz="2400" dirty="0"/>
              <a:t>2-country FTA or CU plus rest of world</a:t>
            </a:r>
          </a:p>
          <a:p>
            <a:r>
              <a:rPr lang="en-US" sz="2800" dirty="0"/>
              <a:t>Then we’ll look at cases with</a:t>
            </a:r>
          </a:p>
          <a:p>
            <a:pPr lvl="1"/>
            <a:r>
              <a:rPr lang="en-US" sz="2400" dirty="0"/>
              <a:t>Upward sloping supplies</a:t>
            </a:r>
          </a:p>
          <a:p>
            <a:pPr lvl="1"/>
            <a:r>
              <a:rPr lang="en-US" sz="2400" dirty="0"/>
              <a:t>And in the last case, an FTA when there is another pre-existing FTA</a:t>
            </a:r>
          </a:p>
          <a:p>
            <a:endParaRPr lang="en-US" dirty="0"/>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3677570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Tree>
    <p:extLst>
      <p:ext uri="{BB962C8B-B14F-4D97-AF65-F5344CB8AC3E}">
        <p14:creationId xmlns:p14="http://schemas.microsoft.com/office/powerpoint/2010/main" val="82082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Why does the text say that the GATT permission for countries to form FTAs is a “rather strange exception”?</a:t>
            </a:r>
          </a:p>
          <a:p>
            <a:r>
              <a:rPr lang="en-US" sz="2800" dirty="0"/>
              <a:t>Why do members of a customs union “cede part of their national sovereignty to a supranational entity”?</a:t>
            </a:r>
          </a:p>
          <a:p>
            <a:r>
              <a:rPr lang="en-US" sz="2800" dirty="0"/>
              <a:t>Why are rules of origin needed in a Free Trade Agreement but not in a Customs Union?</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226628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14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3546-E22E-AC4F-AF0D-A0405E3B5A6F}"/>
              </a:ext>
            </a:extLst>
          </p:cNvPr>
          <p:cNvSpPr>
            <a:spLocks noGrp="1"/>
          </p:cNvSpPr>
          <p:nvPr>
            <p:ph type="title"/>
          </p:nvPr>
        </p:nvSpPr>
        <p:spPr/>
        <p:txBody>
          <a:bodyPr/>
          <a:lstStyle/>
          <a:p>
            <a:r>
              <a:rPr lang="en-US" dirty="0"/>
              <a:t>Simplest Model</a:t>
            </a:r>
          </a:p>
        </p:txBody>
      </p:sp>
      <p:sp>
        <p:nvSpPr>
          <p:cNvPr id="3" name="Content Placeholder 2">
            <a:extLst>
              <a:ext uri="{FF2B5EF4-FFF2-40B4-BE49-F238E27FC236}">
                <a16:creationId xmlns:a16="http://schemas.microsoft.com/office/drawing/2014/main" id="{33F8FEC9-D30B-9440-B6D8-9D12264F9BB3}"/>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400" dirty="0"/>
              <a:t>3 countries: </a:t>
            </a:r>
          </a:p>
          <a:p>
            <a:pPr lvl="2"/>
            <a:r>
              <a:rPr lang="en-US" sz="2000" dirty="0"/>
              <a:t>Home, A</a:t>
            </a:r>
          </a:p>
          <a:p>
            <a:pPr lvl="2"/>
            <a:r>
              <a:rPr lang="en-US" sz="2000" dirty="0"/>
              <a:t>Potential Partner 1, B, and </a:t>
            </a:r>
          </a:p>
          <a:p>
            <a:pPr lvl="2"/>
            <a:r>
              <a:rPr lang="en-US" sz="2000" dirty="0"/>
              <a:t>Potential Partner 2, C</a:t>
            </a:r>
          </a:p>
          <a:p>
            <a:pPr lvl="1"/>
            <a:r>
              <a:rPr lang="en-US" sz="2400" dirty="0"/>
              <a:t>B and C have constant costs of exporting to A, at prices P</a:t>
            </a:r>
            <a:r>
              <a:rPr lang="en-US" sz="2400" baseline="-25000" dirty="0"/>
              <a:t>B</a:t>
            </a:r>
            <a:r>
              <a:rPr lang="en-US" sz="2400" dirty="0"/>
              <a:t> &lt; P</a:t>
            </a:r>
            <a:r>
              <a:rPr lang="en-US" sz="2400" baseline="-25000" dirty="0"/>
              <a:t>C</a:t>
            </a:r>
          </a:p>
          <a:p>
            <a:pPr lvl="1"/>
            <a:r>
              <a:rPr lang="en-US" sz="2400" dirty="0"/>
              <a:t>A initially has tariff, t, on both B </a:t>
            </a:r>
            <a:r>
              <a:rPr lang="en-US" sz="2400" dirty="0" err="1"/>
              <a:t>anad</a:t>
            </a:r>
            <a:r>
              <a:rPr lang="en-US" sz="2400" dirty="0"/>
              <a:t> C, t &gt;  P</a:t>
            </a:r>
            <a:r>
              <a:rPr lang="en-US" sz="2400" baseline="-25000" dirty="0"/>
              <a:t>C</a:t>
            </a:r>
            <a:r>
              <a:rPr lang="en-US" sz="2400" dirty="0"/>
              <a:t> – P</a:t>
            </a:r>
            <a:r>
              <a:rPr lang="en-US" sz="2400" baseline="-25000" dirty="0"/>
              <a:t>B</a:t>
            </a:r>
          </a:p>
          <a:p>
            <a:endParaRPr lang="en-US" dirty="0"/>
          </a:p>
        </p:txBody>
      </p:sp>
      <p:sp>
        <p:nvSpPr>
          <p:cNvPr id="4" name="Footer Placeholder 3">
            <a:extLst>
              <a:ext uri="{FF2B5EF4-FFF2-40B4-BE49-F238E27FC236}">
                <a16:creationId xmlns:a16="http://schemas.microsoft.com/office/drawing/2014/main" id="{42301C61-DB40-5A42-BE3D-3D997C246943}"/>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93596EFA-EFE1-9648-BDB6-C89849C5901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187375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CF81A2-CEC6-AF46-AB57-86E8256B1A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No FTA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sp>
        <p:nvSpPr>
          <p:cNvPr id="44" name="Content Placeholder 2"/>
          <p:cNvSpPr txBox="1">
            <a:spLocks/>
          </p:cNvSpPr>
          <p:nvPr/>
        </p:nvSpPr>
        <p:spPr bwMode="auto">
          <a:xfrm>
            <a:off x="4800600" y="1600201"/>
            <a:ext cx="3886200" cy="114299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Without FTA</a:t>
            </a:r>
          </a:p>
          <a:p>
            <a:pPr lvl="1"/>
            <a:r>
              <a:rPr lang="en-US" sz="2000" dirty="0"/>
              <a:t>Since </a:t>
            </a:r>
            <a:r>
              <a:rPr lang="en-US" sz="2000" dirty="0" err="1"/>
              <a:t>P</a:t>
            </a:r>
            <a:r>
              <a:rPr lang="en-US" sz="2000" baseline="-25000" dirty="0" err="1"/>
              <a:t>B</a:t>
            </a:r>
            <a:r>
              <a:rPr lang="en-US" sz="2000" dirty="0" err="1"/>
              <a:t>+t</a:t>
            </a:r>
            <a:r>
              <a:rPr lang="en-US" sz="2000" baseline="-25000" dirty="0"/>
              <a:t> </a:t>
            </a:r>
            <a:r>
              <a:rPr lang="en-US" sz="2000" dirty="0"/>
              <a:t>&lt; </a:t>
            </a:r>
            <a:r>
              <a:rPr lang="en-US" sz="2000" dirty="0" err="1"/>
              <a:t>P</a:t>
            </a:r>
            <a:r>
              <a:rPr lang="en-US" sz="2000" baseline="-25000" dirty="0" err="1"/>
              <a:t>C</a:t>
            </a:r>
            <a:r>
              <a:rPr lang="en-US" sz="2000" dirty="0" err="1"/>
              <a:t>+t</a:t>
            </a:r>
            <a:r>
              <a:rPr lang="en-US" sz="2000" dirty="0"/>
              <a:t> Home imports </a:t>
            </a:r>
            <a:r>
              <a:rPr lang="en-US" sz="2000" u="sng" dirty="0"/>
              <a:t>only</a:t>
            </a:r>
            <a:r>
              <a:rPr lang="en-US" sz="2000" dirty="0"/>
              <a:t> from B</a:t>
            </a:r>
            <a:endParaRPr lang="en-US" sz="2000" baseline="-25000" dirty="0"/>
          </a:p>
          <a:p>
            <a:pPr marL="457200" lvl="1" indent="0">
              <a:buFontTx/>
              <a:buNone/>
            </a:pPr>
            <a:endParaRPr lang="en-US" sz="2000" dirty="0"/>
          </a:p>
        </p:txBody>
      </p:sp>
      <p:sp>
        <p:nvSpPr>
          <p:cNvPr id="45" name="TextBox 44"/>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DDA7E23A-1391-7F49-9A76-964207164209}"/>
              </a:ext>
            </a:extLst>
          </p:cNvPr>
          <p:cNvSpPr>
            <a:spLocks noGrp="1"/>
          </p:cNvSpPr>
          <p:nvPr>
            <p:ph type="ftr" sz="quarter" idx="11"/>
          </p:nvPr>
        </p:nvSpPr>
        <p:spPr/>
        <p:txBody>
          <a:bodyPr/>
          <a:lstStyle/>
          <a:p>
            <a:pPr>
              <a:defRPr/>
            </a:pPr>
            <a:r>
              <a:rPr lang="en-US"/>
              <a:t>Class 19:  Preferential Trading Arrangements</a:t>
            </a:r>
          </a:p>
        </p:txBody>
      </p:sp>
      <p:sp>
        <p:nvSpPr>
          <p:cNvPr id="34" name="TextBox 33">
            <a:extLst>
              <a:ext uri="{FF2B5EF4-FFF2-40B4-BE49-F238E27FC236}">
                <a16:creationId xmlns:a16="http://schemas.microsoft.com/office/drawing/2014/main" id="{6C386B30-C22C-3F45-B825-8A60B4242D8D}"/>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4806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31" grpId="0"/>
      <p:bldP spid="31" grpId="1"/>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86EAB64-8620-A44A-9DF4-FA70CB5B5EC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2429933" y="3352800"/>
            <a:ext cx="999067" cy="986367"/>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1441451" y="3347508"/>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448860" y="3348567"/>
            <a:ext cx="986366" cy="1003300"/>
            <a:chOff x="1447801" y="3344333"/>
            <a:chExt cx="986366" cy="1003300"/>
          </a:xfrm>
          <a:solidFill>
            <a:schemeClr val="bg1"/>
          </a:solidFill>
        </p:grpSpPr>
        <p:sp>
          <p:nvSpPr>
            <p:cNvPr id="64" name="Rectangle 63"/>
            <p:cNvSpPr/>
            <p:nvPr/>
          </p:nvSpPr>
          <p:spPr>
            <a:xfrm>
              <a:off x="1447801" y="3352807"/>
              <a:ext cx="427566"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ight Triangle 64"/>
            <p:cNvSpPr/>
            <p:nvPr/>
          </p:nvSpPr>
          <p:spPr>
            <a:xfrm flipV="1">
              <a:off x="1875367" y="3344333"/>
              <a:ext cx="558800" cy="10033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42633" y="3355975"/>
            <a:ext cx="999067" cy="9863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7" y="3352800"/>
            <a:ext cx="568327"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19</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a:t>
            </a:r>
            <a:r>
              <a:rPr lang="en-US" sz="2000" dirty="0" err="1"/>
              <a:t>P</a:t>
            </a:r>
            <a:r>
              <a:rPr lang="en-US" sz="2000" baseline="-25000" dirty="0" err="1"/>
              <a:t>C</a:t>
            </a:r>
            <a:r>
              <a:rPr lang="en-US" sz="2000" dirty="0" err="1"/>
              <a:t>+t</a:t>
            </a:r>
            <a:r>
              <a:rPr lang="en-US" sz="2000" dirty="0"/>
              <a:t>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–c</a:t>
            </a:r>
          </a:p>
          <a:p>
            <a:pPr marL="0" indent="0">
              <a:buNone/>
            </a:pPr>
            <a:r>
              <a:rPr lang="en-US" sz="2000" dirty="0"/>
              <a:t>   Country gains        +(</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486400"/>
            <a:ext cx="3505200" cy="461665"/>
          </a:xfrm>
          <a:prstGeom prst="rect">
            <a:avLst/>
          </a:prstGeom>
          <a:noFill/>
        </p:spPr>
        <p:txBody>
          <a:bodyPr wrap="square" rtlCol="0">
            <a:spAutoFit/>
          </a:bodyPr>
          <a:lstStyle/>
          <a:p>
            <a:pPr algn="ctr"/>
            <a:r>
              <a:rPr lang="en-US" sz="2400" dirty="0"/>
              <a:t>Same as Free Trade</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0E7995B6-42C8-A746-A820-D9C02192B024}"/>
              </a:ext>
            </a:extLst>
          </p:cNvPr>
          <p:cNvSpPr>
            <a:spLocks noGrp="1"/>
          </p:cNvSpPr>
          <p:nvPr>
            <p:ph type="ftr" sz="quarter" idx="11"/>
          </p:nvPr>
        </p:nvSpPr>
        <p:spPr/>
        <p:txBody>
          <a:bodyPr/>
          <a:lstStyle/>
          <a:p>
            <a:pPr>
              <a:defRPr/>
            </a:pPr>
            <a:r>
              <a:rPr lang="en-US"/>
              <a:t>Class 19:  Preferential Trading Arrangements</a:t>
            </a:r>
          </a:p>
        </p:txBody>
      </p:sp>
      <p:sp>
        <p:nvSpPr>
          <p:cNvPr id="59" name="Title 1">
            <a:extLst>
              <a:ext uri="{FF2B5EF4-FFF2-40B4-BE49-F238E27FC236}">
                <a16:creationId xmlns:a16="http://schemas.microsoft.com/office/drawing/2014/main" id="{724022F0-6890-B442-9590-0358D3631036}"/>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67" name="TextBox 66">
            <a:extLst>
              <a:ext uri="{FF2B5EF4-FFF2-40B4-BE49-F238E27FC236}">
                <a16:creationId xmlns:a16="http://schemas.microsoft.com/office/drawing/2014/main" id="{706CE909-A16F-0149-AB73-9F634D1D53CF}"/>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6992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7">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7">
                                            <p:txEl>
                                              <p:pRg st="4" end="4"/>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66"/>
                                        </p:tgtEl>
                                        <p:attrNameLst>
                                          <p:attrName>style.visibility</p:attrName>
                                        </p:attrNameLst>
                                      </p:cBhvr>
                                      <p:to>
                                        <p:strVal val="hidden"/>
                                      </p:to>
                                    </p:set>
                                  </p:childTnLst>
                                </p:cTn>
                              </p:par>
                              <p:par>
                                <p:cTn id="85" presetID="1" presetClass="entr" presetSubtype="0" fill="hold" grpId="2"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66" grpId="0" animBg="1"/>
      <p:bldP spid="66" grpId="1" animBg="1"/>
      <p:bldP spid="66" grpId="2" animBg="1"/>
      <p:bldP spid="54" grpId="0" animBg="1"/>
      <p:bldP spid="55" grpId="0" animBg="1"/>
      <p:bldP spid="38" grpId="0"/>
      <p:bldP spid="44" grpId="0"/>
      <p:bldP spid="45" grpId="0"/>
      <p:bldP spid="46" grpId="0"/>
      <p:bldP spid="19" grpId="0"/>
      <p:bldP spid="49"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Heterogeneous Firms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Sketch of the Melitz model:</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dirty="0"/>
                  <a:t> = profit </a:t>
                </a:r>
                <a:r>
                  <a:rPr lang="en-US" sz="2400" dirty="0"/>
                  <a:t>(revenue – variable cost – fixed cost)</a:t>
                </a:r>
                <a:endParaRPr lang="en-US" dirty="0">
                  <a:latin typeface="Cambria Math" panose="02040503050406030204" pitchFamily="18" charset="0"/>
                  <a:ea typeface="Cambria Math" panose="02040503050406030204" pitchFamily="18" charset="0"/>
                </a:endParaRPr>
              </a:p>
              <a:p>
                <a:pPr lvl="1"/>
                <a14:m>
                  <m:oMath xmlns:m="http://schemas.openxmlformats.org/officeDocument/2006/math">
                    <m:r>
                      <a:rPr lang="en-US" i="1" smtClean="0">
                        <a:latin typeface="Cambria Math" panose="02040503050406030204" pitchFamily="18" charset="0"/>
                        <a:ea typeface="Cambria Math" panose="02040503050406030204" pitchFamily="18" charset="0"/>
                      </a:rPr>
                      <m:t>𝜑</m:t>
                    </m:r>
                  </m:oMath>
                </a14:m>
                <a:r>
                  <a:rPr lang="en-US" dirty="0"/>
                  <a:t> = random productivity</a:t>
                </a:r>
              </a:p>
              <a:p>
                <a:pPr lvl="2"/>
                <a:r>
                  <a:rPr lang="en-US" dirty="0"/>
                  <a:t>Higher </a:t>
                </a:r>
                <a14:m>
                  <m:oMath xmlns:m="http://schemas.openxmlformats.org/officeDocument/2006/math">
                    <m:r>
                      <a:rPr lang="en-US" i="1" smtClean="0">
                        <a:latin typeface="Cambria Math" panose="02040503050406030204" pitchFamily="18" charset="0"/>
                        <a:ea typeface="Cambria Math" panose="02040503050406030204" pitchFamily="18" charset="0"/>
                      </a:rPr>
                      <m:t>𝜑</m:t>
                    </m:r>
                  </m:oMath>
                </a14:m>
                <a:r>
                  <a:rPr lang="en-US" dirty="0"/>
                  <a:t> means</a:t>
                </a:r>
              </a:p>
              <a:p>
                <a:pPr lvl="3">
                  <a:buFont typeface="Wingdings" pitchFamily="2" charset="2"/>
                  <a:buChar char="Ø"/>
                </a:pPr>
                <a:r>
                  <a:rPr lang="en-US" dirty="0"/>
                  <a:t>Lower marginal cost</a:t>
                </a:r>
              </a:p>
              <a:p>
                <a:pPr lvl="3">
                  <a:buFont typeface="Wingdings" pitchFamily="2" charset="2"/>
                  <a:buChar char="Ø"/>
                </a:pPr>
                <a:r>
                  <a:rPr lang="en-US" dirty="0"/>
                  <a:t>Lower price</a:t>
                </a:r>
              </a:p>
              <a:p>
                <a:pPr lvl="3">
                  <a:buFont typeface="Wingdings" pitchFamily="2" charset="2"/>
                  <a:buChar char="Ø"/>
                </a:pPr>
                <a:r>
                  <a:rPr lang="en-US" dirty="0"/>
                  <a:t>Greater sales</a:t>
                </a:r>
              </a:p>
              <a:p>
                <a:pPr lvl="3">
                  <a:buFont typeface="Wingdings" pitchFamily="2" charset="2"/>
                  <a:buChar char="Ø"/>
                </a:pPr>
                <a:r>
                  <a:rPr lang="en-US" dirty="0"/>
                  <a:t>More variable profit (revenue minus variable cost)</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𝐷</m:t>
                        </m:r>
                      </m:sub>
                    </m:sSub>
                  </m:oMath>
                </a14:m>
                <a:r>
                  <a:rPr lang="en-US" dirty="0"/>
                  <a:t> = fixed cost of production &amp; domestic sales</a:t>
                </a:r>
              </a:p>
              <a:p>
                <a:pPr lvl="1"/>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𝑋</m:t>
                        </m:r>
                      </m:sub>
                    </m:sSub>
                  </m:oMath>
                </a14:m>
                <a:r>
                  <a:rPr lang="en-US" dirty="0"/>
                  <a:t> = fixed cost of exports</a:t>
                </a:r>
              </a:p>
              <a:p>
                <a:pPr lvl="1"/>
                <a:endParaRPr lang="en-US" dirty="0"/>
              </a:p>
              <a:p>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852" t="-1681" r="-309" b="-36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Class 18:  Scale Economies and Imperfect Competition</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
        <p:nvSpPr>
          <p:cNvPr id="6" name="TextBox 5">
            <a:extLst>
              <a:ext uri="{FF2B5EF4-FFF2-40B4-BE49-F238E27FC236}">
                <a16:creationId xmlns:a16="http://schemas.microsoft.com/office/drawing/2014/main" id="{016BD044-4146-C1F3-6CCB-29C9DD112184}"/>
              </a:ext>
            </a:extLst>
          </p:cNvPr>
          <p:cNvSpPr txBox="1"/>
          <p:nvPr/>
        </p:nvSpPr>
        <p:spPr>
          <a:xfrm rot="21134095">
            <a:off x="137590" y="358201"/>
            <a:ext cx="2713139" cy="369332"/>
          </a:xfrm>
          <a:prstGeom prst="rect">
            <a:avLst/>
          </a:prstGeom>
          <a:noFill/>
          <a:ln>
            <a:solidFill>
              <a:srgbClr val="FF0000"/>
            </a:solidFill>
          </a:ln>
        </p:spPr>
        <p:txBody>
          <a:bodyPr wrap="square" rtlCol="0">
            <a:spAutoFit/>
          </a:bodyPr>
          <a:lstStyle/>
          <a:p>
            <a:pPr algn="ctr"/>
            <a:r>
              <a:rPr lang="en-US" dirty="0">
                <a:solidFill>
                  <a:srgbClr val="FF0000"/>
                </a:solidFill>
              </a:rPr>
              <a:t>Left-over from last time:</a:t>
            </a:r>
          </a:p>
        </p:txBody>
      </p:sp>
    </p:spTree>
    <p:extLst>
      <p:ext uri="{BB962C8B-B14F-4D97-AF65-F5344CB8AC3E}">
        <p14:creationId xmlns:p14="http://schemas.microsoft.com/office/powerpoint/2010/main" val="378515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0F63101-9B9E-BD4E-BFE9-EE023FBF4C2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ight Triangle 61"/>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20</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28" name="TextBox 27"/>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3" name="Left Brace 52"/>
          <p:cNvSpPr/>
          <p:nvPr/>
        </p:nvSpPr>
        <p:spPr>
          <a:xfrm rot="16200000">
            <a:off x="2057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Left Brace 53"/>
          <p:cNvSpPr/>
          <p:nvPr/>
        </p:nvSpPr>
        <p:spPr>
          <a:xfrm rot="16200000">
            <a:off x="3581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174876" y="5867400"/>
            <a:ext cx="3159124"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3699934" y="5867399"/>
            <a:ext cx="1557868"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Box 56"/>
          <p:cNvSpPr txBox="1"/>
          <p:nvPr/>
        </p:nvSpPr>
        <p:spPr>
          <a:xfrm>
            <a:off x="5317067" y="5791200"/>
            <a:ext cx="26839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2" name="Footer Placeholder 1">
            <a:extLst>
              <a:ext uri="{FF2B5EF4-FFF2-40B4-BE49-F238E27FC236}">
                <a16:creationId xmlns:a16="http://schemas.microsoft.com/office/drawing/2014/main" id="{93C8110E-2FD4-AD40-B3A9-70233A7DFEC9}"/>
              </a:ext>
            </a:extLst>
          </p:cNvPr>
          <p:cNvSpPr>
            <a:spLocks noGrp="1"/>
          </p:cNvSpPr>
          <p:nvPr>
            <p:ph type="ftr" sz="quarter" idx="11"/>
          </p:nvPr>
        </p:nvSpPr>
        <p:spPr/>
        <p:txBody>
          <a:bodyPr/>
          <a:lstStyle/>
          <a:p>
            <a:pPr>
              <a:defRPr/>
            </a:pPr>
            <a:r>
              <a:rPr lang="en-US"/>
              <a:t>Class 19:  Preferential Trading Arrangements</a:t>
            </a:r>
          </a:p>
        </p:txBody>
      </p:sp>
      <p:sp>
        <p:nvSpPr>
          <p:cNvPr id="55" name="Title 1">
            <a:extLst>
              <a:ext uri="{FF2B5EF4-FFF2-40B4-BE49-F238E27FC236}">
                <a16:creationId xmlns:a16="http://schemas.microsoft.com/office/drawing/2014/main" id="{9E4312CF-9CD3-6747-B77E-025F26D11E6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48" name="TextBox 47">
            <a:extLst>
              <a:ext uri="{FF2B5EF4-FFF2-40B4-BE49-F238E27FC236}">
                <a16:creationId xmlns:a16="http://schemas.microsoft.com/office/drawing/2014/main" id="{4FA9AF50-9976-8B40-A7E1-7F84F56B38EB}"/>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6638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FDCC889-C659-2C49-A80A-A6BA653387F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445683" y="3352794"/>
            <a:ext cx="2323041" cy="615956"/>
            <a:chOff x="1445683" y="3352794"/>
            <a:chExt cx="2323041" cy="615956"/>
          </a:xfrm>
        </p:grpSpPr>
        <p:sp>
          <p:nvSpPr>
            <p:cNvPr id="60" name="Rectangle 59"/>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45683" y="3352804"/>
            <a:ext cx="983192" cy="612773"/>
            <a:chOff x="1445683" y="3352804"/>
            <a:chExt cx="983192" cy="612773"/>
          </a:xfrm>
        </p:grpSpPr>
        <p:sp>
          <p:nvSpPr>
            <p:cNvPr id="57" name="Rectangle 56"/>
            <p:cNvSpPr/>
            <p:nvPr/>
          </p:nvSpPr>
          <p:spPr>
            <a:xfrm>
              <a:off x="1445683" y="3352804"/>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38400" y="3352800"/>
            <a:ext cx="990600" cy="99060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438400" y="3355975"/>
            <a:ext cx="990600"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p:cNvGrpSpPr/>
          <p:nvPr/>
        </p:nvGrpSpPr>
        <p:grpSpPr>
          <a:xfrm>
            <a:off x="1447800" y="3352800"/>
            <a:ext cx="980017" cy="612779"/>
            <a:chOff x="1448858" y="3355973"/>
            <a:chExt cx="980017" cy="612779"/>
          </a:xfrm>
          <a:solidFill>
            <a:srgbClr val="FFFFFF"/>
          </a:solidFill>
        </p:grpSpPr>
        <p:sp>
          <p:nvSpPr>
            <p:cNvPr id="68" name="Rectangle 67"/>
            <p:cNvSpPr/>
            <p:nvPr/>
          </p:nvSpPr>
          <p:spPr>
            <a:xfrm>
              <a:off x="1448858" y="3355979"/>
              <a:ext cx="633924" cy="6127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V="1">
              <a:off x="2075145" y="3355973"/>
              <a:ext cx="353730" cy="603251"/>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21</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a:t>
            </a:r>
            <a:r>
              <a:rPr lang="en-US" sz="2000" dirty="0" err="1"/>
              <a:t>P</a:t>
            </a:r>
            <a:r>
              <a:rPr lang="en-US" sz="2000" baseline="-25000" dirty="0" err="1"/>
              <a:t>B</a:t>
            </a:r>
            <a:r>
              <a:rPr lang="en-US" sz="2000" dirty="0" err="1"/>
              <a:t>+t</a:t>
            </a:r>
            <a:r>
              <a:rPr lang="en-US" sz="2000" dirty="0"/>
              <a:t>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a:t>
            </a:r>
            <a:r>
              <a:rPr lang="en-US" sz="2000" dirty="0" err="1"/>
              <a:t>c+e</a:t>
            </a:r>
            <a:r>
              <a:rPr lang="en-US" sz="2000" dirty="0"/>
              <a:t>)</a:t>
            </a:r>
          </a:p>
          <a:p>
            <a:pPr marL="0" indent="0">
              <a:buNone/>
            </a:pPr>
            <a:r>
              <a:rPr lang="en-US" sz="2000" dirty="0"/>
              <a:t>   Country: 	       –e+(</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1200328"/>
          </a:xfrm>
          <a:prstGeom prst="rect">
            <a:avLst/>
          </a:prstGeom>
          <a:noFill/>
        </p:spPr>
        <p:txBody>
          <a:bodyPr wrap="square" rtlCol="0">
            <a:spAutoFit/>
          </a:bodyPr>
          <a:lstStyle/>
          <a:p>
            <a:pPr algn="ctr"/>
            <a:r>
              <a:rPr lang="en-US" sz="2400" u="sng" dirty="0"/>
              <a:t>Not</a:t>
            </a:r>
            <a:r>
              <a:rPr lang="en-US" sz="2400" dirty="0"/>
              <a:t> same as Free Trade</a:t>
            </a:r>
          </a:p>
          <a:p>
            <a:pPr algn="ctr"/>
            <a:r>
              <a:rPr lang="en-US" sz="2400" dirty="0"/>
              <a:t>and may be a loss, if e&gt;(</a:t>
            </a:r>
            <a:r>
              <a:rPr lang="en-US" sz="2400" dirty="0" err="1"/>
              <a:t>b+d</a:t>
            </a:r>
            <a:r>
              <a:rPr lang="en-US" sz="2400" dirty="0"/>
              <a:t>)</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9" name="Footer Placeholder 8">
            <a:extLst>
              <a:ext uri="{FF2B5EF4-FFF2-40B4-BE49-F238E27FC236}">
                <a16:creationId xmlns:a16="http://schemas.microsoft.com/office/drawing/2014/main" id="{56D4861C-2E99-2F46-8F0F-0B6A7E30ECEE}"/>
              </a:ext>
            </a:extLst>
          </p:cNvPr>
          <p:cNvSpPr>
            <a:spLocks noGrp="1"/>
          </p:cNvSpPr>
          <p:nvPr>
            <p:ph type="ftr" sz="quarter" idx="11"/>
          </p:nvPr>
        </p:nvSpPr>
        <p:spPr/>
        <p:txBody>
          <a:bodyPr/>
          <a:lstStyle/>
          <a:p>
            <a:pPr>
              <a:defRPr/>
            </a:pPr>
            <a:r>
              <a:rPr lang="en-US"/>
              <a:t>Class 19:  Preferential Trading Arrangements</a:t>
            </a:r>
          </a:p>
        </p:txBody>
      </p:sp>
      <p:sp>
        <p:nvSpPr>
          <p:cNvPr id="62" name="Title 1">
            <a:extLst>
              <a:ext uri="{FF2B5EF4-FFF2-40B4-BE49-F238E27FC236}">
                <a16:creationId xmlns:a16="http://schemas.microsoft.com/office/drawing/2014/main" id="{EB2AAC9E-8CC7-4946-B6F1-A539BCFE5DFB}"/>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64" name="TextBox 63">
            <a:extLst>
              <a:ext uri="{FF2B5EF4-FFF2-40B4-BE49-F238E27FC236}">
                <a16:creationId xmlns:a16="http://schemas.microsoft.com/office/drawing/2014/main" id="{C45EB037-DA76-0A4F-BDA2-52D66135253C}"/>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7739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6"/>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7"/>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70" grpId="0" animBg="1"/>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AC10A87-A53E-0945-8F8E-6A11403FF88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22</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Left Brace 55"/>
          <p:cNvSpPr/>
          <p:nvPr/>
        </p:nvSpPr>
        <p:spPr>
          <a:xfrm rot="16200000">
            <a:off x="2171700" y="5524500"/>
            <a:ext cx="228600" cy="3048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Left Brace 56"/>
          <p:cNvSpPr/>
          <p:nvPr/>
        </p:nvSpPr>
        <p:spPr>
          <a:xfrm rot="16200000">
            <a:off x="3508375" y="5483225"/>
            <a:ext cx="228600" cy="38735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2286000" y="5867400"/>
            <a:ext cx="3048000"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632200" y="5867399"/>
            <a:ext cx="1625602"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p:cNvSpPr txBox="1"/>
          <p:nvPr/>
        </p:nvSpPr>
        <p:spPr>
          <a:xfrm>
            <a:off x="5317067" y="5791200"/>
            <a:ext cx="32173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62" name="Left Brace 61"/>
          <p:cNvSpPr/>
          <p:nvPr/>
        </p:nvSpPr>
        <p:spPr>
          <a:xfrm rot="5400000" flipV="1">
            <a:off x="2825750" y="4413250"/>
            <a:ext cx="228600" cy="990600"/>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flipV="1">
            <a:off x="2940050" y="4489449"/>
            <a:ext cx="2235200"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5187950" y="4216400"/>
            <a:ext cx="2717801" cy="523220"/>
          </a:xfrm>
          <a:prstGeom prst="rect">
            <a:avLst/>
          </a:prstGeom>
          <a:noFill/>
          <a:ln w="25400">
            <a:solidFill>
              <a:srgbClr val="FF0000"/>
            </a:solidFill>
          </a:ln>
        </p:spPr>
        <p:txBody>
          <a:bodyPr wrap="square" rtlCol="0">
            <a:spAutoFit/>
          </a:bodyPr>
          <a:lstStyle/>
          <a:p>
            <a:pPr algn="ctr"/>
            <a:r>
              <a:rPr lang="en-US" sz="2800" dirty="0">
                <a:solidFill>
                  <a:srgbClr val="FF0000"/>
                </a:solidFill>
              </a:rPr>
              <a:t>Trade Diversion</a:t>
            </a:r>
          </a:p>
        </p:txBody>
      </p:sp>
      <p:sp>
        <p:nvSpPr>
          <p:cNvPr id="2" name="Footer Placeholder 1">
            <a:extLst>
              <a:ext uri="{FF2B5EF4-FFF2-40B4-BE49-F238E27FC236}">
                <a16:creationId xmlns:a16="http://schemas.microsoft.com/office/drawing/2014/main" id="{A1AC390D-BB79-0445-87AC-3A56FDF818A0}"/>
              </a:ext>
            </a:extLst>
          </p:cNvPr>
          <p:cNvSpPr>
            <a:spLocks noGrp="1"/>
          </p:cNvSpPr>
          <p:nvPr>
            <p:ph type="ftr" sz="quarter" idx="11"/>
          </p:nvPr>
        </p:nvSpPr>
        <p:spPr/>
        <p:txBody>
          <a:bodyPr/>
          <a:lstStyle/>
          <a:p>
            <a:pPr>
              <a:defRPr/>
            </a:pPr>
            <a:r>
              <a:rPr lang="en-US"/>
              <a:t>Class 19:  Preferential Trading Arrangements</a:t>
            </a:r>
          </a:p>
        </p:txBody>
      </p:sp>
      <p:sp>
        <p:nvSpPr>
          <p:cNvPr id="66" name="Title 1">
            <a:extLst>
              <a:ext uri="{FF2B5EF4-FFF2-40B4-BE49-F238E27FC236}">
                <a16:creationId xmlns:a16="http://schemas.microsoft.com/office/drawing/2014/main" id="{0739D7B8-9B9A-2A41-938D-7C9CF6B2123A}"/>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55" name="TextBox 54">
            <a:extLst>
              <a:ext uri="{FF2B5EF4-FFF2-40B4-BE49-F238E27FC236}">
                <a16:creationId xmlns:a16="http://schemas.microsoft.com/office/drawing/2014/main" id="{8336D541-8587-384B-9910-5CC5BE1BF575}"/>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1283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61" grpId="0" animBg="1"/>
      <p:bldP spid="62"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53211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pPr marL="0" indent="0">
              <a:buNone/>
            </a:pPr>
            <a:r>
              <a:rPr lang="en-US" sz="2400" dirty="0"/>
              <a:t>On KOM:</a:t>
            </a:r>
          </a:p>
          <a:p>
            <a:r>
              <a:rPr lang="en-US" sz="2400" dirty="0"/>
              <a:t>If consumers in an FTA buy imports from their FTA partner rather than a non-member due to their paying a lower price, how can that be harmful for the country?</a:t>
            </a:r>
          </a:p>
          <a:p>
            <a:endParaRPr lang="en-US" sz="2400" dirty="0"/>
          </a:p>
          <a:p>
            <a:pPr marL="0" indent="0">
              <a:buNone/>
            </a:pPr>
            <a:r>
              <a:rPr lang="en-US" sz="2400" dirty="0"/>
              <a:t>On WTO:</a:t>
            </a:r>
          </a:p>
          <a:p>
            <a:r>
              <a:rPr lang="en-US" sz="2400" dirty="0"/>
              <a:t>The examples show only trade creation if the PTA is with the low-cost country.  Should countries therefore only form PTAs with low-cost countries?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4009288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EC5E7E-78B3-5441-9574-DFC33C9239FA}"/>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7512" y="1519824"/>
            <a:ext cx="8229600" cy="4542782"/>
          </a:xfrm>
        </p:spPr>
        <p:txBody>
          <a:bodyPr/>
          <a:lstStyle/>
          <a:p>
            <a:r>
              <a:rPr lang="en-US" sz="2000" dirty="0"/>
              <a:t>Trade in a service is not subject to tariffs, since nothing physical crosses borders</a:t>
            </a:r>
          </a:p>
          <a:p>
            <a:r>
              <a:rPr lang="en-US" sz="2000" dirty="0"/>
              <a:t>It </a:t>
            </a:r>
            <a:r>
              <a:rPr lang="en-US" sz="2000" u="sng" dirty="0"/>
              <a:t>is</a:t>
            </a:r>
            <a:r>
              <a:rPr lang="en-US" sz="2000" dirty="0"/>
              <a:t> subject to regulatory standards, which also raise cost, by some amount, say  “s”.</a:t>
            </a:r>
          </a:p>
          <a:p>
            <a:r>
              <a:rPr lang="en-US" sz="2000" dirty="0"/>
              <a:t>Assume that FTA removes this cost through</a:t>
            </a:r>
          </a:p>
          <a:p>
            <a:pPr lvl="1"/>
            <a:r>
              <a:rPr lang="en-US" sz="1800" dirty="0"/>
              <a:t>Harmonization of standards, or</a:t>
            </a:r>
          </a:p>
          <a:p>
            <a:pPr lvl="1"/>
            <a:r>
              <a:rPr lang="en-US" sz="1800" dirty="0"/>
              <a:t>Mutual recognition</a:t>
            </a:r>
          </a:p>
          <a:p>
            <a:r>
              <a:rPr lang="en-US" sz="2000" dirty="0"/>
              <a:t>The difference is that </a:t>
            </a:r>
          </a:p>
          <a:p>
            <a:pPr lvl="1"/>
            <a:r>
              <a:rPr lang="en-US" sz="1800" dirty="0"/>
              <a:t>Tariff t is revenue to government</a:t>
            </a:r>
          </a:p>
          <a:p>
            <a:pPr lvl="1"/>
            <a:r>
              <a:rPr lang="en-US" sz="1800" dirty="0"/>
              <a:t>Regulatory cost s is a </a:t>
            </a:r>
            <a:r>
              <a:rPr lang="en-US" sz="1800" u="sng" dirty="0"/>
              <a:t>real</a:t>
            </a:r>
            <a:r>
              <a:rPr lang="en-US" sz="1800" dirty="0"/>
              <a:t> cost, using real resources, and not a transfer or benefit to anyone</a:t>
            </a:r>
          </a:p>
          <a:p>
            <a:r>
              <a:rPr lang="en-US" sz="2000" dirty="0"/>
              <a:t>Pictures look the same as before, except for interpretation of this cost.</a:t>
            </a:r>
          </a:p>
        </p:txBody>
      </p:sp>
      <p:sp>
        <p:nvSpPr>
          <p:cNvPr id="4" name="Footer Placeholder 3"/>
          <p:cNvSpPr>
            <a:spLocks noGrp="1"/>
          </p:cNvSpPr>
          <p:nvPr>
            <p:ph type="ftr" sz="quarter" idx="11"/>
          </p:nvPr>
        </p:nvSpPr>
        <p:spPr/>
        <p:txBody>
          <a:bodyPr/>
          <a:lstStyle/>
          <a:p>
            <a:pPr>
              <a:defRPr/>
            </a:pPr>
            <a:r>
              <a:rPr lang="en-US"/>
              <a:t>Class 19:  Preferential Trading Arrangements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
        <p:nvSpPr>
          <p:cNvPr id="9" name="Title 1">
            <a:extLst>
              <a:ext uri="{FF2B5EF4-FFF2-40B4-BE49-F238E27FC236}">
                <a16:creationId xmlns:a16="http://schemas.microsoft.com/office/drawing/2014/main" id="{92EB55F9-18F1-AE4A-BD9F-69C92F8A471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Trade in Services</a:t>
            </a:r>
            <a:endParaRPr lang="en-US" kern="0" dirty="0"/>
          </a:p>
        </p:txBody>
      </p:sp>
    </p:spTree>
    <p:extLst>
      <p:ext uri="{BB962C8B-B14F-4D97-AF65-F5344CB8AC3E}">
        <p14:creationId xmlns:p14="http://schemas.microsoft.com/office/powerpoint/2010/main" val="39515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447801" y="3344333"/>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p:nvSpPr>
        <p:spPr>
          <a:xfrm>
            <a:off x="2421467" y="3352800"/>
            <a:ext cx="999066" cy="98213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26</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P</a:t>
            </a:r>
            <a:r>
              <a:rPr lang="en-US" sz="2000" baseline="-25000" dirty="0"/>
              <a:t>C</a:t>
            </a:r>
            <a:r>
              <a:rPr lang="en-US" sz="2000" dirty="0"/>
              <a:t>+s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4" name="Footer Placeholder 3">
            <a:extLst>
              <a:ext uri="{FF2B5EF4-FFF2-40B4-BE49-F238E27FC236}">
                <a16:creationId xmlns:a16="http://schemas.microsoft.com/office/drawing/2014/main" id="{BBBEBABC-0EB3-BA46-8660-104DD719DAAF}"/>
              </a:ext>
            </a:extLst>
          </p:cNvPr>
          <p:cNvSpPr>
            <a:spLocks noGrp="1"/>
          </p:cNvSpPr>
          <p:nvPr>
            <p:ph type="ftr" sz="quarter" idx="11"/>
          </p:nvPr>
        </p:nvSpPr>
        <p:spPr/>
        <p:txBody>
          <a:bodyPr/>
          <a:lstStyle/>
          <a:p>
            <a:pPr>
              <a:defRPr/>
            </a:pPr>
            <a:r>
              <a:rPr lang="en-US"/>
              <a:t>Class 19:  Preferential Trading Arrangements</a:t>
            </a:r>
          </a:p>
        </p:txBody>
      </p:sp>
      <p:sp>
        <p:nvSpPr>
          <p:cNvPr id="64" name="Title 1">
            <a:extLst>
              <a:ext uri="{FF2B5EF4-FFF2-40B4-BE49-F238E27FC236}">
                <a16:creationId xmlns:a16="http://schemas.microsoft.com/office/drawing/2014/main" id="{E746C1D1-B27F-5940-B520-D837BF2C8AD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low-cost, B</a:t>
            </a:r>
            <a:endParaRPr lang="en-US" kern="0" dirty="0"/>
          </a:p>
        </p:txBody>
      </p:sp>
      <p:sp>
        <p:nvSpPr>
          <p:cNvPr id="62" name="TextBox 61">
            <a:extLst>
              <a:ext uri="{FF2B5EF4-FFF2-40B4-BE49-F238E27FC236}">
                <a16:creationId xmlns:a16="http://schemas.microsoft.com/office/drawing/2014/main" id="{7C56954F-92E2-5C41-A1C4-A039518DE737}"/>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3475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6"/>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38" grpId="0"/>
      <p:bldP spid="44" grpId="0"/>
      <p:bldP spid="45" grpId="0"/>
      <p:bldP spid="46" grpId="0"/>
      <p:bldP spid="49" grpId="0"/>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1E6E11CD-878B-2242-978E-BDF63D0CABD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1445683" y="3352794"/>
            <a:ext cx="2323041" cy="615956"/>
            <a:chOff x="1445683" y="3352794"/>
            <a:chExt cx="2323041" cy="615956"/>
          </a:xfrm>
        </p:grpSpPr>
        <p:sp>
          <p:nvSpPr>
            <p:cNvPr id="62" name="Rectangle 61"/>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448858" y="3355973"/>
            <a:ext cx="980017" cy="612779"/>
            <a:chOff x="1448858" y="3355973"/>
            <a:chExt cx="980017" cy="612779"/>
          </a:xfrm>
        </p:grpSpPr>
        <p:sp>
          <p:nvSpPr>
            <p:cNvPr id="59" name="Rectangle 58"/>
            <p:cNvSpPr/>
            <p:nvPr/>
          </p:nvSpPr>
          <p:spPr>
            <a:xfrm>
              <a:off x="1448858" y="3355979"/>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ight Triangle 59"/>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2175" y="3352800"/>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19350" y="3355974"/>
            <a:ext cx="1012825" cy="60642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27</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P</a:t>
            </a:r>
            <a:r>
              <a:rPr lang="en-US" sz="2000" baseline="-25000" dirty="0"/>
              <a:t>B</a:t>
            </a:r>
            <a:r>
              <a:rPr lang="en-US" sz="2000" dirty="0"/>
              <a:t>+s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830997"/>
          </a:xfrm>
          <a:prstGeom prst="rect">
            <a:avLst/>
          </a:prstGeom>
          <a:noFill/>
        </p:spPr>
        <p:txBody>
          <a:bodyPr wrap="square" rtlCol="0">
            <a:spAutoFit/>
          </a:bodyPr>
          <a:lstStyle/>
          <a:p>
            <a:pPr algn="ctr"/>
            <a:r>
              <a:rPr lang="en-US" sz="2400" dirty="0"/>
              <a:t>Certain gain, but not as large as with country B</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TextBox 55"/>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sp>
        <p:nvSpPr>
          <p:cNvPr id="57" name="TextBox 56"/>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sp>
        <p:nvSpPr>
          <p:cNvPr id="2" name="Footer Placeholder 1">
            <a:extLst>
              <a:ext uri="{FF2B5EF4-FFF2-40B4-BE49-F238E27FC236}">
                <a16:creationId xmlns:a16="http://schemas.microsoft.com/office/drawing/2014/main" id="{73977B09-A5F2-2A4E-82BC-65A9AF73F568}"/>
              </a:ext>
            </a:extLst>
          </p:cNvPr>
          <p:cNvSpPr>
            <a:spLocks noGrp="1"/>
          </p:cNvSpPr>
          <p:nvPr>
            <p:ph type="ftr" sz="quarter" idx="11"/>
          </p:nvPr>
        </p:nvSpPr>
        <p:spPr/>
        <p:txBody>
          <a:bodyPr/>
          <a:lstStyle/>
          <a:p>
            <a:pPr>
              <a:defRPr/>
            </a:pPr>
            <a:r>
              <a:rPr lang="en-US"/>
              <a:t>Class 19:  Preferential Trading Arrangements</a:t>
            </a:r>
          </a:p>
        </p:txBody>
      </p:sp>
      <p:sp>
        <p:nvSpPr>
          <p:cNvPr id="67" name="Title 1">
            <a:extLst>
              <a:ext uri="{FF2B5EF4-FFF2-40B4-BE49-F238E27FC236}">
                <a16:creationId xmlns:a16="http://schemas.microsoft.com/office/drawing/2014/main" id="{0ECD01A4-6B0C-7549-AE86-568E9AC0B6A3}"/>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high-cost, C</a:t>
            </a:r>
            <a:endParaRPr lang="en-US" kern="0" dirty="0"/>
          </a:p>
        </p:txBody>
      </p:sp>
      <p:sp>
        <p:nvSpPr>
          <p:cNvPr id="66" name="TextBox 65">
            <a:extLst>
              <a:ext uri="{FF2B5EF4-FFF2-40B4-BE49-F238E27FC236}">
                <a16:creationId xmlns:a16="http://schemas.microsoft.com/office/drawing/2014/main" id="{51A35DC6-A59E-8B4C-9F0C-D2F7808FE8C3}"/>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9565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1"/>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xEl>
                                              <p:pRg st="4" end="4"/>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Tree>
    <p:extLst>
      <p:ext uri="{BB962C8B-B14F-4D97-AF65-F5344CB8AC3E}">
        <p14:creationId xmlns:p14="http://schemas.microsoft.com/office/powerpoint/2010/main" val="3277997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WTO,</a:t>
            </a:r>
            <a:br>
              <a:rPr lang="en-US" sz="4000" dirty="0"/>
            </a:br>
            <a:r>
              <a:rPr lang="en-US" sz="4000" dirty="0"/>
              <a:t>“Causes and Effects of PTAs”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is the main difference between the effects of a PTA in goods and one in services?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42327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in Autarky</a:t>
            </a:r>
          </a:p>
        </p:txBody>
      </p:sp>
      <p:sp>
        <p:nvSpPr>
          <p:cNvPr id="4" name="Footer Placeholder 3"/>
          <p:cNvSpPr>
            <a:spLocks noGrp="1"/>
          </p:cNvSpPr>
          <p:nvPr>
            <p:ph type="ftr" sz="quarter" idx="11"/>
          </p:nvPr>
        </p:nvSpPr>
        <p:spPr/>
        <p:txBody>
          <a:bodyPr/>
          <a:lstStyle/>
          <a:p>
            <a:pPr>
              <a:defRPr/>
            </a:pPr>
            <a:r>
              <a:rPr lang="en-US"/>
              <a:t>Class 18:  Scale Economies and Imperfect Competition</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cxnSp>
        <p:nvCxnSpPr>
          <p:cNvPr id="8" name="Straight Connector 7">
            <a:extLst>
              <a:ext uri="{FF2B5EF4-FFF2-40B4-BE49-F238E27FC236}">
                <a16:creationId xmlns:a16="http://schemas.microsoft.com/office/drawing/2014/main" id="{8FFAA93C-CE53-ED95-E5BD-DFFFBEEEFB2B}"/>
              </a:ext>
            </a:extLst>
          </p:cNvPr>
          <p:cNvCxnSpPr>
            <a:cxnSpLocks/>
          </p:cNvCxnSpPr>
          <p:nvPr/>
        </p:nvCxnSpPr>
        <p:spPr>
          <a:xfrm>
            <a:off x="1634067" y="4279788"/>
            <a:ext cx="58635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A6B16C7-9935-3F20-6304-0A1C8600023A}"/>
              </a:ext>
            </a:extLst>
          </p:cNvPr>
          <p:cNvCxnSpPr>
            <a:cxnSpLocks/>
          </p:cNvCxnSpPr>
          <p:nvPr/>
        </p:nvCxnSpPr>
        <p:spPr>
          <a:xfrm flipV="1">
            <a:off x="1640245" y="1573427"/>
            <a:ext cx="0" cy="396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62AE3D-106B-6716-DDC3-7E9F41A91CC1}"/>
                  </a:ext>
                </a:extLst>
              </p:cNvPr>
              <p:cNvSpPr txBox="1"/>
              <p:nvPr/>
            </p:nvSpPr>
            <p:spPr>
              <a:xfrm>
                <a:off x="1203640" y="1388761"/>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𝜋</m:t>
                      </m:r>
                    </m:oMath>
                  </m:oMathPara>
                </a14:m>
                <a:endParaRPr lang="en-US" baseline="30000" dirty="0"/>
              </a:p>
            </p:txBody>
          </p:sp>
        </mc:Choice>
        <mc:Fallback xmlns="">
          <p:sp>
            <p:nvSpPr>
              <p:cNvPr id="10" name="TextBox 9">
                <a:extLst>
                  <a:ext uri="{FF2B5EF4-FFF2-40B4-BE49-F238E27FC236}">
                    <a16:creationId xmlns:a16="http://schemas.microsoft.com/office/drawing/2014/main" id="{5662AE3D-106B-6716-DDC3-7E9F41A91CC1}"/>
                  </a:ext>
                </a:extLst>
              </p:cNvPr>
              <p:cNvSpPr txBox="1">
                <a:spLocks noRot="1" noChangeAspect="1" noMove="1" noResize="1" noEditPoints="1" noAdjustHandles="1" noChangeArrowheads="1" noChangeShapeType="1" noTextEdit="1"/>
              </p:cNvSpPr>
              <p:nvPr/>
            </p:nvSpPr>
            <p:spPr>
              <a:xfrm>
                <a:off x="1203640" y="1388761"/>
                <a:ext cx="457200" cy="369332"/>
              </a:xfrm>
              <a:prstGeom prst="rect">
                <a:avLst/>
              </a:prstGeom>
              <a:blipFill>
                <a:blip r:embed="rId3"/>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8BE4A5E5-0E91-4380-B837-0D8F58D76699}"/>
              </a:ext>
            </a:extLst>
          </p:cNvPr>
          <p:cNvCxnSpPr>
            <a:cxnSpLocks/>
          </p:cNvCxnSpPr>
          <p:nvPr/>
        </p:nvCxnSpPr>
        <p:spPr>
          <a:xfrm flipH="1">
            <a:off x="1646424" y="1634927"/>
            <a:ext cx="5283390" cy="322928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F7760C7-60F1-6BD2-AF35-4F68DE55632D}"/>
                  </a:ext>
                </a:extLst>
              </p:cNvPr>
              <p:cNvSpPr txBox="1"/>
              <p:nvPr/>
            </p:nvSpPr>
            <p:spPr>
              <a:xfrm>
                <a:off x="1179956" y="4620243"/>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𝐷</m:t>
                          </m:r>
                        </m:sub>
                      </m:sSub>
                    </m:oMath>
                  </m:oMathPara>
                </a14:m>
                <a:endParaRPr lang="en-US" baseline="30000" dirty="0"/>
              </a:p>
            </p:txBody>
          </p:sp>
        </mc:Choice>
        <mc:Fallback xmlns="">
          <p:sp>
            <p:nvSpPr>
              <p:cNvPr id="43" name="TextBox 42">
                <a:extLst>
                  <a:ext uri="{FF2B5EF4-FFF2-40B4-BE49-F238E27FC236}">
                    <a16:creationId xmlns:a16="http://schemas.microsoft.com/office/drawing/2014/main" id="{DF7760C7-60F1-6BD2-AF35-4F68DE55632D}"/>
                  </a:ext>
                </a:extLst>
              </p:cNvPr>
              <p:cNvSpPr txBox="1">
                <a:spLocks noRot="1" noChangeAspect="1" noMove="1" noResize="1" noEditPoints="1" noAdjustHandles="1" noChangeArrowheads="1" noChangeShapeType="1" noTextEdit="1"/>
              </p:cNvSpPr>
              <p:nvPr/>
            </p:nvSpPr>
            <p:spPr>
              <a:xfrm>
                <a:off x="1179956" y="4620243"/>
                <a:ext cx="457200"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B5E0E4B-419F-4F92-4026-325A3C863B05}"/>
                  </a:ext>
                </a:extLst>
              </p:cNvPr>
              <p:cNvSpPr txBox="1"/>
              <p:nvPr/>
            </p:nvSpPr>
            <p:spPr>
              <a:xfrm>
                <a:off x="7081337" y="4238323"/>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𝜑</m:t>
                      </m:r>
                    </m:oMath>
                  </m:oMathPara>
                </a14:m>
                <a:endParaRPr lang="en-US" baseline="30000" dirty="0"/>
              </a:p>
            </p:txBody>
          </p:sp>
        </mc:Choice>
        <mc:Fallback xmlns="">
          <p:sp>
            <p:nvSpPr>
              <p:cNvPr id="47" name="TextBox 46">
                <a:extLst>
                  <a:ext uri="{FF2B5EF4-FFF2-40B4-BE49-F238E27FC236}">
                    <a16:creationId xmlns:a16="http://schemas.microsoft.com/office/drawing/2014/main" id="{FB5E0E4B-419F-4F92-4026-325A3C863B05}"/>
                  </a:ext>
                </a:extLst>
              </p:cNvPr>
              <p:cNvSpPr txBox="1">
                <a:spLocks noRot="1" noChangeAspect="1" noMove="1" noResize="1" noEditPoints="1" noAdjustHandles="1" noChangeArrowheads="1" noChangeShapeType="1" noTextEdit="1"/>
              </p:cNvSpPr>
              <p:nvPr/>
            </p:nvSpPr>
            <p:spPr>
              <a:xfrm>
                <a:off x="7081337" y="4238323"/>
                <a:ext cx="457200" cy="369332"/>
              </a:xfrm>
              <a:prstGeom prst="rect">
                <a:avLst/>
              </a:prstGeom>
              <a:blipFill>
                <a:blip r:embed="rId5"/>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66A5BFFA-A452-8067-39CA-361DCB5E74A6}"/>
                  </a:ext>
                </a:extLst>
              </p:cNvPr>
              <p:cNvSpPr txBox="1"/>
              <p:nvPr/>
            </p:nvSpPr>
            <p:spPr>
              <a:xfrm>
                <a:off x="6852737" y="1379481"/>
                <a:ext cx="457200" cy="391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70C0"/>
                              </a:solidFill>
                              <a:latin typeface="Cambria Math" panose="02040503050406030204" pitchFamily="18" charset="0"/>
                              <a:ea typeface="Cambria Math" panose="02040503050406030204" pitchFamily="18" charset="0"/>
                            </a:rPr>
                          </m:ctrlPr>
                        </m:sSubPr>
                        <m:e>
                          <m:r>
                            <a:rPr lang="en-US" i="1" dirty="0" smtClean="0">
                              <a:solidFill>
                                <a:srgbClr val="0070C0"/>
                              </a:solidFill>
                              <a:latin typeface="Cambria Math" panose="02040503050406030204" pitchFamily="18" charset="0"/>
                              <a:ea typeface="Cambria Math" panose="02040503050406030204" pitchFamily="18" charset="0"/>
                            </a:rPr>
                            <m:t>𝜋</m:t>
                          </m:r>
                        </m:e>
                        <m:sub>
                          <m:r>
                            <a:rPr lang="en-US" b="0" i="1" dirty="0" smtClean="0">
                              <a:solidFill>
                                <a:srgbClr val="0070C0"/>
                              </a:solidFill>
                              <a:latin typeface="Cambria Math" panose="02040503050406030204" pitchFamily="18" charset="0"/>
                              <a:ea typeface="Cambria Math" panose="02040503050406030204" pitchFamily="18" charset="0"/>
                            </a:rPr>
                            <m:t>𝑎</m:t>
                          </m:r>
                          <m:r>
                            <a:rPr lang="en-US" b="0" i="1" dirty="0" smtClean="0">
                              <a:solidFill>
                                <a:srgbClr val="0070C0"/>
                              </a:solidFill>
                              <a:latin typeface="Cambria Math" panose="02040503050406030204" pitchFamily="18" charset="0"/>
                              <a:ea typeface="Cambria Math" panose="02040503050406030204" pitchFamily="18" charset="0"/>
                            </a:rPr>
                            <m:t>𝑢𝑡𝑎𝑟𝑘𝑦</m:t>
                          </m:r>
                        </m:sub>
                      </m:sSub>
                    </m:oMath>
                  </m:oMathPara>
                </a14:m>
                <a:endParaRPr lang="en-US" baseline="30000" dirty="0">
                  <a:solidFill>
                    <a:srgbClr val="0070C0"/>
                  </a:solidFill>
                </a:endParaRPr>
              </a:p>
            </p:txBody>
          </p:sp>
        </mc:Choice>
        <mc:Fallback>
          <p:sp>
            <p:nvSpPr>
              <p:cNvPr id="49" name="TextBox 48">
                <a:extLst>
                  <a:ext uri="{FF2B5EF4-FFF2-40B4-BE49-F238E27FC236}">
                    <a16:creationId xmlns:a16="http://schemas.microsoft.com/office/drawing/2014/main" id="{66A5BFFA-A452-8067-39CA-361DCB5E74A6}"/>
                  </a:ext>
                </a:extLst>
              </p:cNvPr>
              <p:cNvSpPr txBox="1">
                <a:spLocks noRot="1" noChangeAspect="1" noMove="1" noResize="1" noEditPoints="1" noAdjustHandles="1" noChangeArrowheads="1" noChangeShapeType="1" noTextEdit="1"/>
              </p:cNvSpPr>
              <p:nvPr/>
            </p:nvSpPr>
            <p:spPr>
              <a:xfrm>
                <a:off x="6852737" y="1379481"/>
                <a:ext cx="457200" cy="391261"/>
              </a:xfrm>
              <a:prstGeom prst="rect">
                <a:avLst/>
              </a:prstGeom>
              <a:blipFill>
                <a:blip r:embed="rId6"/>
                <a:stretch>
                  <a:fillRect r="-113514"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83A0425-1F39-61A7-E59F-001616BE25FF}"/>
                  </a:ext>
                </a:extLst>
              </p:cNvPr>
              <p:cNvSpPr txBox="1"/>
              <p:nvPr/>
            </p:nvSpPr>
            <p:spPr>
              <a:xfrm>
                <a:off x="1237735" y="408652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0</m:t>
                      </m:r>
                    </m:oMath>
                  </m:oMathPara>
                </a14:m>
                <a:endParaRPr lang="en-US" baseline="30000" dirty="0"/>
              </a:p>
            </p:txBody>
          </p:sp>
        </mc:Choice>
        <mc:Fallback xmlns="">
          <p:sp>
            <p:nvSpPr>
              <p:cNvPr id="59" name="TextBox 58">
                <a:extLst>
                  <a:ext uri="{FF2B5EF4-FFF2-40B4-BE49-F238E27FC236}">
                    <a16:creationId xmlns:a16="http://schemas.microsoft.com/office/drawing/2014/main" id="{983A0425-1F39-61A7-E59F-001616BE25FF}"/>
                  </a:ext>
                </a:extLst>
              </p:cNvPr>
              <p:cNvSpPr txBox="1">
                <a:spLocks noRot="1" noChangeAspect="1" noMove="1" noResize="1" noEditPoints="1" noAdjustHandles="1" noChangeArrowheads="1" noChangeShapeType="1" noTextEdit="1"/>
              </p:cNvSpPr>
              <p:nvPr/>
            </p:nvSpPr>
            <p:spPr>
              <a:xfrm>
                <a:off x="1237735" y="4086520"/>
                <a:ext cx="457200" cy="369332"/>
              </a:xfrm>
              <a:prstGeom prst="rect">
                <a:avLst/>
              </a:prstGeom>
              <a:blipFill>
                <a:blip r:embed="rId7"/>
                <a:stretch>
                  <a:fillRect/>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9FC77B36-8CCB-2D45-F24A-2838686EB2C1}"/>
              </a:ext>
            </a:extLst>
          </p:cNvPr>
          <p:cNvSpPr txBox="1"/>
          <p:nvPr/>
        </p:nvSpPr>
        <p:spPr>
          <a:xfrm>
            <a:off x="601702" y="1408276"/>
            <a:ext cx="1272065" cy="369332"/>
          </a:xfrm>
          <a:prstGeom prst="rect">
            <a:avLst/>
          </a:prstGeom>
          <a:noFill/>
        </p:spPr>
        <p:txBody>
          <a:bodyPr wrap="square" rtlCol="0">
            <a:spAutoFit/>
          </a:bodyPr>
          <a:lstStyle/>
          <a:p>
            <a:r>
              <a:rPr lang="en-US" dirty="0"/>
              <a:t>Profit</a:t>
            </a:r>
          </a:p>
        </p:txBody>
      </p:sp>
      <p:sp>
        <p:nvSpPr>
          <p:cNvPr id="68" name="TextBox 67">
            <a:extLst>
              <a:ext uri="{FF2B5EF4-FFF2-40B4-BE49-F238E27FC236}">
                <a16:creationId xmlns:a16="http://schemas.microsoft.com/office/drawing/2014/main" id="{139F0CA3-B75B-4B1D-BFC4-E4D5A1412FC4}"/>
              </a:ext>
            </a:extLst>
          </p:cNvPr>
          <p:cNvSpPr txBox="1"/>
          <p:nvPr/>
        </p:nvSpPr>
        <p:spPr>
          <a:xfrm>
            <a:off x="6707999" y="4534207"/>
            <a:ext cx="1369194" cy="369332"/>
          </a:xfrm>
          <a:prstGeom prst="rect">
            <a:avLst/>
          </a:prstGeom>
          <a:noFill/>
        </p:spPr>
        <p:txBody>
          <a:bodyPr wrap="square" rtlCol="0">
            <a:spAutoFit/>
          </a:bodyPr>
          <a:lstStyle/>
          <a:p>
            <a:r>
              <a:rPr lang="en-US" dirty="0"/>
              <a:t>Productivity</a:t>
            </a:r>
          </a:p>
        </p:txBody>
      </p:sp>
      <p:sp>
        <p:nvSpPr>
          <p:cNvPr id="6" name="Left Brace 5">
            <a:extLst>
              <a:ext uri="{FF2B5EF4-FFF2-40B4-BE49-F238E27FC236}">
                <a16:creationId xmlns:a16="http://schemas.microsoft.com/office/drawing/2014/main" id="{B9370D33-4D5F-CDF7-C41F-C89D83A34EA0}"/>
              </a:ext>
            </a:extLst>
          </p:cNvPr>
          <p:cNvSpPr/>
          <p:nvPr/>
        </p:nvSpPr>
        <p:spPr>
          <a:xfrm rot="5400000">
            <a:off x="2050650" y="3726837"/>
            <a:ext cx="151587" cy="928712"/>
          </a:xfrm>
          <a:prstGeom prst="leftBrace">
            <a:avLst>
              <a:gd name="adj1" fmla="val 57047"/>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7344A96-93AF-207D-7CC7-574BB37D12C4}"/>
              </a:ext>
            </a:extLst>
          </p:cNvPr>
          <p:cNvSpPr txBox="1"/>
          <p:nvPr/>
        </p:nvSpPr>
        <p:spPr>
          <a:xfrm>
            <a:off x="1632322" y="3519383"/>
            <a:ext cx="1091976" cy="646331"/>
          </a:xfrm>
          <a:prstGeom prst="rect">
            <a:avLst/>
          </a:prstGeom>
          <a:noFill/>
        </p:spPr>
        <p:txBody>
          <a:bodyPr wrap="square" rtlCol="0">
            <a:spAutoFit/>
          </a:bodyPr>
          <a:lstStyle/>
          <a:p>
            <a:pPr algn="ctr"/>
            <a:r>
              <a:rPr lang="en-US" dirty="0">
                <a:solidFill>
                  <a:srgbClr val="FF0000"/>
                </a:solidFill>
              </a:rPr>
              <a:t>Don’t produce</a:t>
            </a:r>
          </a:p>
        </p:txBody>
      </p:sp>
      <p:sp>
        <p:nvSpPr>
          <p:cNvPr id="11" name="Left Brace 10">
            <a:extLst>
              <a:ext uri="{FF2B5EF4-FFF2-40B4-BE49-F238E27FC236}">
                <a16:creationId xmlns:a16="http://schemas.microsoft.com/office/drawing/2014/main" id="{B45FDB73-F50F-AD4C-1735-A06716A5BF34}"/>
              </a:ext>
            </a:extLst>
          </p:cNvPr>
          <p:cNvSpPr/>
          <p:nvPr/>
        </p:nvSpPr>
        <p:spPr>
          <a:xfrm rot="5400000" flipH="1">
            <a:off x="4734540" y="2148240"/>
            <a:ext cx="202346" cy="4491246"/>
          </a:xfrm>
          <a:prstGeom prst="leftBrace">
            <a:avLst>
              <a:gd name="adj1" fmla="val 57047"/>
              <a:gd name="adj2" fmla="val 50929"/>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ECD5FF09-BB44-58DC-BB09-781DC06E4ECD}"/>
              </a:ext>
            </a:extLst>
          </p:cNvPr>
          <p:cNvSpPr txBox="1"/>
          <p:nvPr/>
        </p:nvSpPr>
        <p:spPr>
          <a:xfrm>
            <a:off x="4282752" y="4420878"/>
            <a:ext cx="1091976" cy="369332"/>
          </a:xfrm>
          <a:prstGeom prst="rect">
            <a:avLst/>
          </a:prstGeom>
          <a:noFill/>
        </p:spPr>
        <p:txBody>
          <a:bodyPr wrap="square" rtlCol="0">
            <a:spAutoFit/>
          </a:bodyPr>
          <a:lstStyle/>
          <a:p>
            <a:pPr algn="ctr"/>
            <a:r>
              <a:rPr lang="en-US" dirty="0">
                <a:solidFill>
                  <a:srgbClr val="00B050"/>
                </a:solidFill>
              </a:rPr>
              <a:t>Produce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DDE5353-B478-8B59-87EF-D1A46B391C8A}"/>
                  </a:ext>
                </a:extLst>
              </p:cNvPr>
              <p:cNvSpPr txBox="1"/>
              <p:nvPr/>
            </p:nvSpPr>
            <p:spPr>
              <a:xfrm>
                <a:off x="2301103" y="3885797"/>
                <a:ext cx="457200" cy="363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solidFill>
                                <a:srgbClr val="0070C0"/>
                              </a:solidFill>
                              <a:latin typeface="Cambria Math" panose="02040503050406030204" pitchFamily="18" charset="0"/>
                              <a:ea typeface="Cambria Math" panose="02040503050406030204" pitchFamily="18" charset="0"/>
                            </a:rPr>
                          </m:ctrlPr>
                        </m:sSubSupPr>
                        <m:e>
                          <m:r>
                            <a:rPr lang="en-US" i="1" dirty="0" smtClean="0">
                              <a:solidFill>
                                <a:srgbClr val="0070C0"/>
                              </a:solidFill>
                              <a:latin typeface="Cambria Math" panose="02040503050406030204" pitchFamily="18" charset="0"/>
                              <a:ea typeface="Cambria Math" panose="02040503050406030204" pitchFamily="18" charset="0"/>
                            </a:rPr>
                            <m:t>𝜑</m:t>
                          </m:r>
                        </m:e>
                        <m:sub>
                          <m:r>
                            <a:rPr lang="en-US" b="0" i="1" dirty="0" smtClean="0">
                              <a:solidFill>
                                <a:srgbClr val="0070C0"/>
                              </a:solidFill>
                              <a:latin typeface="Cambria Math" panose="02040503050406030204" pitchFamily="18" charset="0"/>
                              <a:ea typeface="Cambria Math" panose="02040503050406030204" pitchFamily="18" charset="0"/>
                            </a:rPr>
                            <m:t>𝑎</m:t>
                          </m:r>
                        </m:sub>
                        <m:sup>
                          <m:r>
                            <a:rPr lang="en-US" b="0" i="1" dirty="0" smtClean="0">
                              <a:solidFill>
                                <a:srgbClr val="0070C0"/>
                              </a:solidFill>
                              <a:latin typeface="Cambria Math" panose="02040503050406030204" pitchFamily="18" charset="0"/>
                              <a:ea typeface="Cambria Math" panose="02040503050406030204" pitchFamily="18" charset="0"/>
                            </a:rPr>
                            <m:t>∗</m:t>
                          </m:r>
                        </m:sup>
                      </m:sSubSup>
                    </m:oMath>
                  </m:oMathPara>
                </a14:m>
                <a:endParaRPr lang="en-US" baseline="30000" dirty="0">
                  <a:solidFill>
                    <a:srgbClr val="0070C0"/>
                  </a:solidFill>
                </a:endParaRPr>
              </a:p>
            </p:txBody>
          </p:sp>
        </mc:Choice>
        <mc:Fallback xmlns="">
          <p:sp>
            <p:nvSpPr>
              <p:cNvPr id="14" name="TextBox 13">
                <a:extLst>
                  <a:ext uri="{FF2B5EF4-FFF2-40B4-BE49-F238E27FC236}">
                    <a16:creationId xmlns:a16="http://schemas.microsoft.com/office/drawing/2014/main" id="{6DDE5353-B478-8B59-87EF-D1A46B391C8A}"/>
                  </a:ext>
                </a:extLst>
              </p:cNvPr>
              <p:cNvSpPr txBox="1">
                <a:spLocks noRot="1" noChangeAspect="1" noMove="1" noResize="1" noEditPoints="1" noAdjustHandles="1" noChangeArrowheads="1" noChangeShapeType="1" noTextEdit="1"/>
              </p:cNvSpPr>
              <p:nvPr/>
            </p:nvSpPr>
            <p:spPr>
              <a:xfrm>
                <a:off x="2301103" y="3885797"/>
                <a:ext cx="457200" cy="363241"/>
              </a:xfrm>
              <a:prstGeom prst="rect">
                <a:avLst/>
              </a:prstGeom>
              <a:blipFill>
                <a:blip r:embed="rId8"/>
                <a:stretch>
                  <a:fillRect b="-10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993A0E8-EA58-9FC2-D2D2-BA7E269A697B}"/>
              </a:ext>
            </a:extLst>
          </p:cNvPr>
          <p:cNvSpPr txBox="1"/>
          <p:nvPr/>
        </p:nvSpPr>
        <p:spPr>
          <a:xfrm rot="21134095">
            <a:off x="137590" y="358201"/>
            <a:ext cx="2713139" cy="369332"/>
          </a:xfrm>
          <a:prstGeom prst="rect">
            <a:avLst/>
          </a:prstGeom>
          <a:noFill/>
          <a:ln>
            <a:solidFill>
              <a:srgbClr val="FF0000"/>
            </a:solidFill>
          </a:ln>
        </p:spPr>
        <p:txBody>
          <a:bodyPr wrap="square" rtlCol="0">
            <a:spAutoFit/>
          </a:bodyPr>
          <a:lstStyle/>
          <a:p>
            <a:pPr algn="ctr"/>
            <a:r>
              <a:rPr lang="en-US" dirty="0">
                <a:solidFill>
                  <a:srgbClr val="FF0000"/>
                </a:solidFill>
              </a:rPr>
              <a:t>Left-over from last time:</a:t>
            </a:r>
          </a:p>
        </p:txBody>
      </p:sp>
    </p:spTree>
    <p:extLst>
      <p:ext uri="{BB962C8B-B14F-4D97-AF65-F5344CB8AC3E}">
        <p14:creationId xmlns:p14="http://schemas.microsoft.com/office/powerpoint/2010/main" val="161998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06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Three countries, one importer A, and two exporters B, and C</a:t>
            </a:r>
          </a:p>
          <a:p>
            <a:pPr lvl="1"/>
            <a:r>
              <a:rPr lang="en-US" sz="2000" dirty="0"/>
              <a:t>Export supply and import demands are linear</a:t>
            </a:r>
          </a:p>
          <a:p>
            <a:pPr lvl="1"/>
            <a:r>
              <a:rPr lang="en-US" sz="2000" dirty="0"/>
              <a:t>Countries B and C are identical</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
        <p:nvSpPr>
          <p:cNvPr id="6" name="Rectangle 5">
            <a:extLst>
              <a:ext uri="{FF2B5EF4-FFF2-40B4-BE49-F238E27FC236}">
                <a16:creationId xmlns:a16="http://schemas.microsoft.com/office/drawing/2014/main" id="{CD40D2C8-ECDA-2D4C-81A5-EAF84FACA7F1}"/>
              </a:ext>
            </a:extLst>
          </p:cNvPr>
          <p:cNvSpPr/>
          <p:nvPr/>
        </p:nvSpPr>
        <p:spPr>
          <a:xfrm>
            <a:off x="1223042" y="3585164"/>
            <a:ext cx="3653758"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77AAE-D81E-3C4E-B755-EAC11664306C}"/>
              </a:ext>
            </a:extLst>
          </p:cNvPr>
          <p:cNvSpPr txBox="1"/>
          <p:nvPr/>
        </p:nvSpPr>
        <p:spPr>
          <a:xfrm>
            <a:off x="4876800" y="3581400"/>
            <a:ext cx="1676400" cy="830997"/>
          </a:xfrm>
          <a:prstGeom prst="rect">
            <a:avLst/>
          </a:prstGeom>
          <a:noFill/>
          <a:ln w="38100">
            <a:solidFill>
              <a:srgbClr val="00B050"/>
            </a:solidFill>
          </a:ln>
        </p:spPr>
        <p:txBody>
          <a:bodyPr wrap="square" rtlCol="0">
            <a:spAutoFit/>
          </a:bodyPr>
          <a:lstStyle/>
          <a:p>
            <a:pPr algn="ctr"/>
            <a:r>
              <a:rPr lang="en-US" sz="2400" dirty="0">
                <a:solidFill>
                  <a:srgbClr val="00487B"/>
                </a:solidFill>
              </a:rPr>
              <a:t>For simplicity</a:t>
            </a:r>
          </a:p>
        </p:txBody>
      </p:sp>
      <p:sp>
        <p:nvSpPr>
          <p:cNvPr id="8" name="Rectangle 7">
            <a:extLst>
              <a:ext uri="{FF2B5EF4-FFF2-40B4-BE49-F238E27FC236}">
                <a16:creationId xmlns:a16="http://schemas.microsoft.com/office/drawing/2014/main" id="{2B1F0CDB-FC28-694A-98FA-D93A35F07FD4}"/>
              </a:ext>
            </a:extLst>
          </p:cNvPr>
          <p:cNvSpPr/>
          <p:nvPr/>
        </p:nvSpPr>
        <p:spPr>
          <a:xfrm>
            <a:off x="152400" y="5791200"/>
            <a:ext cx="8305800" cy="923330"/>
          </a:xfrm>
          <a:prstGeom prst="rect">
            <a:avLst/>
          </a:prstGeom>
          <a:solidFill>
            <a:schemeClr val="bg1"/>
          </a:solidFill>
        </p:spPr>
        <p:txBody>
          <a:bodyPr wrap="square">
            <a:spAutoFit/>
          </a:bodyPr>
          <a:lstStyle/>
          <a:p>
            <a:pPr marL="0" indent="0">
              <a:buNone/>
            </a:pPr>
            <a:r>
              <a:rPr lang="en-US" dirty="0"/>
              <a:t>*Much of this is an elaboration of material in World Trade Organization, "Causes and Effects of PTAs: Is it all about preferences?", Ch. C: </a:t>
            </a:r>
            <a:r>
              <a:rPr lang="en-US" i="1" dirty="0"/>
              <a:t>World Trade Report 2011</a:t>
            </a:r>
            <a:r>
              <a:rPr lang="en-US" dirty="0"/>
              <a:t>, pp. 92-121.</a:t>
            </a:r>
          </a:p>
        </p:txBody>
      </p:sp>
    </p:spTree>
    <p:extLst>
      <p:ext uri="{BB962C8B-B14F-4D97-AF65-F5344CB8AC3E}">
        <p14:creationId xmlns:p14="http://schemas.microsoft.com/office/powerpoint/2010/main" val="34702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endParaRPr lang="en-US" sz="2000" dirty="0"/>
          </a:p>
          <a:p>
            <a:r>
              <a:rPr lang="en-US" sz="2400" dirty="0"/>
              <a:t>Two equilibria:</a:t>
            </a:r>
          </a:p>
          <a:p>
            <a:pPr lvl="1"/>
            <a:r>
              <a:rPr lang="en-US" sz="2000" dirty="0"/>
              <a:t>0:  MFN specific tariff t on exports of both B and C</a:t>
            </a:r>
          </a:p>
          <a:p>
            <a:pPr lvl="1"/>
            <a:r>
              <a:rPr lang="en-US" sz="2000" dirty="0"/>
              <a:t>1:  FTA of A and B:  </a:t>
            </a:r>
          </a:p>
          <a:p>
            <a:pPr lvl="2"/>
            <a:r>
              <a:rPr lang="en-US" sz="1800" dirty="0"/>
              <a:t>tariff t on exports of C; </a:t>
            </a:r>
          </a:p>
          <a:p>
            <a:pPr lvl="2"/>
            <a:r>
              <a:rPr lang="en-US" sz="1800" dirty="0"/>
              <a:t>zero tariff on exports of B</a:t>
            </a:r>
          </a:p>
          <a:p>
            <a:r>
              <a:rPr lang="en-US" sz="2600" dirty="0"/>
              <a:t>Assume also:  A imports from both B and C in both equilibria </a:t>
            </a:r>
          </a:p>
          <a:p>
            <a:pPr lvl="1"/>
            <a:r>
              <a:rPr lang="en-US" sz="2200" dirty="0"/>
              <a:t>That’s not guaranteed, but it’s possible as we’ll see, and other cases would be harder</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22613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2A804-EDF4-474B-B673-4BA137AE8464}"/>
              </a:ext>
            </a:extLst>
          </p:cNvPr>
          <p:cNvSpPr/>
          <p:nvPr/>
        </p:nvSpPr>
        <p:spPr>
          <a:xfrm>
            <a:off x="0" y="69160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a:t>
            </a:r>
            <a:r>
              <a:rPr lang="en-US" u="sng" dirty="0"/>
              <a:t>and</a:t>
            </a:r>
            <a:r>
              <a:rPr lang="en-US" dirty="0"/>
              <a:t> C</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572000" y="1752600"/>
            <a:ext cx="2495550" cy="369332"/>
          </a:xfrm>
          <a:prstGeom prst="rect">
            <a:avLst/>
          </a:prstGeom>
          <a:noFill/>
        </p:spPr>
        <p:txBody>
          <a:bodyPr wrap="square" rtlCol="0">
            <a:spAutoFit/>
          </a:bodyPr>
          <a:lstStyle/>
          <a:p>
            <a:pPr algn="ctr"/>
            <a:r>
              <a:rPr lang="en-US" dirty="0"/>
              <a:t>Exports to Country A</a:t>
            </a:r>
          </a:p>
        </p:txBody>
      </p:sp>
      <p:cxnSp>
        <p:nvCxnSpPr>
          <p:cNvPr id="71" name="Straight Connector 70"/>
          <p:cNvCxnSpPr>
            <a:cxnSpLocks/>
          </p:cNvCxnSpPr>
          <p:nvPr/>
        </p:nvCxnSpPr>
        <p:spPr>
          <a:xfrm>
            <a:off x="1143000" y="3771900"/>
            <a:ext cx="2895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C8E1FA25-59ED-E146-864A-08BBF071F4F7}"/>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3" name="TextBox 82">
                <a:extLst>
                  <a:ext uri="{FF2B5EF4-FFF2-40B4-BE49-F238E27FC236}">
                    <a16:creationId xmlns:a16="http://schemas.microsoft.com/office/drawing/2014/main" id="{C8E1FA25-59ED-E146-864A-08BBF071F4F7}"/>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6"/>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343150" y="1143001"/>
            <a:ext cx="2800350" cy="507831"/>
          </a:xfrm>
          <a:prstGeom prst="rect">
            <a:avLst/>
          </a:prstGeom>
          <a:noFill/>
        </p:spPr>
        <p:txBody>
          <a:bodyPr wrap="square" rtlCol="0">
            <a:spAutoFit/>
          </a:bodyPr>
          <a:lstStyle/>
          <a:p>
            <a:pPr algn="ctr"/>
            <a:r>
              <a:rPr lang="en-US" sz="2700" dirty="0"/>
              <a:t>Export Supplies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F7F56D3-9B75-484F-B056-02E5798C4147}"/>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28" name="TextBox 27">
                <a:extLst>
                  <a:ext uri="{FF2B5EF4-FFF2-40B4-BE49-F238E27FC236}">
                    <a16:creationId xmlns:a16="http://schemas.microsoft.com/office/drawing/2014/main" id="{2F7F56D3-9B75-484F-B056-02E5798C4147}"/>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7"/>
                <a:stretch>
                  <a:fillRect r="-4259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1FADD30-F184-3349-B378-3D6417E3B9E6}"/>
              </a:ext>
            </a:extLst>
          </p:cNvPr>
          <p:cNvSpPr>
            <a:spLocks noGrp="1"/>
          </p:cNvSpPr>
          <p:nvPr>
            <p:ph type="ftr" sz="quarter" idx="11"/>
          </p:nvPr>
        </p:nvSpPr>
        <p:spPr/>
        <p:txBody>
          <a:bodyPr/>
          <a:lstStyle/>
          <a:p>
            <a:pPr>
              <a:defRPr/>
            </a:pPr>
            <a:r>
              <a:rPr lang="en-US"/>
              <a:t>Class 19:  Preferential Trading Arrangements</a:t>
            </a:r>
          </a:p>
        </p:txBody>
      </p:sp>
      <p:sp>
        <p:nvSpPr>
          <p:cNvPr id="29" name="TextBox 28">
            <a:extLst>
              <a:ext uri="{FF2B5EF4-FFF2-40B4-BE49-F238E27FC236}">
                <a16:creationId xmlns:a16="http://schemas.microsoft.com/office/drawing/2014/main" id="{715AA4EB-421C-8B42-A22D-7275FF8266E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30" name="TextBox 29">
            <a:extLst>
              <a:ext uri="{FF2B5EF4-FFF2-40B4-BE49-F238E27FC236}">
                <a16:creationId xmlns:a16="http://schemas.microsoft.com/office/drawing/2014/main" id="{40176605-50B5-EF41-AF96-51B2E0CD87AB}"/>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cxnSp>
        <p:nvCxnSpPr>
          <p:cNvPr id="32" name="Straight Connector 31">
            <a:extLst>
              <a:ext uri="{FF2B5EF4-FFF2-40B4-BE49-F238E27FC236}">
                <a16:creationId xmlns:a16="http://schemas.microsoft.com/office/drawing/2014/main" id="{C7CECCCA-8C41-C848-8535-03986516C6A9}"/>
              </a:ext>
            </a:extLst>
          </p:cNvPr>
          <p:cNvCxnSpPr>
            <a:cxnSpLocks/>
          </p:cNvCxnSpPr>
          <p:nvPr/>
        </p:nvCxnSpPr>
        <p:spPr>
          <a:xfrm>
            <a:off x="4038600" y="3778250"/>
            <a:ext cx="609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8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82" grpId="0"/>
      <p:bldP spid="83" grpId="0"/>
      <p:bldP spid="84" grpId="0"/>
      <p:bldP spid="29"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9B1C399-3CA9-3646-8825-77D82A3AB85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2" name="TextBox 11"/>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3"/>
                <a:stretch>
                  <a:fillRect r="-4259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4"/>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5"/>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406250" y="4750650"/>
                <a:ext cx="1106521"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406250" y="4750650"/>
                <a:ext cx="1106521" cy="378309"/>
              </a:xfrm>
              <a:prstGeom prst="rect">
                <a:avLst/>
              </a:prstGeom>
              <a:blipFill>
                <a:blip r:embed="rId6"/>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4B57A603-D67E-8D4F-9D19-F2280CA8D137}"/>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813C3DA-D3C9-EC40-831B-07B7E4CA235E}"/>
                  </a:ext>
                </a:extLst>
              </p:cNvPr>
              <p:cNvSpPr/>
              <p:nvPr/>
            </p:nvSpPr>
            <p:spPr>
              <a:xfrm>
                <a:off x="5316750" y="4750650"/>
                <a:ext cx="1676549"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i="0">
                              <a:latin typeface="Cambria Math" panose="02040503050406030204" pitchFamily="18" charset="0"/>
                            </a:rPr>
                            <m:t>0</m:t>
                          </m:r>
                        </m:sub>
                        <m:sup>
                          <m:r>
                            <a:rPr lang="en-US" b="0" i="1" smtClean="0">
                              <a:latin typeface="Cambria Math" panose="02040503050406030204" pitchFamily="18" charset="0"/>
                            </a:rPr>
                            <m:t>𝐴</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36" name="Rectangle 35">
                <a:extLst>
                  <a:ext uri="{FF2B5EF4-FFF2-40B4-BE49-F238E27FC236}">
                    <a16:creationId xmlns:a16="http://schemas.microsoft.com/office/drawing/2014/main" id="{8813C3DA-D3C9-EC40-831B-07B7E4CA235E}"/>
                  </a:ext>
                </a:extLst>
              </p:cNvPr>
              <p:cNvSpPr>
                <a:spLocks noRot="1" noChangeAspect="1" noMove="1" noResize="1" noEditPoints="1" noAdjustHandles="1" noChangeArrowheads="1" noChangeShapeType="1" noTextEdit="1"/>
              </p:cNvSpPr>
              <p:nvPr/>
            </p:nvSpPr>
            <p:spPr>
              <a:xfrm>
                <a:off x="5316750" y="4750650"/>
                <a:ext cx="1676549" cy="378309"/>
              </a:xfrm>
              <a:prstGeom prst="rect">
                <a:avLst/>
              </a:prstGeom>
              <a:blipFill>
                <a:blip r:embed="rId7"/>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DD4A6978-9CA4-1741-9013-5512E8282074}"/>
              </a:ext>
            </a:extLst>
          </p:cNvPr>
          <p:cNvSpPr txBox="1"/>
          <p:nvPr/>
        </p:nvSpPr>
        <p:spPr>
          <a:xfrm>
            <a:off x="2343150" y="1143001"/>
            <a:ext cx="2800350" cy="507831"/>
          </a:xfrm>
          <a:prstGeom prst="rect">
            <a:avLst/>
          </a:prstGeom>
          <a:noFill/>
        </p:spPr>
        <p:txBody>
          <a:bodyPr wrap="square" rtlCol="0">
            <a:spAutoFit/>
          </a:bodyPr>
          <a:lstStyle/>
          <a:p>
            <a:pPr algn="ctr"/>
            <a:r>
              <a:rPr lang="en-US" sz="2700" dirty="0"/>
              <a:t>MFN Equilibrium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05305B8-8559-B647-9ECD-335823EAE345}"/>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39" name="TextBox 38">
                <a:extLst>
                  <a:ext uri="{FF2B5EF4-FFF2-40B4-BE49-F238E27FC236}">
                    <a16:creationId xmlns:a16="http://schemas.microsoft.com/office/drawing/2014/main" id="{A05305B8-8559-B647-9ECD-335823EAE345}"/>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AD63D21-B17A-2143-AEF2-28EA7ABF0598}"/>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0" name="Rectangle 39">
                <a:extLst>
                  <a:ext uri="{FF2B5EF4-FFF2-40B4-BE49-F238E27FC236}">
                    <a16:creationId xmlns:a16="http://schemas.microsoft.com/office/drawing/2014/main" id="{DAD63D21-B17A-2143-AEF2-28EA7ABF0598}"/>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88CE75D-0C4D-0341-A04F-33C9A758D77E}"/>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1" name="TextBox 40">
                <a:extLst>
                  <a:ext uri="{FF2B5EF4-FFF2-40B4-BE49-F238E27FC236}">
                    <a16:creationId xmlns:a16="http://schemas.microsoft.com/office/drawing/2014/main" id="{788CE75D-0C4D-0341-A04F-33C9A758D77E}"/>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B85B823-6825-ED48-AA48-56B3D230BB1F}"/>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𝑓</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2" name="TextBox 41">
                <a:extLst>
                  <a:ext uri="{FF2B5EF4-FFF2-40B4-BE49-F238E27FC236}">
                    <a16:creationId xmlns:a16="http://schemas.microsoft.com/office/drawing/2014/main" id="{9B85B823-6825-ED48-AA48-56B3D230BB1F}"/>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FE975281-3B37-6944-8044-B4694DCD9B7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43" name="Rectangle 42">
                <a:extLst>
                  <a:ext uri="{FF2B5EF4-FFF2-40B4-BE49-F238E27FC236}">
                    <a16:creationId xmlns:a16="http://schemas.microsoft.com/office/drawing/2014/main" id="{FE975281-3B37-6944-8044-B4694DCD9B7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8BF4948F-9CE1-0E4E-BA4F-77E12F2EA53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2" name="Footer Placeholder 1">
            <a:extLst>
              <a:ext uri="{FF2B5EF4-FFF2-40B4-BE49-F238E27FC236}">
                <a16:creationId xmlns:a16="http://schemas.microsoft.com/office/drawing/2014/main" id="{1545FDFF-96CD-714D-9A7B-0D7BCC9ADD5D}"/>
              </a:ext>
            </a:extLst>
          </p:cNvPr>
          <p:cNvSpPr>
            <a:spLocks noGrp="1"/>
          </p:cNvSpPr>
          <p:nvPr>
            <p:ph type="ftr" sz="quarter" idx="11"/>
          </p:nvPr>
        </p:nvSpPr>
        <p:spPr/>
        <p:txBody>
          <a:bodyPr/>
          <a:lstStyle/>
          <a:p>
            <a:pPr>
              <a:defRPr/>
            </a:pPr>
            <a:r>
              <a:rPr lang="en-US"/>
              <a:t>Class 19:  Preferential Trading Arrangements</a:t>
            </a:r>
          </a:p>
        </p:txBody>
      </p:sp>
      <p:sp>
        <p:nvSpPr>
          <p:cNvPr id="45" name="TextBox 44">
            <a:extLst>
              <a:ext uri="{FF2B5EF4-FFF2-40B4-BE49-F238E27FC236}">
                <a16:creationId xmlns:a16="http://schemas.microsoft.com/office/drawing/2014/main" id="{01924782-F9DE-174C-A68E-C853B42CBD0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46" name="TextBox 45">
            <a:extLst>
              <a:ext uri="{FF2B5EF4-FFF2-40B4-BE49-F238E27FC236}">
                <a16:creationId xmlns:a16="http://schemas.microsoft.com/office/drawing/2014/main" id="{8EF8B46C-9BD2-2640-BB24-312813300126}"/>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chemeClr val="bg1">
                    <a:lumMod val="75000"/>
                  </a:schemeClr>
                </a:solidFill>
              </a:rPr>
              <a:t>FTA</a:t>
            </a:r>
          </a:p>
        </p:txBody>
      </p:sp>
    </p:spTree>
    <p:extLst>
      <p:ext uri="{BB962C8B-B14F-4D97-AF65-F5344CB8AC3E}">
        <p14:creationId xmlns:p14="http://schemas.microsoft.com/office/powerpoint/2010/main" val="6403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B6ACBC1-E586-5346-86B0-5D89D5EB4B8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𝐵</m:t>
                          </m:r>
                        </m:sup>
                      </m:sSubSup>
                    </m:oMath>
                  </m:oMathPara>
                </a14:m>
                <a:endParaRPr lang="en-US" i="1" dirty="0">
                  <a:solidFill>
                    <a:schemeClr val="bg1">
                      <a:lumMod val="7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bg1">
                              <a:lumMod val="75000"/>
                            </a:schemeClr>
                          </a:solidFill>
                          <a:latin typeface="Cambria Math" panose="02040503050406030204" pitchFamily="18" charset="0"/>
                        </a:rPr>
                        <m:t>=</m:t>
                      </m:r>
                      <m:sSubSup>
                        <m:sSubSupPr>
                          <m:ctrlPr>
                            <a:rPr lang="en-US" i="1">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𝐶</m:t>
                          </m:r>
                        </m:sup>
                      </m:sSubSup>
                    </m:oMath>
                  </m:oMathPara>
                </a14:m>
                <a:endParaRPr lang="en-US" dirty="0">
                  <a:solidFill>
                    <a:schemeClr val="bg1">
                      <a:lumMod val="75000"/>
                    </a:schemeClr>
                  </a:solidFill>
                </a:endParaRPr>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4"/>
                <a:stretch>
                  <a:fillRect/>
                </a:stretch>
              </a:blipFill>
            </p:spPr>
            <p:txBody>
              <a:bodyPr/>
              <a:lstStyle/>
              <a:p>
                <a:r>
                  <a:rPr lang="en-US">
                    <a:noFill/>
                  </a:rPr>
                  <a:t> </a:t>
                </a:r>
              </a:p>
            </p:txBody>
          </p:sp>
        </mc:Fallback>
      </mc:AlternateContent>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45273" y="3231173"/>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EFFE7A5A-4B70-974F-BF6C-9E244950295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i="1" dirty="0">
                  <a:latin typeface="Cambria Math" panose="02040503050406030204" pitchFamily="18" charset="0"/>
                </a:endParaRPr>
              </a:p>
            </p:txBody>
          </p:sp>
        </mc:Choice>
        <mc:Fallback xmlns="">
          <p:sp>
            <p:nvSpPr>
              <p:cNvPr id="97" name="Rectangle 96">
                <a:extLst>
                  <a:ext uri="{FF2B5EF4-FFF2-40B4-BE49-F238E27FC236}">
                    <a16:creationId xmlns:a16="http://schemas.microsoft.com/office/drawing/2014/main" id="{EFFE7A5A-4B70-974F-BF6C-9E244950295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5"/>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D3450358-B226-0A4F-BEE8-CD324F6C5A95}"/>
              </a:ext>
            </a:extLst>
          </p:cNvPr>
          <p:cNvSpPr txBox="1"/>
          <p:nvPr/>
        </p:nvSpPr>
        <p:spPr>
          <a:xfrm>
            <a:off x="2343150" y="1143001"/>
            <a:ext cx="2800350" cy="507831"/>
          </a:xfrm>
          <a:prstGeom prst="rect">
            <a:avLst/>
          </a:prstGeom>
          <a:noFill/>
        </p:spPr>
        <p:txBody>
          <a:bodyPr wrap="square" rtlCol="0">
            <a:spAutoFit/>
          </a:bodyPr>
          <a:lstStyle/>
          <a:p>
            <a:pPr algn="ctr"/>
            <a:r>
              <a:rPr lang="en-US" sz="2700" dirty="0"/>
              <a:t>FTA Equilibrium</a:t>
            </a:r>
          </a:p>
        </p:txBody>
      </p: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i="1" dirty="0">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6"/>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i="0">
                              <a:solidFill>
                                <a:schemeClr val="bg1">
                                  <a:lumMod val="75000"/>
                                </a:schemeClr>
                              </a:solidFill>
                              <a:latin typeface="Cambria Math" panose="02040503050406030204" pitchFamily="18" charset="0"/>
                            </a:rPr>
                            <m:t>0</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0"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i="1" dirty="0">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A2A971D-C0B4-F248-885B-F959A9FEE6D2}"/>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4" name="TextBox 43">
                <a:extLst>
                  <a:ext uri="{FF2B5EF4-FFF2-40B4-BE49-F238E27FC236}">
                    <a16:creationId xmlns:a16="http://schemas.microsoft.com/office/drawing/2014/main" id="{AA2A971D-C0B4-F248-885B-F959A9FEE6D2}"/>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7152E07-0D3C-5343-801B-E8F2B608FAA7}"/>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5" name="Rectangle 44">
                <a:extLst>
                  <a:ext uri="{FF2B5EF4-FFF2-40B4-BE49-F238E27FC236}">
                    <a16:creationId xmlns:a16="http://schemas.microsoft.com/office/drawing/2014/main" id="{B7152E07-0D3C-5343-801B-E8F2B608FAA7}"/>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B73675F-AA65-8147-B82A-5962655905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𝑡</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6" name="TextBox 45">
                <a:extLst>
                  <a:ext uri="{FF2B5EF4-FFF2-40B4-BE49-F238E27FC236}">
                    <a16:creationId xmlns:a16="http://schemas.microsoft.com/office/drawing/2014/main" id="{3B73675F-AA65-8147-B82A-5962655905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7B728B2-87E7-854A-B61A-F7C45494F58A}"/>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7" name="TextBox 46">
                <a:extLst>
                  <a:ext uri="{FF2B5EF4-FFF2-40B4-BE49-F238E27FC236}">
                    <a16:creationId xmlns:a16="http://schemas.microsoft.com/office/drawing/2014/main" id="{47B728B2-87E7-854A-B61A-F7C45494F58A}"/>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AE06979B-0719-E344-B9A3-FDD434C8E12C}"/>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𝑝</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8" name="Rectangle 47">
                <a:extLst>
                  <a:ext uri="{FF2B5EF4-FFF2-40B4-BE49-F238E27FC236}">
                    <a16:creationId xmlns:a16="http://schemas.microsoft.com/office/drawing/2014/main" id="{AE06979B-0719-E344-B9A3-FDD434C8E12C}"/>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22366DE-FA83-D842-8FED-DB91199D4B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49" name="Rectangle 48">
                <a:extLst>
                  <a:ext uri="{FF2B5EF4-FFF2-40B4-BE49-F238E27FC236}">
                    <a16:creationId xmlns:a16="http://schemas.microsoft.com/office/drawing/2014/main" id="{C22366DE-FA83-D842-8FED-DB91199D4B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D761CE-1F46-D543-BE32-0AE25AF8766F}"/>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93D761CE-1F46-D543-BE32-0AE25AF8766F}"/>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5"/>
                <a:stretch>
                  <a:fillRect r="-42593"/>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83480198-CCA2-904D-8FE2-FFB5DDC1C95D}"/>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54" name="TextBox 53">
            <a:extLst>
              <a:ext uri="{FF2B5EF4-FFF2-40B4-BE49-F238E27FC236}">
                <a16:creationId xmlns:a16="http://schemas.microsoft.com/office/drawing/2014/main" id="{C6D3988D-23EC-1548-BA31-CEE9872B6ED4}"/>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sp>
        <p:nvSpPr>
          <p:cNvPr id="2" name="Footer Placeholder 1">
            <a:extLst>
              <a:ext uri="{FF2B5EF4-FFF2-40B4-BE49-F238E27FC236}">
                <a16:creationId xmlns:a16="http://schemas.microsoft.com/office/drawing/2014/main" id="{8C4DA409-63E2-9344-914B-41B27C7748C3}"/>
              </a:ext>
            </a:extLst>
          </p:cNvPr>
          <p:cNvSpPr>
            <a:spLocks noGrp="1"/>
          </p:cNvSpPr>
          <p:nvPr>
            <p:ph type="ftr" sz="quarter" idx="11"/>
          </p:nvPr>
        </p:nvSpPr>
        <p:spPr/>
        <p:txBody>
          <a:bodyPr/>
          <a:lstStyle/>
          <a:p>
            <a:pPr>
              <a:defRPr/>
            </a:pPr>
            <a:r>
              <a:rPr lang="en-US"/>
              <a:t>Class 19:  Preferential Trading Arrangements</a:t>
            </a:r>
          </a:p>
        </p:txBody>
      </p:sp>
      <p:sp>
        <p:nvSpPr>
          <p:cNvPr id="55" name="TextBox 54">
            <a:extLst>
              <a:ext uri="{FF2B5EF4-FFF2-40B4-BE49-F238E27FC236}">
                <a16:creationId xmlns:a16="http://schemas.microsoft.com/office/drawing/2014/main" id="{818632FA-6372-DC4A-92AB-D9294B7BC087}"/>
              </a:ext>
            </a:extLst>
          </p:cNvPr>
          <p:cNvSpPr txBox="1"/>
          <p:nvPr/>
        </p:nvSpPr>
        <p:spPr>
          <a:xfrm>
            <a:off x="7239000" y="1981200"/>
            <a:ext cx="838200" cy="369332"/>
          </a:xfrm>
          <a:prstGeom prst="rect">
            <a:avLst/>
          </a:prstGeom>
          <a:noFill/>
        </p:spPr>
        <p:txBody>
          <a:bodyPr wrap="square" rtlCol="0">
            <a:spAutoFit/>
          </a:bodyPr>
          <a:lstStyle/>
          <a:p>
            <a:pPr algn="ctr"/>
            <a:r>
              <a:rPr lang="en-US" dirty="0">
                <a:solidFill>
                  <a:schemeClr val="bg1">
                    <a:lumMod val="75000"/>
                  </a:schemeClr>
                </a:solidFill>
              </a:rPr>
              <a:t>MFN</a:t>
            </a:r>
          </a:p>
        </p:txBody>
      </p:sp>
      <p:sp>
        <p:nvSpPr>
          <p:cNvPr id="56" name="TextBox 55">
            <a:extLst>
              <a:ext uri="{FF2B5EF4-FFF2-40B4-BE49-F238E27FC236}">
                <a16:creationId xmlns:a16="http://schemas.microsoft.com/office/drawing/2014/main" id="{E5315179-E64B-9240-A4EA-8DC2F9B17B47}"/>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spTree>
    <p:extLst>
      <p:ext uri="{BB962C8B-B14F-4D97-AF65-F5344CB8AC3E}">
        <p14:creationId xmlns:p14="http://schemas.microsoft.com/office/powerpoint/2010/main" val="37697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85E301F-176E-A940-B62B-FF56F5D181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Trade Creation and Diversion</a:t>
            </a:r>
          </a:p>
        </p:txBody>
      </p:sp>
      <p:grpSp>
        <p:nvGrpSpPr>
          <p:cNvPr id="3" name="Group 2">
            <a:extLst>
              <a:ext uri="{FF2B5EF4-FFF2-40B4-BE49-F238E27FC236}">
                <a16:creationId xmlns:a16="http://schemas.microsoft.com/office/drawing/2014/main" id="{A10A3A57-4713-BD45-8FA6-C1C45D6F713C}"/>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C9369E4-1628-954C-9133-E8C8F7A2A7B3}"/>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8" name="TextBox 47">
                  <a:extLst>
                    <a:ext uri="{FF2B5EF4-FFF2-40B4-BE49-F238E27FC236}">
                      <a16:creationId xmlns:a16="http://schemas.microsoft.com/office/drawing/2014/main" id="{0C9369E4-1628-954C-9133-E8C8F7A2A7B3}"/>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CC5CF27-0162-934B-9B6E-BE1F03211F90}"/>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9" name="Rectangle 48">
                  <a:extLst>
                    <a:ext uri="{FF2B5EF4-FFF2-40B4-BE49-F238E27FC236}">
                      <a16:creationId xmlns:a16="http://schemas.microsoft.com/office/drawing/2014/main" id="{8CC5CF27-0162-934B-9B6E-BE1F03211F90}"/>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BC5A8F2-7397-A040-8A1D-7686FEF1BFBA}"/>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3BC5A8F2-7397-A040-8A1D-7686FEF1BFBA}"/>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C9808D4-1451-6144-A71F-0A8166F234D3}"/>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3" name="TextBox 52">
                  <a:extLst>
                    <a:ext uri="{FF2B5EF4-FFF2-40B4-BE49-F238E27FC236}">
                      <a16:creationId xmlns:a16="http://schemas.microsoft.com/office/drawing/2014/main" id="{EC9808D4-1451-6144-A71F-0A8166F234D3}"/>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4F24C7B-BC4D-8B40-8BC1-FFF8CE3EAB03}"/>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4" name="TextBox 53">
                  <a:extLst>
                    <a:ext uri="{FF2B5EF4-FFF2-40B4-BE49-F238E27FC236}">
                      <a16:creationId xmlns:a16="http://schemas.microsoft.com/office/drawing/2014/main" id="{14F24C7B-BC4D-8B40-8BC1-FFF8CE3EAB03}"/>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2"/>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715E5A80-BF51-E047-AD1E-0E4C9F39BAB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5" name="Rectangle 54">
                  <a:extLst>
                    <a:ext uri="{FF2B5EF4-FFF2-40B4-BE49-F238E27FC236}">
                      <a16:creationId xmlns:a16="http://schemas.microsoft.com/office/drawing/2014/main" id="{715E5A80-BF51-E047-AD1E-0E4C9F39BAB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AAD36FDE-0839-B541-B76D-E4D645C439D4}"/>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56" name="Rectangle 55">
                  <a:extLst>
                    <a:ext uri="{FF2B5EF4-FFF2-40B4-BE49-F238E27FC236}">
                      <a16:creationId xmlns:a16="http://schemas.microsoft.com/office/drawing/2014/main" id="{AAD36FDE-0839-B541-B76D-E4D645C439D4}"/>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4B540CF-E993-924A-AF04-D788710ABC2A}"/>
                </a:ext>
              </a:extLst>
            </p:cNvPr>
            <p:cNvGrpSpPr/>
            <p:nvPr/>
          </p:nvGrpSpPr>
          <p:grpSpPr>
            <a:xfrm>
              <a:off x="1277522" y="4338382"/>
              <a:ext cx="665578" cy="405068"/>
              <a:chOff x="1277522" y="4338382"/>
              <a:chExt cx="665578" cy="405068"/>
            </a:xfrm>
          </p:grpSpPr>
          <p:sp>
            <p:nvSpPr>
              <p:cNvPr id="43" name="Left Brace 42">
                <a:extLst>
                  <a:ext uri="{FF2B5EF4-FFF2-40B4-BE49-F238E27FC236}">
                    <a16:creationId xmlns:a16="http://schemas.microsoft.com/office/drawing/2014/main" id="{C71910D7-2069-EE4A-BCA7-AA47E5A4E56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ectangle 44">
                <a:extLst>
                  <a:ext uri="{FF2B5EF4-FFF2-40B4-BE49-F238E27FC236}">
                    <a16:creationId xmlns:a16="http://schemas.microsoft.com/office/drawing/2014/main" id="{45D3B7A8-234F-ED40-84FC-95201577D28E}"/>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57" name="Straight Connector 56">
                <a:extLst>
                  <a:ext uri="{FF2B5EF4-FFF2-40B4-BE49-F238E27FC236}">
                    <a16:creationId xmlns:a16="http://schemas.microsoft.com/office/drawing/2014/main" id="{AF366F3C-D8EB-0D44-8C9B-B29A249B5033}"/>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8CB4664-2BCA-514B-BE33-24DF1CDD627F}"/>
                </a:ext>
              </a:extLst>
            </p:cNvPr>
            <p:cNvGrpSpPr/>
            <p:nvPr/>
          </p:nvGrpSpPr>
          <p:grpSpPr>
            <a:xfrm>
              <a:off x="5607910" y="4299739"/>
              <a:ext cx="708137" cy="437668"/>
              <a:chOff x="5607910" y="4299739"/>
              <a:chExt cx="708137" cy="437668"/>
            </a:xfrm>
          </p:grpSpPr>
          <p:sp>
            <p:nvSpPr>
              <p:cNvPr id="44" name="Left Brace 43">
                <a:extLst>
                  <a:ext uri="{FF2B5EF4-FFF2-40B4-BE49-F238E27FC236}">
                    <a16:creationId xmlns:a16="http://schemas.microsoft.com/office/drawing/2014/main" id="{D7C0E18D-0B8A-5F44-8379-2830E5EC0871}"/>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Rectangle 45">
                <a:extLst>
                  <a:ext uri="{FF2B5EF4-FFF2-40B4-BE49-F238E27FC236}">
                    <a16:creationId xmlns:a16="http://schemas.microsoft.com/office/drawing/2014/main" id="{A5B5A73F-F7F4-4B4D-9E89-97653B71CC21}"/>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58" name="Straight Connector 57">
                <a:extLst>
                  <a:ext uri="{FF2B5EF4-FFF2-40B4-BE49-F238E27FC236}">
                    <a16:creationId xmlns:a16="http://schemas.microsoft.com/office/drawing/2014/main" id="{D8731060-03E9-804C-8CDC-80CB14543EA3}"/>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1DE5148B-8A5C-B943-8AC2-8D11AE25F4B9}"/>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60" name="TextBox 59">
              <a:extLst>
                <a:ext uri="{FF2B5EF4-FFF2-40B4-BE49-F238E27FC236}">
                  <a16:creationId xmlns:a16="http://schemas.microsoft.com/office/drawing/2014/main" id="{224A5C8B-F189-A946-86E2-36F41C657740}"/>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4E300C18-3312-BE40-B382-A8D994142ADE}"/>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64" name="Rectangle 63">
                  <a:extLst>
                    <a:ext uri="{FF2B5EF4-FFF2-40B4-BE49-F238E27FC236}">
                      <a16:creationId xmlns:a16="http://schemas.microsoft.com/office/drawing/2014/main" id="{4E300C18-3312-BE40-B382-A8D994142ADE}"/>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B5E528D6-1AD9-124C-B6FC-650D7E5F0EF3}"/>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66" name="Rectangle 65">
                  <a:extLst>
                    <a:ext uri="{FF2B5EF4-FFF2-40B4-BE49-F238E27FC236}">
                      <a16:creationId xmlns:a16="http://schemas.microsoft.com/office/drawing/2014/main" id="{B5E528D6-1AD9-124C-B6FC-650D7E5F0EF3}"/>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6"/>
                  <a:stretch>
                    <a:fillRect/>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6E0B1BCD-114A-8A4D-9EEA-621D58E599DC}"/>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E39EC80B-F143-8D4F-8256-5A250F6E6A7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68" name="TextBox 67">
            <a:extLst>
              <a:ext uri="{FF2B5EF4-FFF2-40B4-BE49-F238E27FC236}">
                <a16:creationId xmlns:a16="http://schemas.microsoft.com/office/drawing/2014/main" id="{FBABA51A-C182-5545-AE0F-4B40392B053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8713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TC &amp; TD, </a:t>
            </a:r>
            <a:r>
              <a:rPr lang="en-US" sz="2700" dirty="0">
                <a:solidFill>
                  <a:srgbClr val="00B0F0"/>
                </a:solidFill>
              </a:rPr>
              <a:t>another View</a:t>
            </a:r>
          </a:p>
        </p:txBody>
      </p:sp>
      <p:grpSp>
        <p:nvGrpSpPr>
          <p:cNvPr id="2" name="Group 1">
            <a:extLst>
              <a:ext uri="{FF2B5EF4-FFF2-40B4-BE49-F238E27FC236}">
                <a16:creationId xmlns:a16="http://schemas.microsoft.com/office/drawing/2014/main" id="{D67F9386-B9B9-DA40-872E-411BD96D8C3B}"/>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2"/>
                  <a:stretch>
                    <a:fillRect b="-333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35A85F2-FEF3-C14F-BEB0-C64CCF249E1F}"/>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67" name="TextBox 66">
                  <a:extLst>
                    <a:ext uri="{FF2B5EF4-FFF2-40B4-BE49-F238E27FC236}">
                      <a16:creationId xmlns:a16="http://schemas.microsoft.com/office/drawing/2014/main" id="{E35A85F2-FEF3-C14F-BEB0-C64CCF249E1F}"/>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9BA99B4-B411-D54D-89EE-98C881BE2DF0}"/>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9BA99B4-B411-D54D-89EE-98C881BE2DF0}"/>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7"/>
                  <a:stretch>
                    <a:fillRect b="-6667"/>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B91DDAF5-6499-2D47-BAD2-87ECE5247B35}"/>
              </a:ext>
            </a:extLst>
          </p:cNvPr>
          <p:cNvSpPr>
            <a:spLocks noGrp="1"/>
          </p:cNvSpPr>
          <p:nvPr>
            <p:ph type="ftr" sz="quarter" idx="11"/>
          </p:nvPr>
        </p:nvSpPr>
        <p:spPr/>
        <p:txBody>
          <a:bodyPr/>
          <a:lstStyle/>
          <a:p>
            <a:pPr>
              <a:defRPr/>
            </a:pPr>
            <a:r>
              <a:rPr lang="en-US"/>
              <a:t>Class 19:  Preferential Trading Arrangements</a:t>
            </a:r>
          </a:p>
        </p:txBody>
      </p:sp>
      <p:sp>
        <p:nvSpPr>
          <p:cNvPr id="80" name="TextBox 79">
            <a:extLst>
              <a:ext uri="{FF2B5EF4-FFF2-40B4-BE49-F238E27FC236}">
                <a16:creationId xmlns:a16="http://schemas.microsoft.com/office/drawing/2014/main" id="{809F2D4B-E7C8-C048-B08C-C8343734C9E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D58A72B9-4EB4-6F4C-98A1-33D04717A933}"/>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1681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449CD73-A449-DE45-A970-BB1D23F30FA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71600" y="990600"/>
            <a:ext cx="5086350" cy="507831"/>
          </a:xfrm>
          <a:prstGeom prst="rect">
            <a:avLst/>
          </a:prstGeom>
          <a:noFill/>
        </p:spPr>
        <p:txBody>
          <a:bodyPr wrap="square" rtlCol="0">
            <a:spAutoFit/>
          </a:bodyPr>
          <a:lstStyle/>
          <a:p>
            <a:pPr algn="ctr"/>
            <a:r>
              <a:rPr lang="en-US" sz="2700" dirty="0"/>
              <a:t>Welfare Effects on Country A</a:t>
            </a:r>
          </a:p>
        </p:txBody>
      </p:sp>
      <p:grpSp>
        <p:nvGrpSpPr>
          <p:cNvPr id="10" name="Group 9">
            <a:extLst>
              <a:ext uri="{FF2B5EF4-FFF2-40B4-BE49-F238E27FC236}">
                <a16:creationId xmlns:a16="http://schemas.microsoft.com/office/drawing/2014/main" id="{80077947-152E-D74F-9E9E-9185FA4D106B}"/>
              </a:ext>
            </a:extLst>
          </p:cNvPr>
          <p:cNvGrpSpPr/>
          <p:nvPr/>
        </p:nvGrpSpPr>
        <p:grpSpPr>
          <a:xfrm>
            <a:off x="499621" y="1524000"/>
            <a:ext cx="7525263" cy="3873138"/>
            <a:chOff x="499621" y="1524000"/>
            <a:chExt cx="7525263" cy="3873138"/>
          </a:xfrm>
        </p:grpSpPr>
        <p:sp>
          <p:nvSpPr>
            <p:cNvPr id="69" name="Rectangle 68">
              <a:extLst>
                <a:ext uri="{FF2B5EF4-FFF2-40B4-BE49-F238E27FC236}">
                  <a16:creationId xmlns:a16="http://schemas.microsoft.com/office/drawing/2014/main" id="{E0DA31EC-F70E-BE48-AB4E-D777A9509730}"/>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43A5CC27-A7FB-6545-87E7-36524BA0BDC3}"/>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295400" y="1524000"/>
              <a:ext cx="1943100" cy="369332"/>
            </a:xfrm>
            <a:prstGeom prst="rect">
              <a:avLst/>
            </a:prstGeom>
            <a:noFill/>
          </p:spPr>
          <p:txBody>
            <a:bodyPr wrap="square" rtlCol="0">
              <a:spAutoFit/>
            </a:bodyPr>
            <a:lstStyle/>
            <a:p>
              <a:pPr algn="ctr"/>
              <a:r>
                <a:rPr lang="en-US" dirty="0"/>
                <a:t>Export Supplies</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AD4C83B6-E801-5042-B5C8-DAA8062B672F}"/>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B9152D1-9998-0540-99FE-178947D8FD06}"/>
                </a:ext>
              </a:extLst>
            </p:cNvPr>
            <p:cNvSpPr txBox="1"/>
            <p:nvPr/>
          </p:nvSpPr>
          <p:spPr>
            <a:xfrm>
              <a:off x="1143000" y="1769165"/>
              <a:ext cx="1338044" cy="1077218"/>
            </a:xfrm>
            <a:prstGeom prst="rect">
              <a:avLst/>
            </a:prstGeom>
            <a:noFill/>
            <a:ln w="28575">
              <a:noFill/>
            </a:ln>
          </p:spPr>
          <p:txBody>
            <a:bodyPr wrap="square" rtlCol="0">
              <a:spAutoFit/>
            </a:bodyPr>
            <a:lstStyle/>
            <a:p>
              <a:pPr algn="ctr"/>
              <a:r>
                <a:rPr lang="en-US" sz="1600" dirty="0">
                  <a:solidFill>
                    <a:srgbClr val="FF0000"/>
                  </a:solidFill>
                </a:rPr>
                <a:t>Tariff revenue lost from</a:t>
              </a:r>
            </a:p>
            <a:p>
              <a:pPr algn="ctr"/>
              <a:r>
                <a:rPr lang="en-US" sz="1600" dirty="0">
                  <a:solidFill>
                    <a:srgbClr val="FF0000"/>
                  </a:solidFill>
                </a:rPr>
                <a:t>B       C</a:t>
              </a:r>
            </a:p>
          </p:txBody>
        </p:sp>
        <p:sp>
          <p:nvSpPr>
            <p:cNvPr id="72" name="TextBox 71">
              <a:extLst>
                <a:ext uri="{FF2B5EF4-FFF2-40B4-BE49-F238E27FC236}">
                  <a16:creationId xmlns:a16="http://schemas.microsoft.com/office/drawing/2014/main" id="{0CD62115-E602-2647-A97B-BEC9D5C260E3}"/>
                </a:ext>
              </a:extLst>
            </p:cNvPr>
            <p:cNvSpPr txBox="1"/>
            <p:nvPr/>
          </p:nvSpPr>
          <p:spPr>
            <a:xfrm>
              <a:off x="4045661" y="1845446"/>
              <a:ext cx="1523578" cy="584775"/>
            </a:xfrm>
            <a:prstGeom prst="rect">
              <a:avLst/>
            </a:prstGeom>
            <a:noFill/>
          </p:spPr>
          <p:txBody>
            <a:bodyPr wrap="square" rtlCol="0">
              <a:spAutoFit/>
            </a:bodyPr>
            <a:lstStyle/>
            <a:p>
              <a:pPr algn="ctr"/>
              <a:r>
                <a:rPr lang="en-US" sz="1600" dirty="0">
                  <a:solidFill>
                    <a:srgbClr val="00B050"/>
                  </a:solidFill>
                </a:rPr>
                <a:t>Net gain of A’s private sector</a:t>
              </a:r>
            </a:p>
          </p:txBody>
        </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BA1E1F9A-6F98-5848-B5BF-41A01BDFB5C3}"/>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8" name="Rectangle 67">
                  <a:extLst>
                    <a:ext uri="{FF2B5EF4-FFF2-40B4-BE49-F238E27FC236}">
                      <a16:creationId xmlns:a16="http://schemas.microsoft.com/office/drawing/2014/main" id="{BA1E1F9A-6F98-5848-B5BF-41A01BDFB5C3}"/>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C4EF59C-18A1-0E47-9551-7C151327FF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71" name="TextBox 70">
                  <a:extLst>
                    <a:ext uri="{FF2B5EF4-FFF2-40B4-BE49-F238E27FC236}">
                      <a16:creationId xmlns:a16="http://schemas.microsoft.com/office/drawing/2014/main" id="{8C4EF59C-18A1-0E47-9551-7C151327FF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B78ACB5-D8D8-0447-AB20-0421AD1E0F44}"/>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78" name="TextBox 77">
                  <a:extLst>
                    <a:ext uri="{FF2B5EF4-FFF2-40B4-BE49-F238E27FC236}">
                      <a16:creationId xmlns:a16="http://schemas.microsoft.com/office/drawing/2014/main" id="{8B78ACB5-D8D8-0447-AB20-0421AD1E0F44}"/>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0DBA0FE-EAED-8C44-A94E-B60D0A47AC9E}"/>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80" name="TextBox 79">
                  <a:extLst>
                    <a:ext uri="{FF2B5EF4-FFF2-40B4-BE49-F238E27FC236}">
                      <a16:creationId xmlns:a16="http://schemas.microsoft.com/office/drawing/2014/main" id="{60DBA0FE-EAED-8C44-A94E-B60D0A47AC9E}"/>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3F5A0EAC-A6A8-8B42-94FF-65B994B404D2}"/>
                    </a:ext>
                  </a:extLst>
                </p:cNvPr>
                <p:cNvSpPr/>
                <p:nvPr/>
              </p:nvSpPr>
              <p:spPr>
                <a:xfrm>
                  <a:off x="716533" y="2745344"/>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88" name="Rectangle 87">
                  <a:extLst>
                    <a:ext uri="{FF2B5EF4-FFF2-40B4-BE49-F238E27FC236}">
                      <a16:creationId xmlns:a16="http://schemas.microsoft.com/office/drawing/2014/main" id="{3F5A0EAC-A6A8-8B42-94FF-65B994B404D2}"/>
                    </a:ext>
                  </a:extLst>
                </p:cNvPr>
                <p:cNvSpPr>
                  <a:spLocks noRot="1" noChangeAspect="1" noMove="1" noResize="1" noEditPoints="1" noAdjustHandles="1" noChangeArrowheads="1" noChangeShapeType="1" noTextEdit="1"/>
                </p:cNvSpPr>
                <p:nvPr/>
              </p:nvSpPr>
              <p:spPr>
                <a:xfrm>
                  <a:off x="716533" y="2745344"/>
                  <a:ext cx="500842" cy="376321"/>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4657A989-DBD9-6245-860E-384EBFCE08C7}"/>
                    </a:ext>
                  </a:extLst>
                </p:cNvPr>
                <p:cNvSpPr/>
                <p:nvPr/>
              </p:nvSpPr>
              <p:spPr>
                <a:xfrm>
                  <a:off x="712920" y="3105487"/>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89" name="Rectangle 88">
                  <a:extLst>
                    <a:ext uri="{FF2B5EF4-FFF2-40B4-BE49-F238E27FC236}">
                      <a16:creationId xmlns:a16="http://schemas.microsoft.com/office/drawing/2014/main" id="{4657A989-DBD9-6245-860E-384EBFCE08C7}"/>
                    </a:ext>
                  </a:extLst>
                </p:cNvPr>
                <p:cNvSpPr>
                  <a:spLocks noRot="1" noChangeAspect="1" noMove="1" noResize="1" noEditPoints="1" noAdjustHandles="1" noChangeArrowheads="1" noChangeShapeType="1" noTextEdit="1"/>
                </p:cNvSpPr>
                <p:nvPr/>
              </p:nvSpPr>
              <p:spPr>
                <a:xfrm>
                  <a:off x="712920" y="3105487"/>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5F7EEA32-C8FA-124B-92D2-9E10879ED876}"/>
                </a:ext>
              </a:extLst>
            </p:cNvPr>
            <p:cNvGrpSpPr/>
            <p:nvPr/>
          </p:nvGrpSpPr>
          <p:grpSpPr>
            <a:xfrm>
              <a:off x="1277522" y="4338382"/>
              <a:ext cx="665578" cy="405068"/>
              <a:chOff x="1277522" y="4338382"/>
              <a:chExt cx="665578" cy="405068"/>
            </a:xfrm>
          </p:grpSpPr>
          <p:sp>
            <p:nvSpPr>
              <p:cNvPr id="94" name="Left Brace 93">
                <a:extLst>
                  <a:ext uri="{FF2B5EF4-FFF2-40B4-BE49-F238E27FC236}">
                    <a16:creationId xmlns:a16="http://schemas.microsoft.com/office/drawing/2014/main" id="{6173EA28-A847-244F-A910-64EC5F1A9AC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ectangle 97">
                <a:extLst>
                  <a:ext uri="{FF2B5EF4-FFF2-40B4-BE49-F238E27FC236}">
                    <a16:creationId xmlns:a16="http://schemas.microsoft.com/office/drawing/2014/main" id="{74034E4E-DC95-7349-913A-240D16F918F2}"/>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9" name="Straight Connector 98">
                <a:extLst>
                  <a:ext uri="{FF2B5EF4-FFF2-40B4-BE49-F238E27FC236}">
                    <a16:creationId xmlns:a16="http://schemas.microsoft.com/office/drawing/2014/main" id="{37E975B8-0CFB-1F49-8F59-437251529DC9}"/>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826F059A-2967-D14B-AD99-5C7C45447926}"/>
                </a:ext>
              </a:extLst>
            </p:cNvPr>
            <p:cNvGrpSpPr/>
            <p:nvPr/>
          </p:nvGrpSpPr>
          <p:grpSpPr>
            <a:xfrm>
              <a:off x="5607910" y="4299739"/>
              <a:ext cx="708137" cy="437668"/>
              <a:chOff x="5607910" y="4299739"/>
              <a:chExt cx="708137" cy="437668"/>
            </a:xfrm>
          </p:grpSpPr>
          <p:sp>
            <p:nvSpPr>
              <p:cNvPr id="101" name="Left Brace 100">
                <a:extLst>
                  <a:ext uri="{FF2B5EF4-FFF2-40B4-BE49-F238E27FC236}">
                    <a16:creationId xmlns:a16="http://schemas.microsoft.com/office/drawing/2014/main" id="{3AA800E2-C146-A24A-B796-D996CC5E8001}"/>
                  </a:ext>
                </a:extLst>
              </p:cNvPr>
              <p:cNvSpPr/>
              <p:nvPr/>
            </p:nvSpPr>
            <p:spPr>
              <a:xfrm rot="5400000">
                <a:off x="5695316" y="4550246"/>
                <a:ext cx="99755" cy="274568"/>
              </a:xfrm>
              <a:prstGeom prst="leftBrace">
                <a:avLst>
                  <a:gd name="adj1" fmla="val 44444"/>
                  <a:gd name="adj2" fmla="val 50998"/>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ectangle 101">
                <a:extLst>
                  <a:ext uri="{FF2B5EF4-FFF2-40B4-BE49-F238E27FC236}">
                    <a16:creationId xmlns:a16="http://schemas.microsoft.com/office/drawing/2014/main" id="{518ACCD3-DBDD-DF42-809B-7F66EF8AD474}"/>
                  </a:ext>
                </a:extLst>
              </p:cNvPr>
              <p:cNvSpPr/>
              <p:nvPr/>
            </p:nvSpPr>
            <p:spPr>
              <a:xfrm>
                <a:off x="5868424" y="429973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cxnSp>
            <p:nvCxnSpPr>
              <p:cNvPr id="103" name="Straight Connector 102">
                <a:extLst>
                  <a:ext uri="{FF2B5EF4-FFF2-40B4-BE49-F238E27FC236}">
                    <a16:creationId xmlns:a16="http://schemas.microsoft.com/office/drawing/2014/main" id="{AA4CB440-383F-B44A-90FF-BF18CDA9CE93}"/>
                  </a:ext>
                </a:extLst>
              </p:cNvPr>
              <p:cNvCxnSpPr>
                <a:cxnSpLocks/>
              </p:cNvCxnSpPr>
              <p:nvPr/>
            </p:nvCxnSpPr>
            <p:spPr>
              <a:xfrm flipH="1">
                <a:off x="5751341" y="4525108"/>
                <a:ext cx="232117" cy="1055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104" name="Group 103">
              <a:extLst>
                <a:ext uri="{FF2B5EF4-FFF2-40B4-BE49-F238E27FC236}">
                  <a16:creationId xmlns:a16="http://schemas.microsoft.com/office/drawing/2014/main" id="{D9906426-DD71-6D4D-A3FC-D3180AA9A5C3}"/>
                </a:ext>
              </a:extLst>
            </p:cNvPr>
            <p:cNvGrpSpPr/>
            <p:nvPr/>
          </p:nvGrpSpPr>
          <p:grpSpPr>
            <a:xfrm>
              <a:off x="1953048" y="3971359"/>
              <a:ext cx="978104" cy="772993"/>
              <a:chOff x="1953048" y="3971359"/>
              <a:chExt cx="978104" cy="772993"/>
            </a:xfrm>
          </p:grpSpPr>
          <p:sp>
            <p:nvSpPr>
              <p:cNvPr id="105" name="Left Brace 104">
                <a:extLst>
                  <a:ext uri="{FF2B5EF4-FFF2-40B4-BE49-F238E27FC236}">
                    <a16:creationId xmlns:a16="http://schemas.microsoft.com/office/drawing/2014/main" id="{B5115357-353D-8546-949E-1FC4361FEC1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6" name="Rectangle 105">
                <a:extLst>
                  <a:ext uri="{FF2B5EF4-FFF2-40B4-BE49-F238E27FC236}">
                    <a16:creationId xmlns:a16="http://schemas.microsoft.com/office/drawing/2014/main" id="{74E73D3D-D125-D54C-8DE9-F3C38F300DDE}"/>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107" name="Straight Connector 106">
                <a:extLst>
                  <a:ext uri="{FF2B5EF4-FFF2-40B4-BE49-F238E27FC236}">
                    <a16:creationId xmlns:a16="http://schemas.microsoft.com/office/drawing/2014/main" id="{015B3C54-9423-AA41-95C9-C6408DBEBF32}"/>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8" name="Left Brace 107">
                <a:extLst>
                  <a:ext uri="{FF2B5EF4-FFF2-40B4-BE49-F238E27FC236}">
                    <a16:creationId xmlns:a16="http://schemas.microsoft.com/office/drawing/2014/main" id="{FBDB543B-2FD3-A54F-B80D-412266BD5480}"/>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9" name="Rectangle 108">
                <a:extLst>
                  <a:ext uri="{FF2B5EF4-FFF2-40B4-BE49-F238E27FC236}">
                    <a16:creationId xmlns:a16="http://schemas.microsoft.com/office/drawing/2014/main" id="{C0EBFF29-6FC5-9B44-B744-6EBF1D316769}"/>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110" name="Straight Connector 109">
                <a:extLst>
                  <a:ext uri="{FF2B5EF4-FFF2-40B4-BE49-F238E27FC236}">
                    <a16:creationId xmlns:a16="http://schemas.microsoft.com/office/drawing/2014/main" id="{B4C5B466-5D1F-324B-9B9B-20EE31C76877}"/>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111" name="Straight Connector 110">
              <a:extLst>
                <a:ext uri="{FF2B5EF4-FFF2-40B4-BE49-F238E27FC236}">
                  <a16:creationId xmlns:a16="http://schemas.microsoft.com/office/drawing/2014/main" id="{217EF57B-8F03-494B-9BD3-8FE83AF9A21E}"/>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62BD799-2973-F140-93B5-923E862076CF}"/>
                </a:ext>
              </a:extLst>
            </p:cNvPr>
            <p:cNvCxnSpPr>
              <a:cxnSpLocks/>
            </p:cNvCxnSpPr>
            <p:nvPr/>
          </p:nvCxnSpPr>
          <p:spPr>
            <a:xfrm>
              <a:off x="1509200" y="2814506"/>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482BBE0-2656-DC42-8AF6-032C4ACC728E}"/>
                </a:ext>
              </a:extLst>
            </p:cNvPr>
            <p:cNvCxnSpPr>
              <a:cxnSpLocks/>
            </p:cNvCxnSpPr>
            <p:nvPr/>
          </p:nvCxnSpPr>
          <p:spPr>
            <a:xfrm>
              <a:off x="2055883" y="2815904"/>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EB27BF0D-D350-4947-9F20-6BDDCCCE2502}"/>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4EFD3FE8-9C4A-1A4A-A1CE-584F8BB78E72}"/>
                </a:ext>
              </a:extLst>
            </p:cNvPr>
            <p:cNvSpPr txBox="1"/>
            <p:nvPr/>
          </p:nvSpPr>
          <p:spPr>
            <a:xfrm>
              <a:off x="5029200" y="152400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CFC0599F-2B77-2B49-B518-4289E1658D6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16" name="Rectangle 115">
                  <a:extLst>
                    <a:ext uri="{FF2B5EF4-FFF2-40B4-BE49-F238E27FC236}">
                      <a16:creationId xmlns:a16="http://schemas.microsoft.com/office/drawing/2014/main" id="{CFC0599F-2B77-2B49-B518-4289E1658D6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84EA6E42-259E-6148-ADAB-7EE79D915B51}"/>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17" name="Rectangle 116">
                  <a:extLst>
                    <a:ext uri="{FF2B5EF4-FFF2-40B4-BE49-F238E27FC236}">
                      <a16:creationId xmlns:a16="http://schemas.microsoft.com/office/drawing/2014/main" id="{84EA6E42-259E-6148-ADAB-7EE79D915B51}"/>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cxnSp>
          <p:nvCxnSpPr>
            <p:cNvPr id="118" name="Straight Connector 117">
              <a:extLst>
                <a:ext uri="{FF2B5EF4-FFF2-40B4-BE49-F238E27FC236}">
                  <a16:creationId xmlns:a16="http://schemas.microsoft.com/office/drawing/2014/main" id="{6DAB41B0-5E45-6C4D-A5DB-86DBBC280813}"/>
                </a:ext>
              </a:extLst>
            </p:cNvPr>
            <p:cNvCxnSpPr>
              <a:cxnSpLocks/>
            </p:cNvCxnSpPr>
            <p:nvPr/>
          </p:nvCxnSpPr>
          <p:spPr>
            <a:xfrm>
              <a:off x="4303200" y="2387786"/>
              <a:ext cx="329760" cy="721174"/>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40FD97E6-8962-4545-883C-9DFCD15AA935}"/>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4" name="TextBox 73">
                  <a:extLst>
                    <a:ext uri="{FF2B5EF4-FFF2-40B4-BE49-F238E27FC236}">
                      <a16:creationId xmlns:a16="http://schemas.microsoft.com/office/drawing/2014/main" id="{40FD97E6-8962-4545-883C-9DFCD15AA935}"/>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7"/>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C97EC9A-9365-1147-8E77-940F8A0CD64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C97EC9A-9365-1147-8E77-940F8A0CD64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1F2EEBF-0CA9-A145-A7C6-85F4CA376272}"/>
                    </a:ext>
                  </a:extLst>
                </p:cNvPr>
                <p:cNvSpPr txBox="1"/>
                <p:nvPr/>
              </p:nvSpPr>
              <p:spPr>
                <a:xfrm>
                  <a:off x="499621" y="4274824"/>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76" name="TextBox 75">
                  <a:extLst>
                    <a:ext uri="{FF2B5EF4-FFF2-40B4-BE49-F238E27FC236}">
                      <a16:creationId xmlns:a16="http://schemas.microsoft.com/office/drawing/2014/main" id="{81F2EEBF-0CA9-A145-A7C6-85F4CA376272}"/>
                    </a:ext>
                  </a:extLst>
                </p:cNvPr>
                <p:cNvSpPr txBox="1">
                  <a:spLocks noRot="1" noChangeAspect="1" noMove="1" noResize="1" noEditPoints="1" noAdjustHandles="1" noChangeArrowheads="1" noChangeShapeType="1" noTextEdit="1"/>
                </p:cNvSpPr>
                <p:nvPr/>
              </p:nvSpPr>
              <p:spPr>
                <a:xfrm>
                  <a:off x="499621" y="4274824"/>
                  <a:ext cx="735727" cy="646524"/>
                </a:xfrm>
                <a:prstGeom prst="rect">
                  <a:avLst/>
                </a:prstGeom>
                <a:blipFill>
                  <a:blip r:embed="rId19"/>
                  <a:stretch>
                    <a:fillRect/>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3B08335F-240C-8D4F-A904-63F9DC973924}"/>
              </a:ext>
            </a:extLst>
          </p:cNvPr>
          <p:cNvSpPr txBox="1"/>
          <p:nvPr/>
        </p:nvSpPr>
        <p:spPr>
          <a:xfrm>
            <a:off x="2209800" y="5410200"/>
            <a:ext cx="5029200" cy="1200329"/>
          </a:xfrm>
          <a:prstGeom prst="rect">
            <a:avLst/>
          </a:prstGeom>
          <a:noFill/>
        </p:spPr>
        <p:txBody>
          <a:bodyPr wrap="square" rtlCol="0">
            <a:spAutoFit/>
          </a:bodyPr>
          <a:lstStyle/>
          <a:p>
            <a:r>
              <a:rPr lang="en-US" dirty="0"/>
              <a:t>See immediately that country A</a:t>
            </a:r>
          </a:p>
          <a:p>
            <a:pPr marL="285750" indent="-285750">
              <a:buFont typeface="Arial" panose="020B0604020202020204" pitchFamily="34" charset="0"/>
              <a:buChar char="•"/>
            </a:pPr>
            <a:r>
              <a:rPr lang="en-US" dirty="0">
                <a:solidFill>
                  <a:srgbClr val="00B050"/>
                </a:solidFill>
              </a:rPr>
              <a:t>Gains</a:t>
            </a:r>
            <a:r>
              <a:rPr lang="en-US" dirty="0"/>
              <a:t> from trade creation</a:t>
            </a:r>
          </a:p>
          <a:p>
            <a:pPr marL="285750" indent="-285750">
              <a:buFont typeface="Arial" panose="020B0604020202020204" pitchFamily="34" charset="0"/>
              <a:buChar char="•"/>
            </a:pPr>
            <a:r>
              <a:rPr lang="en-US" dirty="0">
                <a:solidFill>
                  <a:srgbClr val="FF0000"/>
                </a:solidFill>
              </a:rPr>
              <a:t>Loses</a:t>
            </a:r>
            <a:r>
              <a:rPr lang="en-US" dirty="0"/>
              <a:t> from trade diversion</a:t>
            </a:r>
          </a:p>
          <a:p>
            <a:pPr marL="285750" indent="-285750">
              <a:buFont typeface="Arial" panose="020B0604020202020204" pitchFamily="34" charset="0"/>
              <a:buChar char="•"/>
            </a:pPr>
            <a:r>
              <a:rPr lang="en-US" dirty="0"/>
              <a:t>As well as from </a:t>
            </a:r>
            <a:r>
              <a:rPr lang="en-US" dirty="0">
                <a:solidFill>
                  <a:srgbClr val="FF0000"/>
                </a:solidFill>
              </a:rPr>
              <a:t>lost revenue </a:t>
            </a:r>
            <a:r>
              <a:rPr lang="en-US" dirty="0"/>
              <a:t>from country B</a:t>
            </a:r>
          </a:p>
        </p:txBody>
      </p:sp>
      <p:sp>
        <p:nvSpPr>
          <p:cNvPr id="77" name="TextBox 76">
            <a:extLst>
              <a:ext uri="{FF2B5EF4-FFF2-40B4-BE49-F238E27FC236}">
                <a16:creationId xmlns:a16="http://schemas.microsoft.com/office/drawing/2014/main" id="{773C4F5C-2014-8B42-8010-4407BAFBF12F}"/>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834225F3-4B4D-424F-9D6B-78889582E43C}"/>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263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983146" y="1129749"/>
            <a:ext cx="6451324" cy="507831"/>
          </a:xfrm>
          <a:prstGeom prst="rect">
            <a:avLst/>
          </a:prstGeom>
          <a:noFill/>
        </p:spPr>
        <p:txBody>
          <a:bodyPr wrap="square" rtlCol="0">
            <a:spAutoFit/>
          </a:bodyPr>
          <a:lstStyle/>
          <a:p>
            <a:pPr algn="ctr"/>
            <a:r>
              <a:rPr lang="en-US" sz="2700" dirty="0"/>
              <a:t>Welfare Effects on Countries B and C</a:t>
            </a:r>
          </a:p>
        </p:txBody>
      </p:sp>
      <p:grpSp>
        <p:nvGrpSpPr>
          <p:cNvPr id="2" name="Group 1">
            <a:extLst>
              <a:ext uri="{FF2B5EF4-FFF2-40B4-BE49-F238E27FC236}">
                <a16:creationId xmlns:a16="http://schemas.microsoft.com/office/drawing/2014/main" id="{54D8E41A-D9DC-A340-8CD6-EE54E9EF632B}"/>
              </a:ext>
            </a:extLst>
          </p:cNvPr>
          <p:cNvGrpSpPr/>
          <p:nvPr/>
        </p:nvGrpSpPr>
        <p:grpSpPr>
          <a:xfrm>
            <a:off x="537328" y="1685250"/>
            <a:ext cx="7487556" cy="3711888"/>
            <a:chOff x="537328" y="1685250"/>
            <a:chExt cx="7487556" cy="3711888"/>
          </a:xfrm>
        </p:grpSpPr>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102" name="TextBox 101">
              <a:extLst>
                <a:ext uri="{FF2B5EF4-FFF2-40B4-BE49-F238E27FC236}">
                  <a16:creationId xmlns:a16="http://schemas.microsoft.com/office/drawing/2014/main" id="{843C0AC7-E1ED-9740-A537-605C7350205A}"/>
                </a:ext>
              </a:extLst>
            </p:cNvPr>
            <p:cNvSpPr txBox="1"/>
            <p:nvPr/>
          </p:nvSpPr>
          <p:spPr>
            <a:xfrm>
              <a:off x="1083300" y="2071178"/>
              <a:ext cx="1686404" cy="584775"/>
            </a:xfrm>
            <a:prstGeom prst="rect">
              <a:avLst/>
            </a:prstGeom>
            <a:noFill/>
          </p:spPr>
          <p:txBody>
            <a:bodyPr wrap="square" rtlCol="0">
              <a:spAutoFit/>
            </a:bodyPr>
            <a:lstStyle/>
            <a:p>
              <a:pPr algn="ctr"/>
              <a:r>
                <a:rPr lang="en-US" sz="1600" dirty="0">
                  <a:solidFill>
                    <a:srgbClr val="00B050"/>
                  </a:solidFill>
                </a:rPr>
                <a:t>Gain by partner country B</a:t>
              </a:r>
            </a:p>
          </p:txBody>
        </p:sp>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1313970" y="2451207"/>
              <a:ext cx="368833" cy="10066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2402457" y="3306181"/>
              <a:ext cx="1562503" cy="584775"/>
            </a:xfrm>
            <a:prstGeom prst="rect">
              <a:avLst/>
            </a:prstGeom>
            <a:noFill/>
            <a:ln w="28575">
              <a:noFill/>
            </a:ln>
          </p:spPr>
          <p:txBody>
            <a:bodyPr wrap="square" rtlCol="0">
              <a:spAutoFit/>
            </a:bodyPr>
            <a:lstStyle/>
            <a:p>
              <a:pPr algn="ctr"/>
              <a:r>
                <a:rPr lang="en-US" sz="1600" dirty="0">
                  <a:solidFill>
                    <a:srgbClr val="FF0000"/>
                  </a:solidFill>
                </a:rPr>
                <a:t>Loss by outside country C</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a:off x="1590595" y="3603812"/>
              <a:ext cx="1021976" cy="12294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E6A18B4-863F-AD41-B089-B8B28B46B42F}"/>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2E6A18B4-863F-AD41-B089-B8B28B46B42F}"/>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ED70101-988D-4C41-B20A-1E1C0ABEAAAA}"/>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2ED70101-988D-4C41-B20A-1E1C0ABEAAAA}"/>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61260E0-14F8-8844-979B-1492548E54AB}"/>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83" name="TextBox 82">
                  <a:extLst>
                    <a:ext uri="{FF2B5EF4-FFF2-40B4-BE49-F238E27FC236}">
                      <a16:creationId xmlns:a16="http://schemas.microsoft.com/office/drawing/2014/main" id="{A61260E0-14F8-8844-979B-1492548E54AB}"/>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41E04405-3291-E247-8ED2-2C83D89468D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A4056E4C-9204-5F47-890D-86EEACD9D52A}"/>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F0FF965A-BC7F-5849-BD9E-6DF13ED3909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18463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with Trade</a:t>
            </a:r>
          </a:p>
        </p:txBody>
      </p:sp>
      <p:sp>
        <p:nvSpPr>
          <p:cNvPr id="4" name="Footer Placeholder 3"/>
          <p:cNvSpPr>
            <a:spLocks noGrp="1"/>
          </p:cNvSpPr>
          <p:nvPr>
            <p:ph type="ftr" sz="quarter" idx="11"/>
          </p:nvPr>
        </p:nvSpPr>
        <p:spPr/>
        <p:txBody>
          <a:bodyPr/>
          <a:lstStyle/>
          <a:p>
            <a:pPr>
              <a:defRPr/>
            </a:pPr>
            <a:r>
              <a:rPr lang="en-US"/>
              <a:t>Class 18:  Scale Economies and Imperfect Competition</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cxnSp>
        <p:nvCxnSpPr>
          <p:cNvPr id="8" name="Straight Connector 7">
            <a:extLst>
              <a:ext uri="{FF2B5EF4-FFF2-40B4-BE49-F238E27FC236}">
                <a16:creationId xmlns:a16="http://schemas.microsoft.com/office/drawing/2014/main" id="{8FFAA93C-CE53-ED95-E5BD-DFFFBEEEFB2B}"/>
              </a:ext>
            </a:extLst>
          </p:cNvPr>
          <p:cNvCxnSpPr>
            <a:cxnSpLocks/>
          </p:cNvCxnSpPr>
          <p:nvPr/>
        </p:nvCxnSpPr>
        <p:spPr>
          <a:xfrm>
            <a:off x="1634067" y="4279788"/>
            <a:ext cx="58635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A6B16C7-9935-3F20-6304-0A1C8600023A}"/>
              </a:ext>
            </a:extLst>
          </p:cNvPr>
          <p:cNvCxnSpPr>
            <a:cxnSpLocks/>
          </p:cNvCxnSpPr>
          <p:nvPr/>
        </p:nvCxnSpPr>
        <p:spPr>
          <a:xfrm flipV="1">
            <a:off x="1640245" y="1573427"/>
            <a:ext cx="0" cy="396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62AE3D-106B-6716-DDC3-7E9F41A91CC1}"/>
                  </a:ext>
                </a:extLst>
              </p:cNvPr>
              <p:cNvSpPr txBox="1"/>
              <p:nvPr/>
            </p:nvSpPr>
            <p:spPr>
              <a:xfrm>
                <a:off x="1203640" y="1388761"/>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𝜋</m:t>
                      </m:r>
                    </m:oMath>
                  </m:oMathPara>
                </a14:m>
                <a:endParaRPr lang="en-US" baseline="30000" dirty="0"/>
              </a:p>
            </p:txBody>
          </p:sp>
        </mc:Choice>
        <mc:Fallback xmlns="">
          <p:sp>
            <p:nvSpPr>
              <p:cNvPr id="10" name="TextBox 9">
                <a:extLst>
                  <a:ext uri="{FF2B5EF4-FFF2-40B4-BE49-F238E27FC236}">
                    <a16:creationId xmlns:a16="http://schemas.microsoft.com/office/drawing/2014/main" id="{5662AE3D-106B-6716-DDC3-7E9F41A91CC1}"/>
                  </a:ext>
                </a:extLst>
              </p:cNvPr>
              <p:cNvSpPr txBox="1">
                <a:spLocks noRot="1" noChangeAspect="1" noMove="1" noResize="1" noEditPoints="1" noAdjustHandles="1" noChangeArrowheads="1" noChangeShapeType="1" noTextEdit="1"/>
              </p:cNvSpPr>
              <p:nvPr/>
            </p:nvSpPr>
            <p:spPr>
              <a:xfrm>
                <a:off x="1203640" y="1388761"/>
                <a:ext cx="457200" cy="369332"/>
              </a:xfrm>
              <a:prstGeom prst="rect">
                <a:avLst/>
              </a:prstGeom>
              <a:blipFill>
                <a:blip r:embed="rId3"/>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8BE4A5E5-0E91-4380-B837-0D8F58D76699}"/>
              </a:ext>
            </a:extLst>
          </p:cNvPr>
          <p:cNvCxnSpPr>
            <a:cxnSpLocks/>
          </p:cNvCxnSpPr>
          <p:nvPr/>
        </p:nvCxnSpPr>
        <p:spPr>
          <a:xfrm flipH="1">
            <a:off x="1646424" y="2079137"/>
            <a:ext cx="5302727" cy="27850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F7760C7-60F1-6BD2-AF35-4F68DE55632D}"/>
                  </a:ext>
                </a:extLst>
              </p:cNvPr>
              <p:cNvSpPr txBox="1"/>
              <p:nvPr/>
            </p:nvSpPr>
            <p:spPr>
              <a:xfrm>
                <a:off x="1179956" y="4620243"/>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𝐷</m:t>
                          </m:r>
                        </m:sub>
                      </m:sSub>
                    </m:oMath>
                  </m:oMathPara>
                </a14:m>
                <a:endParaRPr lang="en-US" baseline="30000" dirty="0"/>
              </a:p>
            </p:txBody>
          </p:sp>
        </mc:Choice>
        <mc:Fallback xmlns="">
          <p:sp>
            <p:nvSpPr>
              <p:cNvPr id="43" name="TextBox 42">
                <a:extLst>
                  <a:ext uri="{FF2B5EF4-FFF2-40B4-BE49-F238E27FC236}">
                    <a16:creationId xmlns:a16="http://schemas.microsoft.com/office/drawing/2014/main" id="{DF7760C7-60F1-6BD2-AF35-4F68DE55632D}"/>
                  </a:ext>
                </a:extLst>
              </p:cNvPr>
              <p:cNvSpPr txBox="1">
                <a:spLocks noRot="1" noChangeAspect="1" noMove="1" noResize="1" noEditPoints="1" noAdjustHandles="1" noChangeArrowheads="1" noChangeShapeType="1" noTextEdit="1"/>
              </p:cNvSpPr>
              <p:nvPr/>
            </p:nvSpPr>
            <p:spPr>
              <a:xfrm>
                <a:off x="1179956" y="4620243"/>
                <a:ext cx="457200" cy="369332"/>
              </a:xfrm>
              <a:prstGeom prst="rect">
                <a:avLst/>
              </a:prstGeom>
              <a:blipFill>
                <a:blip r:embed="rId4"/>
                <a:stretch>
                  <a:fillRect b="-13333"/>
                </a:stretch>
              </a:blipFill>
            </p:spPr>
            <p:txBody>
              <a:bodyPr/>
              <a:lstStyle/>
              <a:p>
                <a:r>
                  <a:rPr lang="en-US">
                    <a:noFill/>
                  </a:rPr>
                  <a:t> </a:t>
                </a:r>
              </a:p>
            </p:txBody>
          </p:sp>
        </mc:Fallback>
      </mc:AlternateContent>
      <p:cxnSp>
        <p:nvCxnSpPr>
          <p:cNvPr id="44" name="Straight Connector 43">
            <a:extLst>
              <a:ext uri="{FF2B5EF4-FFF2-40B4-BE49-F238E27FC236}">
                <a16:creationId xmlns:a16="http://schemas.microsoft.com/office/drawing/2014/main" id="{CF220E1D-4102-3F4E-DF6C-F70F26D7F484}"/>
              </a:ext>
            </a:extLst>
          </p:cNvPr>
          <p:cNvCxnSpPr>
            <a:cxnSpLocks/>
          </p:cNvCxnSpPr>
          <p:nvPr/>
        </p:nvCxnSpPr>
        <p:spPr>
          <a:xfrm flipH="1">
            <a:off x="1613472" y="3276600"/>
            <a:ext cx="5320728" cy="20079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676ADF3-5876-F6D3-5186-D69E9B94DD6B}"/>
                  </a:ext>
                </a:extLst>
              </p:cNvPr>
              <p:cNvSpPr txBox="1"/>
              <p:nvPr/>
            </p:nvSpPr>
            <p:spPr>
              <a:xfrm>
                <a:off x="1203640" y="506274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𝑋</m:t>
                          </m:r>
                        </m:sub>
                      </m:sSub>
                    </m:oMath>
                  </m:oMathPara>
                </a14:m>
                <a:endParaRPr lang="en-US" baseline="30000" dirty="0"/>
              </a:p>
            </p:txBody>
          </p:sp>
        </mc:Choice>
        <mc:Fallback xmlns="">
          <p:sp>
            <p:nvSpPr>
              <p:cNvPr id="46" name="TextBox 45">
                <a:extLst>
                  <a:ext uri="{FF2B5EF4-FFF2-40B4-BE49-F238E27FC236}">
                    <a16:creationId xmlns:a16="http://schemas.microsoft.com/office/drawing/2014/main" id="{F676ADF3-5876-F6D3-5186-D69E9B94DD6B}"/>
                  </a:ext>
                </a:extLst>
              </p:cNvPr>
              <p:cNvSpPr txBox="1">
                <a:spLocks noRot="1" noChangeAspect="1" noMove="1" noResize="1" noEditPoints="1" noAdjustHandles="1" noChangeArrowheads="1" noChangeShapeType="1" noTextEdit="1"/>
              </p:cNvSpPr>
              <p:nvPr/>
            </p:nvSpPr>
            <p:spPr>
              <a:xfrm>
                <a:off x="1203640" y="5062740"/>
                <a:ext cx="457200" cy="369332"/>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B5E0E4B-419F-4F92-4026-325A3C863B05}"/>
                  </a:ext>
                </a:extLst>
              </p:cNvPr>
              <p:cNvSpPr txBox="1"/>
              <p:nvPr/>
            </p:nvSpPr>
            <p:spPr>
              <a:xfrm>
                <a:off x="7081337" y="4238323"/>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𝜑</m:t>
                      </m:r>
                    </m:oMath>
                  </m:oMathPara>
                </a14:m>
                <a:endParaRPr lang="en-US" baseline="30000" dirty="0"/>
              </a:p>
            </p:txBody>
          </p:sp>
        </mc:Choice>
        <mc:Fallback xmlns="">
          <p:sp>
            <p:nvSpPr>
              <p:cNvPr id="47" name="TextBox 46">
                <a:extLst>
                  <a:ext uri="{FF2B5EF4-FFF2-40B4-BE49-F238E27FC236}">
                    <a16:creationId xmlns:a16="http://schemas.microsoft.com/office/drawing/2014/main" id="{FB5E0E4B-419F-4F92-4026-325A3C863B05}"/>
                  </a:ext>
                </a:extLst>
              </p:cNvPr>
              <p:cNvSpPr txBox="1">
                <a:spLocks noRot="1" noChangeAspect="1" noMove="1" noResize="1" noEditPoints="1" noAdjustHandles="1" noChangeArrowheads="1" noChangeShapeType="1" noTextEdit="1"/>
              </p:cNvSpPr>
              <p:nvPr/>
            </p:nvSpPr>
            <p:spPr>
              <a:xfrm>
                <a:off x="7081337" y="4238323"/>
                <a:ext cx="457200" cy="369332"/>
              </a:xfrm>
              <a:prstGeom prst="rect">
                <a:avLst/>
              </a:prstGeom>
              <a:blipFill>
                <a:blip r:embed="rId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2B3EA13-5331-7533-2494-F6100ECB7DD3}"/>
                  </a:ext>
                </a:extLst>
              </p:cNvPr>
              <p:cNvSpPr txBox="1"/>
              <p:nvPr/>
            </p:nvSpPr>
            <p:spPr>
              <a:xfrm>
                <a:off x="6916657" y="1803532"/>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ea typeface="Cambria Math" panose="02040503050406030204" pitchFamily="18" charset="0"/>
                            </a:rPr>
                            <m:t>𝐷</m:t>
                          </m:r>
                        </m:sub>
                      </m:sSub>
                    </m:oMath>
                  </m:oMathPara>
                </a14:m>
                <a:endParaRPr lang="en-US" baseline="30000" dirty="0"/>
              </a:p>
            </p:txBody>
          </p:sp>
        </mc:Choice>
        <mc:Fallback xmlns="">
          <p:sp>
            <p:nvSpPr>
              <p:cNvPr id="48" name="TextBox 47">
                <a:extLst>
                  <a:ext uri="{FF2B5EF4-FFF2-40B4-BE49-F238E27FC236}">
                    <a16:creationId xmlns:a16="http://schemas.microsoft.com/office/drawing/2014/main" id="{C2B3EA13-5331-7533-2494-F6100ECB7DD3}"/>
                  </a:ext>
                </a:extLst>
              </p:cNvPr>
              <p:cNvSpPr txBox="1">
                <a:spLocks noRot="1" noChangeAspect="1" noMove="1" noResize="1" noEditPoints="1" noAdjustHandles="1" noChangeArrowheads="1" noChangeShapeType="1" noTextEdit="1"/>
              </p:cNvSpPr>
              <p:nvPr/>
            </p:nvSpPr>
            <p:spPr>
              <a:xfrm>
                <a:off x="6916657" y="1803532"/>
                <a:ext cx="4572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6A5BFFA-A452-8067-39CA-361DCB5E74A6}"/>
                  </a:ext>
                </a:extLst>
              </p:cNvPr>
              <p:cNvSpPr txBox="1"/>
              <p:nvPr/>
            </p:nvSpPr>
            <p:spPr>
              <a:xfrm>
                <a:off x="6869212" y="2988835"/>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ea typeface="Cambria Math" panose="02040503050406030204" pitchFamily="18" charset="0"/>
                            </a:rPr>
                            <m:t>𝑋</m:t>
                          </m:r>
                        </m:sub>
                      </m:sSub>
                    </m:oMath>
                  </m:oMathPara>
                </a14:m>
                <a:endParaRPr lang="en-US" baseline="30000" dirty="0"/>
              </a:p>
            </p:txBody>
          </p:sp>
        </mc:Choice>
        <mc:Fallback xmlns="">
          <p:sp>
            <p:nvSpPr>
              <p:cNvPr id="49" name="TextBox 48">
                <a:extLst>
                  <a:ext uri="{FF2B5EF4-FFF2-40B4-BE49-F238E27FC236}">
                    <a16:creationId xmlns:a16="http://schemas.microsoft.com/office/drawing/2014/main" id="{66A5BFFA-A452-8067-39CA-361DCB5E74A6}"/>
                  </a:ext>
                </a:extLst>
              </p:cNvPr>
              <p:cNvSpPr txBox="1">
                <a:spLocks noRot="1" noChangeAspect="1" noMove="1" noResize="1" noEditPoints="1" noAdjustHandles="1" noChangeArrowheads="1" noChangeShapeType="1" noTextEdit="1"/>
              </p:cNvSpPr>
              <p:nvPr/>
            </p:nvSpPr>
            <p:spPr>
              <a:xfrm>
                <a:off x="6869212" y="2988835"/>
                <a:ext cx="457200" cy="369332"/>
              </a:xfrm>
              <a:prstGeom prst="rect">
                <a:avLst/>
              </a:prstGeom>
              <a:blipFill>
                <a:blip r:embed="rId8"/>
                <a:stretch>
                  <a:fillRect/>
                </a:stretch>
              </a:blipFill>
            </p:spPr>
            <p:txBody>
              <a:bodyPr/>
              <a:lstStyle/>
              <a:p>
                <a:r>
                  <a:rPr lang="en-US">
                    <a:noFill/>
                  </a:rPr>
                  <a:t> </a:t>
                </a:r>
              </a:p>
            </p:txBody>
          </p:sp>
        </mc:Fallback>
      </mc:AlternateContent>
      <p:cxnSp>
        <p:nvCxnSpPr>
          <p:cNvPr id="50" name="Straight Connector 49">
            <a:extLst>
              <a:ext uri="{FF2B5EF4-FFF2-40B4-BE49-F238E27FC236}">
                <a16:creationId xmlns:a16="http://schemas.microsoft.com/office/drawing/2014/main" id="{7833467E-C65F-858A-38E0-4DD86C068BA9}"/>
              </a:ext>
            </a:extLst>
          </p:cNvPr>
          <p:cNvCxnSpPr>
            <a:cxnSpLocks/>
          </p:cNvCxnSpPr>
          <p:nvPr/>
        </p:nvCxnSpPr>
        <p:spPr>
          <a:xfrm flipV="1">
            <a:off x="4274751" y="2312774"/>
            <a:ext cx="0" cy="196701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3380FAF-0C7A-5A83-00A9-56688D65A7DD}"/>
              </a:ext>
            </a:extLst>
          </p:cNvPr>
          <p:cNvCxnSpPr>
            <a:cxnSpLocks/>
          </p:cNvCxnSpPr>
          <p:nvPr/>
        </p:nvCxnSpPr>
        <p:spPr>
          <a:xfrm flipH="1">
            <a:off x="4268573" y="1816188"/>
            <a:ext cx="1751227" cy="16806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D4002D2-34AB-5C3C-0F70-D0A3ABC94B5E}"/>
                  </a:ext>
                </a:extLst>
              </p:cNvPr>
              <p:cNvSpPr txBox="1"/>
              <p:nvPr/>
            </p:nvSpPr>
            <p:spPr>
              <a:xfrm>
                <a:off x="5990282" y="1554016"/>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𝜋</m:t>
                      </m:r>
                    </m:oMath>
                  </m:oMathPara>
                </a14:m>
                <a:endParaRPr lang="en-US" baseline="30000" dirty="0"/>
              </a:p>
            </p:txBody>
          </p:sp>
        </mc:Choice>
        <mc:Fallback xmlns="">
          <p:sp>
            <p:nvSpPr>
              <p:cNvPr id="56" name="TextBox 55">
                <a:extLst>
                  <a:ext uri="{FF2B5EF4-FFF2-40B4-BE49-F238E27FC236}">
                    <a16:creationId xmlns:a16="http://schemas.microsoft.com/office/drawing/2014/main" id="{FD4002D2-34AB-5C3C-0F70-D0A3ABC94B5E}"/>
                  </a:ext>
                </a:extLst>
              </p:cNvPr>
              <p:cNvSpPr txBox="1">
                <a:spLocks noRot="1" noChangeAspect="1" noMove="1" noResize="1" noEditPoints="1" noAdjustHandles="1" noChangeArrowheads="1" noChangeShapeType="1" noTextEdit="1"/>
              </p:cNvSpPr>
              <p:nvPr/>
            </p:nvSpPr>
            <p:spPr>
              <a:xfrm>
                <a:off x="5990282" y="1554016"/>
                <a:ext cx="4572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FD99CA7-363E-ECF0-3B07-9728FBE73802}"/>
                  </a:ext>
                </a:extLst>
              </p:cNvPr>
              <p:cNvSpPr txBox="1"/>
              <p:nvPr/>
            </p:nvSpPr>
            <p:spPr>
              <a:xfrm>
                <a:off x="2513227" y="4250911"/>
                <a:ext cx="457200" cy="363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ea typeface="Cambria Math" panose="02040503050406030204" pitchFamily="18" charset="0"/>
                            </a:rPr>
                          </m:ctrlPr>
                        </m:sSubSupPr>
                        <m:e>
                          <m:r>
                            <a:rPr lang="en-US" i="1" dirty="0" smtClean="0">
                              <a:latin typeface="Cambria Math" panose="02040503050406030204" pitchFamily="18" charset="0"/>
                              <a:ea typeface="Cambria Math" panose="02040503050406030204" pitchFamily="18" charset="0"/>
                            </a:rPr>
                            <m:t>𝜑</m:t>
                          </m:r>
                        </m:e>
                        <m:sub>
                          <m:r>
                            <a:rPr lang="en-US" b="0" i="1" dirty="0" smtClean="0">
                              <a:latin typeface="Cambria Math" panose="02040503050406030204" pitchFamily="18" charset="0"/>
                              <a:ea typeface="Cambria Math" panose="02040503050406030204" pitchFamily="18" charset="0"/>
                            </a:rPr>
                            <m:t>𝐷</m:t>
                          </m:r>
                        </m:sub>
                        <m:sup>
                          <m:r>
                            <a:rPr lang="en-US" b="0" i="1" dirty="0" smtClean="0">
                              <a:latin typeface="Cambria Math" panose="02040503050406030204" pitchFamily="18" charset="0"/>
                              <a:ea typeface="Cambria Math" panose="02040503050406030204" pitchFamily="18" charset="0"/>
                            </a:rPr>
                            <m:t>∗</m:t>
                          </m:r>
                        </m:sup>
                      </m:sSubSup>
                    </m:oMath>
                  </m:oMathPara>
                </a14:m>
                <a:endParaRPr lang="en-US" baseline="30000" dirty="0"/>
              </a:p>
            </p:txBody>
          </p:sp>
        </mc:Choice>
        <mc:Fallback xmlns="">
          <p:sp>
            <p:nvSpPr>
              <p:cNvPr id="57" name="TextBox 56">
                <a:extLst>
                  <a:ext uri="{FF2B5EF4-FFF2-40B4-BE49-F238E27FC236}">
                    <a16:creationId xmlns:a16="http://schemas.microsoft.com/office/drawing/2014/main" id="{5FD99CA7-363E-ECF0-3B07-9728FBE73802}"/>
                  </a:ext>
                </a:extLst>
              </p:cNvPr>
              <p:cNvSpPr txBox="1">
                <a:spLocks noRot="1" noChangeAspect="1" noMove="1" noResize="1" noEditPoints="1" noAdjustHandles="1" noChangeArrowheads="1" noChangeShapeType="1" noTextEdit="1"/>
              </p:cNvSpPr>
              <p:nvPr/>
            </p:nvSpPr>
            <p:spPr>
              <a:xfrm>
                <a:off x="2513227" y="4250911"/>
                <a:ext cx="457200" cy="363241"/>
              </a:xfrm>
              <a:prstGeom prst="rect">
                <a:avLst/>
              </a:prstGeom>
              <a:blipFill>
                <a:blip r:embed="rId9"/>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731D89B-4355-B00B-C0C3-1786B4076984}"/>
                  </a:ext>
                </a:extLst>
              </p:cNvPr>
              <p:cNvSpPr txBox="1"/>
              <p:nvPr/>
            </p:nvSpPr>
            <p:spPr>
              <a:xfrm>
                <a:off x="4045236" y="4237315"/>
                <a:ext cx="457200" cy="363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ea typeface="Cambria Math" panose="02040503050406030204" pitchFamily="18" charset="0"/>
                            </a:rPr>
                          </m:ctrlPr>
                        </m:sSubSupPr>
                        <m:e>
                          <m:r>
                            <a:rPr lang="en-US" i="1" dirty="0" smtClean="0">
                              <a:latin typeface="Cambria Math" panose="02040503050406030204" pitchFamily="18" charset="0"/>
                              <a:ea typeface="Cambria Math" panose="02040503050406030204" pitchFamily="18" charset="0"/>
                            </a:rPr>
                            <m:t>𝜑</m:t>
                          </m:r>
                        </m:e>
                        <m:sub>
                          <m:r>
                            <a:rPr lang="en-US" b="0" i="1" dirty="0" smtClean="0">
                              <a:latin typeface="Cambria Math" panose="02040503050406030204" pitchFamily="18" charset="0"/>
                              <a:ea typeface="Cambria Math" panose="02040503050406030204" pitchFamily="18" charset="0"/>
                            </a:rPr>
                            <m:t>𝑋</m:t>
                          </m:r>
                        </m:sub>
                        <m:sup>
                          <m:r>
                            <a:rPr lang="en-US" b="0" i="1" dirty="0" smtClean="0">
                              <a:latin typeface="Cambria Math" panose="02040503050406030204" pitchFamily="18" charset="0"/>
                              <a:ea typeface="Cambria Math" panose="02040503050406030204" pitchFamily="18" charset="0"/>
                            </a:rPr>
                            <m:t>∗</m:t>
                          </m:r>
                        </m:sup>
                      </m:sSubSup>
                    </m:oMath>
                  </m:oMathPara>
                </a14:m>
                <a:endParaRPr lang="en-US" baseline="30000" dirty="0"/>
              </a:p>
            </p:txBody>
          </p:sp>
        </mc:Choice>
        <mc:Fallback xmlns="">
          <p:sp>
            <p:nvSpPr>
              <p:cNvPr id="58" name="TextBox 57">
                <a:extLst>
                  <a:ext uri="{FF2B5EF4-FFF2-40B4-BE49-F238E27FC236}">
                    <a16:creationId xmlns:a16="http://schemas.microsoft.com/office/drawing/2014/main" id="{6731D89B-4355-B00B-C0C3-1786B4076984}"/>
                  </a:ext>
                </a:extLst>
              </p:cNvPr>
              <p:cNvSpPr txBox="1">
                <a:spLocks noRot="1" noChangeAspect="1" noMove="1" noResize="1" noEditPoints="1" noAdjustHandles="1" noChangeArrowheads="1" noChangeShapeType="1" noTextEdit="1"/>
              </p:cNvSpPr>
              <p:nvPr/>
            </p:nvSpPr>
            <p:spPr>
              <a:xfrm>
                <a:off x="4045236" y="4237315"/>
                <a:ext cx="457200" cy="363241"/>
              </a:xfrm>
              <a:prstGeom prst="rect">
                <a:avLst/>
              </a:prstGeom>
              <a:blipFill>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83A0425-1F39-61A7-E59F-001616BE25FF}"/>
                  </a:ext>
                </a:extLst>
              </p:cNvPr>
              <p:cNvSpPr txBox="1"/>
              <p:nvPr/>
            </p:nvSpPr>
            <p:spPr>
              <a:xfrm>
                <a:off x="1237735" y="408652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0</m:t>
                      </m:r>
                    </m:oMath>
                  </m:oMathPara>
                </a14:m>
                <a:endParaRPr lang="en-US" baseline="30000" dirty="0"/>
              </a:p>
            </p:txBody>
          </p:sp>
        </mc:Choice>
        <mc:Fallback xmlns="">
          <p:sp>
            <p:nvSpPr>
              <p:cNvPr id="59" name="TextBox 58">
                <a:extLst>
                  <a:ext uri="{FF2B5EF4-FFF2-40B4-BE49-F238E27FC236}">
                    <a16:creationId xmlns:a16="http://schemas.microsoft.com/office/drawing/2014/main" id="{983A0425-1F39-61A7-E59F-001616BE25FF}"/>
                  </a:ext>
                </a:extLst>
              </p:cNvPr>
              <p:cNvSpPr txBox="1">
                <a:spLocks noRot="1" noChangeAspect="1" noMove="1" noResize="1" noEditPoints="1" noAdjustHandles="1" noChangeArrowheads="1" noChangeShapeType="1" noTextEdit="1"/>
              </p:cNvSpPr>
              <p:nvPr/>
            </p:nvSpPr>
            <p:spPr>
              <a:xfrm>
                <a:off x="1237735" y="4086520"/>
                <a:ext cx="457200" cy="369332"/>
              </a:xfrm>
              <a:prstGeom prst="rect">
                <a:avLst/>
              </a:prstGeom>
              <a:blipFill>
                <a:blip r:embed="rId11"/>
                <a:stretch>
                  <a:fillRect/>
                </a:stretch>
              </a:blipFill>
            </p:spPr>
            <p:txBody>
              <a:bodyPr/>
              <a:lstStyle/>
              <a:p>
                <a:r>
                  <a:rPr lang="en-US">
                    <a:noFill/>
                  </a:rPr>
                  <a:t> </a:t>
                </a:r>
              </a:p>
            </p:txBody>
          </p:sp>
        </mc:Fallback>
      </mc:AlternateContent>
      <p:sp>
        <p:nvSpPr>
          <p:cNvPr id="60" name="Left Brace 59">
            <a:extLst>
              <a:ext uri="{FF2B5EF4-FFF2-40B4-BE49-F238E27FC236}">
                <a16:creationId xmlns:a16="http://schemas.microsoft.com/office/drawing/2014/main" id="{90A71F7A-32C3-FCFB-A652-EA3E3BCCC7CE}"/>
              </a:ext>
            </a:extLst>
          </p:cNvPr>
          <p:cNvSpPr/>
          <p:nvPr/>
        </p:nvSpPr>
        <p:spPr>
          <a:xfrm rot="5400000">
            <a:off x="2126846" y="3650640"/>
            <a:ext cx="151587" cy="1081104"/>
          </a:xfrm>
          <a:prstGeom prst="leftBrace">
            <a:avLst>
              <a:gd name="adj1" fmla="val 57047"/>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12FEC2CE-B47D-D57A-DB44-F497F9FA7427}"/>
              </a:ext>
            </a:extLst>
          </p:cNvPr>
          <p:cNvSpPr txBox="1"/>
          <p:nvPr/>
        </p:nvSpPr>
        <p:spPr>
          <a:xfrm>
            <a:off x="2819400" y="2872514"/>
            <a:ext cx="1433141" cy="923330"/>
          </a:xfrm>
          <a:prstGeom prst="rect">
            <a:avLst/>
          </a:prstGeom>
          <a:noFill/>
        </p:spPr>
        <p:txBody>
          <a:bodyPr wrap="square" rtlCol="0">
            <a:spAutoFit/>
          </a:bodyPr>
          <a:lstStyle/>
          <a:p>
            <a:pPr algn="ctr"/>
            <a:r>
              <a:rPr lang="en-US" dirty="0">
                <a:solidFill>
                  <a:srgbClr val="FFC000"/>
                </a:solidFill>
              </a:rPr>
              <a:t>Produce &amp; sell only domestic</a:t>
            </a:r>
          </a:p>
        </p:txBody>
      </p:sp>
      <p:sp>
        <p:nvSpPr>
          <p:cNvPr id="62" name="Left Brace 61">
            <a:extLst>
              <a:ext uri="{FF2B5EF4-FFF2-40B4-BE49-F238E27FC236}">
                <a16:creationId xmlns:a16="http://schemas.microsoft.com/office/drawing/2014/main" id="{3C6CA17B-150C-7802-8132-D398CA615C81}"/>
              </a:ext>
            </a:extLst>
          </p:cNvPr>
          <p:cNvSpPr/>
          <p:nvPr/>
        </p:nvSpPr>
        <p:spPr>
          <a:xfrm rot="5400000">
            <a:off x="3477908" y="3139481"/>
            <a:ext cx="151587" cy="1429742"/>
          </a:xfrm>
          <a:prstGeom prst="leftBrace">
            <a:avLst>
              <a:gd name="adj1" fmla="val 57047"/>
              <a:gd name="adj2" fmla="val 50000"/>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a:extLst>
              <a:ext uri="{FF2B5EF4-FFF2-40B4-BE49-F238E27FC236}">
                <a16:creationId xmlns:a16="http://schemas.microsoft.com/office/drawing/2014/main" id="{EF5BA722-FB93-E140-503A-388F7F4A2772}"/>
              </a:ext>
            </a:extLst>
          </p:cNvPr>
          <p:cNvSpPr txBox="1"/>
          <p:nvPr/>
        </p:nvSpPr>
        <p:spPr>
          <a:xfrm>
            <a:off x="1775935" y="3507669"/>
            <a:ext cx="1091976" cy="646331"/>
          </a:xfrm>
          <a:prstGeom prst="rect">
            <a:avLst/>
          </a:prstGeom>
          <a:noFill/>
        </p:spPr>
        <p:txBody>
          <a:bodyPr wrap="square" rtlCol="0">
            <a:spAutoFit/>
          </a:bodyPr>
          <a:lstStyle/>
          <a:p>
            <a:pPr algn="ctr"/>
            <a:r>
              <a:rPr lang="en-US" dirty="0">
                <a:solidFill>
                  <a:srgbClr val="FF0000"/>
                </a:solidFill>
              </a:rPr>
              <a:t>Don’t produce</a:t>
            </a:r>
          </a:p>
        </p:txBody>
      </p:sp>
      <p:sp>
        <p:nvSpPr>
          <p:cNvPr id="64" name="Left Brace 63">
            <a:extLst>
              <a:ext uri="{FF2B5EF4-FFF2-40B4-BE49-F238E27FC236}">
                <a16:creationId xmlns:a16="http://schemas.microsoft.com/office/drawing/2014/main" id="{A5B4726C-83B7-0D87-B297-7FBFE252DA1D}"/>
              </a:ext>
            </a:extLst>
          </p:cNvPr>
          <p:cNvSpPr/>
          <p:nvPr/>
        </p:nvSpPr>
        <p:spPr>
          <a:xfrm rot="5400000" flipH="1">
            <a:off x="5478826" y="2317826"/>
            <a:ext cx="202346" cy="2578426"/>
          </a:xfrm>
          <a:prstGeom prst="leftBrace">
            <a:avLst>
              <a:gd name="adj1" fmla="val 57047"/>
              <a:gd name="adj2" fmla="val 50929"/>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4162275D-5D8A-B1AB-8B45-F9178DCEABDF}"/>
              </a:ext>
            </a:extLst>
          </p:cNvPr>
          <p:cNvSpPr txBox="1"/>
          <p:nvPr/>
        </p:nvSpPr>
        <p:spPr>
          <a:xfrm>
            <a:off x="4423363" y="3628646"/>
            <a:ext cx="2393211" cy="646331"/>
          </a:xfrm>
          <a:prstGeom prst="rect">
            <a:avLst/>
          </a:prstGeom>
          <a:noFill/>
        </p:spPr>
        <p:txBody>
          <a:bodyPr wrap="square" rtlCol="0">
            <a:spAutoFit/>
          </a:bodyPr>
          <a:lstStyle/>
          <a:p>
            <a:pPr algn="ctr"/>
            <a:r>
              <a:rPr lang="en-US" dirty="0">
                <a:solidFill>
                  <a:srgbClr val="00B050"/>
                </a:solidFill>
              </a:rPr>
              <a:t>Produce &amp; sell both domestic and export</a:t>
            </a:r>
          </a:p>
        </p:txBody>
      </p:sp>
      <p:sp>
        <p:nvSpPr>
          <p:cNvPr id="67" name="TextBox 66">
            <a:extLst>
              <a:ext uri="{FF2B5EF4-FFF2-40B4-BE49-F238E27FC236}">
                <a16:creationId xmlns:a16="http://schemas.microsoft.com/office/drawing/2014/main" id="{9FC77B36-8CCB-2D45-F24A-2838686EB2C1}"/>
              </a:ext>
            </a:extLst>
          </p:cNvPr>
          <p:cNvSpPr txBox="1"/>
          <p:nvPr/>
        </p:nvSpPr>
        <p:spPr>
          <a:xfrm>
            <a:off x="601702" y="1408276"/>
            <a:ext cx="1272065" cy="369332"/>
          </a:xfrm>
          <a:prstGeom prst="rect">
            <a:avLst/>
          </a:prstGeom>
          <a:noFill/>
        </p:spPr>
        <p:txBody>
          <a:bodyPr wrap="square" rtlCol="0">
            <a:spAutoFit/>
          </a:bodyPr>
          <a:lstStyle/>
          <a:p>
            <a:r>
              <a:rPr lang="en-US" dirty="0"/>
              <a:t>Profit</a:t>
            </a:r>
          </a:p>
        </p:txBody>
      </p:sp>
      <p:sp>
        <p:nvSpPr>
          <p:cNvPr id="68" name="TextBox 67">
            <a:extLst>
              <a:ext uri="{FF2B5EF4-FFF2-40B4-BE49-F238E27FC236}">
                <a16:creationId xmlns:a16="http://schemas.microsoft.com/office/drawing/2014/main" id="{139F0CA3-B75B-4B1D-BFC4-E4D5A1412FC4}"/>
              </a:ext>
            </a:extLst>
          </p:cNvPr>
          <p:cNvSpPr txBox="1"/>
          <p:nvPr/>
        </p:nvSpPr>
        <p:spPr>
          <a:xfrm>
            <a:off x="6707999" y="4534207"/>
            <a:ext cx="1369194" cy="369332"/>
          </a:xfrm>
          <a:prstGeom prst="rect">
            <a:avLst/>
          </a:prstGeom>
          <a:noFill/>
        </p:spPr>
        <p:txBody>
          <a:bodyPr wrap="square" rtlCol="0">
            <a:spAutoFit/>
          </a:bodyPr>
          <a:lstStyle/>
          <a:p>
            <a:r>
              <a:rPr lang="en-US" dirty="0"/>
              <a:t>Productivity</a:t>
            </a:r>
          </a:p>
        </p:txBody>
      </p:sp>
      <p:sp>
        <p:nvSpPr>
          <p:cNvPr id="3" name="TextBox 2">
            <a:extLst>
              <a:ext uri="{FF2B5EF4-FFF2-40B4-BE49-F238E27FC236}">
                <a16:creationId xmlns:a16="http://schemas.microsoft.com/office/drawing/2014/main" id="{BD8BCD50-1BC9-EC5F-6F72-7CF5F3C56143}"/>
              </a:ext>
            </a:extLst>
          </p:cNvPr>
          <p:cNvSpPr txBox="1"/>
          <p:nvPr/>
        </p:nvSpPr>
        <p:spPr>
          <a:xfrm rot="21134095">
            <a:off x="137590" y="358201"/>
            <a:ext cx="2713139" cy="369332"/>
          </a:xfrm>
          <a:prstGeom prst="rect">
            <a:avLst/>
          </a:prstGeom>
          <a:noFill/>
          <a:ln>
            <a:solidFill>
              <a:srgbClr val="FF0000"/>
            </a:solidFill>
          </a:ln>
        </p:spPr>
        <p:txBody>
          <a:bodyPr wrap="square" rtlCol="0">
            <a:spAutoFit/>
          </a:bodyPr>
          <a:lstStyle/>
          <a:p>
            <a:pPr algn="ctr"/>
            <a:r>
              <a:rPr lang="en-US" dirty="0">
                <a:solidFill>
                  <a:srgbClr val="FF0000"/>
                </a:solidFill>
              </a:rPr>
              <a:t>Left-over from last time:</a:t>
            </a:r>
          </a:p>
        </p:txBody>
      </p:sp>
    </p:spTree>
    <p:extLst>
      <p:ext uri="{BB962C8B-B14F-4D97-AF65-F5344CB8AC3E}">
        <p14:creationId xmlns:p14="http://schemas.microsoft.com/office/powerpoint/2010/main" val="304422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animBg="1"/>
      <p:bldP spid="63" grpId="0"/>
      <p:bldP spid="64" grpId="0" animBg="1"/>
      <p:bldP spid="6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72768" y="5588873"/>
            <a:ext cx="4541264" cy="646331"/>
          </a:xfrm>
          <a:prstGeom prst="rect">
            <a:avLst/>
          </a:prstGeom>
          <a:noFill/>
        </p:spPr>
        <p:txBody>
          <a:bodyPr wrap="square" rtlCol="0">
            <a:spAutoFit/>
          </a:bodyPr>
          <a:lstStyle/>
          <a:p>
            <a:r>
              <a:rPr lang="en-US" dirty="0"/>
              <a:t>These add up, with much cancellation, to yield the following:</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8E0B6A7-16DC-9942-8B16-53F4FA4FA682}"/>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DF58606E-39B6-A24B-9C74-77928991BE2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4" name="TextBox 103">
            <a:extLst>
              <a:ext uri="{FF2B5EF4-FFF2-40B4-BE49-F238E27FC236}">
                <a16:creationId xmlns:a16="http://schemas.microsoft.com/office/drawing/2014/main" id="{57FFBF72-2313-C149-8E38-45BAB0B2B769}"/>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369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 grpId="0"/>
      <p:bldP spid="10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10000"/>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16756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16645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Right Triangle 81">
            <a:extLst>
              <a:ext uri="{FF2B5EF4-FFF2-40B4-BE49-F238E27FC236}">
                <a16:creationId xmlns:a16="http://schemas.microsoft.com/office/drawing/2014/main" id="{49BCC95D-60C3-8446-838A-9B5084E41878}"/>
              </a:ext>
            </a:extLst>
          </p:cNvPr>
          <p:cNvSpPr/>
          <p:nvPr/>
        </p:nvSpPr>
        <p:spPr>
          <a:xfrm flipH="1">
            <a:off x="1958974" y="3489326"/>
            <a:ext cx="172989" cy="152400"/>
          </a:xfrm>
          <a:prstGeom prst="rtTriangl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CC34200-9EBD-F143-BB27-28D357AB652E}"/>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84DE0DFA-C219-C74F-9399-A3880E97D3C1}"/>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104" name="TextBox 103">
            <a:extLst>
              <a:ext uri="{FF2B5EF4-FFF2-40B4-BE49-F238E27FC236}">
                <a16:creationId xmlns:a16="http://schemas.microsoft.com/office/drawing/2014/main" id="{C2CB7D28-D8E9-524F-AED9-005595EC067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Tree>
    <p:extLst>
      <p:ext uri="{BB962C8B-B14F-4D97-AF65-F5344CB8AC3E}">
        <p14:creationId xmlns:p14="http://schemas.microsoft.com/office/powerpoint/2010/main" val="164603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EBF0DDCC-CB90-6840-BB3A-FBDEAD725F41}"/>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948784" y="346842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4" name="Footer Placeholder 3">
            <a:extLst>
              <a:ext uri="{FF2B5EF4-FFF2-40B4-BE49-F238E27FC236}">
                <a16:creationId xmlns:a16="http://schemas.microsoft.com/office/drawing/2014/main" id="{20749DB6-701D-7846-98FF-936D1B2940C6}"/>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6944487B-F7EE-3248-9DEB-E2F829290F0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65AA6E2E-415C-664B-AEEA-C40B5450A1F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6" name="Freeform 5">
            <a:extLst>
              <a:ext uri="{FF2B5EF4-FFF2-40B4-BE49-F238E27FC236}">
                <a16:creationId xmlns:a16="http://schemas.microsoft.com/office/drawing/2014/main" id="{E5208420-3F1C-2F42-99C0-50DF208A0241}"/>
              </a:ext>
            </a:extLst>
          </p:cNvPr>
          <p:cNvSpPr/>
          <p:nvPr/>
        </p:nvSpPr>
        <p:spPr>
          <a:xfrm>
            <a:off x="1898237" y="3624241"/>
            <a:ext cx="186537" cy="194295"/>
          </a:xfrm>
          <a:custGeom>
            <a:avLst/>
            <a:gdLst>
              <a:gd name="connsiteX0" fmla="*/ 0 w 1020417"/>
              <a:gd name="connsiteY0" fmla="*/ 123687 h 199493"/>
              <a:gd name="connsiteX1" fmla="*/ 229704 w 1020417"/>
              <a:gd name="connsiteY1" fmla="*/ 198783 h 199493"/>
              <a:gd name="connsiteX2" fmla="*/ 591930 w 1020417"/>
              <a:gd name="connsiteY2" fmla="*/ 83931 h 199493"/>
              <a:gd name="connsiteX3" fmla="*/ 1020417 w 1020417"/>
              <a:gd name="connsiteY3" fmla="*/ 0 h 199493"/>
              <a:gd name="connsiteX4" fmla="*/ 1020417 w 1020417"/>
              <a:gd name="connsiteY4" fmla="*/ 0 h 199493"/>
              <a:gd name="connsiteX0" fmla="*/ 0 w 1020417"/>
              <a:gd name="connsiteY0" fmla="*/ 123687 h 203267"/>
              <a:gd name="connsiteX1" fmla="*/ 229704 w 1020417"/>
              <a:gd name="connsiteY1" fmla="*/ 198783 h 203267"/>
              <a:gd name="connsiteX2" fmla="*/ 1020417 w 1020417"/>
              <a:gd name="connsiteY2" fmla="*/ 0 h 203267"/>
              <a:gd name="connsiteX3" fmla="*/ 1020417 w 1020417"/>
              <a:gd name="connsiteY3" fmla="*/ 0 h 203267"/>
              <a:gd name="connsiteX0" fmla="*/ 0 w 1020417"/>
              <a:gd name="connsiteY0" fmla="*/ 123687 h 185098"/>
              <a:gd name="connsiteX1" fmla="*/ 540397 w 1020417"/>
              <a:gd name="connsiteY1" fmla="*/ 179012 h 185098"/>
              <a:gd name="connsiteX2" fmla="*/ 1020417 w 1020417"/>
              <a:gd name="connsiteY2" fmla="*/ 0 h 185098"/>
              <a:gd name="connsiteX3" fmla="*/ 1020417 w 1020417"/>
              <a:gd name="connsiteY3" fmla="*/ 0 h 185098"/>
              <a:gd name="connsiteX0" fmla="*/ 0 w 1020417"/>
              <a:gd name="connsiteY0" fmla="*/ 143458 h 204869"/>
              <a:gd name="connsiteX1" fmla="*/ 540397 w 1020417"/>
              <a:gd name="connsiteY1" fmla="*/ 198783 h 204869"/>
              <a:gd name="connsiteX2" fmla="*/ 1020417 w 1020417"/>
              <a:gd name="connsiteY2" fmla="*/ 19771 h 204869"/>
              <a:gd name="connsiteX3" fmla="*/ 310264 w 1020417"/>
              <a:gd name="connsiteY3" fmla="*/ 0 h 204869"/>
              <a:gd name="connsiteX0" fmla="*/ 0 w 547814"/>
              <a:gd name="connsiteY0" fmla="*/ 143458 h 206162"/>
              <a:gd name="connsiteX1" fmla="*/ 540397 w 547814"/>
              <a:gd name="connsiteY1" fmla="*/ 198783 h 206162"/>
              <a:gd name="connsiteX2" fmla="*/ 310264 w 547814"/>
              <a:gd name="connsiteY2" fmla="*/ 0 h 206162"/>
              <a:gd name="connsiteX0" fmla="*/ 0 w 352119"/>
              <a:gd name="connsiteY0" fmla="*/ 143458 h 175951"/>
              <a:gd name="connsiteX1" fmla="*/ 318473 w 352119"/>
              <a:gd name="connsiteY1" fmla="*/ 159242 h 175951"/>
              <a:gd name="connsiteX2" fmla="*/ 310264 w 352119"/>
              <a:gd name="connsiteY2" fmla="*/ 0 h 175951"/>
              <a:gd name="connsiteX0" fmla="*/ 0 w 343082"/>
              <a:gd name="connsiteY0" fmla="*/ 143458 h 168543"/>
              <a:gd name="connsiteX1" fmla="*/ 300718 w 343082"/>
              <a:gd name="connsiteY1" fmla="*/ 144414 h 168543"/>
              <a:gd name="connsiteX2" fmla="*/ 310264 w 343082"/>
              <a:gd name="connsiteY2" fmla="*/ 0 h 168543"/>
              <a:gd name="connsiteX0" fmla="*/ 0 w 343082"/>
              <a:gd name="connsiteY0" fmla="*/ 143458 h 165870"/>
              <a:gd name="connsiteX1" fmla="*/ 111776 w 343082"/>
              <a:gd name="connsiteY1" fmla="*/ 165033 h 165870"/>
              <a:gd name="connsiteX2" fmla="*/ 300718 w 343082"/>
              <a:gd name="connsiteY2" fmla="*/ 144414 h 165870"/>
              <a:gd name="connsiteX3" fmla="*/ 310264 w 343082"/>
              <a:gd name="connsiteY3" fmla="*/ 0 h 165870"/>
              <a:gd name="connsiteX0" fmla="*/ 0 w 335015"/>
              <a:gd name="connsiteY0" fmla="*/ 143458 h 194295"/>
              <a:gd name="connsiteX1" fmla="*/ 157758 w 335015"/>
              <a:gd name="connsiteY1" fmla="*/ 194294 h 194295"/>
              <a:gd name="connsiteX2" fmla="*/ 300718 w 335015"/>
              <a:gd name="connsiteY2" fmla="*/ 144414 h 194295"/>
              <a:gd name="connsiteX3" fmla="*/ 310264 w 335015"/>
              <a:gd name="connsiteY3" fmla="*/ 0 h 194295"/>
            </a:gdLst>
            <a:ahLst/>
            <a:cxnLst>
              <a:cxn ang="0">
                <a:pos x="connsiteX0" y="connsiteY0"/>
              </a:cxn>
              <a:cxn ang="0">
                <a:pos x="connsiteX1" y="connsiteY1"/>
              </a:cxn>
              <a:cxn ang="0">
                <a:pos x="connsiteX2" y="connsiteY2"/>
              </a:cxn>
              <a:cxn ang="0">
                <a:pos x="connsiteX3" y="connsiteY3"/>
              </a:cxn>
            </a:cxnLst>
            <a:rect l="l" t="t" r="r" b="b"/>
            <a:pathLst>
              <a:path w="335015" h="194295">
                <a:moveTo>
                  <a:pt x="0" y="143458"/>
                </a:moveTo>
                <a:cubicBezTo>
                  <a:pt x="18629" y="147054"/>
                  <a:pt x="107638" y="194135"/>
                  <a:pt x="157758" y="194294"/>
                </a:cubicBezTo>
                <a:cubicBezTo>
                  <a:pt x="207878" y="194453"/>
                  <a:pt x="275300" y="176796"/>
                  <a:pt x="300718" y="144414"/>
                </a:cubicBezTo>
                <a:cubicBezTo>
                  <a:pt x="326136" y="112032"/>
                  <a:pt x="358209" y="41413"/>
                  <a:pt x="310264" y="0"/>
                </a:cubicBezTo>
              </a:path>
            </a:pathLst>
          </a:custGeom>
          <a:noFill/>
          <a:ln w="19050">
            <a:solidFill>
              <a:srgbClr val="FF0000"/>
            </a:solidFill>
            <a:headEnd type="arrow"/>
            <a:tailEnd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4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4" name="Group 3">
            <a:extLst>
              <a:ext uri="{FF2B5EF4-FFF2-40B4-BE49-F238E27FC236}">
                <a16:creationId xmlns:a16="http://schemas.microsoft.com/office/drawing/2014/main" id="{A51E565D-A7C8-0046-971E-725EF81877F5}"/>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75" name="Freeform 74">
              <a:extLst>
                <a:ext uri="{FF2B5EF4-FFF2-40B4-BE49-F238E27FC236}">
                  <a16:creationId xmlns:a16="http://schemas.microsoft.com/office/drawing/2014/main" id="{487F17F4-633A-3348-A85E-F213C323898A}"/>
                </a:ext>
              </a:extLst>
            </p:cNvPr>
            <p:cNvSpPr/>
            <p:nvPr/>
          </p:nvSpPr>
          <p:spPr>
            <a:xfrm>
              <a:off x="1898237" y="3624241"/>
              <a:ext cx="186537" cy="194295"/>
            </a:xfrm>
            <a:custGeom>
              <a:avLst/>
              <a:gdLst>
                <a:gd name="connsiteX0" fmla="*/ 0 w 1020417"/>
                <a:gd name="connsiteY0" fmla="*/ 123687 h 199493"/>
                <a:gd name="connsiteX1" fmla="*/ 229704 w 1020417"/>
                <a:gd name="connsiteY1" fmla="*/ 198783 h 199493"/>
                <a:gd name="connsiteX2" fmla="*/ 591930 w 1020417"/>
                <a:gd name="connsiteY2" fmla="*/ 83931 h 199493"/>
                <a:gd name="connsiteX3" fmla="*/ 1020417 w 1020417"/>
                <a:gd name="connsiteY3" fmla="*/ 0 h 199493"/>
                <a:gd name="connsiteX4" fmla="*/ 1020417 w 1020417"/>
                <a:gd name="connsiteY4" fmla="*/ 0 h 199493"/>
                <a:gd name="connsiteX0" fmla="*/ 0 w 1020417"/>
                <a:gd name="connsiteY0" fmla="*/ 123687 h 203267"/>
                <a:gd name="connsiteX1" fmla="*/ 229704 w 1020417"/>
                <a:gd name="connsiteY1" fmla="*/ 198783 h 203267"/>
                <a:gd name="connsiteX2" fmla="*/ 1020417 w 1020417"/>
                <a:gd name="connsiteY2" fmla="*/ 0 h 203267"/>
                <a:gd name="connsiteX3" fmla="*/ 1020417 w 1020417"/>
                <a:gd name="connsiteY3" fmla="*/ 0 h 203267"/>
                <a:gd name="connsiteX0" fmla="*/ 0 w 1020417"/>
                <a:gd name="connsiteY0" fmla="*/ 123687 h 185098"/>
                <a:gd name="connsiteX1" fmla="*/ 540397 w 1020417"/>
                <a:gd name="connsiteY1" fmla="*/ 179012 h 185098"/>
                <a:gd name="connsiteX2" fmla="*/ 1020417 w 1020417"/>
                <a:gd name="connsiteY2" fmla="*/ 0 h 185098"/>
                <a:gd name="connsiteX3" fmla="*/ 1020417 w 1020417"/>
                <a:gd name="connsiteY3" fmla="*/ 0 h 185098"/>
                <a:gd name="connsiteX0" fmla="*/ 0 w 1020417"/>
                <a:gd name="connsiteY0" fmla="*/ 143458 h 204869"/>
                <a:gd name="connsiteX1" fmla="*/ 540397 w 1020417"/>
                <a:gd name="connsiteY1" fmla="*/ 198783 h 204869"/>
                <a:gd name="connsiteX2" fmla="*/ 1020417 w 1020417"/>
                <a:gd name="connsiteY2" fmla="*/ 19771 h 204869"/>
                <a:gd name="connsiteX3" fmla="*/ 310264 w 1020417"/>
                <a:gd name="connsiteY3" fmla="*/ 0 h 204869"/>
                <a:gd name="connsiteX0" fmla="*/ 0 w 547814"/>
                <a:gd name="connsiteY0" fmla="*/ 143458 h 206162"/>
                <a:gd name="connsiteX1" fmla="*/ 540397 w 547814"/>
                <a:gd name="connsiteY1" fmla="*/ 198783 h 206162"/>
                <a:gd name="connsiteX2" fmla="*/ 310264 w 547814"/>
                <a:gd name="connsiteY2" fmla="*/ 0 h 206162"/>
                <a:gd name="connsiteX0" fmla="*/ 0 w 352119"/>
                <a:gd name="connsiteY0" fmla="*/ 143458 h 175951"/>
                <a:gd name="connsiteX1" fmla="*/ 318473 w 352119"/>
                <a:gd name="connsiteY1" fmla="*/ 159242 h 175951"/>
                <a:gd name="connsiteX2" fmla="*/ 310264 w 352119"/>
                <a:gd name="connsiteY2" fmla="*/ 0 h 175951"/>
                <a:gd name="connsiteX0" fmla="*/ 0 w 343082"/>
                <a:gd name="connsiteY0" fmla="*/ 143458 h 168543"/>
                <a:gd name="connsiteX1" fmla="*/ 300718 w 343082"/>
                <a:gd name="connsiteY1" fmla="*/ 144414 h 168543"/>
                <a:gd name="connsiteX2" fmla="*/ 310264 w 343082"/>
                <a:gd name="connsiteY2" fmla="*/ 0 h 168543"/>
                <a:gd name="connsiteX0" fmla="*/ 0 w 343082"/>
                <a:gd name="connsiteY0" fmla="*/ 143458 h 165870"/>
                <a:gd name="connsiteX1" fmla="*/ 111776 w 343082"/>
                <a:gd name="connsiteY1" fmla="*/ 165033 h 165870"/>
                <a:gd name="connsiteX2" fmla="*/ 300718 w 343082"/>
                <a:gd name="connsiteY2" fmla="*/ 144414 h 165870"/>
                <a:gd name="connsiteX3" fmla="*/ 310264 w 343082"/>
                <a:gd name="connsiteY3" fmla="*/ 0 h 165870"/>
                <a:gd name="connsiteX0" fmla="*/ 0 w 335015"/>
                <a:gd name="connsiteY0" fmla="*/ 143458 h 194295"/>
                <a:gd name="connsiteX1" fmla="*/ 157758 w 335015"/>
                <a:gd name="connsiteY1" fmla="*/ 194294 h 194295"/>
                <a:gd name="connsiteX2" fmla="*/ 300718 w 335015"/>
                <a:gd name="connsiteY2" fmla="*/ 144414 h 194295"/>
                <a:gd name="connsiteX3" fmla="*/ 310264 w 335015"/>
                <a:gd name="connsiteY3" fmla="*/ 0 h 194295"/>
              </a:gdLst>
              <a:ahLst/>
              <a:cxnLst>
                <a:cxn ang="0">
                  <a:pos x="connsiteX0" y="connsiteY0"/>
                </a:cxn>
                <a:cxn ang="0">
                  <a:pos x="connsiteX1" y="connsiteY1"/>
                </a:cxn>
                <a:cxn ang="0">
                  <a:pos x="connsiteX2" y="connsiteY2"/>
                </a:cxn>
                <a:cxn ang="0">
                  <a:pos x="connsiteX3" y="connsiteY3"/>
                </a:cxn>
              </a:cxnLst>
              <a:rect l="l" t="t" r="r" b="b"/>
              <a:pathLst>
                <a:path w="335015" h="194295">
                  <a:moveTo>
                    <a:pt x="0" y="143458"/>
                  </a:moveTo>
                  <a:cubicBezTo>
                    <a:pt x="18629" y="147054"/>
                    <a:pt x="107638" y="194135"/>
                    <a:pt x="157758" y="194294"/>
                  </a:cubicBezTo>
                  <a:cubicBezTo>
                    <a:pt x="207878" y="194453"/>
                    <a:pt x="275300" y="176796"/>
                    <a:pt x="300718" y="144414"/>
                  </a:cubicBezTo>
                  <a:cubicBezTo>
                    <a:pt x="326136" y="112032"/>
                    <a:pt x="358209" y="41413"/>
                    <a:pt x="310264" y="0"/>
                  </a:cubicBezTo>
                </a:path>
              </a:pathLst>
            </a:custGeom>
            <a:noFill/>
            <a:ln w="19050">
              <a:solidFill>
                <a:srgbClr val="FF0000"/>
              </a:solidFill>
              <a:headEnd type="arrow"/>
              <a:tailEnd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0A62B80-7407-E042-B188-1A36A40E22F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FEFF24CA-985B-CF49-A05A-2C55667A802D}"/>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B1FC4B7D-1FC7-074F-9237-81095E9D245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901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9DEB60AB-43ED-CC4A-8498-C4AB12DB4F7B}"/>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Freeform 81">
              <a:extLst>
                <a:ext uri="{FF2B5EF4-FFF2-40B4-BE49-F238E27FC236}">
                  <a16:creationId xmlns:a16="http://schemas.microsoft.com/office/drawing/2014/main" id="{D35F3514-FFF5-EE49-A5AC-6400462E506C}"/>
                </a:ext>
              </a:extLst>
            </p:cNvPr>
            <p:cNvSpPr/>
            <p:nvPr/>
          </p:nvSpPr>
          <p:spPr>
            <a:xfrm>
              <a:off x="1484243" y="2815055"/>
              <a:ext cx="1607931" cy="651290"/>
            </a:xfrm>
            <a:custGeom>
              <a:avLst/>
              <a:gdLst>
                <a:gd name="connsiteX0" fmla="*/ 0 w 1607931"/>
                <a:gd name="connsiteY0" fmla="*/ 294788 h 651290"/>
                <a:gd name="connsiteX1" fmla="*/ 468244 w 1607931"/>
                <a:gd name="connsiteY1" fmla="*/ 7658 h 651290"/>
                <a:gd name="connsiteX2" fmla="*/ 1356140 w 1607931"/>
                <a:gd name="connsiteY2" fmla="*/ 568667 h 651290"/>
                <a:gd name="connsiteX3" fmla="*/ 1607931 w 1607931"/>
                <a:gd name="connsiteY3" fmla="*/ 648180 h 651290"/>
                <a:gd name="connsiteX4" fmla="*/ 1607931 w 1607931"/>
                <a:gd name="connsiteY4" fmla="*/ 648180 h 651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931" h="651290">
                  <a:moveTo>
                    <a:pt x="0" y="294788"/>
                  </a:moveTo>
                  <a:cubicBezTo>
                    <a:pt x="121110" y="128399"/>
                    <a:pt x="242221" y="-37989"/>
                    <a:pt x="468244" y="7658"/>
                  </a:cubicBezTo>
                  <a:cubicBezTo>
                    <a:pt x="694267" y="53304"/>
                    <a:pt x="1166192" y="461913"/>
                    <a:pt x="1356140" y="568667"/>
                  </a:cubicBezTo>
                  <a:cubicBezTo>
                    <a:pt x="1546088" y="675421"/>
                    <a:pt x="1607931" y="648180"/>
                    <a:pt x="1607931" y="648180"/>
                  </a:cubicBezTo>
                  <a:lnTo>
                    <a:pt x="1607931" y="64818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E7346BB5-FAD6-9A43-8DDE-6EE87802349D}"/>
                </a:ext>
              </a:extLst>
            </p:cNvPr>
            <p:cNvSpPr/>
            <p:nvPr/>
          </p:nvSpPr>
          <p:spPr>
            <a:xfrm>
              <a:off x="1497496" y="3480904"/>
              <a:ext cx="1590261" cy="549177"/>
            </a:xfrm>
            <a:custGeom>
              <a:avLst/>
              <a:gdLst>
                <a:gd name="connsiteX0" fmla="*/ 0 w 1590261"/>
                <a:gd name="connsiteY0" fmla="*/ 265044 h 549177"/>
                <a:gd name="connsiteX1" fmla="*/ 561008 w 1590261"/>
                <a:gd name="connsiteY1" fmla="*/ 547757 h 549177"/>
                <a:gd name="connsiteX2" fmla="*/ 1095513 w 1590261"/>
                <a:gd name="connsiteY2" fmla="*/ 159026 h 549177"/>
                <a:gd name="connsiteX3" fmla="*/ 1590261 w 1590261"/>
                <a:gd name="connsiteY3" fmla="*/ 0 h 549177"/>
                <a:gd name="connsiteX4" fmla="*/ 1590261 w 1590261"/>
                <a:gd name="connsiteY4" fmla="*/ 0 h 549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61" h="549177">
                  <a:moveTo>
                    <a:pt x="0" y="265044"/>
                  </a:moveTo>
                  <a:cubicBezTo>
                    <a:pt x="189211" y="415235"/>
                    <a:pt x="378423" y="565427"/>
                    <a:pt x="561008" y="547757"/>
                  </a:cubicBezTo>
                  <a:cubicBezTo>
                    <a:pt x="743594" y="530087"/>
                    <a:pt x="923971" y="250319"/>
                    <a:pt x="1095513" y="159026"/>
                  </a:cubicBezTo>
                  <a:cubicBezTo>
                    <a:pt x="1267055" y="67733"/>
                    <a:pt x="1590261" y="0"/>
                    <a:pt x="1590261" y="0"/>
                  </a:cubicBezTo>
                  <a:lnTo>
                    <a:pt x="1590261"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D05CACDD-6AA5-624A-9C48-CC6836A5481F}"/>
                </a:ext>
              </a:extLst>
            </p:cNvPr>
            <p:cNvSpPr txBox="1"/>
            <p:nvPr/>
          </p:nvSpPr>
          <p:spPr>
            <a:xfrm>
              <a:off x="3057110" y="3292613"/>
              <a:ext cx="514350" cy="369332"/>
            </a:xfrm>
            <a:prstGeom prst="rect">
              <a:avLst/>
            </a:prstGeom>
            <a:noFill/>
          </p:spPr>
          <p:txBody>
            <a:bodyPr wrap="square" rtlCol="0">
              <a:spAutoFit/>
            </a:bodyPr>
            <a:lstStyle/>
            <a:p>
              <a:r>
                <a:rPr lang="en-US" dirty="0"/>
                <a:t>=</a:t>
              </a:r>
            </a:p>
          </p:txBody>
        </p:sp>
        <p:sp>
          <p:nvSpPr>
            <p:cNvPr id="110" name="Freeform 109">
              <a:extLst>
                <a:ext uri="{FF2B5EF4-FFF2-40B4-BE49-F238E27FC236}">
                  <a16:creationId xmlns:a16="http://schemas.microsoft.com/office/drawing/2014/main" id="{96FA4118-4E62-2848-8B76-BE89732B5BCB}"/>
                </a:ext>
              </a:extLst>
            </p:cNvPr>
            <p:cNvSpPr/>
            <p:nvPr/>
          </p:nvSpPr>
          <p:spPr>
            <a:xfrm>
              <a:off x="3321878" y="2781702"/>
              <a:ext cx="1400313" cy="708039"/>
            </a:xfrm>
            <a:custGeom>
              <a:avLst/>
              <a:gdLst>
                <a:gd name="connsiteX0" fmla="*/ 1400313 w 1400313"/>
                <a:gd name="connsiteY0" fmla="*/ 345811 h 708039"/>
                <a:gd name="connsiteX1" fmla="*/ 874644 w 1400313"/>
                <a:gd name="connsiteY1" fmla="*/ 5672 h 708039"/>
                <a:gd name="connsiteX2" fmla="*/ 384313 w 1400313"/>
                <a:gd name="connsiteY2" fmla="*/ 593185 h 708039"/>
                <a:gd name="connsiteX3" fmla="*/ 0 w 1400313"/>
                <a:gd name="connsiteY3" fmla="*/ 708037 h 708039"/>
                <a:gd name="connsiteX4" fmla="*/ 0 w 1400313"/>
                <a:gd name="connsiteY4" fmla="*/ 708037 h 708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313" h="708039">
                  <a:moveTo>
                    <a:pt x="1400313" y="345811"/>
                  </a:moveTo>
                  <a:cubicBezTo>
                    <a:pt x="1222145" y="155127"/>
                    <a:pt x="1043977" y="-35557"/>
                    <a:pt x="874644" y="5672"/>
                  </a:cubicBezTo>
                  <a:cubicBezTo>
                    <a:pt x="705311" y="46901"/>
                    <a:pt x="530087" y="476124"/>
                    <a:pt x="384313" y="593185"/>
                  </a:cubicBezTo>
                  <a:cubicBezTo>
                    <a:pt x="238539" y="710246"/>
                    <a:pt x="0" y="708037"/>
                    <a:pt x="0" y="708037"/>
                  </a:cubicBezTo>
                  <a:lnTo>
                    <a:pt x="0" y="708037"/>
                  </a:lnTo>
                </a:path>
              </a:pathLst>
            </a:custGeom>
            <a:noFill/>
            <a:ln>
              <a:solidFill>
                <a:srgbClr val="0072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ADC82A2D-4570-CD4D-A0EF-3D80C52FBB7D}"/>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81CD4C1A-C730-1441-8906-47D0778F1E6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11" name="TextBox 110">
            <a:extLst>
              <a:ext uri="{FF2B5EF4-FFF2-40B4-BE49-F238E27FC236}">
                <a16:creationId xmlns:a16="http://schemas.microsoft.com/office/drawing/2014/main" id="{A626B3D3-BFD5-E942-806C-EB79C5E5618F}"/>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8698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10" name="Group 9">
            <a:extLst>
              <a:ext uri="{FF2B5EF4-FFF2-40B4-BE49-F238E27FC236}">
                <a16:creationId xmlns:a16="http://schemas.microsoft.com/office/drawing/2014/main" id="{D03FAA09-F197-6948-B6CD-D42A0E9B2C23}"/>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AFC12D1E-09B5-E746-8108-7629A86EFE68}"/>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BE090533-B934-C946-8E72-85B1852F9D8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75" name="TextBox 74">
            <a:extLst>
              <a:ext uri="{FF2B5EF4-FFF2-40B4-BE49-F238E27FC236}">
                <a16:creationId xmlns:a16="http://schemas.microsoft.com/office/drawing/2014/main" id="{FC459C5C-87E8-5F46-8F80-20F490357DCB}"/>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4" name="Freeform 3">
            <a:extLst>
              <a:ext uri="{FF2B5EF4-FFF2-40B4-BE49-F238E27FC236}">
                <a16:creationId xmlns:a16="http://schemas.microsoft.com/office/drawing/2014/main" id="{953FE37F-D96B-672E-82E7-26C3F4391A4D}"/>
              </a:ext>
            </a:extLst>
          </p:cNvPr>
          <p:cNvSpPr/>
          <p:nvPr/>
        </p:nvSpPr>
        <p:spPr>
          <a:xfrm>
            <a:off x="2247254" y="2414444"/>
            <a:ext cx="3430292" cy="742044"/>
          </a:xfrm>
          <a:custGeom>
            <a:avLst/>
            <a:gdLst>
              <a:gd name="connsiteX0" fmla="*/ 3430292 w 3430292"/>
              <a:gd name="connsiteY0" fmla="*/ 742044 h 742044"/>
              <a:gd name="connsiteX1" fmla="*/ 3089329 w 3430292"/>
              <a:gd name="connsiteY1" fmla="*/ 18790 h 742044"/>
              <a:gd name="connsiteX2" fmla="*/ 1585993 w 3430292"/>
              <a:gd name="connsiteY2" fmla="*/ 246098 h 742044"/>
              <a:gd name="connsiteX3" fmla="*/ 676760 w 3430292"/>
              <a:gd name="connsiteY3" fmla="*/ 612892 h 742044"/>
              <a:gd name="connsiteX4" fmla="*/ 0 w 3430292"/>
              <a:gd name="connsiteY4" fmla="*/ 716214 h 742044"/>
              <a:gd name="connsiteX5" fmla="*/ 0 w 3430292"/>
              <a:gd name="connsiteY5" fmla="*/ 716214 h 7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292" h="742044">
                <a:moveTo>
                  <a:pt x="3430292" y="742044"/>
                </a:moveTo>
                <a:cubicBezTo>
                  <a:pt x="3413502" y="421746"/>
                  <a:pt x="3396712" y="101448"/>
                  <a:pt x="3089329" y="18790"/>
                </a:cubicBezTo>
                <a:cubicBezTo>
                  <a:pt x="2781946" y="-63868"/>
                  <a:pt x="1988088" y="147081"/>
                  <a:pt x="1585993" y="246098"/>
                </a:cubicBezTo>
                <a:cubicBezTo>
                  <a:pt x="1183898" y="345115"/>
                  <a:pt x="941092" y="534539"/>
                  <a:pt x="676760" y="612892"/>
                </a:cubicBezTo>
                <a:cubicBezTo>
                  <a:pt x="412428" y="691245"/>
                  <a:pt x="0" y="716214"/>
                  <a:pt x="0" y="716214"/>
                </a:cubicBezTo>
                <a:lnTo>
                  <a:pt x="0" y="716214"/>
                </a:lnTo>
              </a:path>
            </a:pathLst>
          </a:custGeom>
          <a:noFill/>
          <a:ln>
            <a:solidFill>
              <a:srgbClr val="007212"/>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3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5" grpId="0"/>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4D557A49-53E5-1E41-BC9A-C50577F73409}"/>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2142236" y="3013186"/>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67" name="Freeform 66">
              <a:extLst>
                <a:ext uri="{FF2B5EF4-FFF2-40B4-BE49-F238E27FC236}">
                  <a16:creationId xmlns:a16="http://schemas.microsoft.com/office/drawing/2014/main" id="{3A4385E7-FFFF-BE4C-B121-6B6CA6F6DC0A}"/>
                </a:ext>
              </a:extLst>
            </p:cNvPr>
            <p:cNvSpPr/>
            <p:nvPr/>
          </p:nvSpPr>
          <p:spPr>
            <a:xfrm>
              <a:off x="2247254" y="2414444"/>
              <a:ext cx="3430292" cy="742044"/>
            </a:xfrm>
            <a:custGeom>
              <a:avLst/>
              <a:gdLst>
                <a:gd name="connsiteX0" fmla="*/ 3430292 w 3430292"/>
                <a:gd name="connsiteY0" fmla="*/ 742044 h 742044"/>
                <a:gd name="connsiteX1" fmla="*/ 3089329 w 3430292"/>
                <a:gd name="connsiteY1" fmla="*/ 18790 h 742044"/>
                <a:gd name="connsiteX2" fmla="*/ 1585993 w 3430292"/>
                <a:gd name="connsiteY2" fmla="*/ 246098 h 742044"/>
                <a:gd name="connsiteX3" fmla="*/ 676760 w 3430292"/>
                <a:gd name="connsiteY3" fmla="*/ 612892 h 742044"/>
                <a:gd name="connsiteX4" fmla="*/ 0 w 3430292"/>
                <a:gd name="connsiteY4" fmla="*/ 716214 h 742044"/>
                <a:gd name="connsiteX5" fmla="*/ 0 w 3430292"/>
                <a:gd name="connsiteY5" fmla="*/ 716214 h 7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292" h="742044">
                  <a:moveTo>
                    <a:pt x="3430292" y="742044"/>
                  </a:moveTo>
                  <a:cubicBezTo>
                    <a:pt x="3413502" y="421746"/>
                    <a:pt x="3396712" y="101448"/>
                    <a:pt x="3089329" y="18790"/>
                  </a:cubicBezTo>
                  <a:cubicBezTo>
                    <a:pt x="2781946" y="-63868"/>
                    <a:pt x="1988088" y="147081"/>
                    <a:pt x="1585993" y="246098"/>
                  </a:cubicBezTo>
                  <a:cubicBezTo>
                    <a:pt x="1183898" y="345115"/>
                    <a:pt x="941092" y="534539"/>
                    <a:pt x="676760" y="612892"/>
                  </a:cubicBezTo>
                  <a:cubicBezTo>
                    <a:pt x="412428" y="691245"/>
                    <a:pt x="0" y="716214"/>
                    <a:pt x="0" y="716214"/>
                  </a:cubicBezTo>
                  <a:lnTo>
                    <a:pt x="0" y="716214"/>
                  </a:lnTo>
                </a:path>
              </a:pathLst>
            </a:custGeom>
            <a:noFill/>
            <a:ln>
              <a:solidFill>
                <a:srgbClr val="007212"/>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57673BA7-55CF-8344-95AF-740F65D0AB21}"/>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968835B2-95E6-D145-85C0-68E2EE531D25}"/>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C9CE5FE6-9884-0B4D-A968-CBF2D0BC540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39598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6135E3F4-826A-A145-A458-24305927E65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3D04C337-940A-9641-B7E9-992A124BAEF4}"/>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95" name="TextBox 94">
            <a:extLst>
              <a:ext uri="{FF2B5EF4-FFF2-40B4-BE49-F238E27FC236}">
                <a16:creationId xmlns:a16="http://schemas.microsoft.com/office/drawing/2014/main" id="{0B431937-D7B8-9743-8CD5-BE25F116176D}"/>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16810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1AA314A-B2DA-FC46-829C-19B53DD2FC69}"/>
              </a:ext>
            </a:extLst>
          </p:cNvPr>
          <p:cNvSpPr/>
          <p:nvPr/>
        </p:nvSpPr>
        <p:spPr>
          <a:xfrm rot="5400000" flipH="1">
            <a:off x="1500228" y="4100471"/>
            <a:ext cx="1073816" cy="18807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377FE55B-7CCE-2E42-A690-7D35D8D13463}"/>
              </a:ext>
            </a:extLst>
          </p:cNvPr>
          <p:cNvSpPr/>
          <p:nvPr/>
        </p:nvSpPr>
        <p:spPr>
          <a:xfrm rot="5400000" flipH="1" flipV="1">
            <a:off x="1945513" y="3473750"/>
            <a:ext cx="194309"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26A0421-BDBC-2041-ACAE-8B5F112040BD}"/>
              </a:ext>
            </a:extLst>
          </p:cNvPr>
          <p:cNvGrpSpPr/>
          <p:nvPr/>
        </p:nvGrpSpPr>
        <p:grpSpPr>
          <a:xfrm>
            <a:off x="1758314" y="3638550"/>
            <a:ext cx="191980" cy="1102391"/>
            <a:chOff x="1758314" y="3638550"/>
            <a:chExt cx="191980" cy="1102391"/>
          </a:xfrm>
          <a:pattFill prst="dkUpDiag">
            <a:fgClr>
              <a:srgbClr val="00B050"/>
            </a:fgClr>
            <a:bgClr>
              <a:schemeClr val="bg1"/>
            </a:bgClr>
          </a:pattFill>
        </p:grpSpPr>
        <p:sp>
          <p:nvSpPr>
            <p:cNvPr id="91" name="Rectangle 90">
              <a:extLst>
                <a:ext uri="{FF2B5EF4-FFF2-40B4-BE49-F238E27FC236}">
                  <a16:creationId xmlns:a16="http://schemas.microsoft.com/office/drawing/2014/main" id="{89C1574D-BA2F-6841-86EC-9CD7474E154B}"/>
                </a:ext>
              </a:extLst>
            </p:cNvPr>
            <p:cNvSpPr/>
            <p:nvPr/>
          </p:nvSpPr>
          <p:spPr>
            <a:xfrm rot="5400000" flipH="1">
              <a:off x="1393548" y="4188101"/>
              <a:ext cx="917606" cy="1880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ight Triangle 94">
              <a:extLst>
                <a:ext uri="{FF2B5EF4-FFF2-40B4-BE49-F238E27FC236}">
                  <a16:creationId xmlns:a16="http://schemas.microsoft.com/office/drawing/2014/main" id="{48939722-BE56-0D49-BDEF-812A5A218DAB}"/>
                </a:ext>
              </a:extLst>
            </p:cNvPr>
            <p:cNvSpPr/>
            <p:nvPr/>
          </p:nvSpPr>
          <p:spPr>
            <a:xfrm rot="5400000" flipH="1" flipV="1">
              <a:off x="1760729" y="3643295"/>
              <a:ext cx="194309" cy="18482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sp>
        <p:nvSpPr>
          <p:cNvPr id="80" name="TextBox 79">
            <a:extLst>
              <a:ext uri="{FF2B5EF4-FFF2-40B4-BE49-F238E27FC236}">
                <a16:creationId xmlns:a16="http://schemas.microsoft.com/office/drawing/2014/main" id="{4BD5A58A-070F-F94E-9E52-A62FFEEEB2AF}"/>
              </a:ext>
            </a:extLst>
          </p:cNvPr>
          <p:cNvSpPr txBox="1"/>
          <p:nvPr/>
        </p:nvSpPr>
        <p:spPr>
          <a:xfrm>
            <a:off x="1009649" y="1154290"/>
            <a:ext cx="6192661" cy="507831"/>
          </a:xfrm>
          <a:prstGeom prst="rect">
            <a:avLst/>
          </a:prstGeom>
          <a:noFill/>
        </p:spPr>
        <p:txBody>
          <a:bodyPr wrap="square" rtlCol="0">
            <a:spAutoFit/>
          </a:bodyPr>
          <a:lstStyle/>
          <a:p>
            <a:pPr algn="ctr"/>
            <a:r>
              <a:rPr lang="en-US" sz="2700" dirty="0"/>
              <a:t>Why the Loss from Trade Diversion</a:t>
            </a:r>
          </a:p>
        </p:txBody>
      </p:sp>
      <p:sp>
        <p:nvSpPr>
          <p:cNvPr id="83" name="TextBox 82">
            <a:extLst>
              <a:ext uri="{FF2B5EF4-FFF2-40B4-BE49-F238E27FC236}">
                <a16:creationId xmlns:a16="http://schemas.microsoft.com/office/drawing/2014/main" id="{FC2F5CF4-B69C-3E43-8A72-0777641B77EC}"/>
              </a:ext>
            </a:extLst>
          </p:cNvPr>
          <p:cNvSpPr txBox="1"/>
          <p:nvPr/>
        </p:nvSpPr>
        <p:spPr>
          <a:xfrm>
            <a:off x="495865" y="5031003"/>
            <a:ext cx="857058" cy="584775"/>
          </a:xfrm>
          <a:prstGeom prst="rect">
            <a:avLst/>
          </a:prstGeom>
          <a:noFill/>
          <a:ln w="28575">
            <a:noFill/>
          </a:ln>
        </p:spPr>
        <p:txBody>
          <a:bodyPr wrap="square" rtlCol="0">
            <a:spAutoFit/>
          </a:bodyPr>
          <a:lstStyle/>
          <a:p>
            <a:pPr algn="ctr"/>
            <a:r>
              <a:rPr lang="en-US" sz="1600" dirty="0">
                <a:solidFill>
                  <a:srgbClr val="00B050"/>
                </a:solidFill>
              </a:rPr>
              <a:t>C’s fall in cost</a:t>
            </a:r>
          </a:p>
        </p:txBody>
      </p:sp>
      <p:cxnSp>
        <p:nvCxnSpPr>
          <p:cNvPr id="102" name="Straight Connector 101">
            <a:extLst>
              <a:ext uri="{FF2B5EF4-FFF2-40B4-BE49-F238E27FC236}">
                <a16:creationId xmlns:a16="http://schemas.microsoft.com/office/drawing/2014/main" id="{FD2BEBA1-28D1-FC42-A459-CFAB58B001B5}"/>
              </a:ext>
            </a:extLst>
          </p:cNvPr>
          <p:cNvCxnSpPr>
            <a:cxnSpLocks/>
          </p:cNvCxnSpPr>
          <p:nvPr/>
        </p:nvCxnSpPr>
        <p:spPr>
          <a:xfrm flipH="1">
            <a:off x="891540" y="4149091"/>
            <a:ext cx="948690" cy="94868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D2BBF4D-405B-AF4D-8992-FB5F85844A47}"/>
              </a:ext>
            </a:extLst>
          </p:cNvPr>
          <p:cNvSpPr txBox="1"/>
          <p:nvPr/>
        </p:nvSpPr>
        <p:spPr>
          <a:xfrm>
            <a:off x="2615758" y="5015959"/>
            <a:ext cx="857058" cy="584775"/>
          </a:xfrm>
          <a:prstGeom prst="rect">
            <a:avLst/>
          </a:prstGeom>
          <a:noFill/>
          <a:ln w="28575">
            <a:noFill/>
          </a:ln>
        </p:spPr>
        <p:txBody>
          <a:bodyPr wrap="square" rtlCol="0">
            <a:spAutoFit/>
          </a:bodyPr>
          <a:lstStyle/>
          <a:p>
            <a:pPr algn="ctr"/>
            <a:r>
              <a:rPr lang="en-US" sz="1600" dirty="0">
                <a:solidFill>
                  <a:srgbClr val="FF0000"/>
                </a:solidFill>
              </a:rPr>
              <a:t>B’s rise in cost</a:t>
            </a:r>
          </a:p>
        </p:txBody>
      </p:sp>
      <p:cxnSp>
        <p:nvCxnSpPr>
          <p:cNvPr id="110" name="Straight Connector 109">
            <a:extLst>
              <a:ext uri="{FF2B5EF4-FFF2-40B4-BE49-F238E27FC236}">
                <a16:creationId xmlns:a16="http://schemas.microsoft.com/office/drawing/2014/main" id="{6240FA6D-A457-B24C-A075-BAC217090CA2}"/>
              </a:ext>
            </a:extLst>
          </p:cNvPr>
          <p:cNvCxnSpPr>
            <a:cxnSpLocks/>
          </p:cNvCxnSpPr>
          <p:nvPr/>
        </p:nvCxnSpPr>
        <p:spPr>
          <a:xfrm>
            <a:off x="2040255" y="4143073"/>
            <a:ext cx="965835" cy="98899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92CCD97-4CFF-404A-B5CA-F62A0785A7EC}"/>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6" name="TextBox 105">
                <a:extLst>
                  <a:ext uri="{FF2B5EF4-FFF2-40B4-BE49-F238E27FC236}">
                    <a16:creationId xmlns:a16="http://schemas.microsoft.com/office/drawing/2014/main" id="{D92CCD97-4CFF-404A-B5CA-F62A0785A7EC}"/>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F78C3D24-0211-B94B-AF30-1F54664C3BC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7" name="TextBox 106">
                <a:extLst>
                  <a:ext uri="{FF2B5EF4-FFF2-40B4-BE49-F238E27FC236}">
                    <a16:creationId xmlns:a16="http://schemas.microsoft.com/office/drawing/2014/main" id="{F78C3D24-0211-B94B-AF30-1F54664C3BC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D6E04F5D-A19A-F54E-ACCE-C1A5E99550C2}"/>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11" name="TextBox 110">
                <a:extLst>
                  <a:ext uri="{FF2B5EF4-FFF2-40B4-BE49-F238E27FC236}">
                    <a16:creationId xmlns:a16="http://schemas.microsoft.com/office/drawing/2014/main" id="{D6E04F5D-A19A-F54E-ACCE-C1A5E99550C2}"/>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17CC5766-26B5-EA41-B611-165C4DE57C5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6BB2767C-F295-F042-AFB4-BCF17039EF12}"/>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3" name="TextBox 102">
            <a:extLst>
              <a:ext uri="{FF2B5EF4-FFF2-40B4-BE49-F238E27FC236}">
                <a16:creationId xmlns:a16="http://schemas.microsoft.com/office/drawing/2014/main" id="{ECC0EB88-F23E-E644-BE57-0859771251B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9399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82" name="TextBox 81">
            <a:extLst>
              <a:ext uri="{FF2B5EF4-FFF2-40B4-BE49-F238E27FC236}">
                <a16:creationId xmlns:a16="http://schemas.microsoft.com/office/drawing/2014/main" id="{E4CA7DDD-2C7B-3C45-AE03-0A2412CE316B}"/>
              </a:ext>
            </a:extLst>
          </p:cNvPr>
          <p:cNvSpPr txBox="1"/>
          <p:nvPr/>
        </p:nvSpPr>
        <p:spPr>
          <a:xfrm>
            <a:off x="1447800" y="5410200"/>
            <a:ext cx="670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Loss is an area, product of the price change and the quantity of trade diversion, with the latter depending on the former.</a:t>
            </a:r>
          </a:p>
          <a:p>
            <a:pPr marL="285750" indent="-285750">
              <a:buFont typeface="Arial" panose="020B0604020202020204" pitchFamily="34" charset="0"/>
              <a:buChar char="•"/>
            </a:pPr>
            <a:r>
              <a:rPr lang="en-US" dirty="0"/>
              <a:t>So the loss rises with the </a:t>
            </a:r>
            <a:r>
              <a:rPr lang="en-US" u="sng" dirty="0"/>
              <a:t>square</a:t>
            </a:r>
            <a:r>
              <a:rPr lang="en-US" dirty="0"/>
              <a:t> of trade diversion.</a:t>
            </a:r>
          </a:p>
        </p:txBody>
      </p:sp>
      <p:sp>
        <p:nvSpPr>
          <p:cNvPr id="3" name="Footer Placeholder 2">
            <a:extLst>
              <a:ext uri="{FF2B5EF4-FFF2-40B4-BE49-F238E27FC236}">
                <a16:creationId xmlns:a16="http://schemas.microsoft.com/office/drawing/2014/main" id="{181E4E81-EA4D-AC44-AB5A-D0A75722BC9A}"/>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AF3DE9BC-CDD2-0E4F-9791-19217B7238A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2" name="TextBox 101">
            <a:extLst>
              <a:ext uri="{FF2B5EF4-FFF2-40B4-BE49-F238E27FC236}">
                <a16:creationId xmlns:a16="http://schemas.microsoft.com/office/drawing/2014/main" id="{9001C359-5102-C84D-A985-0DD5CEF9714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41945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Autarky to Trade </a:t>
            </a:r>
          </a:p>
        </p:txBody>
      </p:sp>
      <p:sp>
        <p:nvSpPr>
          <p:cNvPr id="4" name="Footer Placeholder 3"/>
          <p:cNvSpPr>
            <a:spLocks noGrp="1"/>
          </p:cNvSpPr>
          <p:nvPr>
            <p:ph type="ftr" sz="quarter" idx="11"/>
          </p:nvPr>
        </p:nvSpPr>
        <p:spPr/>
        <p:txBody>
          <a:bodyPr/>
          <a:lstStyle/>
          <a:p>
            <a:pPr>
              <a:defRPr/>
            </a:pPr>
            <a:r>
              <a:rPr lang="en-US"/>
              <a:t>Class 18:  Scale Economies and Imperfect Competition</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cxnSp>
        <p:nvCxnSpPr>
          <p:cNvPr id="8" name="Straight Connector 7">
            <a:extLst>
              <a:ext uri="{FF2B5EF4-FFF2-40B4-BE49-F238E27FC236}">
                <a16:creationId xmlns:a16="http://schemas.microsoft.com/office/drawing/2014/main" id="{8FFAA93C-CE53-ED95-E5BD-DFFFBEEEFB2B}"/>
              </a:ext>
            </a:extLst>
          </p:cNvPr>
          <p:cNvCxnSpPr>
            <a:cxnSpLocks/>
          </p:cNvCxnSpPr>
          <p:nvPr/>
        </p:nvCxnSpPr>
        <p:spPr>
          <a:xfrm>
            <a:off x="1634067" y="4279788"/>
            <a:ext cx="58635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A6B16C7-9935-3F20-6304-0A1C8600023A}"/>
              </a:ext>
            </a:extLst>
          </p:cNvPr>
          <p:cNvCxnSpPr>
            <a:cxnSpLocks/>
          </p:cNvCxnSpPr>
          <p:nvPr/>
        </p:nvCxnSpPr>
        <p:spPr>
          <a:xfrm flipV="1">
            <a:off x="1640245" y="1573427"/>
            <a:ext cx="0" cy="396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62AE3D-106B-6716-DDC3-7E9F41A91CC1}"/>
                  </a:ext>
                </a:extLst>
              </p:cNvPr>
              <p:cNvSpPr txBox="1"/>
              <p:nvPr/>
            </p:nvSpPr>
            <p:spPr>
              <a:xfrm>
                <a:off x="1203640" y="1388761"/>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𝜋</m:t>
                      </m:r>
                    </m:oMath>
                  </m:oMathPara>
                </a14:m>
                <a:endParaRPr lang="en-US" baseline="30000" dirty="0"/>
              </a:p>
            </p:txBody>
          </p:sp>
        </mc:Choice>
        <mc:Fallback xmlns="">
          <p:sp>
            <p:nvSpPr>
              <p:cNvPr id="10" name="TextBox 9">
                <a:extLst>
                  <a:ext uri="{FF2B5EF4-FFF2-40B4-BE49-F238E27FC236}">
                    <a16:creationId xmlns:a16="http://schemas.microsoft.com/office/drawing/2014/main" id="{5662AE3D-106B-6716-DDC3-7E9F41A91CC1}"/>
                  </a:ext>
                </a:extLst>
              </p:cNvPr>
              <p:cNvSpPr txBox="1">
                <a:spLocks noRot="1" noChangeAspect="1" noMove="1" noResize="1" noEditPoints="1" noAdjustHandles="1" noChangeArrowheads="1" noChangeShapeType="1" noTextEdit="1"/>
              </p:cNvSpPr>
              <p:nvPr/>
            </p:nvSpPr>
            <p:spPr>
              <a:xfrm>
                <a:off x="1203640" y="1388761"/>
                <a:ext cx="457200" cy="369332"/>
              </a:xfrm>
              <a:prstGeom prst="rect">
                <a:avLst/>
              </a:prstGeom>
              <a:blipFill>
                <a:blip r:embed="rId3"/>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8BE4A5E5-0E91-4380-B837-0D8F58D76699}"/>
              </a:ext>
            </a:extLst>
          </p:cNvPr>
          <p:cNvCxnSpPr>
            <a:cxnSpLocks/>
          </p:cNvCxnSpPr>
          <p:nvPr/>
        </p:nvCxnSpPr>
        <p:spPr>
          <a:xfrm flipH="1">
            <a:off x="1646424" y="1634927"/>
            <a:ext cx="5283390" cy="322928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F7760C7-60F1-6BD2-AF35-4F68DE55632D}"/>
                  </a:ext>
                </a:extLst>
              </p:cNvPr>
              <p:cNvSpPr txBox="1"/>
              <p:nvPr/>
            </p:nvSpPr>
            <p:spPr>
              <a:xfrm>
                <a:off x="1179956" y="4620243"/>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𝐷</m:t>
                          </m:r>
                        </m:sub>
                      </m:sSub>
                    </m:oMath>
                  </m:oMathPara>
                </a14:m>
                <a:endParaRPr lang="en-US" baseline="30000" dirty="0"/>
              </a:p>
            </p:txBody>
          </p:sp>
        </mc:Choice>
        <mc:Fallback xmlns="">
          <p:sp>
            <p:nvSpPr>
              <p:cNvPr id="43" name="TextBox 42">
                <a:extLst>
                  <a:ext uri="{FF2B5EF4-FFF2-40B4-BE49-F238E27FC236}">
                    <a16:creationId xmlns:a16="http://schemas.microsoft.com/office/drawing/2014/main" id="{DF7760C7-60F1-6BD2-AF35-4F68DE55632D}"/>
                  </a:ext>
                </a:extLst>
              </p:cNvPr>
              <p:cNvSpPr txBox="1">
                <a:spLocks noRot="1" noChangeAspect="1" noMove="1" noResize="1" noEditPoints="1" noAdjustHandles="1" noChangeArrowheads="1" noChangeShapeType="1" noTextEdit="1"/>
              </p:cNvSpPr>
              <p:nvPr/>
            </p:nvSpPr>
            <p:spPr>
              <a:xfrm>
                <a:off x="1179956" y="4620243"/>
                <a:ext cx="457200"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B5E0E4B-419F-4F92-4026-325A3C863B05}"/>
                  </a:ext>
                </a:extLst>
              </p:cNvPr>
              <p:cNvSpPr txBox="1"/>
              <p:nvPr/>
            </p:nvSpPr>
            <p:spPr>
              <a:xfrm>
                <a:off x="7081337" y="4238323"/>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𝜑</m:t>
                      </m:r>
                    </m:oMath>
                  </m:oMathPara>
                </a14:m>
                <a:endParaRPr lang="en-US" baseline="30000" dirty="0"/>
              </a:p>
            </p:txBody>
          </p:sp>
        </mc:Choice>
        <mc:Fallback xmlns="">
          <p:sp>
            <p:nvSpPr>
              <p:cNvPr id="47" name="TextBox 46">
                <a:extLst>
                  <a:ext uri="{FF2B5EF4-FFF2-40B4-BE49-F238E27FC236}">
                    <a16:creationId xmlns:a16="http://schemas.microsoft.com/office/drawing/2014/main" id="{FB5E0E4B-419F-4F92-4026-325A3C863B05}"/>
                  </a:ext>
                </a:extLst>
              </p:cNvPr>
              <p:cNvSpPr txBox="1">
                <a:spLocks noRot="1" noChangeAspect="1" noMove="1" noResize="1" noEditPoints="1" noAdjustHandles="1" noChangeArrowheads="1" noChangeShapeType="1" noTextEdit="1"/>
              </p:cNvSpPr>
              <p:nvPr/>
            </p:nvSpPr>
            <p:spPr>
              <a:xfrm>
                <a:off x="7081337" y="4238323"/>
                <a:ext cx="457200" cy="369332"/>
              </a:xfrm>
              <a:prstGeom prst="rect">
                <a:avLst/>
              </a:prstGeom>
              <a:blipFill>
                <a:blip r:embed="rId5"/>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66A5BFFA-A452-8067-39CA-361DCB5E74A6}"/>
                  </a:ext>
                </a:extLst>
              </p:cNvPr>
              <p:cNvSpPr txBox="1"/>
              <p:nvPr/>
            </p:nvSpPr>
            <p:spPr>
              <a:xfrm>
                <a:off x="6185116" y="1271099"/>
                <a:ext cx="457200" cy="391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70C0"/>
                              </a:solidFill>
                              <a:latin typeface="Cambria Math" panose="02040503050406030204" pitchFamily="18" charset="0"/>
                              <a:ea typeface="Cambria Math" panose="02040503050406030204" pitchFamily="18" charset="0"/>
                            </a:rPr>
                          </m:ctrlPr>
                        </m:sSubPr>
                        <m:e>
                          <m:r>
                            <a:rPr lang="en-US" i="1" dirty="0" smtClean="0">
                              <a:solidFill>
                                <a:srgbClr val="0070C0"/>
                              </a:solidFill>
                              <a:latin typeface="Cambria Math" panose="02040503050406030204" pitchFamily="18" charset="0"/>
                              <a:ea typeface="Cambria Math" panose="02040503050406030204" pitchFamily="18" charset="0"/>
                            </a:rPr>
                            <m:t>𝜋</m:t>
                          </m:r>
                        </m:e>
                        <m:sub>
                          <m:r>
                            <a:rPr lang="en-US" b="0" i="1" dirty="0" smtClean="0">
                              <a:solidFill>
                                <a:srgbClr val="0070C0"/>
                              </a:solidFill>
                              <a:latin typeface="Cambria Math" panose="02040503050406030204" pitchFamily="18" charset="0"/>
                              <a:ea typeface="Cambria Math" panose="02040503050406030204" pitchFamily="18" charset="0"/>
                            </a:rPr>
                            <m:t>𝑎</m:t>
                          </m:r>
                          <m:r>
                            <a:rPr lang="en-US" b="0" i="1" dirty="0" smtClean="0">
                              <a:solidFill>
                                <a:srgbClr val="0070C0"/>
                              </a:solidFill>
                              <a:latin typeface="Cambria Math" panose="02040503050406030204" pitchFamily="18" charset="0"/>
                              <a:ea typeface="Cambria Math" panose="02040503050406030204" pitchFamily="18" charset="0"/>
                            </a:rPr>
                            <m:t>𝑢𝑡𝑎𝑟𝑘𝑦</m:t>
                          </m:r>
                        </m:sub>
                      </m:sSub>
                    </m:oMath>
                  </m:oMathPara>
                </a14:m>
                <a:endParaRPr lang="en-US" baseline="30000" dirty="0">
                  <a:solidFill>
                    <a:srgbClr val="0070C0"/>
                  </a:solidFill>
                </a:endParaRPr>
              </a:p>
            </p:txBody>
          </p:sp>
        </mc:Choice>
        <mc:Fallback>
          <p:sp>
            <p:nvSpPr>
              <p:cNvPr id="49" name="TextBox 48">
                <a:extLst>
                  <a:ext uri="{FF2B5EF4-FFF2-40B4-BE49-F238E27FC236}">
                    <a16:creationId xmlns:a16="http://schemas.microsoft.com/office/drawing/2014/main" id="{66A5BFFA-A452-8067-39CA-361DCB5E74A6}"/>
                  </a:ext>
                </a:extLst>
              </p:cNvPr>
              <p:cNvSpPr txBox="1">
                <a:spLocks noRot="1" noChangeAspect="1" noMove="1" noResize="1" noEditPoints="1" noAdjustHandles="1" noChangeArrowheads="1" noChangeShapeType="1" noTextEdit="1"/>
              </p:cNvSpPr>
              <p:nvPr/>
            </p:nvSpPr>
            <p:spPr>
              <a:xfrm>
                <a:off x="6185116" y="1271099"/>
                <a:ext cx="457200" cy="391261"/>
              </a:xfrm>
              <a:prstGeom prst="rect">
                <a:avLst/>
              </a:prstGeom>
              <a:blipFill>
                <a:blip r:embed="rId6"/>
                <a:stretch>
                  <a:fillRect r="-11081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FD99CA7-363E-ECF0-3B07-9728FBE73802}"/>
                  </a:ext>
                </a:extLst>
              </p:cNvPr>
              <p:cNvSpPr txBox="1"/>
              <p:nvPr/>
            </p:nvSpPr>
            <p:spPr>
              <a:xfrm>
                <a:off x="2222634" y="3876063"/>
                <a:ext cx="457200" cy="363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solidFill>
                                <a:srgbClr val="0070C0"/>
                              </a:solidFill>
                              <a:latin typeface="Cambria Math" panose="02040503050406030204" pitchFamily="18" charset="0"/>
                              <a:ea typeface="Cambria Math" panose="02040503050406030204" pitchFamily="18" charset="0"/>
                            </a:rPr>
                          </m:ctrlPr>
                        </m:sSubSupPr>
                        <m:e>
                          <m:r>
                            <a:rPr lang="en-US" i="1" dirty="0" smtClean="0">
                              <a:solidFill>
                                <a:srgbClr val="0070C0"/>
                              </a:solidFill>
                              <a:latin typeface="Cambria Math" panose="02040503050406030204" pitchFamily="18" charset="0"/>
                              <a:ea typeface="Cambria Math" panose="02040503050406030204" pitchFamily="18" charset="0"/>
                            </a:rPr>
                            <m:t>𝜑</m:t>
                          </m:r>
                        </m:e>
                        <m:sub>
                          <m:r>
                            <a:rPr lang="en-US" b="0" i="1" dirty="0" smtClean="0">
                              <a:solidFill>
                                <a:srgbClr val="0070C0"/>
                              </a:solidFill>
                              <a:latin typeface="Cambria Math" panose="02040503050406030204" pitchFamily="18" charset="0"/>
                              <a:ea typeface="Cambria Math" panose="02040503050406030204" pitchFamily="18" charset="0"/>
                            </a:rPr>
                            <m:t>𝑎</m:t>
                          </m:r>
                        </m:sub>
                        <m:sup>
                          <m:r>
                            <a:rPr lang="en-US" b="0" i="1" dirty="0" smtClean="0">
                              <a:solidFill>
                                <a:srgbClr val="0070C0"/>
                              </a:solidFill>
                              <a:latin typeface="Cambria Math" panose="02040503050406030204" pitchFamily="18" charset="0"/>
                              <a:ea typeface="Cambria Math" panose="02040503050406030204" pitchFamily="18" charset="0"/>
                            </a:rPr>
                            <m:t>∗</m:t>
                          </m:r>
                        </m:sup>
                      </m:sSubSup>
                    </m:oMath>
                  </m:oMathPara>
                </a14:m>
                <a:endParaRPr lang="en-US" baseline="30000" dirty="0">
                  <a:solidFill>
                    <a:srgbClr val="0070C0"/>
                  </a:solidFill>
                </a:endParaRPr>
              </a:p>
            </p:txBody>
          </p:sp>
        </mc:Choice>
        <mc:Fallback xmlns="">
          <p:sp>
            <p:nvSpPr>
              <p:cNvPr id="57" name="TextBox 56">
                <a:extLst>
                  <a:ext uri="{FF2B5EF4-FFF2-40B4-BE49-F238E27FC236}">
                    <a16:creationId xmlns:a16="http://schemas.microsoft.com/office/drawing/2014/main" id="{5FD99CA7-363E-ECF0-3B07-9728FBE73802}"/>
                  </a:ext>
                </a:extLst>
              </p:cNvPr>
              <p:cNvSpPr txBox="1">
                <a:spLocks noRot="1" noChangeAspect="1" noMove="1" noResize="1" noEditPoints="1" noAdjustHandles="1" noChangeArrowheads="1" noChangeShapeType="1" noTextEdit="1"/>
              </p:cNvSpPr>
              <p:nvPr/>
            </p:nvSpPr>
            <p:spPr>
              <a:xfrm>
                <a:off x="2222634" y="3876063"/>
                <a:ext cx="457200" cy="363241"/>
              </a:xfrm>
              <a:prstGeom prst="rect">
                <a:avLst/>
              </a:prstGeom>
              <a:blipFill>
                <a:blip r:embed="rId7"/>
                <a:stretch>
                  <a:fillRect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83A0425-1F39-61A7-E59F-001616BE25FF}"/>
                  </a:ext>
                </a:extLst>
              </p:cNvPr>
              <p:cNvSpPr txBox="1"/>
              <p:nvPr/>
            </p:nvSpPr>
            <p:spPr>
              <a:xfrm>
                <a:off x="1237735" y="408652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0</m:t>
                      </m:r>
                    </m:oMath>
                  </m:oMathPara>
                </a14:m>
                <a:endParaRPr lang="en-US" baseline="30000" dirty="0"/>
              </a:p>
            </p:txBody>
          </p:sp>
        </mc:Choice>
        <mc:Fallback xmlns="">
          <p:sp>
            <p:nvSpPr>
              <p:cNvPr id="59" name="TextBox 58">
                <a:extLst>
                  <a:ext uri="{FF2B5EF4-FFF2-40B4-BE49-F238E27FC236}">
                    <a16:creationId xmlns:a16="http://schemas.microsoft.com/office/drawing/2014/main" id="{983A0425-1F39-61A7-E59F-001616BE25FF}"/>
                  </a:ext>
                </a:extLst>
              </p:cNvPr>
              <p:cNvSpPr txBox="1">
                <a:spLocks noRot="1" noChangeAspect="1" noMove="1" noResize="1" noEditPoints="1" noAdjustHandles="1" noChangeArrowheads="1" noChangeShapeType="1" noTextEdit="1"/>
              </p:cNvSpPr>
              <p:nvPr/>
            </p:nvSpPr>
            <p:spPr>
              <a:xfrm>
                <a:off x="1237735" y="4086520"/>
                <a:ext cx="457200" cy="369332"/>
              </a:xfrm>
              <a:prstGeom prst="rect">
                <a:avLst/>
              </a:prstGeom>
              <a:blipFill>
                <a:blip r:embed="rId8"/>
                <a:stretch>
                  <a:fillRect/>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9FC77B36-8CCB-2D45-F24A-2838686EB2C1}"/>
              </a:ext>
            </a:extLst>
          </p:cNvPr>
          <p:cNvSpPr txBox="1"/>
          <p:nvPr/>
        </p:nvSpPr>
        <p:spPr>
          <a:xfrm>
            <a:off x="601702" y="1408276"/>
            <a:ext cx="1272065" cy="369332"/>
          </a:xfrm>
          <a:prstGeom prst="rect">
            <a:avLst/>
          </a:prstGeom>
          <a:noFill/>
        </p:spPr>
        <p:txBody>
          <a:bodyPr wrap="square" rtlCol="0">
            <a:spAutoFit/>
          </a:bodyPr>
          <a:lstStyle/>
          <a:p>
            <a:r>
              <a:rPr lang="en-US" dirty="0"/>
              <a:t>Profit</a:t>
            </a:r>
          </a:p>
        </p:txBody>
      </p:sp>
      <p:sp>
        <p:nvSpPr>
          <p:cNvPr id="68" name="TextBox 67">
            <a:extLst>
              <a:ext uri="{FF2B5EF4-FFF2-40B4-BE49-F238E27FC236}">
                <a16:creationId xmlns:a16="http://schemas.microsoft.com/office/drawing/2014/main" id="{139F0CA3-B75B-4B1D-BFC4-E4D5A1412FC4}"/>
              </a:ext>
            </a:extLst>
          </p:cNvPr>
          <p:cNvSpPr txBox="1"/>
          <p:nvPr/>
        </p:nvSpPr>
        <p:spPr>
          <a:xfrm>
            <a:off x="6707999" y="4534207"/>
            <a:ext cx="1369194" cy="369332"/>
          </a:xfrm>
          <a:prstGeom prst="rect">
            <a:avLst/>
          </a:prstGeom>
          <a:noFill/>
        </p:spPr>
        <p:txBody>
          <a:bodyPr wrap="square" rtlCol="0">
            <a:spAutoFit/>
          </a:bodyPr>
          <a:lstStyle/>
          <a:p>
            <a:r>
              <a:rPr lang="en-US" dirty="0"/>
              <a:t>Productivity</a:t>
            </a:r>
          </a:p>
        </p:txBody>
      </p:sp>
      <p:cxnSp>
        <p:nvCxnSpPr>
          <p:cNvPr id="3" name="Straight Connector 2">
            <a:extLst>
              <a:ext uri="{FF2B5EF4-FFF2-40B4-BE49-F238E27FC236}">
                <a16:creationId xmlns:a16="http://schemas.microsoft.com/office/drawing/2014/main" id="{BB17924D-B325-482D-8AA8-C574FA96B1F1}"/>
              </a:ext>
            </a:extLst>
          </p:cNvPr>
          <p:cNvCxnSpPr>
            <a:cxnSpLocks/>
          </p:cNvCxnSpPr>
          <p:nvPr/>
        </p:nvCxnSpPr>
        <p:spPr>
          <a:xfrm flipH="1">
            <a:off x="1613472" y="3276600"/>
            <a:ext cx="5320728" cy="20079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A26ED18-E8BC-6DD9-4B51-BD60C952C90E}"/>
                  </a:ext>
                </a:extLst>
              </p:cNvPr>
              <p:cNvSpPr txBox="1"/>
              <p:nvPr/>
            </p:nvSpPr>
            <p:spPr>
              <a:xfrm>
                <a:off x="1203640" y="506274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𝑋</m:t>
                          </m:r>
                        </m:sub>
                      </m:sSub>
                    </m:oMath>
                  </m:oMathPara>
                </a14:m>
                <a:endParaRPr lang="en-US" baseline="30000" dirty="0"/>
              </a:p>
            </p:txBody>
          </p:sp>
        </mc:Choice>
        <mc:Fallback xmlns="">
          <p:sp>
            <p:nvSpPr>
              <p:cNvPr id="14" name="TextBox 13">
                <a:extLst>
                  <a:ext uri="{FF2B5EF4-FFF2-40B4-BE49-F238E27FC236}">
                    <a16:creationId xmlns:a16="http://schemas.microsoft.com/office/drawing/2014/main" id="{CA26ED18-E8BC-6DD9-4B51-BD60C952C90E}"/>
                  </a:ext>
                </a:extLst>
              </p:cNvPr>
              <p:cNvSpPr txBox="1">
                <a:spLocks noRot="1" noChangeAspect="1" noMove="1" noResize="1" noEditPoints="1" noAdjustHandles="1" noChangeArrowheads="1" noChangeShapeType="1" noTextEdit="1"/>
              </p:cNvSpPr>
              <p:nvPr/>
            </p:nvSpPr>
            <p:spPr>
              <a:xfrm>
                <a:off x="1203640" y="5062740"/>
                <a:ext cx="457200" cy="369332"/>
              </a:xfrm>
              <a:prstGeom prst="rect">
                <a:avLst/>
              </a:prstGeom>
              <a:blipFill>
                <a:blip r:embed="rId9"/>
                <a:stretch>
                  <a:fillRect b="-16667"/>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1EB0B851-B4BB-D198-6A17-10111DA23307}"/>
              </a:ext>
            </a:extLst>
          </p:cNvPr>
          <p:cNvCxnSpPr>
            <a:cxnSpLocks/>
          </p:cNvCxnSpPr>
          <p:nvPr/>
        </p:nvCxnSpPr>
        <p:spPr>
          <a:xfrm flipH="1">
            <a:off x="1646424" y="2079137"/>
            <a:ext cx="5302727" cy="27850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BA1CE1E-0FC8-B862-DC0B-A49F7EFE960F}"/>
                  </a:ext>
                </a:extLst>
              </p:cNvPr>
              <p:cNvSpPr txBox="1"/>
              <p:nvPr/>
            </p:nvSpPr>
            <p:spPr>
              <a:xfrm>
                <a:off x="6916657" y="1803532"/>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ea typeface="Cambria Math" panose="02040503050406030204" pitchFamily="18" charset="0"/>
                            </a:rPr>
                            <m:t>𝐷</m:t>
                          </m:r>
                        </m:sub>
                      </m:sSub>
                    </m:oMath>
                  </m:oMathPara>
                </a14:m>
                <a:endParaRPr lang="en-US" baseline="30000" dirty="0"/>
              </a:p>
            </p:txBody>
          </p:sp>
        </mc:Choice>
        <mc:Fallback xmlns="">
          <p:sp>
            <p:nvSpPr>
              <p:cNvPr id="16" name="TextBox 15">
                <a:extLst>
                  <a:ext uri="{FF2B5EF4-FFF2-40B4-BE49-F238E27FC236}">
                    <a16:creationId xmlns:a16="http://schemas.microsoft.com/office/drawing/2014/main" id="{9BA1CE1E-0FC8-B862-DC0B-A49F7EFE960F}"/>
                  </a:ext>
                </a:extLst>
              </p:cNvPr>
              <p:cNvSpPr txBox="1">
                <a:spLocks noRot="1" noChangeAspect="1" noMove="1" noResize="1" noEditPoints="1" noAdjustHandles="1" noChangeArrowheads="1" noChangeShapeType="1" noTextEdit="1"/>
              </p:cNvSpPr>
              <p:nvPr/>
            </p:nvSpPr>
            <p:spPr>
              <a:xfrm>
                <a:off x="6916657" y="1803532"/>
                <a:ext cx="45720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EB27915-ABBB-8BD0-E052-A4A26CED6A0B}"/>
                  </a:ext>
                </a:extLst>
              </p:cNvPr>
              <p:cNvSpPr txBox="1"/>
              <p:nvPr/>
            </p:nvSpPr>
            <p:spPr>
              <a:xfrm>
                <a:off x="6869212" y="2988835"/>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ea typeface="Cambria Math" panose="02040503050406030204" pitchFamily="18" charset="0"/>
                            </a:rPr>
                            <m:t>𝑋</m:t>
                          </m:r>
                        </m:sub>
                      </m:sSub>
                    </m:oMath>
                  </m:oMathPara>
                </a14:m>
                <a:endParaRPr lang="en-US" baseline="30000" dirty="0"/>
              </a:p>
            </p:txBody>
          </p:sp>
        </mc:Choice>
        <mc:Fallback xmlns="">
          <p:sp>
            <p:nvSpPr>
              <p:cNvPr id="17" name="TextBox 16">
                <a:extLst>
                  <a:ext uri="{FF2B5EF4-FFF2-40B4-BE49-F238E27FC236}">
                    <a16:creationId xmlns:a16="http://schemas.microsoft.com/office/drawing/2014/main" id="{1EB27915-ABBB-8BD0-E052-A4A26CED6A0B}"/>
                  </a:ext>
                </a:extLst>
              </p:cNvPr>
              <p:cNvSpPr txBox="1">
                <a:spLocks noRot="1" noChangeAspect="1" noMove="1" noResize="1" noEditPoints="1" noAdjustHandles="1" noChangeArrowheads="1" noChangeShapeType="1" noTextEdit="1"/>
              </p:cNvSpPr>
              <p:nvPr/>
            </p:nvSpPr>
            <p:spPr>
              <a:xfrm>
                <a:off x="6869212" y="2988835"/>
                <a:ext cx="457200" cy="369332"/>
              </a:xfrm>
              <a:prstGeom prst="rect">
                <a:avLst/>
              </a:prstGeom>
              <a:blipFill>
                <a:blip r:embed="rId11"/>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15C2C91B-3A35-D6C1-1109-5571B887F4D3}"/>
              </a:ext>
            </a:extLst>
          </p:cNvPr>
          <p:cNvCxnSpPr>
            <a:cxnSpLocks/>
          </p:cNvCxnSpPr>
          <p:nvPr/>
        </p:nvCxnSpPr>
        <p:spPr>
          <a:xfrm flipV="1">
            <a:off x="4274751" y="2312774"/>
            <a:ext cx="0" cy="196701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56840E5-AD2F-69E2-6DD6-4DD62EBEAD19}"/>
              </a:ext>
            </a:extLst>
          </p:cNvPr>
          <p:cNvCxnSpPr>
            <a:cxnSpLocks/>
          </p:cNvCxnSpPr>
          <p:nvPr/>
        </p:nvCxnSpPr>
        <p:spPr>
          <a:xfrm flipH="1">
            <a:off x="4268573" y="1816188"/>
            <a:ext cx="1751227" cy="16806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E8826BC-D61D-9207-C922-75D2E21C4CF3}"/>
                  </a:ext>
                </a:extLst>
              </p:cNvPr>
              <p:cNvSpPr txBox="1"/>
              <p:nvPr/>
            </p:nvSpPr>
            <p:spPr>
              <a:xfrm>
                <a:off x="5990282" y="1554016"/>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𝜋</m:t>
                      </m:r>
                    </m:oMath>
                  </m:oMathPara>
                </a14:m>
                <a:endParaRPr lang="en-US" baseline="30000" dirty="0"/>
              </a:p>
            </p:txBody>
          </p:sp>
        </mc:Choice>
        <mc:Fallback xmlns="">
          <p:sp>
            <p:nvSpPr>
              <p:cNvPr id="20" name="TextBox 19">
                <a:extLst>
                  <a:ext uri="{FF2B5EF4-FFF2-40B4-BE49-F238E27FC236}">
                    <a16:creationId xmlns:a16="http://schemas.microsoft.com/office/drawing/2014/main" id="{4E8826BC-D61D-9207-C922-75D2E21C4CF3}"/>
                  </a:ext>
                </a:extLst>
              </p:cNvPr>
              <p:cNvSpPr txBox="1">
                <a:spLocks noRot="1" noChangeAspect="1" noMove="1" noResize="1" noEditPoints="1" noAdjustHandles="1" noChangeArrowheads="1" noChangeShapeType="1" noTextEdit="1"/>
              </p:cNvSpPr>
              <p:nvPr/>
            </p:nvSpPr>
            <p:spPr>
              <a:xfrm>
                <a:off x="5990282" y="1554016"/>
                <a:ext cx="4572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24A621C-E999-EB72-235F-DE84E93C16EF}"/>
                  </a:ext>
                </a:extLst>
              </p:cNvPr>
              <p:cNvSpPr txBox="1"/>
              <p:nvPr/>
            </p:nvSpPr>
            <p:spPr>
              <a:xfrm>
                <a:off x="2656150" y="4213472"/>
                <a:ext cx="457200" cy="363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ea typeface="Cambria Math" panose="02040503050406030204" pitchFamily="18" charset="0"/>
                            </a:rPr>
                          </m:ctrlPr>
                        </m:sSubSupPr>
                        <m:e>
                          <m:r>
                            <a:rPr lang="en-US" i="1" dirty="0" smtClean="0">
                              <a:latin typeface="Cambria Math" panose="02040503050406030204" pitchFamily="18" charset="0"/>
                              <a:ea typeface="Cambria Math" panose="02040503050406030204" pitchFamily="18" charset="0"/>
                            </a:rPr>
                            <m:t>𝜑</m:t>
                          </m:r>
                        </m:e>
                        <m:sub>
                          <m:r>
                            <a:rPr lang="en-US" b="0" i="1" dirty="0" smtClean="0">
                              <a:latin typeface="Cambria Math" panose="02040503050406030204" pitchFamily="18" charset="0"/>
                              <a:ea typeface="Cambria Math" panose="02040503050406030204" pitchFamily="18" charset="0"/>
                            </a:rPr>
                            <m:t>𝐷</m:t>
                          </m:r>
                        </m:sub>
                        <m:sup>
                          <m:r>
                            <a:rPr lang="en-US" b="0" i="1" dirty="0" smtClean="0">
                              <a:latin typeface="Cambria Math" panose="02040503050406030204" pitchFamily="18" charset="0"/>
                              <a:ea typeface="Cambria Math" panose="02040503050406030204" pitchFamily="18" charset="0"/>
                            </a:rPr>
                            <m:t>∗</m:t>
                          </m:r>
                        </m:sup>
                      </m:sSubSup>
                    </m:oMath>
                  </m:oMathPara>
                </a14:m>
                <a:endParaRPr lang="en-US" baseline="30000" dirty="0"/>
              </a:p>
            </p:txBody>
          </p:sp>
        </mc:Choice>
        <mc:Fallback xmlns="">
          <p:sp>
            <p:nvSpPr>
              <p:cNvPr id="21" name="TextBox 20">
                <a:extLst>
                  <a:ext uri="{FF2B5EF4-FFF2-40B4-BE49-F238E27FC236}">
                    <a16:creationId xmlns:a16="http://schemas.microsoft.com/office/drawing/2014/main" id="{424A621C-E999-EB72-235F-DE84E93C16EF}"/>
                  </a:ext>
                </a:extLst>
              </p:cNvPr>
              <p:cNvSpPr txBox="1">
                <a:spLocks noRot="1" noChangeAspect="1" noMove="1" noResize="1" noEditPoints="1" noAdjustHandles="1" noChangeArrowheads="1" noChangeShapeType="1" noTextEdit="1"/>
              </p:cNvSpPr>
              <p:nvPr/>
            </p:nvSpPr>
            <p:spPr>
              <a:xfrm>
                <a:off x="2656150" y="4213472"/>
                <a:ext cx="457200" cy="363241"/>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4D545A1-CE41-97CC-BE6C-1B8253811CB2}"/>
                  </a:ext>
                </a:extLst>
              </p:cNvPr>
              <p:cNvSpPr txBox="1"/>
              <p:nvPr/>
            </p:nvSpPr>
            <p:spPr>
              <a:xfrm>
                <a:off x="4045236" y="4237315"/>
                <a:ext cx="457200" cy="363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ea typeface="Cambria Math" panose="02040503050406030204" pitchFamily="18" charset="0"/>
                            </a:rPr>
                          </m:ctrlPr>
                        </m:sSubSupPr>
                        <m:e>
                          <m:r>
                            <a:rPr lang="en-US" i="1" dirty="0" smtClean="0">
                              <a:latin typeface="Cambria Math" panose="02040503050406030204" pitchFamily="18" charset="0"/>
                              <a:ea typeface="Cambria Math" panose="02040503050406030204" pitchFamily="18" charset="0"/>
                            </a:rPr>
                            <m:t>𝜑</m:t>
                          </m:r>
                        </m:e>
                        <m:sub>
                          <m:r>
                            <a:rPr lang="en-US" b="0" i="1" dirty="0" smtClean="0">
                              <a:latin typeface="Cambria Math" panose="02040503050406030204" pitchFamily="18" charset="0"/>
                              <a:ea typeface="Cambria Math" panose="02040503050406030204" pitchFamily="18" charset="0"/>
                            </a:rPr>
                            <m:t>𝑋</m:t>
                          </m:r>
                        </m:sub>
                        <m:sup>
                          <m:r>
                            <a:rPr lang="en-US" b="0" i="1" dirty="0" smtClean="0">
                              <a:latin typeface="Cambria Math" panose="02040503050406030204" pitchFamily="18" charset="0"/>
                              <a:ea typeface="Cambria Math" panose="02040503050406030204" pitchFamily="18" charset="0"/>
                            </a:rPr>
                            <m:t>∗</m:t>
                          </m:r>
                        </m:sup>
                      </m:sSubSup>
                    </m:oMath>
                  </m:oMathPara>
                </a14:m>
                <a:endParaRPr lang="en-US" baseline="30000" dirty="0"/>
              </a:p>
            </p:txBody>
          </p:sp>
        </mc:Choice>
        <mc:Fallback xmlns="">
          <p:sp>
            <p:nvSpPr>
              <p:cNvPr id="22" name="TextBox 21">
                <a:extLst>
                  <a:ext uri="{FF2B5EF4-FFF2-40B4-BE49-F238E27FC236}">
                    <a16:creationId xmlns:a16="http://schemas.microsoft.com/office/drawing/2014/main" id="{84D545A1-CE41-97CC-BE6C-1B8253811CB2}"/>
                  </a:ext>
                </a:extLst>
              </p:cNvPr>
              <p:cNvSpPr txBox="1">
                <a:spLocks noRot="1" noChangeAspect="1" noMove="1" noResize="1" noEditPoints="1" noAdjustHandles="1" noChangeArrowheads="1" noChangeShapeType="1" noTextEdit="1"/>
              </p:cNvSpPr>
              <p:nvPr/>
            </p:nvSpPr>
            <p:spPr>
              <a:xfrm>
                <a:off x="4045236" y="4237315"/>
                <a:ext cx="457200" cy="363241"/>
              </a:xfrm>
              <a:prstGeom prst="rect">
                <a:avLst/>
              </a:prstGeom>
              <a:blipFill>
                <a:blip r:embed="rId13"/>
                <a:stretch>
                  <a:fillRect b="-6667"/>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A2430138-B13A-2EB3-2279-DF9BE53DC11A}"/>
              </a:ext>
            </a:extLst>
          </p:cNvPr>
          <p:cNvCxnSpPr>
            <a:cxnSpLocks/>
          </p:cNvCxnSpPr>
          <p:nvPr/>
        </p:nvCxnSpPr>
        <p:spPr>
          <a:xfrm flipV="1">
            <a:off x="2590800" y="2293093"/>
            <a:ext cx="0" cy="196701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431BF2A-CE48-247C-30B5-B5D17D69DF27}"/>
              </a:ext>
            </a:extLst>
          </p:cNvPr>
          <p:cNvCxnSpPr>
            <a:cxnSpLocks/>
          </p:cNvCxnSpPr>
          <p:nvPr/>
        </p:nvCxnSpPr>
        <p:spPr>
          <a:xfrm flipV="1">
            <a:off x="2771274" y="2304172"/>
            <a:ext cx="0" cy="196701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5" name="Left Brace 24">
            <a:extLst>
              <a:ext uri="{FF2B5EF4-FFF2-40B4-BE49-F238E27FC236}">
                <a16:creationId xmlns:a16="http://schemas.microsoft.com/office/drawing/2014/main" id="{1377828C-4DE1-B177-E12C-A432BC849FC5}"/>
              </a:ext>
            </a:extLst>
          </p:cNvPr>
          <p:cNvSpPr/>
          <p:nvPr/>
        </p:nvSpPr>
        <p:spPr>
          <a:xfrm rot="5400000">
            <a:off x="2601664" y="2066482"/>
            <a:ext cx="151587" cy="187618"/>
          </a:xfrm>
          <a:prstGeom prst="leftBrace">
            <a:avLst>
              <a:gd name="adj1" fmla="val 57047"/>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F99937BE-F603-8418-112E-D0AC3CE8F26B}"/>
              </a:ext>
            </a:extLst>
          </p:cNvPr>
          <p:cNvSpPr txBox="1"/>
          <p:nvPr/>
        </p:nvSpPr>
        <p:spPr>
          <a:xfrm>
            <a:off x="2179270" y="1192633"/>
            <a:ext cx="1091976" cy="923330"/>
          </a:xfrm>
          <a:prstGeom prst="rect">
            <a:avLst/>
          </a:prstGeom>
          <a:noFill/>
        </p:spPr>
        <p:txBody>
          <a:bodyPr wrap="square" rtlCol="0">
            <a:spAutoFit/>
          </a:bodyPr>
          <a:lstStyle/>
          <a:p>
            <a:pPr algn="ctr"/>
            <a:r>
              <a:rPr lang="en-US" dirty="0">
                <a:solidFill>
                  <a:srgbClr val="FF0000"/>
                </a:solidFill>
              </a:rPr>
              <a:t>Firms shut down</a:t>
            </a:r>
          </a:p>
        </p:txBody>
      </p:sp>
      <p:sp>
        <p:nvSpPr>
          <p:cNvPr id="27" name="Left Brace 26">
            <a:extLst>
              <a:ext uri="{FF2B5EF4-FFF2-40B4-BE49-F238E27FC236}">
                <a16:creationId xmlns:a16="http://schemas.microsoft.com/office/drawing/2014/main" id="{3803606F-498E-87F1-7B3F-A4C17DFAD3EA}"/>
              </a:ext>
            </a:extLst>
          </p:cNvPr>
          <p:cNvSpPr/>
          <p:nvPr/>
        </p:nvSpPr>
        <p:spPr>
          <a:xfrm rot="5400000">
            <a:off x="3447850" y="1390728"/>
            <a:ext cx="151587" cy="1489833"/>
          </a:xfrm>
          <a:prstGeom prst="leftBrace">
            <a:avLst>
              <a:gd name="adj1" fmla="val 57047"/>
              <a:gd name="adj2" fmla="val 50000"/>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45015D40-D861-5476-343B-5CD62417FE8D}"/>
              </a:ext>
            </a:extLst>
          </p:cNvPr>
          <p:cNvSpPr txBox="1"/>
          <p:nvPr/>
        </p:nvSpPr>
        <p:spPr>
          <a:xfrm>
            <a:off x="2953260" y="1345210"/>
            <a:ext cx="1091976" cy="646331"/>
          </a:xfrm>
          <a:prstGeom prst="rect">
            <a:avLst/>
          </a:prstGeom>
          <a:noFill/>
        </p:spPr>
        <p:txBody>
          <a:bodyPr wrap="square" rtlCol="0">
            <a:spAutoFit/>
          </a:bodyPr>
          <a:lstStyle/>
          <a:p>
            <a:pPr algn="ctr"/>
            <a:r>
              <a:rPr lang="en-US" dirty="0">
                <a:solidFill>
                  <a:srgbClr val="FFC000"/>
                </a:solidFill>
              </a:rPr>
              <a:t>Firms shrink</a:t>
            </a:r>
          </a:p>
        </p:txBody>
      </p:sp>
      <p:sp>
        <p:nvSpPr>
          <p:cNvPr id="29" name="Left Brace 28">
            <a:extLst>
              <a:ext uri="{FF2B5EF4-FFF2-40B4-BE49-F238E27FC236}">
                <a16:creationId xmlns:a16="http://schemas.microsoft.com/office/drawing/2014/main" id="{56C28360-BD29-0C2E-819C-CB132701EABA}"/>
              </a:ext>
            </a:extLst>
          </p:cNvPr>
          <p:cNvSpPr/>
          <p:nvPr/>
        </p:nvSpPr>
        <p:spPr>
          <a:xfrm rot="5400000">
            <a:off x="5832978" y="1093451"/>
            <a:ext cx="229266" cy="2003078"/>
          </a:xfrm>
          <a:prstGeom prst="leftBrace">
            <a:avLst>
              <a:gd name="adj1" fmla="val 57047"/>
              <a:gd name="adj2" fmla="val 65759"/>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6E4CA277-F817-BDE5-3684-39C725124167}"/>
              </a:ext>
            </a:extLst>
          </p:cNvPr>
          <p:cNvSpPr txBox="1"/>
          <p:nvPr/>
        </p:nvSpPr>
        <p:spPr>
          <a:xfrm>
            <a:off x="5057440" y="1087776"/>
            <a:ext cx="1091976" cy="923330"/>
          </a:xfrm>
          <a:prstGeom prst="rect">
            <a:avLst/>
          </a:prstGeom>
          <a:noFill/>
        </p:spPr>
        <p:txBody>
          <a:bodyPr wrap="square" rtlCol="0">
            <a:spAutoFit/>
          </a:bodyPr>
          <a:lstStyle/>
          <a:p>
            <a:pPr algn="ctr"/>
            <a:r>
              <a:rPr lang="en-US" dirty="0">
                <a:solidFill>
                  <a:srgbClr val="00B050"/>
                </a:solidFill>
              </a:rPr>
              <a:t>Firms export &amp; expand</a:t>
            </a:r>
          </a:p>
        </p:txBody>
      </p:sp>
      <p:sp>
        <p:nvSpPr>
          <p:cNvPr id="31" name="TextBox 30">
            <a:extLst>
              <a:ext uri="{FF2B5EF4-FFF2-40B4-BE49-F238E27FC236}">
                <a16:creationId xmlns:a16="http://schemas.microsoft.com/office/drawing/2014/main" id="{0176AE12-7C08-FE87-39B0-DC16CF6AFB9F}"/>
              </a:ext>
            </a:extLst>
          </p:cNvPr>
          <p:cNvSpPr txBox="1"/>
          <p:nvPr/>
        </p:nvSpPr>
        <p:spPr>
          <a:xfrm>
            <a:off x="7306545" y="1166756"/>
            <a:ext cx="1654396" cy="1754326"/>
          </a:xfrm>
          <a:prstGeom prst="rect">
            <a:avLst/>
          </a:prstGeom>
          <a:noFill/>
        </p:spPr>
        <p:txBody>
          <a:bodyPr wrap="square" rtlCol="0">
            <a:spAutoFit/>
          </a:bodyPr>
          <a:lstStyle/>
          <a:p>
            <a:r>
              <a:rPr lang="en-US" dirty="0"/>
              <a:t>Profit falls due to greater competition and lower price with trade.</a:t>
            </a:r>
          </a:p>
        </p:txBody>
      </p:sp>
      <p:cxnSp>
        <p:nvCxnSpPr>
          <p:cNvPr id="33" name="Straight Arrow Connector 32">
            <a:extLst>
              <a:ext uri="{FF2B5EF4-FFF2-40B4-BE49-F238E27FC236}">
                <a16:creationId xmlns:a16="http://schemas.microsoft.com/office/drawing/2014/main" id="{9C76D624-0531-F5B4-EFDB-39141A50F56B}"/>
              </a:ext>
            </a:extLst>
          </p:cNvPr>
          <p:cNvCxnSpPr/>
          <p:nvPr/>
        </p:nvCxnSpPr>
        <p:spPr>
          <a:xfrm flipH="1">
            <a:off x="7145257" y="1324161"/>
            <a:ext cx="228600" cy="22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8DD4CAF8-AB47-DA29-126E-769C9CF6C810}"/>
              </a:ext>
            </a:extLst>
          </p:cNvPr>
          <p:cNvCxnSpPr>
            <a:cxnSpLocks/>
          </p:cNvCxnSpPr>
          <p:nvPr/>
        </p:nvCxnSpPr>
        <p:spPr>
          <a:xfrm flipH="1">
            <a:off x="7184612" y="1345210"/>
            <a:ext cx="189245" cy="5781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A2C1D44-DAD1-55C0-8AA3-F559D3F99281}"/>
              </a:ext>
            </a:extLst>
          </p:cNvPr>
          <p:cNvCxnSpPr>
            <a:cxnSpLocks/>
          </p:cNvCxnSpPr>
          <p:nvPr/>
        </p:nvCxnSpPr>
        <p:spPr>
          <a:xfrm flipV="1">
            <a:off x="4942540" y="2298920"/>
            <a:ext cx="0" cy="196701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7" name="Left Brace 6">
            <a:extLst>
              <a:ext uri="{FF2B5EF4-FFF2-40B4-BE49-F238E27FC236}">
                <a16:creationId xmlns:a16="http://schemas.microsoft.com/office/drawing/2014/main" id="{5D80145A-F147-2550-E077-8957D38EA180}"/>
              </a:ext>
            </a:extLst>
          </p:cNvPr>
          <p:cNvSpPr/>
          <p:nvPr/>
        </p:nvSpPr>
        <p:spPr>
          <a:xfrm rot="5400000">
            <a:off x="4500316" y="1750012"/>
            <a:ext cx="229266" cy="662248"/>
          </a:xfrm>
          <a:prstGeom prst="leftBrace">
            <a:avLst>
              <a:gd name="adj1" fmla="val 57047"/>
              <a:gd name="adj2" fmla="val 65759"/>
            </a:avLst>
          </a:prstGeom>
          <a:ln>
            <a:solidFill>
              <a:srgbClr val="8D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449D4C9-52BB-54FB-2C2A-1270F6E2F849}"/>
              </a:ext>
            </a:extLst>
          </p:cNvPr>
          <p:cNvSpPr txBox="1"/>
          <p:nvPr/>
        </p:nvSpPr>
        <p:spPr>
          <a:xfrm>
            <a:off x="3921366" y="1115484"/>
            <a:ext cx="1215899" cy="923330"/>
          </a:xfrm>
          <a:prstGeom prst="rect">
            <a:avLst/>
          </a:prstGeom>
          <a:noFill/>
        </p:spPr>
        <p:txBody>
          <a:bodyPr wrap="square" rtlCol="0">
            <a:spAutoFit/>
          </a:bodyPr>
          <a:lstStyle/>
          <a:p>
            <a:pPr algn="ctr"/>
            <a:r>
              <a:rPr lang="en-US" dirty="0">
                <a:solidFill>
                  <a:srgbClr val="8DFF00"/>
                </a:solidFill>
              </a:rPr>
              <a:t>Firms survive by exporting</a:t>
            </a:r>
          </a:p>
        </p:txBody>
      </p:sp>
      <p:sp>
        <p:nvSpPr>
          <p:cNvPr id="13" name="TextBox 12">
            <a:extLst>
              <a:ext uri="{FF2B5EF4-FFF2-40B4-BE49-F238E27FC236}">
                <a16:creationId xmlns:a16="http://schemas.microsoft.com/office/drawing/2014/main" id="{B4D789FC-C519-B732-725E-23500A6C15C0}"/>
              </a:ext>
            </a:extLst>
          </p:cNvPr>
          <p:cNvSpPr txBox="1"/>
          <p:nvPr/>
        </p:nvSpPr>
        <p:spPr>
          <a:xfrm rot="21134095">
            <a:off x="137590" y="358201"/>
            <a:ext cx="2713139" cy="369332"/>
          </a:xfrm>
          <a:prstGeom prst="rect">
            <a:avLst/>
          </a:prstGeom>
          <a:noFill/>
          <a:ln>
            <a:solidFill>
              <a:srgbClr val="FF0000"/>
            </a:solidFill>
          </a:ln>
        </p:spPr>
        <p:txBody>
          <a:bodyPr wrap="square" rtlCol="0">
            <a:spAutoFit/>
          </a:bodyPr>
          <a:lstStyle/>
          <a:p>
            <a:pPr algn="ctr"/>
            <a:r>
              <a:rPr lang="en-US" dirty="0">
                <a:solidFill>
                  <a:srgbClr val="FF0000"/>
                </a:solidFill>
              </a:rPr>
              <a:t>Left-over from last time:</a:t>
            </a:r>
          </a:p>
        </p:txBody>
      </p:sp>
    </p:spTree>
    <p:extLst>
      <p:ext uri="{BB962C8B-B14F-4D97-AF65-F5344CB8AC3E}">
        <p14:creationId xmlns:p14="http://schemas.microsoft.com/office/powerpoint/2010/main" val="127710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29" grpId="0" animBg="1"/>
      <p:bldP spid="30" grpId="0"/>
      <p:bldP spid="31" grpId="0"/>
      <p:bldP spid="31" grpId="1"/>
      <p:bldP spid="7" grpId="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Tree>
    <p:extLst>
      <p:ext uri="{BB962C8B-B14F-4D97-AF65-F5344CB8AC3E}">
        <p14:creationId xmlns:p14="http://schemas.microsoft.com/office/powerpoint/2010/main" val="2828646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br>
              <a:rPr lang="en-US" sz="4000" dirty="0"/>
            </a:br>
            <a:r>
              <a:rPr lang="en-US" sz="4000" dirty="0"/>
              <a:t>(Not asked before)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did we need to assume that “A imports from both B and C in both equilibria.”  </a:t>
            </a:r>
          </a:p>
          <a:p>
            <a:pPr lvl="1"/>
            <a:r>
              <a:rPr lang="en-US" dirty="0"/>
              <a:t>Could it have been otherwise?</a:t>
            </a:r>
          </a:p>
          <a:p>
            <a:pPr lvl="1"/>
            <a:r>
              <a:rPr lang="en-US" dirty="0"/>
              <a:t>Would it matter for any results?</a:t>
            </a:r>
          </a:p>
          <a:p>
            <a:r>
              <a:rPr lang="en-US" dirty="0"/>
              <a:t>Why is trade diversion harmful if both exporters initially charge the same price?</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Tree>
    <p:extLst>
      <p:ext uri="{BB962C8B-B14F-4D97-AF65-F5344CB8AC3E}">
        <p14:creationId xmlns:p14="http://schemas.microsoft.com/office/powerpoint/2010/main" val="4020772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93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53</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Four countries, one importer A, and </a:t>
            </a:r>
            <a:r>
              <a:rPr lang="en-US" sz="2000" u="sng" dirty="0"/>
              <a:t>three</a:t>
            </a:r>
            <a:r>
              <a:rPr lang="en-US" sz="2000" dirty="0"/>
              <a:t> exporters B, C, and D</a:t>
            </a:r>
          </a:p>
          <a:p>
            <a:pPr lvl="1"/>
            <a:r>
              <a:rPr lang="en-US" sz="2000" dirty="0"/>
              <a:t>Export supply and import demands are linear</a:t>
            </a:r>
          </a:p>
          <a:p>
            <a:pPr lvl="1"/>
            <a:r>
              <a:rPr lang="en-US" sz="2000" dirty="0"/>
              <a:t>Countries B, C, and D are </a:t>
            </a:r>
            <a:r>
              <a:rPr lang="en-US" sz="2000" u="sng" dirty="0"/>
              <a:t>not</a:t>
            </a:r>
            <a:r>
              <a:rPr lang="en-US" sz="2000" dirty="0"/>
              <a:t> assumed identical</a:t>
            </a:r>
          </a:p>
          <a:p>
            <a:r>
              <a:rPr lang="en-US" sz="2400" dirty="0"/>
              <a:t>Purpose</a:t>
            </a:r>
          </a:p>
          <a:p>
            <a:pPr lvl="1"/>
            <a:r>
              <a:rPr lang="en-US" sz="2000" dirty="0"/>
              <a:t>To see effect of country A adding a new FTA (with B) when it already has an FTA (with D).  (Country C remains an outside country, the rest of world.) </a:t>
            </a:r>
          </a:p>
          <a:p>
            <a:endParaRPr lang="en-US" dirty="0"/>
          </a:p>
        </p:txBody>
      </p:sp>
    </p:spTree>
    <p:extLst>
      <p:ext uri="{BB962C8B-B14F-4D97-AF65-F5344CB8AC3E}">
        <p14:creationId xmlns:p14="http://schemas.microsoft.com/office/powerpoint/2010/main" val="776648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400" dirty="0"/>
              <a:t>Three equilibria</a:t>
            </a:r>
          </a:p>
          <a:p>
            <a:pPr lvl="1"/>
            <a:r>
              <a:rPr lang="en-US" sz="2000" dirty="0"/>
              <a:t>0:  MFN tariff t on exports of B, C,  and D</a:t>
            </a:r>
          </a:p>
          <a:p>
            <a:pPr lvl="1"/>
            <a:r>
              <a:rPr lang="en-US" sz="2000" dirty="0"/>
              <a:t>1:  FTA of A and D:  </a:t>
            </a:r>
          </a:p>
          <a:p>
            <a:pPr lvl="2"/>
            <a:r>
              <a:rPr lang="en-US" sz="1800" dirty="0"/>
              <a:t>Tariff t on exports of B and C; </a:t>
            </a:r>
          </a:p>
          <a:p>
            <a:pPr lvl="2"/>
            <a:r>
              <a:rPr lang="en-US" sz="1800" dirty="0"/>
              <a:t>Zero tariff on exports of D</a:t>
            </a:r>
          </a:p>
          <a:p>
            <a:pPr lvl="1"/>
            <a:r>
              <a:rPr lang="en-US" sz="2200" dirty="0"/>
              <a:t>2: FTA of A with B, keeping FTA with D</a:t>
            </a:r>
          </a:p>
          <a:p>
            <a:pPr lvl="2"/>
            <a:r>
              <a:rPr lang="en-US" sz="1800" dirty="0"/>
              <a:t>Tariff t on exports of C only</a:t>
            </a:r>
          </a:p>
          <a:p>
            <a:pPr lvl="2"/>
            <a:r>
              <a:rPr lang="en-US" sz="1800" dirty="0"/>
              <a:t>Zero tariff on exports of B and D</a:t>
            </a:r>
          </a:p>
          <a:p>
            <a:r>
              <a:rPr lang="en-US" sz="2600" dirty="0"/>
              <a:t>Consider only cases with positive exports to A from all three of B, C, and D in all equilibria</a:t>
            </a:r>
            <a:endParaRPr lang="en-US" dirty="0"/>
          </a:p>
        </p:txBody>
      </p:sp>
      <p:sp>
        <p:nvSpPr>
          <p:cNvPr id="3" name="TextBox 2">
            <a:extLst>
              <a:ext uri="{FF2B5EF4-FFF2-40B4-BE49-F238E27FC236}">
                <a16:creationId xmlns:a16="http://schemas.microsoft.com/office/drawing/2014/main" id="{C44A8B48-3AD5-1646-919F-60BF2C400502}"/>
              </a:ext>
            </a:extLst>
          </p:cNvPr>
          <p:cNvSpPr txBox="1"/>
          <p:nvPr/>
        </p:nvSpPr>
        <p:spPr>
          <a:xfrm>
            <a:off x="2286000" y="5562600"/>
            <a:ext cx="3886200" cy="584775"/>
          </a:xfrm>
          <a:prstGeom prst="rect">
            <a:avLst/>
          </a:prstGeom>
          <a:noFill/>
        </p:spPr>
        <p:txBody>
          <a:bodyPr wrap="square" rtlCol="0">
            <a:spAutoFit/>
          </a:bodyPr>
          <a:lstStyle/>
          <a:p>
            <a:pPr algn="ctr"/>
            <a:r>
              <a:rPr lang="en-US" sz="3200" b="1" dirty="0"/>
              <a:t>Skip to results</a:t>
            </a:r>
          </a:p>
        </p:txBody>
      </p:sp>
      <p:sp>
        <p:nvSpPr>
          <p:cNvPr id="7" name="Folded Corner 6">
            <a:hlinkClick r:id="rId2" action="ppaction://hlinksldjump"/>
            <a:extLst>
              <a:ext uri="{FF2B5EF4-FFF2-40B4-BE49-F238E27FC236}">
                <a16:creationId xmlns:a16="http://schemas.microsoft.com/office/drawing/2014/main" id="{48A26E06-9627-874C-9FB9-4ACFA2894A0A}"/>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9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55</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120854"/>
          </a:xfrm>
        </p:spPr>
        <p:txBody>
          <a:bodyPr/>
          <a:lstStyle/>
          <a:p>
            <a:pPr marL="0" indent="0">
              <a:buNone/>
            </a:pPr>
            <a:r>
              <a:rPr lang="en-US" sz="2400" dirty="0"/>
              <a:t>Exports:</a:t>
            </a:r>
          </a:p>
          <a:p>
            <a:pPr marL="0" indent="0">
              <a:buNone/>
            </a:pPr>
            <a:endParaRPr lang="en-US" sz="2400" dirty="0"/>
          </a:p>
          <a:p>
            <a:pPr marL="0" indent="0">
              <a:buNone/>
            </a:pPr>
            <a:endParaRPr lang="en-US" sz="2400" dirty="0"/>
          </a:p>
          <a:p>
            <a:pPr marL="0" indent="0">
              <a:buNone/>
            </a:pPr>
            <a:r>
              <a:rPr lang="en-US" sz="2400" dirty="0"/>
              <a:t>Imports:</a:t>
            </a:r>
          </a:p>
          <a:p>
            <a:pPr marL="0" indent="0">
              <a:buNone/>
            </a:pPr>
            <a:endParaRPr lang="en-US" sz="2400" dirty="0"/>
          </a:p>
          <a:p>
            <a:pPr marL="0" indent="0">
              <a:buNone/>
            </a:pPr>
            <a:endParaRPr lang="en-US" sz="2400" dirty="0"/>
          </a:p>
          <a:p>
            <a:pPr marL="0" indent="0">
              <a:buNone/>
            </a:pPr>
            <a:r>
              <a:rPr lang="en-US" sz="2400" dirty="0"/>
              <a:t>Equilibrium: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A11E82-06AB-B04D-AE67-57FF43D9844C}"/>
                  </a:ext>
                </a:extLst>
              </p:cNvPr>
              <p:cNvSpPr/>
              <p:nvPr/>
            </p:nvSpPr>
            <p:spPr>
              <a:xfrm>
                <a:off x="1371600" y="1981200"/>
                <a:ext cx="7239000" cy="5091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e>
                      </m:d>
                      <m:r>
                        <a:rPr lang="en-US" sz="2400" i="0">
                          <a:latin typeface="Cambria Math" panose="02040503050406030204" pitchFamily="18" charset="0"/>
                        </a:rPr>
                        <m:t>,     </m:t>
                      </m:r>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𝐵</m:t>
                      </m:r>
                      <m:r>
                        <a:rPr lang="en-US" sz="2400" i="0">
                          <a:latin typeface="Cambria Math" panose="02040503050406030204" pitchFamily="18" charset="0"/>
                        </a:rPr>
                        <m:t>,</m:t>
                      </m:r>
                      <m:r>
                        <a:rPr lang="en-US" sz="2400" i="1">
                          <a:latin typeface="Cambria Math" panose="02040503050406030204" pitchFamily="18" charset="0"/>
                        </a:rPr>
                        <m:t>𝐶</m:t>
                      </m:r>
                      <m:r>
                        <a:rPr lang="en-US" sz="2400" i="0">
                          <a:latin typeface="Cambria Math" panose="02040503050406030204" pitchFamily="18" charset="0"/>
                        </a:rPr>
                        <m:t>,</m:t>
                      </m:r>
                      <m:r>
                        <a:rPr lang="en-US" sz="2400" i="1">
                          <a:latin typeface="Cambria Math" panose="02040503050406030204" pitchFamily="18" charset="0"/>
                        </a:rPr>
                        <m:t>𝐷</m:t>
                      </m:r>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oMath>
                  </m:oMathPara>
                </a14:m>
                <a:endParaRPr lang="en-US" sz="2400" dirty="0"/>
              </a:p>
            </p:txBody>
          </p:sp>
        </mc:Choice>
        <mc:Fallback xmlns="">
          <p:sp>
            <p:nvSpPr>
              <p:cNvPr id="3" name="Rectangle 2">
                <a:extLst>
                  <a:ext uri="{FF2B5EF4-FFF2-40B4-BE49-F238E27FC236}">
                    <a16:creationId xmlns:a16="http://schemas.microsoft.com/office/drawing/2014/main" id="{35A11E82-06AB-B04D-AE67-57FF43D9844C}"/>
                  </a:ext>
                </a:extLst>
              </p:cNvPr>
              <p:cNvSpPr>
                <a:spLocks noRot="1" noChangeAspect="1" noMove="1" noResize="1" noEditPoints="1" noAdjustHandles="1" noChangeArrowheads="1" noChangeShapeType="1" noTextEdit="1"/>
              </p:cNvSpPr>
              <p:nvPr/>
            </p:nvSpPr>
            <p:spPr>
              <a:xfrm>
                <a:off x="1371600" y="1981200"/>
                <a:ext cx="7239000" cy="509178"/>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07F8315-2B37-E147-8636-126DE656A3E6}"/>
                  </a:ext>
                </a:extLst>
              </p:cNvPr>
              <p:cNvSpPr/>
              <p:nvPr/>
            </p:nvSpPr>
            <p:spPr>
              <a:xfrm>
                <a:off x="1371600" y="3352800"/>
                <a:ext cx="6629400" cy="4735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𝐴</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e>
                      </m:d>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0">
                              <a:latin typeface="Cambria Math" panose="02040503050406030204" pitchFamily="18" charset="0"/>
                            </a:rPr>
                            <m:t>   </m:t>
                          </m:r>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oMath>
                  </m:oMathPara>
                </a14:m>
                <a:endParaRPr lang="en-US" sz="2400" dirty="0"/>
              </a:p>
            </p:txBody>
          </p:sp>
        </mc:Choice>
        <mc:Fallback xmlns="">
          <p:sp>
            <p:nvSpPr>
              <p:cNvPr id="6" name="Rectangle 5">
                <a:extLst>
                  <a:ext uri="{FF2B5EF4-FFF2-40B4-BE49-F238E27FC236}">
                    <a16:creationId xmlns:a16="http://schemas.microsoft.com/office/drawing/2014/main" id="{307F8315-2B37-E147-8636-126DE656A3E6}"/>
                  </a:ext>
                </a:extLst>
              </p:cNvPr>
              <p:cNvSpPr>
                <a:spLocks noRot="1" noChangeAspect="1" noMove="1" noResize="1" noEditPoints="1" noAdjustHandles="1" noChangeArrowheads="1" noChangeShapeType="1" noTextEdit="1"/>
              </p:cNvSpPr>
              <p:nvPr/>
            </p:nvSpPr>
            <p:spPr>
              <a:xfrm>
                <a:off x="1371600" y="3352800"/>
                <a:ext cx="6629400" cy="473591"/>
              </a:xfrm>
              <a:prstGeom prst="rect">
                <a:avLst/>
              </a:prstGeom>
              <a:blipFill>
                <a:blip r:embed="rId3"/>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943F734-581A-8144-B907-4E64B75B7037}"/>
                  </a:ext>
                </a:extLst>
              </p:cNvPr>
              <p:cNvSpPr/>
              <p:nvPr/>
            </p:nvSpPr>
            <p:spPr>
              <a:xfrm>
                <a:off x="1752600" y="4648200"/>
                <a:ext cx="2976520"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𝐷</m:t>
                          </m:r>
                        </m:sup>
                      </m:sSup>
                    </m:oMath>
                  </m:oMathPara>
                </a14:m>
                <a:endParaRPr lang="en-US" sz="2400" dirty="0"/>
              </a:p>
            </p:txBody>
          </p:sp>
        </mc:Choice>
        <mc:Fallback xmlns="">
          <p:sp>
            <p:nvSpPr>
              <p:cNvPr id="7" name="Rectangle 6">
                <a:extLst>
                  <a:ext uri="{FF2B5EF4-FFF2-40B4-BE49-F238E27FC236}">
                    <a16:creationId xmlns:a16="http://schemas.microsoft.com/office/drawing/2014/main" id="{5943F734-581A-8144-B907-4E64B75B7037}"/>
                  </a:ext>
                </a:extLst>
              </p:cNvPr>
              <p:cNvSpPr>
                <a:spLocks noRot="1" noChangeAspect="1" noMove="1" noResize="1" noEditPoints="1" noAdjustHandles="1" noChangeArrowheads="1" noChangeShapeType="1" noTextEdit="1"/>
              </p:cNvSpPr>
              <p:nvPr/>
            </p:nvSpPr>
            <p:spPr>
              <a:xfrm>
                <a:off x="1752600" y="4648200"/>
                <a:ext cx="2976520" cy="462884"/>
              </a:xfrm>
              <a:prstGeom prst="rect">
                <a:avLst/>
              </a:prstGeom>
              <a:blipFill>
                <a:blip r:embed="rId4"/>
                <a:stretch>
                  <a:fillRect/>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5BAC963A-2239-A64E-949B-E0B3529327BF}"/>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E8ABF54F-D1FC-E14B-96D8-300040E8A9A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968577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56</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07251"/>
          </a:xfrm>
        </p:spPr>
        <p:txBody>
          <a:bodyPr/>
          <a:lstStyle/>
          <a:p>
            <a:pPr marL="0" indent="0">
              <a:buNone/>
            </a:pPr>
            <a:r>
              <a:rPr lang="en-US" sz="2400" dirty="0"/>
              <a:t>Let: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Then solution is:</a:t>
            </a:r>
          </a:p>
          <a:p>
            <a:pPr marL="0" indent="0">
              <a:buNone/>
            </a:pPr>
            <a:endParaRPr lang="en-US" sz="2400" dirty="0"/>
          </a:p>
          <a:p>
            <a:pPr marL="0" indent="0">
              <a:buNone/>
            </a:pPr>
            <a:endParaRPr lang="en-US" sz="2400" dirty="0"/>
          </a:p>
          <a:p>
            <a:pPr marL="0" indent="0">
              <a:buNone/>
            </a:pPr>
            <a:endParaRPr lang="en-US" sz="2400"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9BA548-9F54-9647-9011-BD5C8662C775}"/>
                  </a:ext>
                </a:extLst>
              </p:cNvPr>
              <p:cNvSpPr/>
              <p:nvPr/>
            </p:nvSpPr>
            <p:spPr>
              <a:xfrm>
                <a:off x="1551709" y="4100946"/>
                <a:ext cx="4272003"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𝐵</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𝐷</m:t>
                          </m:r>
                        </m:sup>
                      </m:sSup>
                    </m:oMath>
                  </m:oMathPara>
                </a14:m>
                <a:endParaRPr lang="en-US" sz="2400" dirty="0"/>
              </a:p>
            </p:txBody>
          </p:sp>
        </mc:Choice>
        <mc:Fallback xmlns="">
          <p:sp>
            <p:nvSpPr>
              <p:cNvPr id="8" name="Rectangle 7">
                <a:extLst>
                  <a:ext uri="{FF2B5EF4-FFF2-40B4-BE49-F238E27FC236}">
                    <a16:creationId xmlns:a16="http://schemas.microsoft.com/office/drawing/2014/main" id="{379BA548-9F54-9647-9011-BD5C8662C775}"/>
                  </a:ext>
                </a:extLst>
              </p:cNvPr>
              <p:cNvSpPr>
                <a:spLocks noRot="1" noChangeAspect="1" noMove="1" noResize="1" noEditPoints="1" noAdjustHandles="1" noChangeArrowheads="1" noChangeShapeType="1" noTextEdit="1"/>
              </p:cNvSpPr>
              <p:nvPr/>
            </p:nvSpPr>
            <p:spPr>
              <a:xfrm>
                <a:off x="1551709" y="4100946"/>
                <a:ext cx="4272003" cy="462884"/>
              </a:xfrm>
              <a:prstGeom prst="rect">
                <a:avLst/>
              </a:prstGeom>
              <a:blipFill>
                <a:blip r:embed="rId2"/>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3A0B273-BDC1-BF45-8C35-3954F2BB88B5}"/>
                  </a:ext>
                </a:extLst>
              </p:cNvPr>
              <p:cNvSpPr/>
              <p:nvPr/>
            </p:nvSpPr>
            <p:spPr>
              <a:xfrm>
                <a:off x="1676400" y="1981200"/>
                <a:ext cx="3327899"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𝛽</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𝐷</m:t>
                          </m:r>
                        </m:sup>
                      </m:sSup>
                    </m:oMath>
                  </m:oMathPara>
                </a14:m>
                <a:endParaRPr lang="en-US" sz="2400" dirty="0"/>
              </a:p>
            </p:txBody>
          </p:sp>
        </mc:Choice>
        <mc:Fallback xmlns="">
          <p:sp>
            <p:nvSpPr>
              <p:cNvPr id="10" name="Rectangle 9">
                <a:extLst>
                  <a:ext uri="{FF2B5EF4-FFF2-40B4-BE49-F238E27FC236}">
                    <a16:creationId xmlns:a16="http://schemas.microsoft.com/office/drawing/2014/main" id="{C3A0B273-BDC1-BF45-8C35-3954F2BB88B5}"/>
                  </a:ext>
                </a:extLst>
              </p:cNvPr>
              <p:cNvSpPr>
                <a:spLocks noRot="1" noChangeAspect="1" noMove="1" noResize="1" noEditPoints="1" noAdjustHandles="1" noChangeArrowheads="1" noChangeShapeType="1" noTextEdit="1"/>
              </p:cNvSpPr>
              <p:nvPr/>
            </p:nvSpPr>
            <p:spPr>
              <a:xfrm>
                <a:off x="1676400" y="1981200"/>
                <a:ext cx="3327899" cy="462884"/>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D8A9C9E-E1A1-5048-BB0A-48568CA57255}"/>
                  </a:ext>
                </a:extLst>
              </p:cNvPr>
              <p:cNvSpPr/>
              <p:nvPr/>
            </p:nvSpPr>
            <p:spPr>
              <a:xfrm>
                <a:off x="1717963" y="2860964"/>
                <a:ext cx="475354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𝐴</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oMath>
                  </m:oMathPara>
                </a14:m>
                <a:endParaRPr lang="en-US" sz="2400" dirty="0"/>
              </a:p>
            </p:txBody>
          </p:sp>
        </mc:Choice>
        <mc:Fallback xmlns="">
          <p:sp>
            <p:nvSpPr>
              <p:cNvPr id="11" name="Rectangle 10">
                <a:extLst>
                  <a:ext uri="{FF2B5EF4-FFF2-40B4-BE49-F238E27FC236}">
                    <a16:creationId xmlns:a16="http://schemas.microsoft.com/office/drawing/2014/main" id="{BD8A9C9E-E1A1-5048-BB0A-48568CA57255}"/>
                  </a:ext>
                </a:extLst>
              </p:cNvPr>
              <p:cNvSpPr>
                <a:spLocks noRot="1" noChangeAspect="1" noMove="1" noResize="1" noEditPoints="1" noAdjustHandles="1" noChangeArrowheads="1" noChangeShapeType="1" noTextEdit="1"/>
              </p:cNvSpPr>
              <p:nvPr/>
            </p:nvSpPr>
            <p:spPr>
              <a:xfrm>
                <a:off x="1717963" y="2860964"/>
                <a:ext cx="4753545" cy="462884"/>
              </a:xfrm>
              <a:prstGeom prst="rect">
                <a:avLst/>
              </a:prstGeom>
              <a:blipFill>
                <a:blip r:embed="rId4"/>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D75D007-212E-BD4A-995A-DF2B8C3C9127}"/>
                  </a:ext>
                </a:extLst>
              </p:cNvPr>
              <p:cNvSpPr/>
              <p:nvPr/>
            </p:nvSpPr>
            <p:spPr>
              <a:xfrm>
                <a:off x="1614054" y="2414154"/>
                <a:ext cx="1580497" cy="473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r>
                        <a:rPr lang="en-US" sz="2400" i="0">
                          <a:latin typeface="Cambria Math" panose="02040503050406030204" pitchFamily="18" charset="0"/>
                        </a:rPr>
                        <m:t>=</m:t>
                      </m:r>
                      <m:f>
                        <m:fPr>
                          <m:type m:val="lin"/>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num>
                        <m:den>
                          <m:r>
                            <a:rPr lang="en-US" sz="2400" i="1">
                              <a:latin typeface="Cambria Math" panose="02040503050406030204" pitchFamily="18" charset="0"/>
                            </a:rPr>
                            <m:t>𝛽</m:t>
                          </m:r>
                        </m:den>
                      </m:f>
                    </m:oMath>
                  </m:oMathPara>
                </a14:m>
                <a:endParaRPr lang="en-US" sz="2400" dirty="0"/>
              </a:p>
            </p:txBody>
          </p:sp>
        </mc:Choice>
        <mc:Fallback xmlns="">
          <p:sp>
            <p:nvSpPr>
              <p:cNvPr id="12" name="Rectangle 11">
                <a:extLst>
                  <a:ext uri="{FF2B5EF4-FFF2-40B4-BE49-F238E27FC236}">
                    <a16:creationId xmlns:a16="http://schemas.microsoft.com/office/drawing/2014/main" id="{7D75D007-212E-BD4A-995A-DF2B8C3C9127}"/>
                  </a:ext>
                </a:extLst>
              </p:cNvPr>
              <p:cNvSpPr>
                <a:spLocks noRot="1" noChangeAspect="1" noMove="1" noResize="1" noEditPoints="1" noAdjustHandles="1" noChangeArrowheads="1" noChangeShapeType="1" noTextEdit="1"/>
              </p:cNvSpPr>
              <p:nvPr/>
            </p:nvSpPr>
            <p:spPr>
              <a:xfrm>
                <a:off x="1614054" y="2414154"/>
                <a:ext cx="1580497" cy="473591"/>
              </a:xfrm>
              <a:prstGeom prst="rect">
                <a:avLst/>
              </a:prstGeom>
              <a:blipFill>
                <a:blip r:embed="rId5"/>
                <a:stretch>
                  <a:fillRect t="-118421" r="-3175" b="-18947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9D55C8-A2B6-5F4E-BD01-33F10462359D}"/>
              </a:ext>
            </a:extLst>
          </p:cNvPr>
          <p:cNvSpPr>
            <a:spLocks noGrp="1"/>
          </p:cNvSpPr>
          <p:nvPr>
            <p:ph type="ftr" sz="quarter" idx="11"/>
          </p:nvPr>
        </p:nvSpPr>
        <p:spPr/>
        <p:txBody>
          <a:bodyPr/>
          <a:lstStyle/>
          <a:p>
            <a:pPr>
              <a:defRPr/>
            </a:pPr>
            <a:r>
              <a:rPr lang="en-US"/>
              <a:t>Class 19:  Preferential Trading Arrangements</a:t>
            </a:r>
          </a:p>
        </p:txBody>
      </p:sp>
      <p:sp>
        <p:nvSpPr>
          <p:cNvPr id="16" name="Title 1">
            <a:extLst>
              <a:ext uri="{FF2B5EF4-FFF2-40B4-BE49-F238E27FC236}">
                <a16:creationId xmlns:a16="http://schemas.microsoft.com/office/drawing/2014/main" id="{FD83DCA9-3F49-F247-8BE3-E4E6505C368F}"/>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66586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57</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81117"/>
              </a:xfrm>
            </p:spPr>
            <p:txBody>
              <a:bodyPr/>
              <a:lstStyle/>
              <a:p>
                <a:r>
                  <a:rPr lang="en-US" sz="2600" dirty="0">
                    <a:solidFill>
                      <a:srgbClr val="00487B"/>
                    </a:solidFill>
                  </a:rPr>
                  <a:t>With more assumptions,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oMath>
                </a14:m>
                <a:r>
                  <a:rPr lang="en-US" sz="2600" dirty="0">
                    <a:solidFill>
                      <a:srgbClr val="00487B"/>
                    </a:solidFill>
                  </a:rPr>
                  <a:t> are proportional to country size</a:t>
                </a:r>
              </a:p>
              <a:p>
                <a:pPr lvl="1"/>
                <a:r>
                  <a:rPr lang="en-US" sz="2200" dirty="0">
                    <a:solidFill>
                      <a:srgbClr val="00487B"/>
                    </a:solidFill>
                  </a:rPr>
                  <a:t>(See paper)</a:t>
                </a:r>
              </a:p>
              <a:p>
                <a:r>
                  <a:rPr lang="en-US" sz="2600" dirty="0">
                    <a:solidFill>
                      <a:srgbClr val="00487B"/>
                    </a:solidFill>
                  </a:rPr>
                  <a:t>Therefore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oMath>
                </a14:m>
                <a:r>
                  <a:rPr lang="en-US" sz="2600" dirty="0">
                    <a:solidFill>
                      <a:srgbClr val="00487B"/>
                    </a:solidFill>
                  </a:rPr>
                  <a:t> is country </a:t>
                </a:r>
                <a:r>
                  <a:rPr lang="en-US" sz="2600" i="1" dirty="0">
                    <a:solidFill>
                      <a:srgbClr val="00487B"/>
                    </a:solidFill>
                  </a:rPr>
                  <a:t>i</a:t>
                </a:r>
                <a:r>
                  <a:rPr lang="en-US" sz="2600" dirty="0">
                    <a:solidFill>
                      <a:srgbClr val="00487B"/>
                    </a:solidFill>
                  </a:rPr>
                  <a:t>’s share of world economy</a:t>
                </a:r>
              </a:p>
              <a:p>
                <a:pPr lvl="1"/>
                <a:r>
                  <a:rPr lang="en-US" sz="2200" dirty="0">
                    <a:solidFill>
                      <a:srgbClr val="00487B"/>
                    </a:solidFill>
                  </a:rPr>
                  <a:t>(This is not really right, as it assumes both demanders and suppliers in proportion to population.  Exporters will in fact have more firms, and thus greater weight, than importers.)</a:t>
                </a:r>
              </a:p>
              <a:p>
                <a:endParaRPr lang="en-US" sz="26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4081117"/>
              </a:xfrm>
              <a:blipFill>
                <a:blip r:embed="rId2"/>
                <a:stretch>
                  <a:fillRect l="-1226" t="-1242" r="-192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678BA57-62C9-D347-98CE-570A0C45E2BC}"/>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C6218F29-0DB7-5A44-A8DC-0FF3EAE814B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90681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58</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797963"/>
              </a:xfrm>
            </p:spPr>
            <p:txBody>
              <a:bodyPr/>
              <a:lstStyle/>
              <a:p>
                <a:pPr marL="0" indent="0">
                  <a:buNone/>
                </a:pPr>
                <a:r>
                  <a:rPr lang="en-US" sz="2400" dirty="0">
                    <a:solidFill>
                      <a:srgbClr val="00487B"/>
                    </a:solidFill>
                  </a:rPr>
                  <a:t>Effect of new FTA between A and B </a:t>
                </a:r>
              </a:p>
              <a:p>
                <a:pPr marL="0" indent="0">
                  <a:buNone/>
                </a:pPr>
                <a:r>
                  <a:rPr lang="en-US" sz="2400" dirty="0">
                    <a:solidFill>
                      <a:srgbClr val="00487B"/>
                    </a:solidFill>
                  </a:rPr>
                  <a:t>	(in presence of A’s FTA with D)</a:t>
                </a:r>
              </a:p>
              <a:p>
                <a:pPr marL="0" indent="0">
                  <a:buNone/>
                </a:pPr>
                <a:r>
                  <a:rPr lang="en-US" sz="2400" dirty="0">
                    <a:solidFill>
                      <a:srgbClr val="00487B"/>
                    </a:solidFill>
                  </a:rPr>
                  <a:t>Let </a:t>
                </a:r>
                <a14:m>
                  <m:oMath xmlns:m="http://schemas.openxmlformats.org/officeDocument/2006/math">
                    <m:r>
                      <a:rPr lang="en-US" sz="2400" i="1">
                        <a:latin typeface="Cambria Math" panose="02040503050406030204" pitchFamily="18" charset="0"/>
                      </a:rPr>
                      <m:t>∆</m:t>
                    </m:r>
                  </m:oMath>
                </a14:m>
                <a:r>
                  <a:rPr lang="en-US" sz="1800" dirty="0">
                    <a:effectLst/>
                  </a:rPr>
                  <a:t> </a:t>
                </a:r>
                <a:r>
                  <a:rPr lang="en-US" sz="2400" dirty="0">
                    <a:effectLst/>
                  </a:rPr>
                  <a:t>be change from equilibrium 1 to equilibrium 2</a:t>
                </a:r>
                <a:endParaRPr lang="en-US" sz="2400" dirty="0">
                  <a:solidFill>
                    <a:srgbClr val="00487B"/>
                  </a:solidFill>
                </a:endParaRPr>
              </a:p>
              <a:p>
                <a:pPr marL="0" indent="0">
                  <a:buNone/>
                </a:pPr>
                <a:endParaRPr lang="en-US" sz="2400" dirty="0">
                  <a:solidFill>
                    <a:srgbClr val="00487B"/>
                  </a:solidFill>
                </a:endParaRPr>
              </a:p>
              <a:p>
                <a:pPr marL="400050" lvl="1" indent="0">
                  <a:buNone/>
                </a:pPr>
                <a:r>
                  <a:rPr lang="en-US" sz="2000" dirty="0">
                    <a:solidFill>
                      <a:srgbClr val="00487B"/>
                    </a:solidFill>
                  </a:rPr>
                  <a:t>Thus price in A falls by a fraction of the tariff, in proportion to size of new partner compared to world.</a:t>
                </a:r>
              </a:p>
              <a:p>
                <a:pPr marL="0" indent="0">
                  <a:buNone/>
                </a:pPr>
                <a:r>
                  <a:rPr lang="en-US" sz="2400" dirty="0">
                    <a:solidFill>
                      <a:srgbClr val="00487B"/>
                    </a:solidFill>
                  </a:rPr>
                  <a:t>Country B’s price rises by the rest of the tariff</a:t>
                </a:r>
              </a:p>
              <a:p>
                <a:pPr marL="0" indent="0">
                  <a:buNone/>
                </a:pPr>
                <a:endParaRPr lang="en-US" sz="2400" dirty="0">
                  <a:solidFill>
                    <a:srgbClr val="00487B"/>
                  </a:solidFill>
                </a:endParaRPr>
              </a:p>
              <a:p>
                <a:pPr marL="0" indent="0">
                  <a:buNone/>
                </a:pPr>
                <a:r>
                  <a:rPr lang="en-US" sz="2400" dirty="0">
                    <a:solidFill>
                      <a:srgbClr val="00487B"/>
                    </a:solidFill>
                  </a:rPr>
                  <a:t>Because A’s tariff on C and D does not change</a:t>
                </a: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3797963"/>
              </a:xfrm>
              <a:blipFill>
                <a:blip r:embed="rId2"/>
                <a:stretch>
                  <a:fillRect l="-1226" t="-1333" r="-175"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379A67B-A333-ED47-8623-261668EE1B98}"/>
                  </a:ext>
                </a:extLst>
              </p:cNvPr>
              <p:cNvSpPr/>
              <p:nvPr/>
            </p:nvSpPr>
            <p:spPr>
              <a:xfrm>
                <a:off x="1828800" y="2743200"/>
                <a:ext cx="1905458"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3" name="Rectangle 2">
                <a:extLst>
                  <a:ext uri="{FF2B5EF4-FFF2-40B4-BE49-F238E27FC236}">
                    <a16:creationId xmlns:a16="http://schemas.microsoft.com/office/drawing/2014/main" id="{0379A67B-A333-ED47-8623-261668EE1B98}"/>
                  </a:ext>
                </a:extLst>
              </p:cNvPr>
              <p:cNvSpPr>
                <a:spLocks noRot="1" noChangeAspect="1" noMove="1" noResize="1" noEditPoints="1" noAdjustHandles="1" noChangeArrowheads="1" noChangeShapeType="1" noTextEdit="1"/>
              </p:cNvSpPr>
              <p:nvPr/>
            </p:nvSpPr>
            <p:spPr>
              <a:xfrm>
                <a:off x="1828800" y="2743200"/>
                <a:ext cx="1905458" cy="462627"/>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F7A6AD1-6DF3-0B43-BF18-37C9C393B900}"/>
                  </a:ext>
                </a:extLst>
              </p:cNvPr>
              <p:cNvSpPr/>
              <p:nvPr/>
            </p:nvSpPr>
            <p:spPr>
              <a:xfrm>
                <a:off x="1828800" y="4274127"/>
                <a:ext cx="24669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𝐵</m:t>
                          </m:r>
                        </m:sup>
                      </m:sSup>
                      <m:r>
                        <a:rPr lang="en-US" sz="2400" i="0">
                          <a:latin typeface="Cambria Math" panose="02040503050406030204" pitchFamily="18" charset="0"/>
                        </a:rPr>
                        <m:t>=</m:t>
                      </m:r>
                      <m:r>
                        <a:rPr lang="en-US" sz="2400" b="0" i="0" smtClean="0">
                          <a:latin typeface="Cambria Math" panose="02040503050406030204" pitchFamily="18" charset="0"/>
                        </a:rPr>
                        <m:t>(1</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b="0" i="1" smtClean="0">
                          <a:latin typeface="Cambria Math" panose="02040503050406030204" pitchFamily="18" charset="0"/>
                        </a:rPr>
                        <m:t>)</m:t>
                      </m:r>
                      <m:r>
                        <a:rPr lang="en-US" sz="2400" i="1">
                          <a:latin typeface="Cambria Math" panose="02040503050406030204" pitchFamily="18" charset="0"/>
                        </a:rPr>
                        <m:t>𝑡</m:t>
                      </m:r>
                    </m:oMath>
                  </m:oMathPara>
                </a14:m>
                <a:endParaRPr lang="en-US" sz="2400" dirty="0"/>
              </a:p>
            </p:txBody>
          </p:sp>
        </mc:Choice>
        <mc:Fallback xmlns="">
          <p:sp>
            <p:nvSpPr>
              <p:cNvPr id="13" name="Rectangle 12">
                <a:extLst>
                  <a:ext uri="{FF2B5EF4-FFF2-40B4-BE49-F238E27FC236}">
                    <a16:creationId xmlns:a16="http://schemas.microsoft.com/office/drawing/2014/main" id="{CF7A6AD1-6DF3-0B43-BF18-37C9C393B900}"/>
                  </a:ext>
                </a:extLst>
              </p:cNvPr>
              <p:cNvSpPr>
                <a:spLocks noRot="1" noChangeAspect="1" noMove="1" noResize="1" noEditPoints="1" noAdjustHandles="1" noChangeArrowheads="1" noChangeShapeType="1" noTextEdit="1"/>
              </p:cNvSpPr>
              <p:nvPr/>
            </p:nvSpPr>
            <p:spPr>
              <a:xfrm>
                <a:off x="1828800" y="4274127"/>
                <a:ext cx="2466957" cy="461665"/>
              </a:xfrm>
              <a:prstGeom prst="rect">
                <a:avLst/>
              </a:prstGeom>
              <a:blipFill>
                <a:blip r:embed="rId4"/>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0CD59E6-E4B6-7944-8B51-0A5F30791075}"/>
                  </a:ext>
                </a:extLst>
              </p:cNvPr>
              <p:cNvSpPr/>
              <p:nvPr/>
            </p:nvSpPr>
            <p:spPr>
              <a:xfrm>
                <a:off x="1828800" y="5136573"/>
                <a:ext cx="376532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𝐷</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a:latin typeface="Cambria Math" panose="02040503050406030204" pitchFamily="18" charset="0"/>
                        </a:rPr>
                        <m:t>=</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4" name="Rectangle 13">
                <a:extLst>
                  <a:ext uri="{FF2B5EF4-FFF2-40B4-BE49-F238E27FC236}">
                    <a16:creationId xmlns:a16="http://schemas.microsoft.com/office/drawing/2014/main" id="{A0CD59E6-E4B6-7944-8B51-0A5F30791075}"/>
                  </a:ext>
                </a:extLst>
              </p:cNvPr>
              <p:cNvSpPr>
                <a:spLocks noRot="1" noChangeAspect="1" noMove="1" noResize="1" noEditPoints="1" noAdjustHandles="1" noChangeArrowheads="1" noChangeShapeType="1" noTextEdit="1"/>
              </p:cNvSpPr>
              <p:nvPr/>
            </p:nvSpPr>
            <p:spPr>
              <a:xfrm>
                <a:off x="1828800" y="5136573"/>
                <a:ext cx="3765325" cy="462884"/>
              </a:xfrm>
              <a:prstGeom prst="rect">
                <a:avLst/>
              </a:prstGeom>
              <a:blipFill>
                <a:blip r:embed="rId5"/>
                <a:stretch>
                  <a:fillRect b="-7895"/>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63E23349-D5FA-8A48-90AA-1D2D9577E225}"/>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E366ACB-BFD6-F74D-9906-7F34449C8FDA}"/>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3489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59</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830997"/>
          </a:xfrm>
        </p:spPr>
        <p:txBody>
          <a:bodyPr/>
          <a:lstStyle/>
          <a:p>
            <a:pPr marL="0" indent="0">
              <a:buNone/>
            </a:pPr>
            <a:r>
              <a:rPr lang="en-US" sz="2400" dirty="0">
                <a:solidFill>
                  <a:srgbClr val="00487B"/>
                </a:solidFill>
              </a:rPr>
              <a:t>From the price changes, one derives the following changes in quantities of trade:</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E13CB4F-3809-514D-9127-8A57A690336D}"/>
                  </a:ext>
                </a:extLst>
              </p:cNvPr>
              <p:cNvSpPr/>
              <p:nvPr/>
            </p:nvSpPr>
            <p:spPr>
              <a:xfrm>
                <a:off x="1752600" y="2438400"/>
                <a:ext cx="2600584"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7" name="Rectangle 6">
                <a:extLst>
                  <a:ext uri="{FF2B5EF4-FFF2-40B4-BE49-F238E27FC236}">
                    <a16:creationId xmlns:a16="http://schemas.microsoft.com/office/drawing/2014/main" id="{CE13CB4F-3809-514D-9127-8A57A690336D}"/>
                  </a:ext>
                </a:extLst>
              </p:cNvPr>
              <p:cNvSpPr>
                <a:spLocks noRot="1" noChangeAspect="1" noMove="1" noResize="1" noEditPoints="1" noAdjustHandles="1" noChangeArrowheads="1" noChangeShapeType="1" noTextEdit="1"/>
              </p:cNvSpPr>
              <p:nvPr/>
            </p:nvSpPr>
            <p:spPr>
              <a:xfrm>
                <a:off x="1752600" y="2438400"/>
                <a:ext cx="2600584" cy="46262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20BAF4F-F118-944C-AC1F-5B4046BDA3F8}"/>
                  </a:ext>
                </a:extLst>
              </p:cNvPr>
              <p:cNvSpPr/>
              <p:nvPr/>
            </p:nvSpPr>
            <p:spPr>
              <a:xfrm>
                <a:off x="1752600" y="2971800"/>
                <a:ext cx="4222438"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e>
                      </m:d>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8" name="Rectangle 7">
                <a:extLst>
                  <a:ext uri="{FF2B5EF4-FFF2-40B4-BE49-F238E27FC236}">
                    <a16:creationId xmlns:a16="http://schemas.microsoft.com/office/drawing/2014/main" id="{420BAF4F-F118-944C-AC1F-5B4046BDA3F8}"/>
                  </a:ext>
                </a:extLst>
              </p:cNvPr>
              <p:cNvSpPr>
                <a:spLocks noRot="1" noChangeAspect="1" noMove="1" noResize="1" noEditPoints="1" noAdjustHandles="1" noChangeArrowheads="1" noChangeShapeType="1" noTextEdit="1"/>
              </p:cNvSpPr>
              <p:nvPr/>
            </p:nvSpPr>
            <p:spPr>
              <a:xfrm>
                <a:off x="1752600" y="2971800"/>
                <a:ext cx="4222438" cy="4628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466DADE-72EA-1E49-9DD0-99EB70F5E556}"/>
                  </a:ext>
                </a:extLst>
              </p:cNvPr>
              <p:cNvSpPr/>
              <p:nvPr/>
            </p:nvSpPr>
            <p:spPr>
              <a:xfrm>
                <a:off x="1752600" y="3657600"/>
                <a:ext cx="2741648"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𝑪</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0" name="Rectangle 9">
                <a:extLst>
                  <a:ext uri="{FF2B5EF4-FFF2-40B4-BE49-F238E27FC236}">
                    <a16:creationId xmlns:a16="http://schemas.microsoft.com/office/drawing/2014/main" id="{1466DADE-72EA-1E49-9DD0-99EB70F5E556}"/>
                  </a:ext>
                </a:extLst>
              </p:cNvPr>
              <p:cNvSpPr>
                <a:spLocks noRot="1" noChangeAspect="1" noMove="1" noResize="1" noEditPoints="1" noAdjustHandles="1" noChangeArrowheads="1" noChangeShapeType="1" noTextEdit="1"/>
              </p:cNvSpPr>
              <p:nvPr/>
            </p:nvSpPr>
            <p:spPr>
              <a:xfrm>
                <a:off x="1752600" y="3657600"/>
                <a:ext cx="2741648" cy="4700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6B5CBA-3D38-8247-A6B4-795A5F989ECD}"/>
                  </a:ext>
                </a:extLst>
              </p:cNvPr>
              <p:cNvSpPr/>
              <p:nvPr/>
            </p:nvSpPr>
            <p:spPr>
              <a:xfrm>
                <a:off x="1752600" y="4419600"/>
                <a:ext cx="2788520"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𝐷</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𝑫</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1" name="Rectangle 10">
                <a:extLst>
                  <a:ext uri="{FF2B5EF4-FFF2-40B4-BE49-F238E27FC236}">
                    <a16:creationId xmlns:a16="http://schemas.microsoft.com/office/drawing/2014/main" id="{3E6B5CBA-3D38-8247-A6B4-795A5F989ECD}"/>
                  </a:ext>
                </a:extLst>
              </p:cNvPr>
              <p:cNvSpPr>
                <a:spLocks noRot="1" noChangeAspect="1" noMove="1" noResize="1" noEditPoints="1" noAdjustHandles="1" noChangeArrowheads="1" noChangeShapeType="1" noTextEdit="1"/>
              </p:cNvSpPr>
              <p:nvPr/>
            </p:nvSpPr>
            <p:spPr>
              <a:xfrm>
                <a:off x="1752600" y="4419600"/>
                <a:ext cx="2788520" cy="468205"/>
              </a:xfrm>
              <a:prstGeom prst="rect">
                <a:avLst/>
              </a:prstGeom>
              <a:blipFill>
                <a:blip r:embed="rId5"/>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3431FF1-54FE-0E44-A12F-AD7E19EA4AE4}"/>
              </a:ext>
            </a:extLst>
          </p:cNvPr>
          <p:cNvSpPr>
            <a:spLocks noGrp="1"/>
          </p:cNvSpPr>
          <p:nvPr>
            <p:ph type="ftr" sz="quarter" idx="11"/>
          </p:nvPr>
        </p:nvSpPr>
        <p:spPr/>
        <p:txBody>
          <a:bodyPr/>
          <a:lstStyle/>
          <a:p>
            <a:pPr>
              <a:defRPr/>
            </a:pPr>
            <a:r>
              <a:rPr lang="en-US"/>
              <a:t>Class 19:  Preferential Trading Arrangements</a:t>
            </a:r>
          </a:p>
        </p:txBody>
      </p:sp>
      <p:sp>
        <p:nvSpPr>
          <p:cNvPr id="13" name="Title 1">
            <a:extLst>
              <a:ext uri="{FF2B5EF4-FFF2-40B4-BE49-F238E27FC236}">
                <a16:creationId xmlns:a16="http://schemas.microsoft.com/office/drawing/2014/main" id="{BBC485F8-2A1B-454D-BF27-0875CE7A448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7078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18:  Scale Economies and Imperfect Competition</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
        <p:nvSpPr>
          <p:cNvPr id="4" name="TextBox 3">
            <a:extLst>
              <a:ext uri="{FF2B5EF4-FFF2-40B4-BE49-F238E27FC236}">
                <a16:creationId xmlns:a16="http://schemas.microsoft.com/office/drawing/2014/main" id="{84EF646A-E071-550B-A038-7476CACB4AFD}"/>
              </a:ext>
            </a:extLst>
          </p:cNvPr>
          <p:cNvSpPr txBox="1"/>
          <p:nvPr/>
        </p:nvSpPr>
        <p:spPr>
          <a:xfrm rot="21134095">
            <a:off x="137590" y="358201"/>
            <a:ext cx="2713139" cy="369332"/>
          </a:xfrm>
          <a:prstGeom prst="rect">
            <a:avLst/>
          </a:prstGeom>
          <a:noFill/>
          <a:ln>
            <a:solidFill>
              <a:srgbClr val="FF0000"/>
            </a:solidFill>
          </a:ln>
        </p:spPr>
        <p:txBody>
          <a:bodyPr wrap="square" rtlCol="0">
            <a:spAutoFit/>
          </a:bodyPr>
          <a:lstStyle/>
          <a:p>
            <a:pPr algn="ctr"/>
            <a:r>
              <a:rPr lang="en-US" dirty="0">
                <a:solidFill>
                  <a:srgbClr val="FF0000"/>
                </a:solidFill>
              </a:rPr>
              <a:t>Left-over from last time:</a:t>
            </a:r>
          </a:p>
        </p:txBody>
      </p:sp>
    </p:spTree>
    <p:extLst>
      <p:ext uri="{BB962C8B-B14F-4D97-AF65-F5344CB8AC3E}">
        <p14:creationId xmlns:p14="http://schemas.microsoft.com/office/powerpoint/2010/main" val="1921627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60</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598182"/>
          </a:xfrm>
        </p:spPr>
        <p:txBody>
          <a:bodyPr/>
          <a:lstStyle/>
          <a:p>
            <a:pPr marL="0" indent="0">
              <a:buNone/>
            </a:pPr>
            <a:r>
              <a:rPr lang="en-US" sz="2400" dirty="0"/>
              <a:t>As must be true from market equilibrium</a:t>
            </a:r>
          </a:p>
          <a:p>
            <a:pPr marL="0" indent="0">
              <a:buNone/>
            </a:pPr>
            <a:endParaRPr lang="en-US" sz="2400" dirty="0"/>
          </a:p>
          <a:p>
            <a:pPr marL="0" indent="0">
              <a:buNone/>
            </a:pPr>
            <a:r>
              <a:rPr lang="en-US" sz="2400" dirty="0"/>
              <a:t>Thus the added exports of the partner country include the new imports of country A plus the reduced exports of countries C and D.  </a:t>
            </a:r>
          </a:p>
          <a:p>
            <a:pPr marL="0" indent="0">
              <a:buNone/>
            </a:pPr>
            <a:r>
              <a:rPr lang="en-US" sz="2400" dirty="0"/>
              <a:t>We label</a:t>
            </a:r>
          </a:p>
          <a:p>
            <a:pPr marL="0" indent="0">
              <a:buNone/>
            </a:pPr>
            <a:endParaRPr lang="en-US" sz="2400" dirty="0"/>
          </a:p>
          <a:p>
            <a:pPr marL="0" indent="0">
              <a:buNone/>
            </a:pPr>
            <a:r>
              <a:rPr lang="en-US" sz="2400" dirty="0"/>
              <a:t>and</a:t>
            </a:r>
          </a:p>
          <a:p>
            <a:pPr marL="0" indent="0">
              <a:buNone/>
            </a:pPr>
            <a:endParaRPr lang="en-US" sz="2400" dirty="0"/>
          </a:p>
          <a:p>
            <a:pPr marL="0" indent="0">
              <a:buNone/>
            </a:pPr>
            <a:r>
              <a:rPr lang="en-US" sz="2400" dirty="0"/>
              <a:t>because it is </a:t>
            </a:r>
            <a:r>
              <a:rPr lang="en-US" sz="2400" u="sng" dirty="0"/>
              <a:t>reversal</a:t>
            </a:r>
            <a:r>
              <a:rPr lang="en-US" sz="2400" dirty="0"/>
              <a:t> of trade diversion from the prior FTA.</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FB8EF15-59F8-D54B-B6EB-96A2E5C8F0B5}"/>
                  </a:ext>
                </a:extLst>
              </p:cNvPr>
              <p:cNvSpPr/>
              <p:nvPr/>
            </p:nvSpPr>
            <p:spPr>
              <a:xfrm>
                <a:off x="1828800" y="1905000"/>
                <a:ext cx="3485185" cy="462884"/>
              </a:xfrm>
              <a:prstGeom prst="rect">
                <a:avLst/>
              </a:prstGeom>
            </p:spPr>
            <p:txBody>
              <a:bodyPr wrap="none">
                <a:spAutoFit/>
              </a:bodyPr>
              <a:lstStyle/>
              <a:p>
                <a14:m>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b="0" i="1" smtClean="0">
                            <a:latin typeface="Cambria Math" panose="02040503050406030204" pitchFamily="18" charset="0"/>
                          </a:rPr>
                          <m:t>𝑀</m:t>
                        </m:r>
                      </m:e>
                      <m:sup>
                        <m:r>
                          <a:rPr lang="en-US" sz="2400" b="0" i="1" smtClean="0">
                            <a:latin typeface="Cambria Math" panose="02040503050406030204" pitchFamily="18" charset="0"/>
                          </a:rPr>
                          <m:t>𝐴</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𝐶</m:t>
                        </m:r>
                      </m:sup>
                    </m:sSup>
                  </m:oMath>
                </a14:m>
                <a:r>
                  <a:rPr lang="en-US" sz="2400" dirty="0"/>
                  <a:t> </a:t>
                </a:r>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endParaRPr lang="en-US" sz="2400" dirty="0"/>
              </a:p>
            </p:txBody>
          </p:sp>
        </mc:Choice>
        <mc:Fallback xmlns="">
          <p:sp>
            <p:nvSpPr>
              <p:cNvPr id="12" name="Rectangle 11">
                <a:extLst>
                  <a:ext uri="{FF2B5EF4-FFF2-40B4-BE49-F238E27FC236}">
                    <a16:creationId xmlns:a16="http://schemas.microsoft.com/office/drawing/2014/main" id="{BFB8EF15-59F8-D54B-B6EB-96A2E5C8F0B5}"/>
                  </a:ext>
                </a:extLst>
              </p:cNvPr>
              <p:cNvSpPr>
                <a:spLocks noRot="1" noChangeAspect="1" noMove="1" noResize="1" noEditPoints="1" noAdjustHandles="1" noChangeArrowheads="1" noChangeShapeType="1" noTextEdit="1"/>
              </p:cNvSpPr>
              <p:nvPr/>
            </p:nvSpPr>
            <p:spPr>
              <a:xfrm>
                <a:off x="1828800" y="1905000"/>
                <a:ext cx="3485185" cy="462884"/>
              </a:xfrm>
              <a:prstGeom prst="rect">
                <a:avLst/>
              </a:prstGeom>
              <a:blipFill>
                <a:blip r:embed="rId2"/>
                <a:stretch>
                  <a:fillRect l="-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71F343D-8B00-AF4A-9654-AFF7DE3646EB}"/>
                  </a:ext>
                </a:extLst>
              </p:cNvPr>
              <p:cNvSpPr/>
              <p:nvPr/>
            </p:nvSpPr>
            <p:spPr>
              <a:xfrm>
                <a:off x="1752600" y="3886200"/>
                <a:ext cx="3690947" cy="462884"/>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oMath>
                </a14:m>
                <a:r>
                  <a:rPr lang="en-US" sz="2400" dirty="0"/>
                  <a:t> as “trade </a:t>
                </a:r>
                <a:r>
                  <a:rPr lang="en-US" sz="2400" u="sng" dirty="0"/>
                  <a:t>di</a:t>
                </a:r>
                <a:r>
                  <a:rPr lang="en-US" sz="2400" dirty="0"/>
                  <a:t>version”</a:t>
                </a:r>
              </a:p>
            </p:txBody>
          </p:sp>
        </mc:Choice>
        <mc:Fallback xmlns="">
          <p:sp>
            <p:nvSpPr>
              <p:cNvPr id="3" name="Rectangle 2">
                <a:extLst>
                  <a:ext uri="{FF2B5EF4-FFF2-40B4-BE49-F238E27FC236}">
                    <a16:creationId xmlns:a16="http://schemas.microsoft.com/office/drawing/2014/main" id="{A71F343D-8B00-AF4A-9654-AFF7DE3646EB}"/>
                  </a:ext>
                </a:extLst>
              </p:cNvPr>
              <p:cNvSpPr>
                <a:spLocks noRot="1" noChangeAspect="1" noMove="1" noResize="1" noEditPoints="1" noAdjustHandles="1" noChangeArrowheads="1" noChangeShapeType="1" noTextEdit="1"/>
              </p:cNvSpPr>
              <p:nvPr/>
            </p:nvSpPr>
            <p:spPr>
              <a:xfrm>
                <a:off x="1752600" y="3886200"/>
                <a:ext cx="3690947" cy="462884"/>
              </a:xfrm>
              <a:prstGeom prst="rect">
                <a:avLst/>
              </a:prstGeom>
              <a:blipFill>
                <a:blip r:embed="rId3"/>
                <a:stretch>
                  <a:fillRect t="-13514" r="-1718"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1A4D0A7-9E9B-0849-BBBE-AD81CE530685}"/>
                  </a:ext>
                </a:extLst>
              </p:cNvPr>
              <p:cNvSpPr/>
              <p:nvPr/>
            </p:nvSpPr>
            <p:spPr>
              <a:xfrm>
                <a:off x="1752600" y="4724400"/>
                <a:ext cx="3744230" cy="461665"/>
              </a:xfrm>
              <a:prstGeom prst="rect">
                <a:avLst/>
              </a:prstGeom>
            </p:spPr>
            <p:txBody>
              <a:bodyPr wrap="none">
                <a:spAutoFit/>
              </a:bodyPr>
              <a:lstStyle/>
              <a:p>
                <a14:m>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r>
                  <a:rPr lang="en-US" sz="2400" dirty="0"/>
                  <a:t> as “trade </a:t>
                </a:r>
                <a:r>
                  <a:rPr lang="en-US" sz="2400" u="sng" dirty="0"/>
                  <a:t>re</a:t>
                </a:r>
                <a:r>
                  <a:rPr lang="en-US" sz="2400" dirty="0"/>
                  <a:t>version”</a:t>
                </a:r>
              </a:p>
            </p:txBody>
          </p:sp>
        </mc:Choice>
        <mc:Fallback xmlns="">
          <p:sp>
            <p:nvSpPr>
              <p:cNvPr id="13" name="Rectangle 12">
                <a:extLst>
                  <a:ext uri="{FF2B5EF4-FFF2-40B4-BE49-F238E27FC236}">
                    <a16:creationId xmlns:a16="http://schemas.microsoft.com/office/drawing/2014/main" id="{31A4D0A7-9E9B-0849-BBBE-AD81CE530685}"/>
                  </a:ext>
                </a:extLst>
              </p:cNvPr>
              <p:cNvSpPr>
                <a:spLocks noRot="1" noChangeAspect="1" noMove="1" noResize="1" noEditPoints="1" noAdjustHandles="1" noChangeArrowheads="1" noChangeShapeType="1" noTextEdit="1"/>
              </p:cNvSpPr>
              <p:nvPr/>
            </p:nvSpPr>
            <p:spPr>
              <a:xfrm>
                <a:off x="1752600" y="4724400"/>
                <a:ext cx="3744230" cy="461665"/>
              </a:xfrm>
              <a:prstGeom prst="rect">
                <a:avLst/>
              </a:prstGeom>
              <a:blipFill>
                <a:blip r:embed="rId4"/>
                <a:stretch>
                  <a:fillRect t="-10811" r="-1695" b="-27027"/>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F354FF0C-929D-9F45-87D3-0A082F7447E6}"/>
              </a:ext>
            </a:extLst>
          </p:cNvPr>
          <p:cNvSpPr>
            <a:spLocks noGrp="1"/>
          </p:cNvSpPr>
          <p:nvPr>
            <p:ph type="ftr" sz="quarter" idx="11"/>
          </p:nvPr>
        </p:nvSpPr>
        <p:spPr/>
        <p:txBody>
          <a:bodyPr/>
          <a:lstStyle/>
          <a:p>
            <a:pPr>
              <a:defRPr/>
            </a:pPr>
            <a:r>
              <a:rPr lang="en-US"/>
              <a:t>Class 19:  Preferential Trading Arrangements</a:t>
            </a:r>
          </a:p>
        </p:txBody>
      </p:sp>
      <p:sp>
        <p:nvSpPr>
          <p:cNvPr id="14" name="Title 1">
            <a:extLst>
              <a:ext uri="{FF2B5EF4-FFF2-40B4-BE49-F238E27FC236}">
                <a16:creationId xmlns:a16="http://schemas.microsoft.com/office/drawing/2014/main" id="{85E92802-B3E6-DE4E-8462-3100886345E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86476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61</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904863"/>
              </a:xfrm>
            </p:spPr>
            <p:txBody>
              <a:bodyPr/>
              <a:lstStyle/>
              <a:p>
                <a:pPr marL="0" indent="0">
                  <a:buNone/>
                </a:pPr>
                <a:r>
                  <a:rPr lang="en-US" sz="2400" dirty="0"/>
                  <a:t>The equations of the model yield: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where</a:t>
                </a:r>
              </a:p>
              <a:p>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𝑖</m:t>
                        </m:r>
                      </m:sup>
                    </m:sSup>
                  </m:oMath>
                </a14:m>
                <a:r>
                  <a:rPr lang="en-US" sz="2000" dirty="0"/>
                  <a:t> are slopes of import demand and export supply curves, roughly proportional to country sizes</a:t>
                </a:r>
              </a:p>
              <a:p>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𝜃</m:t>
                        </m:r>
                      </m:e>
                      <m:sup>
                        <m:r>
                          <a:rPr lang="en-US" sz="2000" i="1">
                            <a:latin typeface="Cambria Math" panose="02040503050406030204" pitchFamily="18" charset="0"/>
                          </a:rPr>
                          <m:t>𝐵</m:t>
                        </m:r>
                      </m:sup>
                    </m:sSup>
                  </m:oMath>
                </a14:m>
                <a:r>
                  <a:rPr lang="en-US" sz="2000" dirty="0"/>
                  <a:t> is roughly country B’s share of world economy</a:t>
                </a:r>
              </a:p>
              <a:p>
                <a:endParaRPr lang="en-US" sz="2000" dirty="0"/>
              </a:p>
              <a:p>
                <a:pPr marL="0" indent="0">
                  <a:buNone/>
                </a:pPr>
                <a:endParaRPr lang="en-US" sz="24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904863"/>
              </a:xfrm>
              <a:blipFill>
                <a:blip r:embed="rId2"/>
                <a:stretch>
                  <a:fillRect l="-1404" t="-6944" b="-36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5CBB409-FC69-9C4A-860B-9D96DA188730}"/>
                  </a:ext>
                </a:extLst>
              </p:cNvPr>
              <p:cNvSpPr/>
              <p:nvPr/>
            </p:nvSpPr>
            <p:spPr>
              <a:xfrm>
                <a:off x="1676400" y="2057400"/>
                <a:ext cx="4965655"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𝐶𝑟𝑒𝑎𝑡𝑖𝑜𝑛</m:t>
                      </m:r>
                      <m:r>
                        <a:rPr lang="en-US" sz="2400" b="0" i="1" smtClean="0">
                          <a:latin typeface="Cambria Math" panose="02040503050406030204" pitchFamily="18" charset="0"/>
                        </a:rPr>
                        <m:t>=</m:t>
                      </m:r>
                      <m:r>
                        <a:rPr lang="en-US" sz="2400" i="1">
                          <a:latin typeface="Cambria Math" panose="02040503050406030204" pitchFamily="18" charset="0"/>
                        </a:rPr>
                        <m:t>𝑇𝐶</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6" name="Rectangle 5">
                <a:extLst>
                  <a:ext uri="{FF2B5EF4-FFF2-40B4-BE49-F238E27FC236}">
                    <a16:creationId xmlns:a16="http://schemas.microsoft.com/office/drawing/2014/main" id="{85CBB409-FC69-9C4A-860B-9D96DA188730}"/>
                  </a:ext>
                </a:extLst>
              </p:cNvPr>
              <p:cNvSpPr>
                <a:spLocks noRot="1" noChangeAspect="1" noMove="1" noResize="1" noEditPoints="1" noAdjustHandles="1" noChangeArrowheads="1" noChangeShapeType="1" noTextEdit="1"/>
              </p:cNvSpPr>
              <p:nvPr/>
            </p:nvSpPr>
            <p:spPr>
              <a:xfrm>
                <a:off x="1676400" y="2057400"/>
                <a:ext cx="4965655" cy="462627"/>
              </a:xfrm>
              <a:prstGeom prst="rect">
                <a:avLst/>
              </a:prstGeom>
              <a:blipFill>
                <a:blip r:embed="rId3"/>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C0C3CD5-641E-D146-B92F-4F2201C80C1F}"/>
                  </a:ext>
                </a:extLst>
              </p:cNvPr>
              <p:cNvSpPr/>
              <p:nvPr/>
            </p:nvSpPr>
            <p:spPr>
              <a:xfrm>
                <a:off x="1676400" y="3429000"/>
                <a:ext cx="51576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𝑅𝑒𝑣𝑒𝑟𝑠𝑖𝑜𝑛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𝑅</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𝐷</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0" name="Rectangle 9">
                <a:extLst>
                  <a:ext uri="{FF2B5EF4-FFF2-40B4-BE49-F238E27FC236}">
                    <a16:creationId xmlns:a16="http://schemas.microsoft.com/office/drawing/2014/main" id="{CC0C3CD5-641E-D146-B92F-4F2201C80C1F}"/>
                  </a:ext>
                </a:extLst>
              </p:cNvPr>
              <p:cNvSpPr>
                <a:spLocks noRot="1" noChangeAspect="1" noMove="1" noResize="1" noEditPoints="1" noAdjustHandles="1" noChangeArrowheads="1" noChangeShapeType="1" noTextEdit="1"/>
              </p:cNvSpPr>
              <p:nvPr/>
            </p:nvSpPr>
            <p:spPr>
              <a:xfrm>
                <a:off x="1676400" y="3429000"/>
                <a:ext cx="5157629" cy="461665"/>
              </a:xfrm>
              <a:prstGeom prst="rect">
                <a:avLst/>
              </a:prstGeom>
              <a:blipFill>
                <a:blip r:embed="rId4"/>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9C006D3-15EE-3941-B06E-9DDCF18F9341}"/>
                  </a:ext>
                </a:extLst>
              </p:cNvPr>
              <p:cNvSpPr/>
              <p:nvPr/>
            </p:nvSpPr>
            <p:spPr>
              <a:xfrm>
                <a:off x="1600200" y="2743200"/>
                <a:ext cx="5317033"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𝐷𝑖𝑣𝑒𝑟𝑠𝑖𝑜𝑛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𝐷</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𝐶</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1" name="Rectangle 10">
                <a:extLst>
                  <a:ext uri="{FF2B5EF4-FFF2-40B4-BE49-F238E27FC236}">
                    <a16:creationId xmlns:a16="http://schemas.microsoft.com/office/drawing/2014/main" id="{89C006D3-15EE-3941-B06E-9DDCF18F9341}"/>
                  </a:ext>
                </a:extLst>
              </p:cNvPr>
              <p:cNvSpPr>
                <a:spLocks noRot="1" noChangeAspect="1" noMove="1" noResize="1" noEditPoints="1" noAdjustHandles="1" noChangeArrowheads="1" noChangeShapeType="1" noTextEdit="1"/>
              </p:cNvSpPr>
              <p:nvPr/>
            </p:nvSpPr>
            <p:spPr>
              <a:xfrm>
                <a:off x="1600200" y="2743200"/>
                <a:ext cx="5317033" cy="462627"/>
              </a:xfrm>
              <a:prstGeom prst="rect">
                <a:avLst/>
              </a:prstGeom>
              <a:blipFill>
                <a:blip r:embed="rId5"/>
                <a:stretch>
                  <a:fillRect b="-2222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63C1B5-4AD1-F447-86C3-03CD4C7A1801}"/>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8F83BFA-DA8F-644C-96B6-E17D26279DA7}"/>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160189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62</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652830"/>
          </a:xfrm>
        </p:spPr>
        <p:txBody>
          <a:bodyPr/>
          <a:lstStyle/>
          <a:p>
            <a:pPr marL="0" indent="0">
              <a:spcBef>
                <a:spcPts val="800"/>
              </a:spcBef>
              <a:buNone/>
            </a:pPr>
            <a:r>
              <a:rPr lang="en-US" sz="2400" dirty="0"/>
              <a:t>Welfare effects of new FTA</a:t>
            </a:r>
          </a:p>
          <a:p>
            <a:pPr marL="0" indent="0">
              <a:spcBef>
                <a:spcPts val="800"/>
              </a:spcBef>
              <a:buNone/>
            </a:pPr>
            <a:endParaRPr lang="en-US" sz="2400" dirty="0"/>
          </a:p>
          <a:p>
            <a:pPr marL="0" indent="0">
              <a:spcBef>
                <a:spcPts val="800"/>
              </a:spcBef>
              <a:buNone/>
            </a:pPr>
            <a:r>
              <a:rPr lang="en-US" sz="2400" dirty="0"/>
              <a:t>Country A (home):</a:t>
            </a:r>
          </a:p>
          <a:p>
            <a:pPr marL="0" indent="0">
              <a:spcBef>
                <a:spcPts val="800"/>
              </a:spcBef>
              <a:buNone/>
            </a:pPr>
            <a:endParaRPr lang="en-US" sz="2400" dirty="0"/>
          </a:p>
          <a:p>
            <a:pPr marL="0" indent="0">
              <a:spcBef>
                <a:spcPts val="800"/>
              </a:spcBef>
              <a:buNone/>
            </a:pPr>
            <a:r>
              <a:rPr lang="en-US" sz="2400" dirty="0"/>
              <a:t>Country B (new partner):</a:t>
            </a:r>
          </a:p>
          <a:p>
            <a:pPr marL="0" indent="0">
              <a:spcBef>
                <a:spcPts val="800"/>
              </a:spcBef>
              <a:buNone/>
            </a:pPr>
            <a:endParaRPr lang="en-US" sz="2400" dirty="0"/>
          </a:p>
          <a:p>
            <a:pPr marL="0" indent="0">
              <a:spcBef>
                <a:spcPts val="800"/>
              </a:spcBef>
              <a:buNone/>
            </a:pPr>
            <a:r>
              <a:rPr lang="en-US" sz="2400" dirty="0"/>
              <a:t>Country C (outside world):</a:t>
            </a:r>
          </a:p>
          <a:p>
            <a:pPr marL="0" indent="0">
              <a:spcBef>
                <a:spcPts val="800"/>
              </a:spcBef>
              <a:buNone/>
            </a:pPr>
            <a:endParaRPr lang="en-US" sz="2400" dirty="0"/>
          </a:p>
          <a:p>
            <a:pPr marL="0" indent="0">
              <a:spcBef>
                <a:spcPts val="800"/>
              </a:spcBef>
              <a:buNone/>
            </a:pPr>
            <a:r>
              <a:rPr lang="en-US" sz="2400" dirty="0"/>
              <a:t>Country D (old partner):</a:t>
            </a:r>
          </a:p>
          <a:p>
            <a:pPr marL="0" indent="0">
              <a:spcBef>
                <a:spcPts val="800"/>
              </a:spcBef>
              <a:buNone/>
            </a:pPr>
            <a:endParaRPr lang="en-US" sz="2400" dirty="0"/>
          </a:p>
          <a:p>
            <a:pPr marL="0" indent="0">
              <a:spcBef>
                <a:spcPts val="800"/>
              </a:spcBef>
              <a:buNone/>
            </a:pPr>
            <a:endParaRPr lang="en-US" sz="2400" dirty="0"/>
          </a:p>
          <a:p>
            <a:pPr marL="0" indent="0">
              <a:spcBef>
                <a:spcPts val="800"/>
              </a:spcBef>
              <a:buNone/>
            </a:pPr>
            <a:endParaRPr lang="en-US"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0E0238E-737C-DB4A-97F7-F2CC7B5A6B0F}"/>
                  </a:ext>
                </a:extLst>
              </p:cNvPr>
              <p:cNvSpPr/>
              <p:nvPr/>
            </p:nvSpPr>
            <p:spPr>
              <a:xfrm>
                <a:off x="1752600" y="2743200"/>
                <a:ext cx="5870838"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𝐴</m:t>
                          </m:r>
                        </m:sup>
                      </m:sSup>
                      <m:r>
                        <a:rPr lang="en-US" sz="2400" i="0">
                          <a:latin typeface="Cambria Math" panose="02040503050406030204" pitchFamily="18" charset="0"/>
                        </a:rPr>
                        <m:t>=</m:t>
                      </m:r>
                      <m:d>
                        <m:dPr>
                          <m:ctrlPr>
                            <a:rPr lang="en-US" sz="2400" i="1">
                              <a:latin typeface="Cambria Math" panose="02040503050406030204" pitchFamily="18" charset="0"/>
                            </a:rPr>
                          </m:ctrlPr>
                        </m:dPr>
                        <m:e>
                          <m:f>
                            <m:fPr>
                              <m:type m:val="lin"/>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𝑀</m:t>
                                  </m:r>
                                </m:e>
                                <m:sub>
                                  <m:r>
                                    <a:rPr lang="en-US" sz="2400" i="0">
                                      <a:latin typeface="Cambria Math" panose="02040503050406030204" pitchFamily="18" charset="0"/>
                                    </a:rPr>
                                    <m:t>0</m:t>
                                  </m:r>
                                </m:sub>
                                <m:sup>
                                  <m:r>
                                    <a:rPr lang="en-US" sz="2400" i="1">
                                      <a:latin typeface="Cambria Math" panose="02040503050406030204" pitchFamily="18" charset="0"/>
                                    </a:rPr>
                                    <m:t>𝐴</m:t>
                                  </m:r>
                                </m:sup>
                              </m:sSubSup>
                            </m:num>
                            <m:den>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den>
                          </m:f>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f>
                            <m:fPr>
                              <m:type m:val="lin"/>
                              <m:ctrlPr>
                                <a:rPr lang="en-US" sz="2400" i="1">
                                  <a:latin typeface="Cambria Math" panose="02040503050406030204" pitchFamily="18" charset="0"/>
                                </a:rPr>
                              </m:ctrlPr>
                            </m:fPr>
                            <m:num>
                              <m:r>
                                <a:rPr lang="en-US" sz="2400" i="1">
                                  <a:latin typeface="Cambria Math" panose="02040503050406030204" pitchFamily="18" charset="0"/>
                                </a:rPr>
                                <m:t>𝑡</m:t>
                              </m:r>
                            </m:num>
                            <m:den>
                              <m:r>
                                <a:rPr lang="en-US" sz="2400" i="0">
                                  <a:latin typeface="Cambria Math" panose="02040503050406030204" pitchFamily="18" charset="0"/>
                                </a:rPr>
                                <m:t>2</m:t>
                              </m:r>
                            </m:den>
                          </m:f>
                        </m:e>
                      </m:d>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𝑡𝑇𝐷</m:t>
                      </m:r>
                      <m:r>
                        <a:rPr lang="en-US" sz="2400" i="0">
                          <a:latin typeface="Cambria Math" panose="02040503050406030204" pitchFamily="18" charset="0"/>
                        </a:rPr>
                        <m:t>−</m:t>
                      </m:r>
                      <m:r>
                        <a:rPr lang="en-US" sz="2400" i="1">
                          <a:latin typeface="Cambria Math" panose="02040503050406030204" pitchFamily="18" charset="0"/>
                        </a:rPr>
                        <m:t>𝑡</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oMath>
                  </m:oMathPara>
                </a14:m>
                <a:endParaRPr lang="en-US" sz="2400" dirty="0"/>
              </a:p>
            </p:txBody>
          </p:sp>
        </mc:Choice>
        <mc:Fallback xmlns="">
          <p:sp>
            <p:nvSpPr>
              <p:cNvPr id="3" name="Rectangle 2">
                <a:extLst>
                  <a:ext uri="{FF2B5EF4-FFF2-40B4-BE49-F238E27FC236}">
                    <a16:creationId xmlns:a16="http://schemas.microsoft.com/office/drawing/2014/main" id="{A0E0238E-737C-DB4A-97F7-F2CC7B5A6B0F}"/>
                  </a:ext>
                </a:extLst>
              </p:cNvPr>
              <p:cNvSpPr>
                <a:spLocks noRot="1" noChangeAspect="1" noMove="1" noResize="1" noEditPoints="1" noAdjustHandles="1" noChangeArrowheads="1" noChangeShapeType="1" noTextEdit="1"/>
              </p:cNvSpPr>
              <p:nvPr/>
            </p:nvSpPr>
            <p:spPr>
              <a:xfrm>
                <a:off x="1752600" y="2743200"/>
                <a:ext cx="5870838" cy="509178"/>
              </a:xfrm>
              <a:prstGeom prst="rect">
                <a:avLst/>
              </a:prstGeom>
              <a:blipFill>
                <a:blip r:embed="rId2"/>
                <a:stretch>
                  <a:fillRect t="-112500" b="-17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863276F-3784-6843-9DE8-6CDFBDF86DC8}"/>
                  </a:ext>
                </a:extLst>
              </p:cNvPr>
              <p:cNvSpPr/>
              <p:nvPr/>
            </p:nvSpPr>
            <p:spPr>
              <a:xfrm>
                <a:off x="1219200" y="3557155"/>
                <a:ext cx="8077200" cy="7961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m:t>
                          </m:r>
                          <m:r>
                            <a:rPr lang="en-US" sz="2400" i="1">
                              <a:latin typeface="Cambria Math" panose="02040503050406030204" pitchFamily="18" charset="0"/>
                            </a:rPr>
                            <m:t>𝑁𝑆</m:t>
                          </m:r>
                        </m:e>
                        <m:sup>
                          <m:r>
                            <a:rPr lang="en-US" sz="2400" i="1">
                              <a:latin typeface="Cambria Math" panose="02040503050406030204" pitchFamily="18" charset="0"/>
                            </a:rPr>
                            <m:t>𝐵</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𝑇𝐷</m:t>
                              </m:r>
                              <m:r>
                                <a:rPr lang="en-US" sz="2400" i="0">
                                  <a:latin typeface="Cambria Math" panose="02040503050406030204" pitchFamily="18" charset="0"/>
                                </a:rPr>
                                <m:t>+</m:t>
                              </m:r>
                              <m:r>
                                <a:rPr lang="en-US" sz="2400" i="1">
                                  <a:latin typeface="Cambria Math" panose="02040503050406030204" pitchFamily="18" charset="0"/>
                                </a:rPr>
                                <m:t>𝑇𝑅</m:t>
                              </m:r>
                            </m:e>
                          </m:d>
                        </m:e>
                      </m:d>
                      <m:d>
                        <m:dPr>
                          <m:ctrlPr>
                            <a:rPr lang="en-US" sz="2400" i="1">
                              <a:latin typeface="Cambria Math" panose="02040503050406030204" pitchFamily="18" charset="0"/>
                            </a:rPr>
                          </m:ctrlPr>
                        </m:dPr>
                        <m:e>
                          <m:r>
                            <a:rPr lang="en-US" sz="2400" i="0">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e>
                      </m:d>
                      <m:r>
                        <a:rPr lang="en-US" sz="2400" i="1">
                          <a:latin typeface="Cambria Math" panose="02040503050406030204" pitchFamily="18" charset="0"/>
                        </a:rPr>
                        <m:t>𝑡</m:t>
                      </m:r>
                    </m:oMath>
                  </m:oMathPara>
                </a14:m>
                <a:endParaRPr lang="en-US" sz="2400" dirty="0"/>
              </a:p>
            </p:txBody>
          </p:sp>
        </mc:Choice>
        <mc:Fallback xmlns="">
          <p:sp>
            <p:nvSpPr>
              <p:cNvPr id="7" name="Rectangle 6">
                <a:extLst>
                  <a:ext uri="{FF2B5EF4-FFF2-40B4-BE49-F238E27FC236}">
                    <a16:creationId xmlns:a16="http://schemas.microsoft.com/office/drawing/2014/main" id="{1863276F-3784-6843-9DE8-6CDFBDF86DC8}"/>
                  </a:ext>
                </a:extLst>
              </p:cNvPr>
              <p:cNvSpPr>
                <a:spLocks noRot="1" noChangeAspect="1" noMove="1" noResize="1" noEditPoints="1" noAdjustHandles="1" noChangeArrowheads="1" noChangeShapeType="1" noTextEdit="1"/>
              </p:cNvSpPr>
              <p:nvPr/>
            </p:nvSpPr>
            <p:spPr>
              <a:xfrm>
                <a:off x="1219200" y="3557155"/>
                <a:ext cx="8077200" cy="796115"/>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AA28C26-AB0B-B548-9980-CA6B6BED897F}"/>
                  </a:ext>
                </a:extLst>
              </p:cNvPr>
              <p:cNvSpPr/>
              <p:nvPr/>
            </p:nvSpPr>
            <p:spPr>
              <a:xfrm>
                <a:off x="1828800" y="4540827"/>
                <a:ext cx="3366819"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𝐶</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𝐶</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𝑇𝐷</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5AA28C26-AB0B-B548-9980-CA6B6BED897F}"/>
                  </a:ext>
                </a:extLst>
              </p:cNvPr>
              <p:cNvSpPr>
                <a:spLocks noRot="1" noChangeAspect="1" noMove="1" noResize="1" noEditPoints="1" noAdjustHandles="1" noChangeArrowheads="1" noChangeShapeType="1" noTextEdit="1"/>
              </p:cNvSpPr>
              <p:nvPr/>
            </p:nvSpPr>
            <p:spPr>
              <a:xfrm>
                <a:off x="1828800" y="4540827"/>
                <a:ext cx="3366819" cy="793679"/>
              </a:xfrm>
              <a:prstGeom prst="rect">
                <a:avLst/>
              </a:prstGeom>
              <a:blipFill>
                <a:blip r:embed="rId4"/>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B2897FB-896A-9547-8C01-7B2131FDC743}"/>
                  </a:ext>
                </a:extLst>
              </p:cNvPr>
              <p:cNvSpPr/>
              <p:nvPr/>
            </p:nvSpPr>
            <p:spPr>
              <a:xfrm>
                <a:off x="1828800" y="5476009"/>
                <a:ext cx="3388428"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𝐷</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𝐷</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𝑇𝑅</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2" name="Rectangle 11">
                <a:extLst>
                  <a:ext uri="{FF2B5EF4-FFF2-40B4-BE49-F238E27FC236}">
                    <a16:creationId xmlns:a16="http://schemas.microsoft.com/office/drawing/2014/main" id="{1B2897FB-896A-9547-8C01-7B2131FDC743}"/>
                  </a:ext>
                </a:extLst>
              </p:cNvPr>
              <p:cNvSpPr>
                <a:spLocks noRot="1" noChangeAspect="1" noMove="1" noResize="1" noEditPoints="1" noAdjustHandles="1" noChangeArrowheads="1" noChangeShapeType="1" noTextEdit="1"/>
              </p:cNvSpPr>
              <p:nvPr/>
            </p:nvSpPr>
            <p:spPr>
              <a:xfrm>
                <a:off x="1828800" y="5476009"/>
                <a:ext cx="3388428" cy="793679"/>
              </a:xfrm>
              <a:prstGeom prst="rect">
                <a:avLst/>
              </a:prstGeom>
              <a:blipFill>
                <a:blip r:embed="rId5"/>
                <a:stretch>
                  <a:fillRect b="-4688"/>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1A8D85DB-A55B-DE41-85CE-03FC8C26FEA1}"/>
              </a:ext>
            </a:extLst>
          </p:cNvPr>
          <p:cNvSpPr/>
          <p:nvPr/>
        </p:nvSpPr>
        <p:spPr>
          <a:xfrm rot="5400000">
            <a:off x="6477000" y="1828800"/>
            <a:ext cx="228600" cy="1600200"/>
          </a:xfrm>
          <a:prstGeom prst="leftBrace">
            <a:avLst>
              <a:gd name="adj1" fmla="val 33333"/>
              <a:gd name="adj2" fmla="val 50000"/>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5BDBD159-11A7-5741-ACF1-A2C94B620686}"/>
              </a:ext>
            </a:extLst>
          </p:cNvPr>
          <p:cNvSpPr txBox="1"/>
          <p:nvPr/>
        </p:nvSpPr>
        <p:spPr>
          <a:xfrm>
            <a:off x="6019800" y="1905000"/>
            <a:ext cx="1143000" cy="646331"/>
          </a:xfrm>
          <a:prstGeom prst="rect">
            <a:avLst/>
          </a:prstGeom>
          <a:noFill/>
        </p:spPr>
        <p:txBody>
          <a:bodyPr wrap="square" rtlCol="0">
            <a:spAutoFit/>
          </a:bodyPr>
          <a:lstStyle/>
          <a:p>
            <a:pPr algn="ctr"/>
            <a:r>
              <a:rPr lang="en-US" dirty="0">
                <a:solidFill>
                  <a:srgbClr val="0070C0"/>
                </a:solidFill>
                <a:latin typeface="+mn-lt"/>
              </a:rPr>
              <a:t>Lost tariff revenue</a:t>
            </a:r>
          </a:p>
        </p:txBody>
      </p:sp>
      <p:sp>
        <p:nvSpPr>
          <p:cNvPr id="6" name="Footer Placeholder 5">
            <a:extLst>
              <a:ext uri="{FF2B5EF4-FFF2-40B4-BE49-F238E27FC236}">
                <a16:creationId xmlns:a16="http://schemas.microsoft.com/office/drawing/2014/main" id="{BF9C8DB0-A989-0440-AF8E-146C5E6DF21C}"/>
              </a:ext>
            </a:extLst>
          </p:cNvPr>
          <p:cNvSpPr>
            <a:spLocks noGrp="1"/>
          </p:cNvSpPr>
          <p:nvPr>
            <p:ph type="ftr" sz="quarter" idx="11"/>
          </p:nvPr>
        </p:nvSpPr>
        <p:spPr/>
        <p:txBody>
          <a:bodyPr/>
          <a:lstStyle/>
          <a:p>
            <a:pPr>
              <a:defRPr/>
            </a:pPr>
            <a:r>
              <a:rPr lang="en-US"/>
              <a:t>Class 19:  Preferential Trading Arrangements</a:t>
            </a:r>
          </a:p>
        </p:txBody>
      </p:sp>
      <p:sp>
        <p:nvSpPr>
          <p:cNvPr id="15" name="Title 1">
            <a:extLst>
              <a:ext uri="{FF2B5EF4-FFF2-40B4-BE49-F238E27FC236}">
                <a16:creationId xmlns:a16="http://schemas.microsoft.com/office/drawing/2014/main" id="{00CF87B3-7E9D-7746-B6E9-DFADA3CB85AB}"/>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0585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63</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1791260"/>
          </a:xfrm>
        </p:spPr>
        <p:txBody>
          <a:bodyPr/>
          <a:lstStyle/>
          <a:p>
            <a:pPr marL="0" indent="0">
              <a:buNone/>
            </a:pPr>
            <a:r>
              <a:rPr lang="en-US" sz="2400" dirty="0"/>
              <a:t>Welfare effects of new FTA on the World</a:t>
            </a:r>
          </a:p>
          <a:p>
            <a:pPr marL="0" indent="0">
              <a:buNone/>
            </a:pPr>
            <a:endParaRPr lang="en-US" sz="2400" dirty="0"/>
          </a:p>
          <a:p>
            <a:pPr marL="0" indent="0">
              <a:buNone/>
            </a:pPr>
            <a:r>
              <a:rPr lang="en-US" sz="2400" dirty="0"/>
              <a:t>World (A+B+C+D):</a:t>
            </a:r>
          </a:p>
          <a:p>
            <a:pPr marL="0" indent="0">
              <a:buNone/>
            </a:pPr>
            <a:endParaRPr lang="en-US" sz="2400"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F5A4FF-C6D2-564C-A851-94A73D9EF684}"/>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6" name="Rectangle 5">
                <a:extLst>
                  <a:ext uri="{FF2B5EF4-FFF2-40B4-BE49-F238E27FC236}">
                    <a16:creationId xmlns:a16="http://schemas.microsoft.com/office/drawing/2014/main" id="{D5F5A4FF-C6D2-564C-A851-94A73D9EF684}"/>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6A4FD8-A0FE-FA41-9868-40E1B447793F}"/>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926F7DD1-9E0A-A04F-A4AE-ADA63A70714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786083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spTree>
    <p:extLst>
      <p:ext uri="{BB962C8B-B14F-4D97-AF65-F5344CB8AC3E}">
        <p14:creationId xmlns:p14="http://schemas.microsoft.com/office/powerpoint/2010/main" val="3149640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Deardorff &amp; Sharma,</a:t>
            </a:r>
            <a:br>
              <a:rPr lang="en-US" sz="4000" dirty="0"/>
            </a:br>
            <a:r>
              <a:rPr lang="en-US" sz="4000" dirty="0"/>
              <a:t>“The Simple Analytics…”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Under what circumstances will adding a second FTA be harmful for the world?</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spTree>
    <p:extLst>
      <p:ext uri="{BB962C8B-B14F-4D97-AF65-F5344CB8AC3E}">
        <p14:creationId xmlns:p14="http://schemas.microsoft.com/office/powerpoint/2010/main" val="3311665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B7F5AA-4660-1741-9159-2E2ED70ED955}"/>
              </a:ext>
            </a:extLst>
          </p:cNvPr>
          <p:cNvSpPr/>
          <p:nvPr/>
        </p:nvSpPr>
        <p:spPr>
          <a:xfrm>
            <a:off x="1222023" y="4411134"/>
            <a:ext cx="4128910" cy="450376"/>
          </a:xfrm>
          <a:prstGeom prst="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 name="TextBox 7">
            <a:extLst>
              <a:ext uri="{FF2B5EF4-FFF2-40B4-BE49-F238E27FC236}">
                <a16:creationId xmlns:a16="http://schemas.microsoft.com/office/drawing/2014/main" id="{905E03CD-191F-2042-8FE3-D271965A3B4C}"/>
              </a:ext>
            </a:extLst>
          </p:cNvPr>
          <p:cNvSpPr txBox="1"/>
          <p:nvPr/>
        </p:nvSpPr>
        <p:spPr>
          <a:xfrm>
            <a:off x="5334000" y="4411133"/>
            <a:ext cx="2737556" cy="1384995"/>
          </a:xfrm>
          <a:prstGeom prst="rect">
            <a:avLst/>
          </a:prstGeom>
          <a:noFill/>
          <a:ln w="57150">
            <a:solidFill>
              <a:srgbClr val="7030A0"/>
            </a:solidFill>
          </a:ln>
        </p:spPr>
        <p:txBody>
          <a:bodyPr wrap="square" rtlCol="0">
            <a:spAutoFit/>
          </a:bodyPr>
          <a:lstStyle/>
          <a:p>
            <a:pPr algn="ctr"/>
            <a:r>
              <a:rPr lang="en-US" sz="2800" b="1" dirty="0">
                <a:solidFill>
                  <a:srgbClr val="7030A0"/>
                </a:solidFill>
              </a:rPr>
              <a:t>Skipping this unless there’s extra time</a:t>
            </a:r>
          </a:p>
        </p:txBody>
      </p:sp>
      <p:sp>
        <p:nvSpPr>
          <p:cNvPr id="9" name="Folded Corner 8">
            <a:hlinkClick r:id="rId2" action="ppaction://hlinksldjump"/>
            <a:extLst>
              <a:ext uri="{FF2B5EF4-FFF2-40B4-BE49-F238E27FC236}">
                <a16:creationId xmlns:a16="http://schemas.microsoft.com/office/drawing/2014/main" id="{5A1872E3-38D8-F64B-A0AF-945259BA1E46}"/>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0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t>Four countries:</a:t>
            </a:r>
          </a:p>
          <a:p>
            <a:pPr lvl="1"/>
            <a:r>
              <a:rPr lang="en-US" dirty="0"/>
              <a:t>Importer A</a:t>
            </a:r>
          </a:p>
          <a:p>
            <a:pPr lvl="1"/>
            <a:r>
              <a:rPr lang="en-US" dirty="0"/>
              <a:t>Exporters B, C, and D</a:t>
            </a:r>
          </a:p>
          <a:p>
            <a:r>
              <a:rPr lang="en-US" dirty="0"/>
              <a:t>Export supply and import demands are linear</a:t>
            </a:r>
          </a:p>
          <a:p>
            <a:r>
              <a:rPr lang="en-US" dirty="0"/>
              <a:t>Countries B, C, and D are identical</a:t>
            </a:r>
          </a:p>
          <a:p>
            <a:endParaRPr lang="en-US"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
        <p:nvSpPr>
          <p:cNvPr id="7" name="Rectangle 6">
            <a:extLst>
              <a:ext uri="{FF2B5EF4-FFF2-40B4-BE49-F238E27FC236}">
                <a16:creationId xmlns:a16="http://schemas.microsoft.com/office/drawing/2014/main" id="{324D10FA-B2AE-D145-81F1-7A538ADCDBB5}"/>
              </a:ext>
            </a:extLst>
          </p:cNvPr>
          <p:cNvSpPr/>
          <p:nvPr/>
        </p:nvSpPr>
        <p:spPr>
          <a:xfrm>
            <a:off x="2667000" y="4343400"/>
            <a:ext cx="4495800"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EB0E69-707D-A842-A397-88E9B2D6172C}"/>
              </a:ext>
            </a:extLst>
          </p:cNvPr>
          <p:cNvSpPr txBox="1"/>
          <p:nvPr/>
        </p:nvSpPr>
        <p:spPr>
          <a:xfrm>
            <a:off x="7162800" y="4343400"/>
            <a:ext cx="1676400" cy="954107"/>
          </a:xfrm>
          <a:prstGeom prst="rect">
            <a:avLst/>
          </a:prstGeom>
          <a:noFill/>
          <a:ln w="38100">
            <a:solidFill>
              <a:srgbClr val="00B050"/>
            </a:solidFill>
          </a:ln>
        </p:spPr>
        <p:txBody>
          <a:bodyPr wrap="square" rtlCol="0">
            <a:spAutoFit/>
          </a:bodyPr>
          <a:lstStyle/>
          <a:p>
            <a:pPr algn="ctr"/>
            <a:r>
              <a:rPr lang="en-US" sz="2800" dirty="0">
                <a:solidFill>
                  <a:srgbClr val="00487B"/>
                </a:solidFill>
              </a:rPr>
              <a:t>For simplicity</a:t>
            </a:r>
          </a:p>
        </p:txBody>
      </p:sp>
    </p:spTree>
    <p:extLst>
      <p:ext uri="{BB962C8B-B14F-4D97-AF65-F5344CB8AC3E}">
        <p14:creationId xmlns:p14="http://schemas.microsoft.com/office/powerpoint/2010/main" val="33295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solidFill>
                  <a:srgbClr val="00487B"/>
                </a:solidFill>
              </a:rPr>
              <a:t>Two equilibria</a:t>
            </a:r>
          </a:p>
          <a:p>
            <a:pPr marL="457200" lvl="1" indent="0">
              <a:buNone/>
            </a:pPr>
            <a:r>
              <a:rPr lang="en-US" dirty="0">
                <a:solidFill>
                  <a:srgbClr val="00487B"/>
                </a:solidFill>
              </a:rPr>
              <a:t>1:  MFN tariff t on exports of both B and C</a:t>
            </a:r>
          </a:p>
          <a:p>
            <a:pPr lvl="2"/>
            <a:r>
              <a:rPr lang="en-US" dirty="0">
                <a:solidFill>
                  <a:srgbClr val="00487B"/>
                </a:solidFill>
              </a:rPr>
              <a:t>Zero tariff on exports of old FTA partner D</a:t>
            </a:r>
          </a:p>
          <a:p>
            <a:pPr marL="457200" lvl="1" indent="0">
              <a:buNone/>
            </a:pPr>
            <a:r>
              <a:rPr lang="en-US" dirty="0">
                <a:solidFill>
                  <a:srgbClr val="00487B"/>
                </a:solidFill>
              </a:rPr>
              <a:t>2:  New FTA of A and B:  </a:t>
            </a:r>
          </a:p>
          <a:p>
            <a:pPr lvl="2"/>
            <a:r>
              <a:rPr lang="en-US" dirty="0">
                <a:solidFill>
                  <a:srgbClr val="00487B"/>
                </a:solidFill>
              </a:rPr>
              <a:t>Tariff t on exports of C only; </a:t>
            </a:r>
          </a:p>
          <a:p>
            <a:pPr lvl="2"/>
            <a:r>
              <a:rPr lang="en-US" dirty="0">
                <a:solidFill>
                  <a:srgbClr val="00487B"/>
                </a:solidFill>
              </a:rPr>
              <a:t>Zero tariff on exports of two FTA partners B and D</a:t>
            </a:r>
          </a:p>
          <a:p>
            <a:endParaRPr lang="en-US" sz="4000"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68</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Tree>
    <p:extLst>
      <p:ext uri="{BB962C8B-B14F-4D97-AF65-F5344CB8AC3E}">
        <p14:creationId xmlns:p14="http://schemas.microsoft.com/office/powerpoint/2010/main" val="11009637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9309B-8443-A949-856D-028087FCC4B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445696" y="4257676"/>
                <a:ext cx="638175" cy="92352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5696" y="4257676"/>
                <a:ext cx="638175" cy="923523"/>
              </a:xfrm>
              <a:prstGeom prst="rect">
                <a:avLst/>
              </a:prstGeom>
              <a:blipFill>
                <a:blip r:embed="rId2"/>
                <a:stretch>
                  <a:fillRect r="-1961"/>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234070" y="1771650"/>
            <a:ext cx="3538330" cy="369332"/>
          </a:xfrm>
          <a:prstGeom prst="rect">
            <a:avLst/>
          </a:prstGeom>
          <a:noFill/>
        </p:spPr>
        <p:txBody>
          <a:bodyPr wrap="square" rtlCol="0">
            <a:spAutoFit/>
          </a:bodyPr>
          <a:lstStyle/>
          <a:p>
            <a:pPr algn="ctr"/>
            <a:r>
              <a:rPr lang="en-US" dirty="0"/>
              <a:t>Export Supplies to Country B</a:t>
            </a:r>
          </a:p>
        </p:txBody>
      </p:sp>
      <p:cxnSp>
        <p:nvCxnSpPr>
          <p:cNvPr id="71" name="Straight Connector 70"/>
          <p:cNvCxnSpPr>
            <a:cxnSpLocks/>
          </p:cNvCxnSpPr>
          <p:nvPr/>
        </p:nvCxnSpPr>
        <p:spPr>
          <a:xfrm>
            <a:off x="1143000" y="3371850"/>
            <a:ext cx="5029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3"/>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4686300" y="4171950"/>
                <a:ext cx="2857500" cy="40556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𝑓</m:t>
                            </m:r>
                          </m:sub>
                        </m:sSub>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𝑓</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m:t>
                        </m:r>
                        <m:r>
                          <a:rPr lang="en-US" i="1">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4686300" y="4171950"/>
                <a:ext cx="2857500" cy="405560"/>
              </a:xfrm>
              <a:prstGeom prst="rect">
                <a:avLst/>
              </a:prstGeom>
              <a:blipFill>
                <a:blip r:embed="rId4"/>
                <a:stretch>
                  <a:fillRect l="-44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5"/>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857500" y="1143001"/>
            <a:ext cx="2800350" cy="507831"/>
          </a:xfrm>
          <a:prstGeom prst="rect">
            <a:avLst/>
          </a:prstGeom>
          <a:noFill/>
        </p:spPr>
        <p:txBody>
          <a:bodyPr wrap="square" rtlCol="0">
            <a:spAutoFit/>
          </a:bodyPr>
          <a:lstStyle/>
          <a:p>
            <a:pPr algn="ctr"/>
            <a:r>
              <a:rPr lang="en-US" sz="2700" dirty="0"/>
              <a:t>Export Supplies</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B6E16FC-C0B4-094B-8078-9C64D70FFABF}"/>
                  </a:ext>
                </a:extLst>
              </p:cNvPr>
              <p:cNvSpPr txBox="1"/>
              <p:nvPr/>
            </p:nvSpPr>
            <p:spPr>
              <a:xfrm>
                <a:off x="5943600" y="3429001"/>
                <a:ext cx="26670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𝑓</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4" name="TextBox 63">
                <a:extLst>
                  <a:ext uri="{FF2B5EF4-FFF2-40B4-BE49-F238E27FC236}">
                    <a16:creationId xmlns:a16="http://schemas.microsoft.com/office/drawing/2014/main" id="{EB6E16FC-C0B4-094B-8078-9C64D70FFABF}"/>
                  </a:ext>
                </a:extLst>
              </p:cNvPr>
              <p:cNvSpPr txBox="1">
                <a:spLocks noRot="1" noChangeAspect="1" noMove="1" noResize="1" noEditPoints="1" noAdjustHandles="1" noChangeArrowheads="1" noChangeShapeType="1" noTextEdit="1"/>
              </p:cNvSpPr>
              <p:nvPr/>
            </p:nvSpPr>
            <p:spPr>
              <a:xfrm>
                <a:off x="5943600" y="3429001"/>
                <a:ext cx="2667000" cy="376963"/>
              </a:xfrm>
              <a:prstGeom prst="rect">
                <a:avLst/>
              </a:prstGeom>
              <a:blipFill>
                <a:blip r:embed="rId6"/>
                <a:stretch>
                  <a:fillRect l="-9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9C75D09-0F53-DF48-AD8E-38C815DBE7E1}"/>
                  </a:ext>
                </a:extLst>
              </p:cNvPr>
              <p:cNvSpPr txBox="1"/>
              <p:nvPr/>
            </p:nvSpPr>
            <p:spPr>
              <a:xfrm>
                <a:off x="5791200" y="2286000"/>
                <a:ext cx="25146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𝑡</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8" name="TextBox 67">
                <a:extLst>
                  <a:ext uri="{FF2B5EF4-FFF2-40B4-BE49-F238E27FC236}">
                    <a16:creationId xmlns:a16="http://schemas.microsoft.com/office/drawing/2014/main" id="{F9C75D09-0F53-DF48-AD8E-38C815DBE7E1}"/>
                  </a:ext>
                </a:extLst>
              </p:cNvPr>
              <p:cNvSpPr txBox="1">
                <a:spLocks noRot="1" noChangeAspect="1" noMove="1" noResize="1" noEditPoints="1" noAdjustHandles="1" noChangeArrowheads="1" noChangeShapeType="1" noTextEdit="1"/>
              </p:cNvSpPr>
              <p:nvPr/>
            </p:nvSpPr>
            <p:spPr>
              <a:xfrm>
                <a:off x="5791200" y="2286000"/>
                <a:ext cx="2514600" cy="376963"/>
              </a:xfrm>
              <a:prstGeom prst="rect">
                <a:avLst/>
              </a:prstGeom>
              <a:blipFill>
                <a:blip r:embed="rId7"/>
                <a:stretch>
                  <a:fillRect l="-1010" b="-13333"/>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EE98CAB4-9CA7-C945-AEE9-3207A953AE03}"/>
              </a:ext>
            </a:extLst>
          </p:cNvPr>
          <p:cNvCxnSpPr>
            <a:cxnSpLocks/>
          </p:cNvCxnSpPr>
          <p:nvPr/>
        </p:nvCxnSpPr>
        <p:spPr>
          <a:xfrm>
            <a:off x="1266825" y="4286250"/>
            <a:ext cx="1047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9B71F0D-DBBC-B247-84E9-0E33FACC9F0D}"/>
                  </a:ext>
                </a:extLst>
              </p:cNvPr>
              <p:cNvSpPr txBox="1"/>
              <p:nvPr/>
            </p:nvSpPr>
            <p:spPr>
              <a:xfrm>
                <a:off x="1361952" y="4122222"/>
                <a:ext cx="2114550" cy="370230"/>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72" name="TextBox 71">
                <a:extLst>
                  <a:ext uri="{FF2B5EF4-FFF2-40B4-BE49-F238E27FC236}">
                    <a16:creationId xmlns:a16="http://schemas.microsoft.com/office/drawing/2014/main" id="{C9B71F0D-DBBC-B247-84E9-0E33FACC9F0D}"/>
                  </a:ext>
                </a:extLst>
              </p:cNvPr>
              <p:cNvSpPr txBox="1">
                <a:spLocks noRot="1" noChangeAspect="1" noMove="1" noResize="1" noEditPoints="1" noAdjustHandles="1" noChangeArrowheads="1" noChangeShapeType="1" noTextEdit="1"/>
              </p:cNvSpPr>
              <p:nvPr/>
            </p:nvSpPr>
            <p:spPr>
              <a:xfrm>
                <a:off x="1361952" y="4122222"/>
                <a:ext cx="2114550" cy="370230"/>
              </a:xfrm>
              <a:prstGeom prst="rect">
                <a:avLst/>
              </a:prstGeom>
              <a:blipFill>
                <a:blip r:embed="rId8"/>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1DC24F5-8E62-924A-A6C1-4C433BCA8E0C}"/>
                  </a:ext>
                </a:extLst>
              </p:cNvPr>
              <p:cNvSpPr txBox="1"/>
              <p:nvPr/>
            </p:nvSpPr>
            <p:spPr>
              <a:xfrm>
                <a:off x="4114800" y="2667000"/>
                <a:ext cx="2895600" cy="37023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0</m:t>
                            </m:r>
                          </m:sub>
                        </m:sSub>
                        <m:r>
                          <a:rPr lang="en-US" b="0" i="1" smtClean="0">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𝑡</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𝑡</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𝐷𝑡</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75" name="TextBox 74">
                <a:extLst>
                  <a:ext uri="{FF2B5EF4-FFF2-40B4-BE49-F238E27FC236}">
                    <a16:creationId xmlns:a16="http://schemas.microsoft.com/office/drawing/2014/main" id="{51DC24F5-8E62-924A-A6C1-4C433BCA8E0C}"/>
                  </a:ext>
                </a:extLst>
              </p:cNvPr>
              <p:cNvSpPr txBox="1">
                <a:spLocks noRot="1" noChangeAspect="1" noMove="1" noResize="1" noEditPoints="1" noAdjustHandles="1" noChangeArrowheads="1" noChangeShapeType="1" noTextEdit="1"/>
              </p:cNvSpPr>
              <p:nvPr/>
            </p:nvSpPr>
            <p:spPr>
              <a:xfrm>
                <a:off x="4114800" y="2667000"/>
                <a:ext cx="2895600" cy="370230"/>
              </a:xfrm>
              <a:prstGeom prst="rect">
                <a:avLst/>
              </a:prstGeom>
              <a:blipFill>
                <a:blip r:embed="rId9"/>
                <a:stretch>
                  <a:fillRect l="-877" b="-1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A17A838F-B57C-AF43-860E-05141BB120C7}"/>
              </a:ext>
            </a:extLst>
          </p:cNvPr>
          <p:cNvCxnSpPr>
            <a:cxnSpLocks/>
          </p:cNvCxnSpPr>
          <p:nvPr/>
        </p:nvCxnSpPr>
        <p:spPr>
          <a:xfrm flipV="1">
            <a:off x="4000500" y="39433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C034453-FF7B-AE4B-B71D-316FC4C9580C}"/>
              </a:ext>
            </a:extLst>
          </p:cNvPr>
          <p:cNvCxnSpPr>
            <a:cxnSpLocks/>
          </p:cNvCxnSpPr>
          <p:nvPr/>
        </p:nvCxnSpPr>
        <p:spPr>
          <a:xfrm>
            <a:off x="1371600" y="4200525"/>
            <a:ext cx="0" cy="857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41438139-4DCE-6F46-8D3D-3A73B2D78A37}"/>
              </a:ext>
            </a:extLst>
          </p:cNvPr>
          <p:cNvCxnSpPr>
            <a:cxnSpLocks/>
          </p:cNvCxnSpPr>
          <p:nvPr/>
        </p:nvCxnSpPr>
        <p:spPr>
          <a:xfrm flipV="1">
            <a:off x="4000500" y="29146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21640F1F-1A90-E547-BEF8-DDC4CB1E4E8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5" name="TextBox 114">
                <a:extLst>
                  <a:ext uri="{FF2B5EF4-FFF2-40B4-BE49-F238E27FC236}">
                    <a16:creationId xmlns:a16="http://schemas.microsoft.com/office/drawing/2014/main" id="{21640F1F-1A90-E547-BEF8-DDC4CB1E4E8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FCB744FD-4CC4-4344-BE39-933ABB644DD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8645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(not asked before)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It seems obvious that firms differ.  Why was that not allowed with perfect competition?</a:t>
            </a:r>
          </a:p>
          <a:p>
            <a:r>
              <a:rPr lang="en-US" dirty="0"/>
              <a:t>Explain the new source of gain from trade that the heterogeneous firm model introduces?</a:t>
            </a:r>
          </a:p>
          <a:p>
            <a:pPr lvl="1"/>
            <a:endParaRPr lang="en-US" sz="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18:  Scale Economies and Imperfect Competition</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
        <p:nvSpPr>
          <p:cNvPr id="5" name="TextBox 4">
            <a:extLst>
              <a:ext uri="{FF2B5EF4-FFF2-40B4-BE49-F238E27FC236}">
                <a16:creationId xmlns:a16="http://schemas.microsoft.com/office/drawing/2014/main" id="{68B429D7-0624-D2BD-BBC4-28375B9C1C59}"/>
              </a:ext>
            </a:extLst>
          </p:cNvPr>
          <p:cNvSpPr txBox="1"/>
          <p:nvPr/>
        </p:nvSpPr>
        <p:spPr>
          <a:xfrm rot="21134095">
            <a:off x="137590" y="358201"/>
            <a:ext cx="2713139" cy="369332"/>
          </a:xfrm>
          <a:prstGeom prst="rect">
            <a:avLst/>
          </a:prstGeom>
          <a:noFill/>
          <a:ln>
            <a:solidFill>
              <a:srgbClr val="FF0000"/>
            </a:solidFill>
          </a:ln>
        </p:spPr>
        <p:txBody>
          <a:bodyPr wrap="square" rtlCol="0">
            <a:spAutoFit/>
          </a:bodyPr>
          <a:lstStyle/>
          <a:p>
            <a:pPr algn="ctr"/>
            <a:r>
              <a:rPr lang="en-US" dirty="0">
                <a:solidFill>
                  <a:srgbClr val="FF0000"/>
                </a:solidFill>
              </a:rPr>
              <a:t>Left-over from last time:</a:t>
            </a:r>
          </a:p>
        </p:txBody>
      </p:sp>
    </p:spTree>
    <p:extLst>
      <p:ext uri="{BB962C8B-B14F-4D97-AF65-F5344CB8AC3E}">
        <p14:creationId xmlns:p14="http://schemas.microsoft.com/office/powerpoint/2010/main" val="2387262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692276-B995-014A-B45F-7700E72F9D6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6FA78F6B-4EF9-3F43-A122-38D606931225}"/>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1:  A has FTA with 1 country, D</a:t>
            </a:r>
          </a:p>
        </p:txBody>
      </p: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oMath>
                  </m:oMathPara>
                </a14:m>
                <a:endParaRPr lang="en-US" dirty="0"/>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2</m:t>
                          </m:r>
                        </m:sub>
                      </m:sSub>
                    </m:oMath>
                  </m:oMathPara>
                </a14:m>
                <a:endParaRPr lang="en-US" dirty="0">
                  <a:solidFill>
                    <a:schemeClr val="bg1">
                      <a:lumMod val="65000"/>
                    </a:schemeClr>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5638800" y="4724400"/>
                <a:ext cx="1849352" cy="6577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1"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5638800" y="4724400"/>
                <a:ext cx="1849352" cy="6577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985FA07-8242-E544-B4B6-D6AD411F8DA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40" name="TextBox 39">
                <a:extLst>
                  <a:ext uri="{FF2B5EF4-FFF2-40B4-BE49-F238E27FC236}">
                    <a16:creationId xmlns:a16="http://schemas.microsoft.com/office/drawing/2014/main" id="{D985FA07-8242-E544-B4B6-D6AD411F8DA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5EDCC594-6100-F543-841B-874908D6CB1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2" name="Rectangle 41">
                <a:extLst>
                  <a:ext uri="{FF2B5EF4-FFF2-40B4-BE49-F238E27FC236}">
                    <a16:creationId xmlns:a16="http://schemas.microsoft.com/office/drawing/2014/main" id="{5EDCC594-6100-F543-841B-874908D6CB1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37107CF9-7B8A-F446-B6DD-8EEBFF6FEE4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A5678925-32A1-E948-99AB-20F6D8D1EBC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030539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99E9A7F-9C32-4743-B641-C9A6880E9A4D}"/>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i="1">
                              <a:solidFill>
                                <a:schemeClr val="bg1">
                                  <a:lumMod val="65000"/>
                                </a:schemeClr>
                              </a:solidFill>
                              <a:latin typeface="Cambria Math" panose="02040503050406030204" pitchFamily="18" charset="0"/>
                            </a:rPr>
                            <m:t>1</m:t>
                          </m:r>
                        </m:sub>
                      </m:sSub>
                    </m:oMath>
                  </m:oMathPara>
                </a14:m>
                <a:endParaRPr lang="en-US" dirty="0">
                  <a:solidFill>
                    <a:schemeClr val="bg1">
                      <a:lumMod val="65000"/>
                    </a:schemeClr>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𝐵</m:t>
                          </m:r>
                        </m:sup>
                      </m:sSubSup>
                      <m:r>
                        <a:rPr lang="en-US" i="0">
                          <a:solidFill>
                            <a:schemeClr val="bg1">
                              <a:lumMod val="65000"/>
                            </a:schemeClr>
                          </a:solidFill>
                          <a:latin typeface="Cambria Math" panose="02040503050406030204" pitchFamily="18" charset="0"/>
                        </a:rPr>
                        <m:t>=</m:t>
                      </m:r>
                      <m:sSubSup>
                        <m:sSubSupPr>
                          <m:ctrlPr>
                            <a:rPr lang="en-US" i="1">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𝐶</m:t>
                          </m:r>
                        </m:sup>
                      </m:sSubSup>
                    </m:oMath>
                  </m:oMathPara>
                </a14:m>
                <a:endParaRPr lang="en-US" dirty="0">
                  <a:solidFill>
                    <a:schemeClr val="bg1">
                      <a:lumMod val="65000"/>
                    </a:schemeClr>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b="0" i="1" smtClean="0">
                              <a:solidFill>
                                <a:schemeClr val="bg1">
                                  <a:lumMod val="65000"/>
                                </a:schemeClr>
                              </a:solidFill>
                              <a:latin typeface="Cambria Math" panose="02040503050406030204" pitchFamily="18" charset="0"/>
                            </a:rPr>
                            <m:t>𝐷</m:t>
                          </m:r>
                        </m:sup>
                      </m:sSubSup>
                    </m:oMath>
                  </m:oMathPara>
                </a14:m>
                <a:endParaRPr lang="en-US" dirty="0">
                  <a:solidFill>
                    <a:schemeClr val="bg1">
                      <a:lumMod val="65000"/>
                    </a:schemeClr>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b="0" i="1" smtClean="0">
                              <a:solidFill>
                                <a:schemeClr val="bg1">
                                  <a:lumMod val="75000"/>
                                </a:schemeClr>
                              </a:solidFill>
                              <a:latin typeface="Cambria Math" panose="02040503050406030204" pitchFamily="18" charset="0"/>
                            </a:rPr>
                            <m:t>1</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2:  A has FTA with 2 countries, B &amp; D</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4FEB3152-B2AF-0144-A1D7-F7EFC38B695E}"/>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9" name="Rectangle 48">
                <a:extLst>
                  <a:ext uri="{FF2B5EF4-FFF2-40B4-BE49-F238E27FC236}">
                    <a16:creationId xmlns:a16="http://schemas.microsoft.com/office/drawing/2014/main" id="{4FEB3152-B2AF-0144-A1D7-F7EFC38B695E}"/>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DD249B9-3AF9-C64D-80AB-D7D0CAF1EDC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51" name="TextBox 50">
                <a:extLst>
                  <a:ext uri="{FF2B5EF4-FFF2-40B4-BE49-F238E27FC236}">
                    <a16:creationId xmlns:a16="http://schemas.microsoft.com/office/drawing/2014/main" id="{7DD249B9-3AF9-C64D-80AB-D7D0CAF1EDC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2"/>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FDF66D3-E9B9-9D44-BD70-374408969CD1}"/>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4" name="Rectangle 53">
                <a:extLst>
                  <a:ext uri="{FF2B5EF4-FFF2-40B4-BE49-F238E27FC236}">
                    <a16:creationId xmlns:a16="http://schemas.microsoft.com/office/drawing/2014/main" id="{3FDF66D3-E9B9-9D44-BD70-374408969CD1}"/>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3"/>
                <a:stretch>
                  <a:fillRect/>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5A169B90-22A3-6842-9D70-5584BF9BF34F}"/>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D7D25EA0-37B1-ED42-9141-D28326190DD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01504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5E21346-5834-D346-90E0-98D5DEDE75B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Changes in Trade from expanding FTA to Country B</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11"/>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12"/>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13"/>
                <a:stretch>
                  <a:fillRect r="-2222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5A5D983B-0044-CA4B-A22A-79A58E08E62D}"/>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6" name="Rectangle 65">
                <a:extLst>
                  <a:ext uri="{FF2B5EF4-FFF2-40B4-BE49-F238E27FC236}">
                    <a16:creationId xmlns:a16="http://schemas.microsoft.com/office/drawing/2014/main" id="{5A5D983B-0044-CA4B-A22A-79A58E08E62D}"/>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5861699-A52A-9547-9ED9-FFAF07E16A8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9" name="TextBox 68">
                <a:extLst>
                  <a:ext uri="{FF2B5EF4-FFF2-40B4-BE49-F238E27FC236}">
                    <a16:creationId xmlns:a16="http://schemas.microsoft.com/office/drawing/2014/main" id="{D5861699-A52A-9547-9ED9-FFAF07E16A8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5"/>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FC54A37A-7C7E-0B43-A210-2D5D1167528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0" name="Rectangle 69">
                <a:extLst>
                  <a:ext uri="{FF2B5EF4-FFF2-40B4-BE49-F238E27FC236}">
                    <a16:creationId xmlns:a16="http://schemas.microsoft.com/office/drawing/2014/main" id="{FC54A37A-7C7E-0B43-A210-2D5D1167528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6"/>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DA731600-7C7A-7D4A-BAB3-096111A2E5E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02ECADE-09FE-0943-9604-19ADEB46B4BF}"/>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𝑋</m:t>
                          </m:r>
                        </m:e>
                        <m:sup>
                          <m:r>
                            <a:rPr lang="en-US" i="1">
                              <a:solidFill>
                                <a:srgbClr val="00B050"/>
                              </a:solidFill>
                              <a:latin typeface="Cambria Math" panose="02040503050406030204" pitchFamily="18" charset="0"/>
                            </a:rPr>
                            <m:t>𝐵</m:t>
                          </m:r>
                        </m:sup>
                      </m:sSup>
                    </m:oMath>
                  </m:oMathPara>
                </a14:m>
                <a:endParaRPr lang="en-US" baseline="30000" dirty="0">
                  <a:solidFill>
                    <a:srgbClr val="00B050"/>
                  </a:solidFill>
                </a:endParaRPr>
              </a:p>
            </p:txBody>
          </p:sp>
        </mc:Choice>
        <mc:Fallback xmlns="">
          <p:sp>
            <p:nvSpPr>
              <p:cNvPr id="72" name="TextBox 71">
                <a:extLst>
                  <a:ext uri="{FF2B5EF4-FFF2-40B4-BE49-F238E27FC236}">
                    <a16:creationId xmlns:a16="http://schemas.microsoft.com/office/drawing/2014/main" id="{E02ECADE-09FE-0943-9604-19ADEB46B4BF}"/>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17"/>
                <a:stretch>
                  <a:fillRect r="-22222"/>
                </a:stretch>
              </a:blipFill>
              <a:ln>
                <a:no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A14AF8-B812-9146-A549-751D149BE3C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32217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7CFC0F5-4074-244B-AAD5-C40D537731AF}"/>
              </a:ext>
            </a:extLst>
          </p:cNvPr>
          <p:cNvSpPr/>
          <p:nvPr/>
        </p:nvSpPr>
        <p:spPr>
          <a:xfrm>
            <a:off x="-48861" y="612899"/>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Trade Creation</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6"/>
                <a:stretch>
                  <a:fillRect r="-222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9"/>
                <a:stretch>
                  <a:fillRect r="-22222"/>
                </a:stretch>
              </a:blipFill>
              <a:ln>
                <a:noFill/>
              </a:ln>
            </p:spPr>
            <p:txBody>
              <a:bodyPr/>
              <a:lstStyle/>
              <a:p>
                <a:r>
                  <a:rPr lang="en-US">
                    <a:noFill/>
                  </a:rPr>
                  <a:t> </a:t>
                </a:r>
              </a:p>
            </p:txBody>
          </p:sp>
        </mc:Fallback>
      </mc:AlternateContent>
      <p:sp>
        <p:nvSpPr>
          <p:cNvPr id="68" name="Rectangle 67">
            <a:extLst>
              <a:ext uri="{FF2B5EF4-FFF2-40B4-BE49-F238E27FC236}">
                <a16:creationId xmlns:a16="http://schemas.microsoft.com/office/drawing/2014/main" id="{7F73418D-F120-9B43-B664-80C281596AEF}"/>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52A999C2-C11E-6347-BB26-2477CD2FF89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73" name="Rectangle 72">
            <a:extLst>
              <a:ext uri="{FF2B5EF4-FFF2-40B4-BE49-F238E27FC236}">
                <a16:creationId xmlns:a16="http://schemas.microsoft.com/office/drawing/2014/main" id="{0C1C0D97-B02A-0042-9012-C297988CA320}"/>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74" name="TextBox 73">
            <a:extLst>
              <a:ext uri="{FF2B5EF4-FFF2-40B4-BE49-F238E27FC236}">
                <a16:creationId xmlns:a16="http://schemas.microsoft.com/office/drawing/2014/main" id="{FD0498DD-B190-2B4B-B770-B8F1975CD401}"/>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AFA0F62-F8E7-6343-9CC8-5883E48DC529}"/>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0" name="TextBox 59">
                <a:extLst>
                  <a:ext uri="{FF2B5EF4-FFF2-40B4-BE49-F238E27FC236}">
                    <a16:creationId xmlns:a16="http://schemas.microsoft.com/office/drawing/2014/main" id="{BAFA0F62-F8E7-6343-9CC8-5883E48DC529}"/>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8B0FC05D-4C92-D944-94A7-D0719CC7533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3" name="Rectangle 62">
                <a:extLst>
                  <a:ext uri="{FF2B5EF4-FFF2-40B4-BE49-F238E27FC236}">
                    <a16:creationId xmlns:a16="http://schemas.microsoft.com/office/drawing/2014/main" id="{8B0FC05D-4C92-D944-94A7-D0719CC7533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1"/>
                <a:stretch>
                  <a:fillRect/>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5E2F988D-6405-1542-8DDF-A181EE7796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TextBox 2">
            <a:extLst>
              <a:ext uri="{FF2B5EF4-FFF2-40B4-BE49-F238E27FC236}">
                <a16:creationId xmlns:a16="http://schemas.microsoft.com/office/drawing/2014/main" id="{1D30467C-7D8C-8440-A70C-743DCE2D87D3}"/>
              </a:ext>
            </a:extLst>
          </p:cNvPr>
          <p:cNvSpPr txBox="1"/>
          <p:nvPr/>
        </p:nvSpPr>
        <p:spPr>
          <a:xfrm>
            <a:off x="5867400" y="4953000"/>
            <a:ext cx="1789043" cy="369332"/>
          </a:xfrm>
          <a:prstGeom prst="rect">
            <a:avLst/>
          </a:prstGeom>
          <a:noFill/>
        </p:spPr>
        <p:txBody>
          <a:bodyPr wrap="square" rtlCol="0">
            <a:spAutoFit/>
          </a:bodyPr>
          <a:lstStyle/>
          <a:p>
            <a:pPr algn="ctr"/>
            <a:r>
              <a:rPr lang="en-US" dirty="0">
                <a:solidFill>
                  <a:srgbClr val="00B050"/>
                </a:solidFill>
              </a:rPr>
              <a:t>Trade Creation</a:t>
            </a:r>
          </a:p>
        </p:txBody>
      </p:sp>
      <p:sp>
        <p:nvSpPr>
          <p:cNvPr id="76" name="TextBox 75">
            <a:extLst>
              <a:ext uri="{FF2B5EF4-FFF2-40B4-BE49-F238E27FC236}">
                <a16:creationId xmlns:a16="http://schemas.microsoft.com/office/drawing/2014/main" id="{DC4FC5C5-BFBA-2F41-9BFF-4D6D0C6FC447}"/>
              </a:ext>
            </a:extLst>
          </p:cNvPr>
          <p:cNvSpPr txBox="1"/>
          <p:nvPr/>
        </p:nvSpPr>
        <p:spPr>
          <a:xfrm>
            <a:off x="304800" y="4953000"/>
            <a:ext cx="1789043" cy="369332"/>
          </a:xfrm>
          <a:prstGeom prst="rect">
            <a:avLst/>
          </a:prstGeom>
          <a:noFill/>
        </p:spPr>
        <p:txBody>
          <a:bodyPr wrap="square" rtlCol="0">
            <a:spAutoFit/>
          </a:bodyPr>
          <a:lstStyle/>
          <a:p>
            <a:pPr algn="ctr"/>
            <a:r>
              <a:rPr lang="en-US" dirty="0">
                <a:solidFill>
                  <a:srgbClr val="FF0000"/>
                </a:solidFill>
              </a:rPr>
              <a:t>Trade Diversion</a:t>
            </a:r>
          </a:p>
        </p:txBody>
      </p:sp>
      <p:sp>
        <p:nvSpPr>
          <p:cNvPr id="77" name="TextBox 76">
            <a:extLst>
              <a:ext uri="{FF2B5EF4-FFF2-40B4-BE49-F238E27FC236}">
                <a16:creationId xmlns:a16="http://schemas.microsoft.com/office/drawing/2014/main" id="{23B74323-3D07-4E49-B685-0A124E4958EE}"/>
              </a:ext>
            </a:extLst>
          </p:cNvPr>
          <p:cNvSpPr txBox="1"/>
          <p:nvPr/>
        </p:nvSpPr>
        <p:spPr>
          <a:xfrm>
            <a:off x="2209800" y="4953000"/>
            <a:ext cx="1789043" cy="369332"/>
          </a:xfrm>
          <a:prstGeom prst="rect">
            <a:avLst/>
          </a:prstGeom>
          <a:noFill/>
        </p:spPr>
        <p:txBody>
          <a:bodyPr wrap="square" rtlCol="0">
            <a:spAutoFit/>
          </a:bodyPr>
          <a:lstStyle/>
          <a:p>
            <a:pPr algn="ctr"/>
            <a:r>
              <a:rPr lang="en-US" dirty="0">
                <a:solidFill>
                  <a:srgbClr val="0070C0"/>
                </a:solidFill>
              </a:rPr>
              <a:t>Trade Reversion</a:t>
            </a:r>
          </a:p>
        </p:txBody>
      </p:sp>
      <p:sp>
        <p:nvSpPr>
          <p:cNvPr id="6" name="Footer Placeholder 5">
            <a:extLst>
              <a:ext uri="{FF2B5EF4-FFF2-40B4-BE49-F238E27FC236}">
                <a16:creationId xmlns:a16="http://schemas.microsoft.com/office/drawing/2014/main" id="{5B61562B-3BB0-114E-8E9F-4A04189F4C3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3099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1" grpId="0" animBg="1"/>
      <p:bldP spid="72" grpId="0"/>
      <p:bldP spid="73" grpId="0"/>
      <p:bldP spid="3" grpId="0"/>
      <p:bldP spid="76" grpId="0"/>
      <p:bldP spid="7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B07F765-5D4C-BE44-8BFC-1267D3CFA2E1}"/>
              </a:ext>
            </a:extLst>
          </p:cNvPr>
          <p:cNvSpPr/>
          <p:nvPr/>
        </p:nvSpPr>
        <p:spPr>
          <a:xfrm>
            <a:off x="0" y="48027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9CA497C-6932-0847-B5E4-FD03224DC90C}"/>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6"/>
                <a:stretch>
                  <a:fillRect r="-216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9"/>
                <a:stretch>
                  <a:fillRect r="-21622"/>
                </a:stretch>
              </a:blipFill>
              <a:ln>
                <a:noFill/>
              </a:ln>
            </p:spPr>
            <p:txBody>
              <a:bodyPr/>
              <a:lstStyle/>
              <a:p>
                <a:r>
                  <a:rPr lang="en-US">
                    <a:noFill/>
                  </a:rPr>
                  <a:t> </a:t>
                </a:r>
              </a:p>
            </p:txBody>
          </p:sp>
        </mc:Fallback>
      </mc:AlternateContent>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B2823FD4-A24E-FA4E-B107-67B56672737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1282FB1-F430-214B-9FE4-3FBD762FC365}"/>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66" name="Straight Arrow Connector 65">
            <a:extLst>
              <a:ext uri="{FF2B5EF4-FFF2-40B4-BE49-F238E27FC236}">
                <a16:creationId xmlns:a16="http://schemas.microsoft.com/office/drawing/2014/main" id="{84546E1C-0F1F-8F42-A358-F8CD99C6514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1BF378-AF7F-8543-86AE-B171609CFE6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76" name="Straight Arrow Connector 75">
            <a:extLst>
              <a:ext uri="{FF2B5EF4-FFF2-40B4-BE49-F238E27FC236}">
                <a16:creationId xmlns:a16="http://schemas.microsoft.com/office/drawing/2014/main" id="{B319C8BE-3FB0-CD42-B8E0-4D868911D43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AAC5910C-D501-5147-AEB8-A1B1D89A894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428474A-BAA1-0E4F-BD9F-F148077D33B3}"/>
                  </a:ext>
                </a:extLst>
              </p:cNvPr>
              <p:cNvSpPr txBox="1"/>
              <p:nvPr/>
            </p:nvSpPr>
            <p:spPr>
              <a:xfrm>
                <a:off x="1085850" y="5372100"/>
                <a:ext cx="7372350" cy="647228"/>
              </a:xfrm>
              <a:prstGeom prst="rect">
                <a:avLst/>
              </a:prstGeom>
              <a:noFill/>
            </p:spPr>
            <p:txBody>
              <a:bodyPr wrap="square" rtlCol="0">
                <a:spAutoFit/>
              </a:bodyPr>
              <a:lstStyle/>
              <a:p>
                <a:r>
                  <a:rPr lang="en-US" dirty="0">
                    <a:solidFill>
                      <a:schemeClr val="tx1"/>
                    </a:solidFill>
                  </a:rPr>
                  <a:t>Note that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while a gain to Country B, is the sum of </a:t>
                </a:r>
                <a:r>
                  <a:rPr lang="en-US" i="1" dirty="0">
                    <a:solidFill>
                      <a:schemeClr val="tx1"/>
                    </a:solidFill>
                  </a:rPr>
                  <a:t>TC</a:t>
                </a:r>
                <a:r>
                  <a:rPr lang="en-US" dirty="0">
                    <a:solidFill>
                      <a:schemeClr val="tx1"/>
                    </a:solidFill>
                  </a:rPr>
                  <a:t>, </a:t>
                </a:r>
                <a:r>
                  <a:rPr lang="en-US" i="1" dirty="0">
                    <a:solidFill>
                      <a:schemeClr val="tx1"/>
                    </a:solidFill>
                  </a:rPr>
                  <a:t>TD</a:t>
                </a:r>
                <a:r>
                  <a:rPr lang="en-US" dirty="0">
                    <a:solidFill>
                      <a:schemeClr val="tx1"/>
                    </a:solidFill>
                  </a:rPr>
                  <a:t>, &amp; </a:t>
                </a:r>
                <a:r>
                  <a:rPr lang="en-US" i="1" dirty="0">
                    <a:solidFill>
                      <a:schemeClr val="tx1"/>
                    </a:solidFill>
                  </a:rPr>
                  <a:t>TR</a:t>
                </a:r>
                <a:r>
                  <a:rPr lang="en-US" dirty="0">
                    <a:solidFill>
                      <a:schemeClr val="tx1"/>
                    </a:solidFill>
                  </a:rPr>
                  <a:t>, since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𝐴</m:t>
                        </m:r>
                      </m:sup>
                    </m:sSup>
                    <m:r>
                      <a:rPr lang="en-US" b="0" i="0"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𝐶</m:t>
                        </m:r>
                      </m:sup>
                    </m:sSup>
                    <m:r>
                      <a:rPr lang="en-US" b="0" i="1" smtClean="0">
                        <a:solidFill>
                          <a:schemeClr val="tx1"/>
                        </a:solidFill>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𝑋</m:t>
                        </m:r>
                      </m:e>
                      <m:sup>
                        <m:r>
                          <a:rPr lang="en-US" b="0" i="1" smtClean="0">
                            <a:latin typeface="Cambria Math" panose="02040503050406030204" pitchFamily="18" charset="0"/>
                          </a:rPr>
                          <m:t>𝐷</m:t>
                        </m:r>
                      </m:sup>
                    </m:sSup>
                  </m:oMath>
                </a14:m>
                <a:endParaRPr lang="en-US" dirty="0">
                  <a:solidFill>
                    <a:schemeClr val="tx1"/>
                  </a:solidFill>
                </a:endParaRPr>
              </a:p>
            </p:txBody>
          </p:sp>
        </mc:Choice>
        <mc:Fallback xmlns="">
          <p:sp>
            <p:nvSpPr>
              <p:cNvPr id="79" name="TextBox 78">
                <a:extLst>
                  <a:ext uri="{FF2B5EF4-FFF2-40B4-BE49-F238E27FC236}">
                    <a16:creationId xmlns:a16="http://schemas.microsoft.com/office/drawing/2014/main" id="{2428474A-BAA1-0E4F-BD9F-F148077D33B3}"/>
                  </a:ext>
                </a:extLst>
              </p:cNvPr>
              <p:cNvSpPr txBox="1">
                <a:spLocks noRot="1" noChangeAspect="1" noMove="1" noResize="1" noEditPoints="1" noAdjustHandles="1" noChangeArrowheads="1" noChangeShapeType="1" noTextEdit="1"/>
              </p:cNvSpPr>
              <p:nvPr/>
            </p:nvSpPr>
            <p:spPr>
              <a:xfrm>
                <a:off x="1085850" y="5372100"/>
                <a:ext cx="7372350" cy="647228"/>
              </a:xfrm>
              <a:prstGeom prst="rect">
                <a:avLst/>
              </a:prstGeom>
              <a:blipFill>
                <a:blip r:embed="rId10"/>
                <a:stretch>
                  <a:fillRect l="-688"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9DE4ED1-EEA3-B84A-8A7A-C28D57F5DF4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1" name="TextBox 80">
                <a:extLst>
                  <a:ext uri="{FF2B5EF4-FFF2-40B4-BE49-F238E27FC236}">
                    <a16:creationId xmlns:a16="http://schemas.microsoft.com/office/drawing/2014/main" id="{F9DE4ED1-EEA3-B84A-8A7A-C28D57F5DF4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1"/>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207C65AA-6CE4-E844-A392-3C81EEABCDE9}"/>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207C65AA-6CE4-E844-A392-3C81EEABCDE9}"/>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2"/>
                <a:stretch>
                  <a:fillRect/>
                </a:stretch>
              </a:blipFill>
            </p:spPr>
            <p:txBody>
              <a:bodyPr/>
              <a:lstStyle/>
              <a:p>
                <a:r>
                  <a:rPr lang="en-US">
                    <a:noFill/>
                  </a:rPr>
                  <a:t> </a:t>
                </a:r>
              </a:p>
            </p:txBody>
          </p:sp>
        </mc:Fallback>
      </mc:AlternateContent>
      <p:sp>
        <p:nvSpPr>
          <p:cNvPr id="84" name="TextBox 83">
            <a:extLst>
              <a:ext uri="{FF2B5EF4-FFF2-40B4-BE49-F238E27FC236}">
                <a16:creationId xmlns:a16="http://schemas.microsoft.com/office/drawing/2014/main" id="{9336CE5F-D583-BC46-838E-5E7469E65A4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6" name="Rectangle 85">
            <a:extLst>
              <a:ext uri="{FF2B5EF4-FFF2-40B4-BE49-F238E27FC236}">
                <a16:creationId xmlns:a16="http://schemas.microsoft.com/office/drawing/2014/main" id="{77FA175A-8AD3-0A4E-9ACF-89207C594553}"/>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87" name="Rectangle 86">
            <a:extLst>
              <a:ext uri="{FF2B5EF4-FFF2-40B4-BE49-F238E27FC236}">
                <a16:creationId xmlns:a16="http://schemas.microsoft.com/office/drawing/2014/main" id="{F9E4FAB6-FFCB-0C4B-AE2D-094A0A936D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88" name="Rectangle 87">
            <a:extLst>
              <a:ext uri="{FF2B5EF4-FFF2-40B4-BE49-F238E27FC236}">
                <a16:creationId xmlns:a16="http://schemas.microsoft.com/office/drawing/2014/main" id="{DBC8F010-2D07-AE4D-B984-1D0EC3C7DDFA}"/>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3" name="Footer Placeholder 2">
            <a:extLst>
              <a:ext uri="{FF2B5EF4-FFF2-40B4-BE49-F238E27FC236}">
                <a16:creationId xmlns:a16="http://schemas.microsoft.com/office/drawing/2014/main" id="{FD564DC1-DA44-3948-832F-C436A7C2565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39802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E13CE9A-A71B-EC40-B2E7-42CC53D60FA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Country A</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A0EAB567-09D7-924C-AA17-93C8F40CAAE1}"/>
              </a:ext>
            </a:extLst>
          </p:cNvPr>
          <p:cNvSpPr/>
          <p:nvPr/>
        </p:nvSpPr>
        <p:spPr>
          <a:xfrm>
            <a:off x="1166485" y="2930600"/>
            <a:ext cx="465613"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3F7F296-F451-A547-818B-6BAF124E5E9E}"/>
              </a:ext>
            </a:extLst>
          </p:cNvPr>
          <p:cNvSpPr/>
          <p:nvPr/>
        </p:nvSpPr>
        <p:spPr>
          <a:xfrm>
            <a:off x="1674190" y="2933258"/>
            <a:ext cx="250304"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5B280A26-AA0A-DB4F-A6DD-0BE8583E8585}"/>
              </a:ext>
            </a:extLst>
          </p:cNvPr>
          <p:cNvSpPr txBox="1"/>
          <p:nvPr/>
        </p:nvSpPr>
        <p:spPr>
          <a:xfrm>
            <a:off x="1028742" y="1437682"/>
            <a:ext cx="1113718" cy="923330"/>
          </a:xfrm>
          <a:prstGeom prst="rect">
            <a:avLst/>
          </a:prstGeom>
          <a:solidFill>
            <a:schemeClr val="bg1"/>
          </a:solidFill>
        </p:spPr>
        <p:txBody>
          <a:bodyPr wrap="square" rtlCol="0">
            <a:spAutoFit/>
          </a:bodyPr>
          <a:lstStyle/>
          <a:p>
            <a:pPr algn="ctr"/>
            <a:r>
              <a:rPr lang="en-US" dirty="0">
                <a:solidFill>
                  <a:srgbClr val="FF0000"/>
                </a:solidFill>
              </a:rPr>
              <a:t>Tariff revenue lost from</a:t>
            </a:r>
          </a:p>
        </p:txBody>
      </p:sp>
      <p:sp>
        <p:nvSpPr>
          <p:cNvPr id="88" name="TextBox 87">
            <a:extLst>
              <a:ext uri="{FF2B5EF4-FFF2-40B4-BE49-F238E27FC236}">
                <a16:creationId xmlns:a16="http://schemas.microsoft.com/office/drawing/2014/main" id="{8E78BD17-AC4A-9449-9479-E4A2572ACDC7}"/>
              </a:ext>
            </a:extLst>
          </p:cNvPr>
          <p:cNvSpPr txBox="1"/>
          <p:nvPr/>
        </p:nvSpPr>
        <p:spPr>
          <a:xfrm>
            <a:off x="1141220" y="2513412"/>
            <a:ext cx="544868" cy="369332"/>
          </a:xfrm>
          <a:prstGeom prst="rect">
            <a:avLst/>
          </a:prstGeom>
          <a:noFill/>
        </p:spPr>
        <p:txBody>
          <a:bodyPr wrap="square" rtlCol="0">
            <a:spAutoFit/>
          </a:bodyPr>
          <a:lstStyle/>
          <a:p>
            <a:pPr algn="ctr"/>
            <a:r>
              <a:rPr lang="en-US" dirty="0">
                <a:solidFill>
                  <a:srgbClr val="FF0000"/>
                </a:solidFill>
              </a:rPr>
              <a:t>B</a:t>
            </a:r>
          </a:p>
        </p:txBody>
      </p:sp>
      <p:sp>
        <p:nvSpPr>
          <p:cNvPr id="89" name="TextBox 88">
            <a:extLst>
              <a:ext uri="{FF2B5EF4-FFF2-40B4-BE49-F238E27FC236}">
                <a16:creationId xmlns:a16="http://schemas.microsoft.com/office/drawing/2014/main" id="{5114E6D5-DD71-B142-954A-83A0491C294F}"/>
              </a:ext>
            </a:extLst>
          </p:cNvPr>
          <p:cNvSpPr txBox="1"/>
          <p:nvPr/>
        </p:nvSpPr>
        <p:spPr>
          <a:xfrm>
            <a:off x="1504363" y="2513412"/>
            <a:ext cx="544868" cy="369332"/>
          </a:xfrm>
          <a:prstGeom prst="rect">
            <a:avLst/>
          </a:prstGeom>
          <a:noFill/>
        </p:spPr>
        <p:txBody>
          <a:bodyPr wrap="square" rtlCol="0">
            <a:spAutoFit/>
          </a:bodyPr>
          <a:lstStyle/>
          <a:p>
            <a:pPr algn="ctr"/>
            <a:r>
              <a:rPr lang="en-US" dirty="0">
                <a:solidFill>
                  <a:srgbClr val="FF0000"/>
                </a:solidFill>
              </a:rPr>
              <a:t>C</a:t>
            </a:r>
          </a:p>
        </p:txBody>
      </p:sp>
      <p:cxnSp>
        <p:nvCxnSpPr>
          <p:cNvPr id="93" name="Straight Connector 92">
            <a:extLst>
              <a:ext uri="{FF2B5EF4-FFF2-40B4-BE49-F238E27FC236}">
                <a16:creationId xmlns:a16="http://schemas.microsoft.com/office/drawing/2014/main" id="{ACEE4078-808A-4540-A4A9-D155C2872BBF}"/>
              </a:ext>
            </a:extLst>
          </p:cNvPr>
          <p:cNvCxnSpPr>
            <a:cxnSpLocks/>
            <a:stCxn id="88" idx="0"/>
            <a:endCxn id="87" idx="2"/>
          </p:cNvCxnSpPr>
          <p:nvPr/>
        </p:nvCxnSpPr>
        <p:spPr>
          <a:xfrm flipV="1">
            <a:off x="1413654" y="2361012"/>
            <a:ext cx="171947"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73809D7-90EA-4F4A-B860-30767C97F354}"/>
              </a:ext>
            </a:extLst>
          </p:cNvPr>
          <p:cNvCxnSpPr>
            <a:cxnSpLocks/>
            <a:stCxn id="89" idx="0"/>
            <a:endCxn id="87" idx="2"/>
          </p:cNvCxnSpPr>
          <p:nvPr/>
        </p:nvCxnSpPr>
        <p:spPr>
          <a:xfrm flipH="1" flipV="1">
            <a:off x="1585601" y="2361012"/>
            <a:ext cx="191196"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4301884" y="2272404"/>
            <a:ext cx="1523578" cy="646331"/>
          </a:xfrm>
          <a:prstGeom prst="rect">
            <a:avLst/>
          </a:prstGeom>
          <a:noFill/>
        </p:spPr>
        <p:txBody>
          <a:bodyPr wrap="square" rtlCol="0">
            <a:spAutoFit/>
          </a:bodyPr>
          <a:lstStyle/>
          <a:p>
            <a:pPr algn="ctr"/>
            <a:r>
              <a:rPr lang="en-US" dirty="0">
                <a:solidFill>
                  <a:srgbClr val="00B050"/>
                </a:solidFill>
              </a:rPr>
              <a:t>Net gain of A’s private sector</a:t>
            </a:r>
          </a:p>
        </p:txBody>
      </p:sp>
      <p:sp>
        <p:nvSpPr>
          <p:cNvPr id="102" name="TextBox 101">
            <a:extLst>
              <a:ext uri="{FF2B5EF4-FFF2-40B4-BE49-F238E27FC236}">
                <a16:creationId xmlns:a16="http://schemas.microsoft.com/office/drawing/2014/main" id="{3DA38369-FC2B-9648-B077-C1B3740E8528}"/>
              </a:ext>
            </a:extLst>
          </p:cNvPr>
          <p:cNvSpPr txBox="1"/>
          <p:nvPr/>
        </p:nvSpPr>
        <p:spPr>
          <a:xfrm>
            <a:off x="1085850" y="5372101"/>
            <a:ext cx="7372350" cy="646331"/>
          </a:xfrm>
          <a:prstGeom prst="rect">
            <a:avLst/>
          </a:prstGeom>
          <a:noFill/>
        </p:spPr>
        <p:txBody>
          <a:bodyPr wrap="square" rtlCol="0">
            <a:spAutoFit/>
          </a:bodyPr>
          <a:lstStyle/>
          <a:p>
            <a:r>
              <a:rPr lang="en-US" dirty="0">
                <a:solidFill>
                  <a:schemeClr val="tx1"/>
                </a:solidFill>
              </a:rPr>
              <a:t>Note that trade reversion does not appear to affect A’s welfare.  I suspect this is an artifact of making export supplies from B and D the same.</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C4DEA96-94E8-EE49-9A61-019A2B57C44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9" name="TextBox 78">
                <a:extLst>
                  <a:ext uri="{FF2B5EF4-FFF2-40B4-BE49-F238E27FC236}">
                    <a16:creationId xmlns:a16="http://schemas.microsoft.com/office/drawing/2014/main" id="{3C4DEA96-94E8-EE49-9A61-019A2B57C44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ED85000-CC5A-7141-BB0E-3450E04EC87F}"/>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0ED85000-CC5A-7141-BB0E-3450E04EC87F}"/>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5" name="TextBox 94">
            <a:extLst>
              <a:ext uri="{FF2B5EF4-FFF2-40B4-BE49-F238E27FC236}">
                <a16:creationId xmlns:a16="http://schemas.microsoft.com/office/drawing/2014/main" id="{AE69A293-DB2E-C74E-B994-B9C323BFCE1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6" name="TextBox 95">
            <a:extLst>
              <a:ext uri="{FF2B5EF4-FFF2-40B4-BE49-F238E27FC236}">
                <a16:creationId xmlns:a16="http://schemas.microsoft.com/office/drawing/2014/main" id="{438BB037-2105-E44E-8686-E6B85BE3F1A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A0933BE5-AE8F-5D4B-B82B-DD891656CBF5}"/>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FFBDDC52-E1B1-3E41-AEE7-369EDFD77D32}"/>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104" name="TextBox 103">
                <a:extLst>
                  <a:ext uri="{FF2B5EF4-FFF2-40B4-BE49-F238E27FC236}">
                    <a16:creationId xmlns:a16="http://schemas.microsoft.com/office/drawing/2014/main" id="{FFBDDC52-E1B1-3E41-AEE7-369EDFD77D32}"/>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8"/>
                <a:stretch>
                  <a:fillRect r="-21622"/>
                </a:stretch>
              </a:blipFill>
              <a:ln>
                <a:noFill/>
              </a:ln>
            </p:spPr>
            <p:txBody>
              <a:bodyPr/>
              <a:lstStyle/>
              <a:p>
                <a:r>
                  <a:rPr lang="en-US">
                    <a:noFill/>
                  </a:rPr>
                  <a:t> </a:t>
                </a:r>
              </a:p>
            </p:txBody>
          </p:sp>
        </mc:Fallback>
      </mc:AlternateContent>
      <p:cxnSp>
        <p:nvCxnSpPr>
          <p:cNvPr id="106" name="Straight Arrow Connector 105">
            <a:extLst>
              <a:ext uri="{FF2B5EF4-FFF2-40B4-BE49-F238E27FC236}">
                <a16:creationId xmlns:a16="http://schemas.microsoft.com/office/drawing/2014/main" id="{2182CAC1-85C1-5047-A2F4-3265C31F18A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CA36C4CB-C913-8F40-BE37-F15B9E0A2264}"/>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07" name="TextBox 106">
                <a:extLst>
                  <a:ext uri="{FF2B5EF4-FFF2-40B4-BE49-F238E27FC236}">
                    <a16:creationId xmlns:a16="http://schemas.microsoft.com/office/drawing/2014/main" id="{CA36C4CB-C913-8F40-BE37-F15B9E0A2264}"/>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9"/>
                <a:stretch>
                  <a:fillRect r="-29730"/>
                </a:stretch>
              </a:blipFill>
              <a:ln>
                <a:noFill/>
              </a:ln>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AC503390-B2EF-9B46-A53E-7B7768E92C64}"/>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69632A5-1EBE-8A4A-8C3E-A9151A8DBC4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37881BDD-C566-124B-9274-0D3FD429B06B}"/>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11" name="TextBox 110">
                <a:extLst>
                  <a:ext uri="{FF2B5EF4-FFF2-40B4-BE49-F238E27FC236}">
                    <a16:creationId xmlns:a16="http://schemas.microsoft.com/office/drawing/2014/main" id="{37881BDD-C566-124B-9274-0D3FD429B06B}"/>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10"/>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6BCBF803-9D1E-094C-A1E6-A7F2EB7816F8}"/>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2" name="TextBox 111">
                <a:extLst>
                  <a:ext uri="{FF2B5EF4-FFF2-40B4-BE49-F238E27FC236}">
                    <a16:creationId xmlns:a16="http://schemas.microsoft.com/office/drawing/2014/main" id="{6BCBF803-9D1E-094C-A1E6-A7F2EB7816F8}"/>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11"/>
                <a:stretch>
                  <a:fillRect r="-21622"/>
                </a:stretch>
              </a:blipFill>
              <a:ln>
                <a:noFill/>
              </a:ln>
            </p:spPr>
            <p:txBody>
              <a:bodyPr/>
              <a:lstStyle/>
              <a:p>
                <a:r>
                  <a:rPr lang="en-US">
                    <a:noFill/>
                  </a:rPr>
                  <a:t> </a:t>
                </a:r>
              </a:p>
            </p:txBody>
          </p:sp>
        </mc:Fallback>
      </mc:AlternateContent>
      <p:sp>
        <p:nvSpPr>
          <p:cNvPr id="113" name="Left Brace 112">
            <a:extLst>
              <a:ext uri="{FF2B5EF4-FFF2-40B4-BE49-F238E27FC236}">
                <a16:creationId xmlns:a16="http://schemas.microsoft.com/office/drawing/2014/main" id="{11938BA0-BF14-524A-89B2-69964BB2853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21628B14-BAB7-874F-8FB9-D0E786AAA49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A4A8B8F5-DABF-264E-843C-0D8F1638099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E68EBFCD-7A3E-604B-ABC9-07570E85187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C1A03AB-EFF4-DF47-BCB6-63D769FA43D2}"/>
                  </a:ext>
                </a:extLst>
              </p:cNvPr>
              <p:cNvSpPr txBox="1"/>
              <p:nvPr/>
            </p:nvSpPr>
            <p:spPr>
              <a:xfrm>
                <a:off x="2232631" y="469269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7" name="TextBox 116">
                <a:extLst>
                  <a:ext uri="{FF2B5EF4-FFF2-40B4-BE49-F238E27FC236}">
                    <a16:creationId xmlns:a16="http://schemas.microsoft.com/office/drawing/2014/main" id="{CC1A03AB-EFF4-DF47-BCB6-63D769FA43D2}"/>
                  </a:ext>
                </a:extLst>
              </p:cNvPr>
              <p:cNvSpPr txBox="1">
                <a:spLocks noRot="1" noChangeAspect="1" noMove="1" noResize="1" noEditPoints="1" noAdjustHandles="1" noChangeArrowheads="1" noChangeShapeType="1" noTextEdit="1"/>
              </p:cNvSpPr>
              <p:nvPr/>
            </p:nvSpPr>
            <p:spPr>
              <a:xfrm>
                <a:off x="2232631" y="4692698"/>
                <a:ext cx="457200" cy="368627"/>
              </a:xfrm>
              <a:prstGeom prst="rect">
                <a:avLst/>
              </a:prstGeom>
              <a:blipFill>
                <a:blip r:embed="rId12"/>
                <a:stretch>
                  <a:fillRect r="-21622"/>
                </a:stretch>
              </a:blipFill>
              <a:ln>
                <a:noFill/>
              </a:ln>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C34497D9-45A4-FF4C-85C6-988B348D94DC}"/>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9" name="Straight Arrow Connector 118">
            <a:extLst>
              <a:ext uri="{FF2B5EF4-FFF2-40B4-BE49-F238E27FC236}">
                <a16:creationId xmlns:a16="http://schemas.microsoft.com/office/drawing/2014/main" id="{04ADD244-9A5F-A645-B117-0CDCF95EB2F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8D4A0BD8-1D6C-6041-83E1-FF60B326DA7E}"/>
                  </a:ext>
                </a:extLst>
              </p:cNvPr>
              <p:cNvSpPr txBox="1"/>
              <p:nvPr/>
            </p:nvSpPr>
            <p:spPr>
              <a:xfrm>
                <a:off x="1454246" y="4696931"/>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20" name="TextBox 119">
                <a:extLst>
                  <a:ext uri="{FF2B5EF4-FFF2-40B4-BE49-F238E27FC236}">
                    <a16:creationId xmlns:a16="http://schemas.microsoft.com/office/drawing/2014/main" id="{8D4A0BD8-1D6C-6041-83E1-FF60B326DA7E}"/>
                  </a:ext>
                </a:extLst>
              </p:cNvPr>
              <p:cNvSpPr txBox="1">
                <a:spLocks noRot="1" noChangeAspect="1" noMove="1" noResize="1" noEditPoints="1" noAdjustHandles="1" noChangeArrowheads="1" noChangeShapeType="1" noTextEdit="1"/>
              </p:cNvSpPr>
              <p:nvPr/>
            </p:nvSpPr>
            <p:spPr>
              <a:xfrm>
                <a:off x="1454246" y="4696931"/>
                <a:ext cx="457200" cy="370230"/>
              </a:xfrm>
              <a:prstGeom prst="rect">
                <a:avLst/>
              </a:prstGeom>
              <a:blipFill>
                <a:blip r:embed="rId13"/>
                <a:stretch>
                  <a:fillRect r="-16216"/>
                </a:stretch>
              </a:blipFill>
              <a:ln>
                <a:noFill/>
              </a:ln>
            </p:spPr>
            <p:txBody>
              <a:bodyPr/>
              <a:lstStyle/>
              <a:p>
                <a:r>
                  <a:rPr lang="en-US">
                    <a:noFill/>
                  </a:rPr>
                  <a:t> </a:t>
                </a:r>
              </a:p>
            </p:txBody>
          </p:sp>
        </mc:Fallback>
      </mc:AlternateContent>
      <p:sp>
        <p:nvSpPr>
          <p:cNvPr id="121" name="Rectangle 120">
            <a:extLst>
              <a:ext uri="{FF2B5EF4-FFF2-40B4-BE49-F238E27FC236}">
                <a16:creationId xmlns:a16="http://schemas.microsoft.com/office/drawing/2014/main" id="{361B2B26-C839-C049-9C33-7A4AA4BBD05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2" name="Straight Arrow Connector 121">
            <a:extLst>
              <a:ext uri="{FF2B5EF4-FFF2-40B4-BE49-F238E27FC236}">
                <a16:creationId xmlns:a16="http://schemas.microsoft.com/office/drawing/2014/main" id="{5FB74E26-E7B1-BF4A-A7A7-E6F9D8C15EC3}"/>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4EFFE2C2-9D99-BA46-A50F-3F817500F746}"/>
                  </a:ext>
                </a:extLst>
              </p:cNvPr>
              <p:cNvSpPr txBox="1"/>
              <p:nvPr/>
            </p:nvSpPr>
            <p:spPr>
              <a:xfrm>
                <a:off x="1813805" y="469967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23" name="TextBox 122">
                <a:extLst>
                  <a:ext uri="{FF2B5EF4-FFF2-40B4-BE49-F238E27FC236}">
                    <a16:creationId xmlns:a16="http://schemas.microsoft.com/office/drawing/2014/main" id="{4EFFE2C2-9D99-BA46-A50F-3F817500F746}"/>
                  </a:ext>
                </a:extLst>
              </p:cNvPr>
              <p:cNvSpPr txBox="1">
                <a:spLocks noRot="1" noChangeAspect="1" noMove="1" noResize="1" noEditPoints="1" noAdjustHandles="1" noChangeArrowheads="1" noChangeShapeType="1" noTextEdit="1"/>
              </p:cNvSpPr>
              <p:nvPr/>
            </p:nvSpPr>
            <p:spPr>
              <a:xfrm>
                <a:off x="1813805" y="4699678"/>
                <a:ext cx="457200" cy="370038"/>
              </a:xfrm>
              <a:prstGeom prst="rect">
                <a:avLst/>
              </a:prstGeom>
              <a:blipFill>
                <a:blip r:embed="rId14"/>
                <a:stretch>
                  <a:fillRect r="-29730"/>
                </a:stretch>
              </a:blipFill>
              <a:ln>
                <a:noFill/>
              </a:ln>
            </p:spPr>
            <p:txBody>
              <a:bodyPr/>
              <a:lstStyle/>
              <a:p>
                <a:r>
                  <a:rPr lang="en-US">
                    <a:noFill/>
                  </a:rPr>
                  <a:t> </a:t>
                </a:r>
              </a:p>
            </p:txBody>
          </p:sp>
        </mc:Fallback>
      </mc:AlternateContent>
      <p:sp>
        <p:nvSpPr>
          <p:cNvPr id="124" name="Rectangle 123">
            <a:extLst>
              <a:ext uri="{FF2B5EF4-FFF2-40B4-BE49-F238E27FC236}">
                <a16:creationId xmlns:a16="http://schemas.microsoft.com/office/drawing/2014/main" id="{DBB8A2EC-2AE8-A74B-9BE2-0FD7CF6F91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5" name="Rectangle 124">
            <a:extLst>
              <a:ext uri="{FF2B5EF4-FFF2-40B4-BE49-F238E27FC236}">
                <a16:creationId xmlns:a16="http://schemas.microsoft.com/office/drawing/2014/main" id="{3C8C33D4-0302-F946-91BD-D16B145DCAEB}"/>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6" name="Rectangle 125">
            <a:extLst>
              <a:ext uri="{FF2B5EF4-FFF2-40B4-BE49-F238E27FC236}">
                <a16:creationId xmlns:a16="http://schemas.microsoft.com/office/drawing/2014/main" id="{364A2F93-0779-044F-852E-6486263F239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2BE90A0-ECD1-324E-AEAC-46D8207BADD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D4B67434-4EC0-4A49-9E0C-8042A45685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198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CBDC7F3-4BB6-6F44-831B-13F44F4A6A8E}"/>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B</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81DB83A-1BEF-B440-B448-F40FE010533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B81DB83A-1BEF-B440-B448-F40FE010533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71154" y="2485764"/>
            <a:ext cx="1523578" cy="646331"/>
          </a:xfrm>
          <a:prstGeom prst="rect">
            <a:avLst/>
          </a:prstGeom>
          <a:solidFill>
            <a:schemeClr val="bg1"/>
          </a:solidFill>
        </p:spPr>
        <p:txBody>
          <a:bodyPr wrap="square" rtlCol="0">
            <a:spAutoFit/>
          </a:bodyPr>
          <a:lstStyle/>
          <a:p>
            <a:pPr algn="ctr"/>
            <a:r>
              <a:rPr lang="en-US" dirty="0">
                <a:solidFill>
                  <a:srgbClr val="00B050"/>
                </a:solidFill>
              </a:rPr>
              <a:t>Net gain of B’s private sector</a:t>
            </a:r>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9ED9F25A-05BA-424C-8320-783B7CD0BB18}"/>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9ED9F25A-05BA-424C-8320-783B7CD0BB18}"/>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8CFBCDF5-EC2C-CF49-B8A3-45EADB0B0CF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7C620651-0493-F748-9842-CC204451F0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BA4B6BC5-8B30-4249-B40A-D8AF5BEA705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EC21C71-9191-204C-9F53-F21E2283D94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503AE84-03DA-EA49-BC9D-EEF7F76C62F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44E6F1B-6C1B-BA4B-BCBF-A8DB45F067D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Left Brace 101">
            <a:extLst>
              <a:ext uri="{FF2B5EF4-FFF2-40B4-BE49-F238E27FC236}">
                <a16:creationId xmlns:a16="http://schemas.microsoft.com/office/drawing/2014/main" id="{09382005-5D44-C24B-BCBD-A314C041D4A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Left Brace 102">
            <a:extLst>
              <a:ext uri="{FF2B5EF4-FFF2-40B4-BE49-F238E27FC236}">
                <a16:creationId xmlns:a16="http://schemas.microsoft.com/office/drawing/2014/main" id="{642ED4F2-CE06-6540-AACC-AFAAF2C32081}"/>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Left Brace 103">
            <a:extLst>
              <a:ext uri="{FF2B5EF4-FFF2-40B4-BE49-F238E27FC236}">
                <a16:creationId xmlns:a16="http://schemas.microsoft.com/office/drawing/2014/main" id="{6EBCC725-9F95-FD4F-A730-8240FCBD031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925D05BA-25F2-C447-AD1C-AB60CDCE1EED}"/>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39988E2E-D742-AD45-BC98-64F87BFB1F9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0" name="Straight Arrow Connector 109">
            <a:extLst>
              <a:ext uri="{FF2B5EF4-FFF2-40B4-BE49-F238E27FC236}">
                <a16:creationId xmlns:a16="http://schemas.microsoft.com/office/drawing/2014/main" id="{B4B8618C-03D0-D042-BDD1-AC1B9834D469}"/>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2FB0CAE-33A8-954C-93F5-F31CC57E431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3" name="Straight Arrow Connector 112">
            <a:extLst>
              <a:ext uri="{FF2B5EF4-FFF2-40B4-BE49-F238E27FC236}">
                <a16:creationId xmlns:a16="http://schemas.microsoft.com/office/drawing/2014/main" id="{FAC94C91-4310-DE4E-80A9-8D09ECA91B6C}"/>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3E665BF-5475-1D4D-8493-A433FD2C7118}"/>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8A52BE23-0654-AB45-AF9C-3E79ED039737}"/>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1794C49D-1F7D-9644-81B3-41A3B110C64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A686B451-732C-6F4E-B17C-E58066B01D9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AAA0616-D1B5-7D48-A31B-9F8E22F3709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039724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1B81B54-7C48-F446-8E3F-8C2F579970C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C</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1175658" y="3243943"/>
            <a:ext cx="1523578" cy="646331"/>
          </a:xfrm>
          <a:prstGeom prst="rect">
            <a:avLst/>
          </a:prstGeom>
          <a:solidFill>
            <a:schemeClr val="bg1"/>
          </a:solidFill>
        </p:spPr>
        <p:txBody>
          <a:bodyPr wrap="square" rtlCol="0">
            <a:spAutoFit/>
          </a:bodyPr>
          <a:lstStyle/>
          <a:p>
            <a:pPr algn="ctr"/>
            <a:r>
              <a:rPr lang="en-US" dirty="0">
                <a:solidFill>
                  <a:srgbClr val="FF0000"/>
                </a:solidFill>
              </a:rPr>
              <a:t>Net loss of C’s private sector</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D6DF2E3-1F46-7941-BC4C-329DA27A196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5D6DF2E3-1F46-7941-BC4C-329DA27A196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C9BBEE3A-0813-EE47-8A3E-A22D56BDFC0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9" name="Rectangle 78">
                <a:extLst>
                  <a:ext uri="{FF2B5EF4-FFF2-40B4-BE49-F238E27FC236}">
                    <a16:creationId xmlns:a16="http://schemas.microsoft.com/office/drawing/2014/main" id="{C9BBEE3A-0813-EE47-8A3E-A22D56BDFC0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14D4D1B4-FD7E-C641-9B80-69B12EE248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949B6297-95EC-114E-B17E-B92A2006E6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DE1BF077-3EBE-BE41-9486-D1242ADF6DC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A99A4BB-0EFE-8C4C-933F-B131FEE2994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1F8831B-719C-D545-9925-D456CE81A36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28614D5-43C5-544B-842C-A77B1CD58977}"/>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AB429512-0561-0148-A21B-3413951665D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BAA9D836-51B3-8C45-B996-C0A298AABCAF}"/>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9897FCB7-F5B6-7C4A-AD96-C18B51EBCF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CD3979FF-3C60-DD41-AD4C-36F12919B904}"/>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81D796CB-F265-C847-A54F-7D125A11533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DA02405F-0F09-7B4E-B187-18BA2CF8E4A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04CFD28-3763-9E4B-8B8A-E7702F5A31EC}"/>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A731BC1E-0DF6-6243-A011-18A87381866A}"/>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2DDDC7BB-C6E0-DE4A-B5FB-95F5BCFCD8C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79ED2AE5-DE63-EA4F-BF9B-7F4E5DDE0F0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1FA49A55-8150-B540-B059-D2440ACAEAE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34E2532E-EC15-9F44-8AB1-B659E76CDB72}"/>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F16EB7B2-86DF-1F40-9042-38EEBBDCADE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7139380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D8DEA8F-4996-494E-80E1-E2C3FCEFDEFA}"/>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268793F-DE19-A34D-A784-2B774B7EC5C7}"/>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9268793F-DE19-A34D-A784-2B774B7EC5C7}"/>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94648" y="2230067"/>
            <a:ext cx="1523578" cy="646331"/>
          </a:xfrm>
          <a:prstGeom prst="rect">
            <a:avLst/>
          </a:prstGeom>
          <a:solidFill>
            <a:schemeClr val="bg1"/>
          </a:solidFill>
        </p:spPr>
        <p:txBody>
          <a:bodyPr wrap="square" rtlCol="0">
            <a:spAutoFit/>
          </a:bodyPr>
          <a:lstStyle/>
          <a:p>
            <a:pPr algn="ctr"/>
            <a:r>
              <a:rPr lang="en-US" dirty="0">
                <a:solidFill>
                  <a:srgbClr val="FF0000"/>
                </a:solidFill>
              </a:rPr>
              <a:t>Net loss of D’s private sector</a:t>
            </a: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FCE339D4-97A9-6840-AA93-59503C772EAD}"/>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FCE339D4-97A9-6840-AA93-59503C772EAD}"/>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7DBF7641-8683-FC43-9084-FF676E70324E}"/>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B3DA6CB4-9E0E-D649-AA48-8B5CCDB4AEE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907935BD-BBDB-784A-A966-2680AD4B7143}"/>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2AB707F-7317-1E41-A126-0F6EF73BD35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8D0E78F-1F4D-4840-8705-5C48D2F2A3CC}"/>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C9E0CB6-37EC-0F45-B47B-4CF1398E619F}"/>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8A8FCAFA-D19C-7547-AD11-3833F000DA9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E9A372E5-82A5-ED4F-AEF3-2E7C0D30B3C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A435B2C9-2A19-8D43-B012-233BB98F3D6C}"/>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FBF8C1EE-5BEC-8A46-BFD5-051E8CFAD4B7}"/>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336C6A7C-02B8-4744-9129-FAD7066F248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9D7A569E-3304-4046-99D6-220D63036F8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EA0F1CEE-37FF-4946-9754-67334E99111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97D443FF-D952-2142-A7D7-E148713E091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AB84184-678F-A64A-94C7-C4F5AA871F0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5E6A6F19-3D40-9A42-9C5A-CF85716AB99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0924A7F7-6D02-B44A-9EDF-FBC6BA5FC09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5473E2E3-EFF7-4146-8E14-DE836128C3D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AEF44C00-5CF5-D443-A01D-6A03618EC94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0778526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Triangle 118">
            <a:extLst>
              <a:ext uri="{FF2B5EF4-FFF2-40B4-BE49-F238E27FC236}">
                <a16:creationId xmlns:a16="http://schemas.microsoft.com/office/drawing/2014/main" id="{840120E4-49CE-674F-994E-069908DF42B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120" name="Rectangle 119">
            <a:extLst>
              <a:ext uri="{FF2B5EF4-FFF2-40B4-BE49-F238E27FC236}">
                <a16:creationId xmlns:a16="http://schemas.microsoft.com/office/drawing/2014/main" id="{E9AF9EAA-993B-E64A-A19F-666301D97B6B}"/>
              </a:ext>
            </a:extLst>
          </p:cNvPr>
          <p:cNvSpPr/>
          <p:nvPr/>
        </p:nvSpPr>
        <p:spPr>
          <a:xfrm>
            <a:off x="1166485" y="2930600"/>
            <a:ext cx="753755" cy="99535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AAD577F-01C7-774B-856B-3D1103CC7F61}"/>
              </a:ext>
            </a:extLst>
          </p:cNvPr>
          <p:cNvSpPr txBox="1"/>
          <p:nvPr/>
        </p:nvSpPr>
        <p:spPr>
          <a:xfrm>
            <a:off x="762000" y="5410200"/>
            <a:ext cx="7086600" cy="830997"/>
          </a:xfrm>
          <a:prstGeom prst="rect">
            <a:avLst/>
          </a:prstGeom>
          <a:noFill/>
        </p:spPr>
        <p:txBody>
          <a:bodyPr wrap="square" rtlCol="0">
            <a:spAutoFit/>
          </a:bodyPr>
          <a:lstStyle/>
          <a:p>
            <a:r>
              <a:rPr lang="en-US" sz="2400" dirty="0"/>
              <a:t>I claim that these gains and losses mostly cancel out to reduce to the following:</a:t>
            </a:r>
          </a:p>
        </p:txBody>
      </p:sp>
      <p:sp>
        <p:nvSpPr>
          <p:cNvPr id="4" name="Footer Placeholder 3">
            <a:extLst>
              <a:ext uri="{FF2B5EF4-FFF2-40B4-BE49-F238E27FC236}">
                <a16:creationId xmlns:a16="http://schemas.microsoft.com/office/drawing/2014/main" id="{4EF18D00-501F-4844-B25B-CE485D76970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680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B8BA-7CBC-7D1B-6DD1-56DD7FE64995}"/>
              </a:ext>
            </a:extLst>
          </p:cNvPr>
          <p:cNvSpPr>
            <a:spLocks noGrp="1"/>
          </p:cNvSpPr>
          <p:nvPr>
            <p:ph type="title"/>
          </p:nvPr>
        </p:nvSpPr>
        <p:spPr/>
        <p:txBody>
          <a:bodyPr/>
          <a:lstStyle/>
          <a:p>
            <a:r>
              <a:rPr lang="en-US" dirty="0"/>
              <a:t>Papers</a:t>
            </a:r>
          </a:p>
        </p:txBody>
      </p:sp>
      <p:sp>
        <p:nvSpPr>
          <p:cNvPr id="3" name="Content Placeholder 2">
            <a:extLst>
              <a:ext uri="{FF2B5EF4-FFF2-40B4-BE49-F238E27FC236}">
                <a16:creationId xmlns:a16="http://schemas.microsoft.com/office/drawing/2014/main" id="{2996846B-4BB6-F9B7-4979-2690368648D6}"/>
              </a:ext>
            </a:extLst>
          </p:cNvPr>
          <p:cNvSpPr>
            <a:spLocks noGrp="1"/>
          </p:cNvSpPr>
          <p:nvPr>
            <p:ph idx="1"/>
          </p:nvPr>
        </p:nvSpPr>
        <p:spPr/>
        <p:txBody>
          <a:bodyPr/>
          <a:lstStyle/>
          <a:p>
            <a:r>
              <a:rPr lang="en-US" sz="2800" dirty="0"/>
              <a:t>Paper #2 was due today</a:t>
            </a:r>
          </a:p>
          <a:p>
            <a:r>
              <a:rPr lang="en-US" sz="2800" dirty="0"/>
              <a:t>Paper #3 </a:t>
            </a:r>
          </a:p>
          <a:p>
            <a:pPr lvl="1"/>
            <a:r>
              <a:rPr lang="en-US" sz="2400" dirty="0"/>
              <a:t>Will be due December 6, the last day of class</a:t>
            </a:r>
          </a:p>
          <a:p>
            <a:pPr lvl="1"/>
            <a:r>
              <a:rPr lang="en-US" sz="2400" dirty="0"/>
              <a:t>Note that you will be selecting your own topic for this</a:t>
            </a:r>
          </a:p>
          <a:p>
            <a:pPr lvl="1"/>
            <a:r>
              <a:rPr lang="en-US" sz="2400" dirty="0"/>
              <a:t>Confer with your group </a:t>
            </a:r>
            <a:r>
              <a:rPr lang="en-US" sz="2400" u="sng" dirty="0"/>
              <a:t>soon</a:t>
            </a:r>
            <a:r>
              <a:rPr lang="en-US" sz="2400" dirty="0"/>
              <a:t> to discuss what topic you will select</a:t>
            </a:r>
          </a:p>
          <a:p>
            <a:pPr lvl="1"/>
            <a:r>
              <a:rPr lang="en-US" sz="2400" dirty="0"/>
              <a:t>Suggestion:  Select a simple topic, similar to what you’ve done in papers #1-2</a:t>
            </a:r>
          </a:p>
          <a:p>
            <a:pPr lvl="1"/>
            <a:r>
              <a:rPr lang="en-US" sz="2400" dirty="0"/>
              <a:t>Feel free to consult me about your topic ideas</a:t>
            </a:r>
          </a:p>
          <a:p>
            <a:pPr lvl="2"/>
            <a:r>
              <a:rPr lang="en-US" sz="2000" dirty="0"/>
              <a:t>By email</a:t>
            </a:r>
          </a:p>
          <a:p>
            <a:pPr lvl="2"/>
            <a:r>
              <a:rPr lang="en-US" sz="2000" dirty="0"/>
              <a:t>Or ask for group zoom meeting with me</a:t>
            </a:r>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D76022C3-06BA-8F07-F1B0-48F63AB581A2}"/>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6DE734A-4149-5E09-A8EC-434276152553}"/>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26199607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1895D08-A6D3-BE44-B97D-74A1B18B619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931970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7868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E225DEAB-B81A-D545-81E3-A95ACBEC644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F80C764-DC94-DE47-8D4C-0B7F2FB2C604}"/>
              </a:ext>
            </a:extLst>
          </p:cNvPr>
          <p:cNvSpPr/>
          <p:nvPr/>
        </p:nvSpPr>
        <p:spPr>
          <a:xfrm flipV="1">
            <a:off x="1650234" y="3162927"/>
            <a:ext cx="287424" cy="52733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ight Triangle 66">
            <a:extLst>
              <a:ext uri="{FF2B5EF4-FFF2-40B4-BE49-F238E27FC236}">
                <a16:creationId xmlns:a16="http://schemas.microsoft.com/office/drawing/2014/main" id="{DE98AC3D-D74A-0F44-B78B-5305449F05E0}"/>
              </a:ext>
            </a:extLst>
          </p:cNvPr>
          <p:cNvSpPr/>
          <p:nvPr/>
        </p:nvSpPr>
        <p:spPr>
          <a:xfrm flipV="1">
            <a:off x="1654628" y="3685359"/>
            <a:ext cx="272144" cy="2879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37656" y="3162845"/>
            <a:ext cx="576943" cy="51652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ectangle 62">
            <a:extLst>
              <a:ext uri="{FF2B5EF4-FFF2-40B4-BE49-F238E27FC236}">
                <a16:creationId xmlns:a16="http://schemas.microsoft.com/office/drawing/2014/main" id="{58137314-5F28-2047-9AD4-30EB85F2D62D}"/>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a:extLst>
              <a:ext uri="{FF2B5EF4-FFF2-40B4-BE49-F238E27FC236}">
                <a16:creationId xmlns:a16="http://schemas.microsoft.com/office/drawing/2014/main" id="{95EF4C66-B10C-3648-A7BC-3F6D4D73D36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E9D784-BDDC-7242-BB13-AC69FB8729DB}"/>
              </a:ext>
            </a:extLst>
          </p:cNvPr>
          <p:cNvSpPr/>
          <p:nvPr/>
        </p:nvSpPr>
        <p:spPr>
          <a:xfrm>
            <a:off x="1166485" y="2930601"/>
            <a:ext cx="753755" cy="98541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04F89D2-9667-D747-A361-F3B2782BF46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8311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2500"/>
                                        <p:tgtEl>
                                          <p:spTgt spid="63"/>
                                        </p:tgtEl>
                                      </p:cBhvr>
                                    </p:animEffect>
                                  </p:childTnLst>
                                </p:cTn>
                              </p:par>
                              <p:par>
                                <p:cTn id="8" presetID="9" presetClass="exit" presetSubtype="0" fill="hold" grpId="0" nodeType="withEffect">
                                  <p:stCondLst>
                                    <p:cond delay="0"/>
                                  </p:stCondLst>
                                  <p:childTnLst>
                                    <p:animEffect transition="out" filter="dissolve">
                                      <p:cBhvr>
                                        <p:cTn id="9" dur="2500"/>
                                        <p:tgtEl>
                                          <p:spTgt spid="84"/>
                                        </p:tgtEl>
                                      </p:cBhvr>
                                    </p:animEffect>
                                    <p:set>
                                      <p:cBhvr>
                                        <p:cTn id="10" dur="1" fill="hold">
                                          <p:stCondLst>
                                            <p:cond delay="2499"/>
                                          </p:stCondLst>
                                        </p:cTn>
                                        <p:tgtEl>
                                          <p:spTgt spid="84"/>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2500"/>
                                        <p:tgtEl>
                                          <p:spTgt spid="66"/>
                                        </p:tgtEl>
                                      </p:cBhvr>
                                    </p:animEffect>
                                    <p:set>
                                      <p:cBhvr>
                                        <p:cTn id="13" dur="1" fill="hold">
                                          <p:stCondLst>
                                            <p:cond delay="2499"/>
                                          </p:stCondLst>
                                        </p:cTn>
                                        <p:tgtEl>
                                          <p:spTgt spid="66"/>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500"/>
                                        <p:tgtEl>
                                          <p:spTgt spid="67"/>
                                        </p:tgtEl>
                                      </p:cBhvr>
                                    </p:animEffect>
                                    <p:set>
                                      <p:cBhvr>
                                        <p:cTn id="16" dur="1" fill="hold">
                                          <p:stCondLst>
                                            <p:cond delay="2499"/>
                                          </p:stCondLst>
                                        </p:cTn>
                                        <p:tgtEl>
                                          <p:spTgt spid="67"/>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2500"/>
                                        <p:tgtEl>
                                          <p:spTgt spid="66"/>
                                        </p:tgtEl>
                                      </p:cBhvr>
                                    </p:animEffect>
                                    <p:set>
                                      <p:cBhvr>
                                        <p:cTn id="19" dur="1" fill="hold">
                                          <p:stCondLst>
                                            <p:cond delay="2499"/>
                                          </p:stCondLst>
                                        </p:cTn>
                                        <p:tgtEl>
                                          <p:spTgt spid="66"/>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500"/>
                                        <p:tgtEl>
                                          <p:spTgt spid="70"/>
                                        </p:tgtEl>
                                      </p:cBhvr>
                                    </p:animEffect>
                                    <p:set>
                                      <p:cBhvr>
                                        <p:cTn id="22" dur="1" fill="hold">
                                          <p:stCondLst>
                                            <p:cond delay="2499"/>
                                          </p:stCondLst>
                                        </p:cTn>
                                        <p:tgtEl>
                                          <p:spTgt spid="70"/>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dissolve">
                                      <p:cBhvr>
                                        <p:cTn id="25" dur="2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P spid="84" grpId="0" animBg="1"/>
      <p:bldP spid="63" grpId="0" animBg="1"/>
      <p:bldP spid="69" grpId="0" animBg="1"/>
      <p:bldP spid="7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9F519836-C51C-C142-A82D-EDB140BC19F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a:extLst>
              <a:ext uri="{FF2B5EF4-FFF2-40B4-BE49-F238E27FC236}">
                <a16:creationId xmlns:a16="http://schemas.microsoft.com/office/drawing/2014/main" id="{09041950-65B8-BF4B-9242-133602785D6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ight Triangle 129">
            <a:extLst>
              <a:ext uri="{FF2B5EF4-FFF2-40B4-BE49-F238E27FC236}">
                <a16:creationId xmlns:a16="http://schemas.microsoft.com/office/drawing/2014/main" id="{D4864431-0038-9E41-9E9A-1533A74FB3D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8DD38F9F-2FBD-234B-A558-CD3ACCE8451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8DD38F9F-2FBD-234B-A558-CD3ACCE8451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33435627-695A-A744-8910-F5026ACD57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33435627-695A-A744-8910-F5026ACD57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9B92FDD7-8D49-A340-86DD-5DA7B156A49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7DDA0F9C-C80E-FE49-B196-0013E8BFD078}"/>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993FB8DC-96FE-FF47-B768-AAC0D2FC7A2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7EB28F2-B3E0-7E43-B491-9474BB3D3108}"/>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D057C1E-CC9F-634C-B35C-016880A7F847}"/>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B67F365-1C54-024C-B875-D919EBCAC5C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E9AA4DD9-D175-8146-965C-6483BF19DEE1}"/>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4227BA6A-1628-2645-BC27-074670BB7E2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470CE597-95FF-C84C-86FE-AA6BB45EB5FE}"/>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5521BD53-90A2-7446-9C6E-938337203D3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47B3E567-2B1A-7E46-86F4-E848AF1996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792B344A-42A1-9740-AA3A-57F69A54EA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D173E362-F611-E843-B147-45781E86873F}"/>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4248ED05-274F-0143-AF2B-994181E7D21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6C8703D-8B9F-AE4B-B457-656E54A307E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5F2C9C8B-70B3-E94A-AE6C-48704A365E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658609AE-C1C6-864C-AF24-E22996128A6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4285851B-E40F-204C-9D5F-FF0BE112687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ight Triangle 62">
            <a:extLst>
              <a:ext uri="{FF2B5EF4-FFF2-40B4-BE49-F238E27FC236}">
                <a16:creationId xmlns:a16="http://schemas.microsoft.com/office/drawing/2014/main" id="{30689DC9-1AF4-2F4E-ACCE-C7AB76FCE0AF}"/>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5C12642C-9E15-0F47-A545-CF746FAA06C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6706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2.77778E-6 0 L 0.00087 0.025 C 0.00139 0.03079 -2.77778E-6 0.03519 -0.00277 0.03889 C -0.00607 0.04259 -0.00972 0.04375 -0.01371 0.04259 L -0.03229 0.03866 " pathEditMode="relative" rAng="19080000" ptsTypes="AAAAA">
                                      <p:cBhvr>
                                        <p:cTn id="6" dur="2500" fill="hold"/>
                                        <p:tgtEl>
                                          <p:spTgt spid="130"/>
                                        </p:tgtEl>
                                        <p:attrNameLst>
                                          <p:attrName>ppt_x</p:attrName>
                                          <p:attrName>ppt_y</p:attrName>
                                        </p:attrNameLst>
                                      </p:cBhvr>
                                      <p:rCtr x="-955" y="2917"/>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dissolve">
                                      <p:cBhvr>
                                        <p:cTn id="11" dur="2500"/>
                                        <p:tgtEl>
                                          <p:spTgt spid="63"/>
                                        </p:tgtEl>
                                      </p:cBhvr>
                                    </p:animEffect>
                                  </p:childTnLst>
                                </p:cTn>
                              </p:par>
                              <p:par>
                                <p:cTn id="12" presetID="9" presetClass="exit" presetSubtype="0" fill="hold" grpId="1" nodeType="withEffect">
                                  <p:stCondLst>
                                    <p:cond delay="0"/>
                                  </p:stCondLst>
                                  <p:childTnLst>
                                    <p:animEffect transition="out" filter="dissolve">
                                      <p:cBhvr>
                                        <p:cTn id="13" dur="2500"/>
                                        <p:tgtEl>
                                          <p:spTgt spid="130"/>
                                        </p:tgtEl>
                                      </p:cBhvr>
                                    </p:animEffect>
                                    <p:set>
                                      <p:cBhvr>
                                        <p:cTn id="14" dur="1" fill="hold">
                                          <p:stCondLst>
                                            <p:cond delay="24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6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DEF9054C-3713-DD41-84E7-94BE49010BA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ight Triangle 83">
            <a:extLst>
              <a:ext uri="{FF2B5EF4-FFF2-40B4-BE49-F238E27FC236}">
                <a16:creationId xmlns:a16="http://schemas.microsoft.com/office/drawing/2014/main" id="{FB3FEB60-DF17-5A41-8571-706B61C336C1}"/>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53FBE86-6680-FE42-B253-FE1D28CDBBE5}"/>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053FBE86-6680-FE42-B253-FE1D28CDBBE5}"/>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E89860CE-4925-8E40-853E-D8287F4E84A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E89860CE-4925-8E40-853E-D8287F4E84A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65C5FD89-758D-604D-9385-3EDA43473C9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332C162E-F7D4-644D-913D-F7A7A8E40DC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55635A1B-4755-134E-A201-FF4F0732EE6E}"/>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8E5A3F84-363B-5248-AC48-6B2EB2F4C51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2B8762CC-282F-1A41-81F6-1A090866E18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1FC1D00-D78F-F54A-B242-DA5956CF76ED}"/>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D997094E-435F-1747-80BC-52BA32F7EF7A}"/>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C73F0B37-BFF6-DE44-9DE1-30B24846615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259B9CCA-A5BD-3B44-9D0A-0FB70441CCA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4E9AF8F9-9922-FA41-9B9D-3B5AE40382D6}"/>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FE2A118D-6DAB-B944-BC52-E61A7A892DB4}"/>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A6B5FF46-46EF-604C-9975-E135A5387C14}"/>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5D090A06-26AD-1645-AACF-DBFF2CD0D88D}"/>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36C0D644-9D61-F24B-BB11-0452D56C9C7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C4DC410-066F-714E-9BBB-069A30915AAA}"/>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40EDDAF2-5F89-EF4F-A6C3-6818AD1140C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F9FB740A-961F-CF4D-B3A7-2AFFC1935CC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962A7189-29D1-4A48-BB0D-CD4C1189188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9" name="Rectangle 128">
            <a:extLst>
              <a:ext uri="{FF2B5EF4-FFF2-40B4-BE49-F238E27FC236}">
                <a16:creationId xmlns:a16="http://schemas.microsoft.com/office/drawing/2014/main" id="{594F82E1-51BC-A445-97CF-4DEF4F859AB8}"/>
              </a:ext>
            </a:extLst>
          </p:cNvPr>
          <p:cNvSpPr/>
          <p:nvPr/>
        </p:nvSpPr>
        <p:spPr>
          <a:xfrm>
            <a:off x="1174767" y="2938882"/>
            <a:ext cx="46021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CAA1B206-AB5D-E642-8DE7-B91695D0FDD8}"/>
              </a:ext>
            </a:extLst>
          </p:cNvPr>
          <p:cNvSpPr/>
          <p:nvPr/>
        </p:nvSpPr>
        <p:spPr>
          <a:xfrm>
            <a:off x="1658471" y="2942195"/>
            <a:ext cx="27468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C9D2FE-A071-5845-94E9-1087705D75A8}"/>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1884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2500"/>
                                        <p:tgtEl>
                                          <p:spTgt spid="89"/>
                                        </p:tgtEl>
                                      </p:cBhvr>
                                    </p:animEffect>
                                    <p:set>
                                      <p:cBhvr>
                                        <p:cTn id="7" dur="1" fill="hold">
                                          <p:stCondLst>
                                            <p:cond delay="2499"/>
                                          </p:stCondLst>
                                        </p:cTn>
                                        <p:tgtEl>
                                          <p:spTgt spid="89"/>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dissolve">
                                      <p:cBhvr>
                                        <p:cTn id="10" dur="1000"/>
                                        <p:tgtEl>
                                          <p:spTgt spid="1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dissolve">
                                      <p:cBhvr>
                                        <p:cTn id="13" dur="1000"/>
                                        <p:tgtEl>
                                          <p:spTgt spid="1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4.16667E-6 0 L -0.00139 0.15046 " pathEditMode="relative" rAng="0" ptsTypes="AA">
                                      <p:cBhvr>
                                        <p:cTn id="17" dur="2000" fill="hold"/>
                                        <p:tgtEl>
                                          <p:spTgt spid="129"/>
                                        </p:tgtEl>
                                        <p:attrNameLst>
                                          <p:attrName>ppt_x</p:attrName>
                                          <p:attrName>ppt_y</p:attrName>
                                        </p:attrNameLst>
                                      </p:cBhvr>
                                      <p:rCtr x="-69"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9" grpId="0" animBg="1"/>
      <p:bldP spid="129" grpId="1" animBg="1"/>
      <p:bldP spid="13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1664724" y="2941155"/>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36AB6866-DA20-FC45-B5F8-B0ED8B4DF25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2378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2.22222E-6 -2.96296E-6 L 0.09323 0.0007 " pathEditMode="relative" rAng="0" ptsTypes="AA">
                                      <p:cBhvr>
                                        <p:cTn id="10" dur="2000" fill="hold"/>
                                        <p:tgtEl>
                                          <p:spTgt spid="84"/>
                                        </p:tgtEl>
                                        <p:attrNameLst>
                                          <p:attrName>ppt_x</p:attrName>
                                          <p:attrName>ppt_y</p:attrName>
                                        </p:attrNameLst>
                                      </p:cBhvr>
                                      <p:rCtr x="465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2524260" y="2947251"/>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55D12F2-AFD3-4848-B516-45E9EF69933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2449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1.38889E-6 1.11111E-6 L -0.00017 0.03403 " pathEditMode="relative" rAng="0" ptsTypes="AA">
                                      <p:cBhvr>
                                        <p:cTn id="10" dur="2000" fill="hold"/>
                                        <p:tgtEl>
                                          <p:spTgt spid="84"/>
                                        </p:tgtEl>
                                        <p:attrNameLst>
                                          <p:attrName>ppt_x</p:attrName>
                                          <p:attrName>ppt_y</p:attrName>
                                        </p:attrNameLst>
                                      </p:cBhvr>
                                      <p:rCtr x="-17"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Freeform 68">
            <a:extLst>
              <a:ext uri="{FF2B5EF4-FFF2-40B4-BE49-F238E27FC236}">
                <a16:creationId xmlns:a16="http://schemas.microsoft.com/office/drawing/2014/main" id="{9ADF15C1-8198-5B4D-9DDF-78522967569B}"/>
              </a:ext>
            </a:extLst>
          </p:cNvPr>
          <p:cNvSpPr/>
          <p:nvPr/>
        </p:nvSpPr>
        <p:spPr>
          <a:xfrm>
            <a:off x="2517775" y="3181350"/>
            <a:ext cx="263525" cy="209550"/>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203200">
                <a:moveTo>
                  <a:pt x="0" y="0"/>
                </a:moveTo>
                <a:cubicBezTo>
                  <a:pt x="235479" y="1587"/>
                  <a:pt x="52387" y="4233"/>
                  <a:pt x="273050" y="0"/>
                </a:cubicBezTo>
                <a:cubicBezTo>
                  <a:pt x="277813" y="179917"/>
                  <a:pt x="273579" y="39688"/>
                  <a:pt x="276225" y="203200"/>
                </a:cubicBezTo>
                <a:cubicBezTo>
                  <a:pt x="72496" y="201613"/>
                  <a:pt x="220663" y="205317"/>
                  <a:pt x="3175" y="200025"/>
                </a:cubicBezTo>
                <a:cubicBezTo>
                  <a:pt x="4762" y="39158"/>
                  <a:pt x="2646" y="182563"/>
                  <a:pt x="0" y="0"/>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Freeform 69">
            <a:extLst>
              <a:ext uri="{FF2B5EF4-FFF2-40B4-BE49-F238E27FC236}">
                <a16:creationId xmlns:a16="http://schemas.microsoft.com/office/drawing/2014/main" id="{294AC630-92B9-7449-B0A0-487FB9F6E655}"/>
              </a:ext>
            </a:extLst>
          </p:cNvPr>
          <p:cNvSpPr/>
          <p:nvPr/>
        </p:nvSpPr>
        <p:spPr>
          <a:xfrm>
            <a:off x="2517776" y="2952749"/>
            <a:ext cx="247650" cy="4412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249382 h 452582"/>
              <a:gd name="connsiteX1" fmla="*/ 266394 w 276225"/>
              <a:gd name="connsiteY1" fmla="*/ 0 h 452582"/>
              <a:gd name="connsiteX2" fmla="*/ 276225 w 276225"/>
              <a:gd name="connsiteY2" fmla="*/ 452582 h 452582"/>
              <a:gd name="connsiteX3" fmla="*/ 3175 w 276225"/>
              <a:gd name="connsiteY3" fmla="*/ 449407 h 452582"/>
              <a:gd name="connsiteX4" fmla="*/ 0 w 276225"/>
              <a:gd name="connsiteY4" fmla="*/ 249382 h 452582"/>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8661"/>
              <a:gd name="connsiteX1" fmla="*/ 266394 w 279553"/>
              <a:gd name="connsiteY1" fmla="*/ 0 h 428661"/>
              <a:gd name="connsiteX2" fmla="*/ 279553 w 279553"/>
              <a:gd name="connsiteY2" fmla="*/ 233987 h 428661"/>
              <a:gd name="connsiteX3" fmla="*/ 3175 w 279553"/>
              <a:gd name="connsiteY3" fmla="*/ 427855 h 428661"/>
              <a:gd name="connsiteX4" fmla="*/ 0 w 279553"/>
              <a:gd name="connsiteY4" fmla="*/ 227830 h 428661"/>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68007"/>
              <a:gd name="connsiteY0" fmla="*/ 227830 h 427855"/>
              <a:gd name="connsiteX1" fmla="*/ 266394 w 268007"/>
              <a:gd name="connsiteY1" fmla="*/ 0 h 427855"/>
              <a:gd name="connsiteX2" fmla="*/ 266241 w 268007"/>
              <a:gd name="connsiteY2" fmla="*/ 233987 h 427855"/>
              <a:gd name="connsiteX3" fmla="*/ 3175 w 268007"/>
              <a:gd name="connsiteY3" fmla="*/ 427855 h 427855"/>
              <a:gd name="connsiteX4" fmla="*/ 0 w 268007"/>
              <a:gd name="connsiteY4" fmla="*/ 227830 h 427855"/>
              <a:gd name="connsiteX0" fmla="*/ 0 w 272282"/>
              <a:gd name="connsiteY0" fmla="*/ 227830 h 427855"/>
              <a:gd name="connsiteX1" fmla="*/ 266394 w 272282"/>
              <a:gd name="connsiteY1" fmla="*/ 0 h 427855"/>
              <a:gd name="connsiteX2" fmla="*/ 266241 w 272282"/>
              <a:gd name="connsiteY2" fmla="*/ 233987 h 427855"/>
              <a:gd name="connsiteX3" fmla="*/ 3175 w 272282"/>
              <a:gd name="connsiteY3" fmla="*/ 427855 h 427855"/>
              <a:gd name="connsiteX4" fmla="*/ 0 w 272282"/>
              <a:gd name="connsiteY4" fmla="*/ 227830 h 427855"/>
              <a:gd name="connsiteX0" fmla="*/ 0 w 282747"/>
              <a:gd name="connsiteY0" fmla="*/ 227830 h 427855"/>
              <a:gd name="connsiteX1" fmla="*/ 266394 w 282747"/>
              <a:gd name="connsiteY1" fmla="*/ 0 h 427855"/>
              <a:gd name="connsiteX2" fmla="*/ 279553 w 282747"/>
              <a:gd name="connsiteY2" fmla="*/ 230908 h 427855"/>
              <a:gd name="connsiteX3" fmla="*/ 3175 w 282747"/>
              <a:gd name="connsiteY3" fmla="*/ 427855 h 427855"/>
              <a:gd name="connsiteX4" fmla="*/ 0 w 282747"/>
              <a:gd name="connsiteY4" fmla="*/ 227830 h 427855"/>
              <a:gd name="connsiteX0" fmla="*/ 0 w 274546"/>
              <a:gd name="connsiteY0" fmla="*/ 227830 h 427855"/>
              <a:gd name="connsiteX1" fmla="*/ 266394 w 274546"/>
              <a:gd name="connsiteY1" fmla="*/ 0 h 427855"/>
              <a:gd name="connsiteX2" fmla="*/ 269569 w 274546"/>
              <a:gd name="connsiteY2" fmla="*/ 233987 h 427855"/>
              <a:gd name="connsiteX3" fmla="*/ 3175 w 274546"/>
              <a:gd name="connsiteY3" fmla="*/ 427855 h 427855"/>
              <a:gd name="connsiteX4" fmla="*/ 0 w 274546"/>
              <a:gd name="connsiteY4" fmla="*/ 227830 h 427855"/>
              <a:gd name="connsiteX0" fmla="*/ 0 w 269569"/>
              <a:gd name="connsiteY0" fmla="*/ 227830 h 427855"/>
              <a:gd name="connsiteX1" fmla="*/ 266394 w 269569"/>
              <a:gd name="connsiteY1" fmla="*/ 0 h 427855"/>
              <a:gd name="connsiteX2" fmla="*/ 269569 w 269569"/>
              <a:gd name="connsiteY2" fmla="*/ 233987 h 427855"/>
              <a:gd name="connsiteX3" fmla="*/ 3175 w 269569"/>
              <a:gd name="connsiteY3" fmla="*/ 427855 h 427855"/>
              <a:gd name="connsiteX4" fmla="*/ 0 w 269569"/>
              <a:gd name="connsiteY4" fmla="*/ 227830 h 427855"/>
              <a:gd name="connsiteX0" fmla="*/ 0 w 271590"/>
              <a:gd name="connsiteY0" fmla="*/ 227830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27830 h 427855"/>
              <a:gd name="connsiteX0" fmla="*/ 0 w 271590"/>
              <a:gd name="connsiteY0" fmla="*/ 218594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18594 h 42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90" h="427855">
                <a:moveTo>
                  <a:pt x="0" y="218594"/>
                </a:moveTo>
                <a:cubicBezTo>
                  <a:pt x="218839" y="26218"/>
                  <a:pt x="35747" y="192039"/>
                  <a:pt x="266394" y="0"/>
                </a:cubicBezTo>
                <a:cubicBezTo>
                  <a:pt x="271157" y="179917"/>
                  <a:pt x="273578" y="36608"/>
                  <a:pt x="269569" y="233987"/>
                </a:cubicBezTo>
                <a:cubicBezTo>
                  <a:pt x="35888" y="398655"/>
                  <a:pt x="240632" y="260736"/>
                  <a:pt x="3175" y="427855"/>
                </a:cubicBezTo>
                <a:cubicBezTo>
                  <a:pt x="4762" y="266988"/>
                  <a:pt x="2646" y="401157"/>
                  <a:pt x="0" y="218594"/>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70C865EA-7B49-BB4E-87A7-1DCE4BFDF260}"/>
              </a:ext>
            </a:extLst>
          </p:cNvPr>
          <p:cNvSpPr/>
          <p:nvPr/>
        </p:nvSpPr>
        <p:spPr>
          <a:xfrm>
            <a:off x="2517775" y="3060698"/>
            <a:ext cx="260350" cy="33010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97" h="320098">
                <a:moveTo>
                  <a:pt x="0" y="120073"/>
                </a:moveTo>
                <a:cubicBezTo>
                  <a:pt x="208855" y="32375"/>
                  <a:pt x="39075" y="102754"/>
                  <a:pt x="266394" y="0"/>
                </a:cubicBezTo>
                <a:cubicBezTo>
                  <a:pt x="271157" y="179917"/>
                  <a:pt x="270251" y="58161"/>
                  <a:pt x="272897" y="221673"/>
                </a:cubicBezTo>
                <a:cubicBezTo>
                  <a:pt x="55856" y="303214"/>
                  <a:pt x="233976" y="226868"/>
                  <a:pt x="3175" y="320098"/>
                </a:cubicBezTo>
                <a:cubicBezTo>
                  <a:pt x="4762" y="159231"/>
                  <a:pt x="2646" y="302636"/>
                  <a:pt x="0" y="120073"/>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C30E6EF3-B5AC-E843-8BC1-F304ED768F36}"/>
              </a:ext>
            </a:extLst>
          </p:cNvPr>
          <p:cNvSpPr/>
          <p:nvPr/>
        </p:nvSpPr>
        <p:spPr>
          <a:xfrm>
            <a:off x="2517774" y="3117848"/>
            <a:ext cx="257175" cy="27295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264680">
                <a:moveTo>
                  <a:pt x="0" y="64655"/>
                </a:moveTo>
                <a:cubicBezTo>
                  <a:pt x="222167" y="16981"/>
                  <a:pt x="39075" y="65809"/>
                  <a:pt x="266394" y="0"/>
                </a:cubicBezTo>
                <a:cubicBezTo>
                  <a:pt x="271157" y="179917"/>
                  <a:pt x="266923" y="52003"/>
                  <a:pt x="269569" y="215515"/>
                </a:cubicBezTo>
                <a:cubicBezTo>
                  <a:pt x="42544" y="257032"/>
                  <a:pt x="233976" y="226869"/>
                  <a:pt x="3175" y="264680"/>
                </a:cubicBezTo>
                <a:cubicBezTo>
                  <a:pt x="4762" y="103813"/>
                  <a:pt x="2646" y="247218"/>
                  <a:pt x="0" y="6465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Freeform 74">
            <a:extLst>
              <a:ext uri="{FF2B5EF4-FFF2-40B4-BE49-F238E27FC236}">
                <a16:creationId xmlns:a16="http://schemas.microsoft.com/office/drawing/2014/main" id="{585B16D2-49EB-9D48-A646-4766D6B54C04}"/>
              </a:ext>
            </a:extLst>
          </p:cNvPr>
          <p:cNvSpPr/>
          <p:nvPr/>
        </p:nvSpPr>
        <p:spPr>
          <a:xfrm>
            <a:off x="2514599" y="3035298"/>
            <a:ext cx="257175" cy="3523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141625 h 341650"/>
              <a:gd name="connsiteX1" fmla="*/ 259738 w 269569"/>
              <a:gd name="connsiteY1" fmla="*/ 0 h 341650"/>
              <a:gd name="connsiteX2" fmla="*/ 269569 w 269569"/>
              <a:gd name="connsiteY2" fmla="*/ 292485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341650">
                <a:moveTo>
                  <a:pt x="0" y="141625"/>
                </a:moveTo>
                <a:cubicBezTo>
                  <a:pt x="222167" y="20060"/>
                  <a:pt x="29090" y="136621"/>
                  <a:pt x="259738" y="0"/>
                </a:cubicBezTo>
                <a:cubicBezTo>
                  <a:pt x="264501" y="179917"/>
                  <a:pt x="266923" y="67397"/>
                  <a:pt x="269569" y="230909"/>
                </a:cubicBezTo>
                <a:cubicBezTo>
                  <a:pt x="39216" y="337081"/>
                  <a:pt x="233976" y="248420"/>
                  <a:pt x="3175" y="341650"/>
                </a:cubicBezTo>
                <a:cubicBezTo>
                  <a:pt x="4762" y="180783"/>
                  <a:pt x="2646" y="324188"/>
                  <a:pt x="0" y="14162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49A7992-E329-E04A-A6F0-54CCF9004FE9}"/>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098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250"/>
                                        <p:tgtEl>
                                          <p:spTgt spid="69"/>
                                        </p:tgtEl>
                                      </p:cBhvr>
                                    </p:animEffect>
                                    <p:set>
                                      <p:cBhvr>
                                        <p:cTn id="11" dur="1" fill="hold">
                                          <p:stCondLst>
                                            <p:cond delay="249"/>
                                          </p:stCondLst>
                                        </p:cTn>
                                        <p:tgtEl>
                                          <p:spTgt spid="69"/>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dissolve">
                                      <p:cBhvr>
                                        <p:cTn id="14" dur="250"/>
                                        <p:tgtEl>
                                          <p:spTgt spid="73"/>
                                        </p:tgtEl>
                                      </p:cBhvr>
                                    </p:animEffect>
                                  </p:childTnLst>
                                </p:cTn>
                              </p:par>
                            </p:childTnLst>
                          </p:cTn>
                        </p:par>
                        <p:par>
                          <p:cTn id="15" fill="hold">
                            <p:stCondLst>
                              <p:cond delay="250"/>
                            </p:stCondLst>
                            <p:childTnLst>
                              <p:par>
                                <p:cTn id="16" presetID="9" presetClass="exit" presetSubtype="0" fill="hold" grpId="1" nodeType="afterEffect">
                                  <p:stCondLst>
                                    <p:cond delay="0"/>
                                  </p:stCondLst>
                                  <p:childTnLst>
                                    <p:animEffect transition="out" filter="dissolve">
                                      <p:cBhvr>
                                        <p:cTn id="17" dur="250"/>
                                        <p:tgtEl>
                                          <p:spTgt spid="73"/>
                                        </p:tgtEl>
                                      </p:cBhvr>
                                    </p:animEffect>
                                    <p:set>
                                      <p:cBhvr>
                                        <p:cTn id="18" dur="1" fill="hold">
                                          <p:stCondLst>
                                            <p:cond delay="249"/>
                                          </p:stCondLst>
                                        </p:cTn>
                                        <p:tgtEl>
                                          <p:spTgt spid="73"/>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dissolve">
                                      <p:cBhvr>
                                        <p:cTn id="21" dur="250"/>
                                        <p:tgtEl>
                                          <p:spTgt spid="71"/>
                                        </p:tgtEl>
                                      </p:cBhvr>
                                    </p:animEffect>
                                  </p:childTnLst>
                                </p:cTn>
                              </p:par>
                            </p:childTnLst>
                          </p:cTn>
                        </p:par>
                        <p:par>
                          <p:cTn id="22" fill="hold">
                            <p:stCondLst>
                              <p:cond delay="500"/>
                            </p:stCondLst>
                            <p:childTnLst>
                              <p:par>
                                <p:cTn id="23" presetID="9" presetClass="exit" presetSubtype="0" fill="hold" grpId="1" nodeType="afterEffect">
                                  <p:stCondLst>
                                    <p:cond delay="0"/>
                                  </p:stCondLst>
                                  <p:childTnLst>
                                    <p:animEffect transition="out" filter="dissolve">
                                      <p:cBhvr>
                                        <p:cTn id="24" dur="250"/>
                                        <p:tgtEl>
                                          <p:spTgt spid="71"/>
                                        </p:tgtEl>
                                      </p:cBhvr>
                                    </p:animEffect>
                                    <p:set>
                                      <p:cBhvr>
                                        <p:cTn id="25" dur="1" fill="hold">
                                          <p:stCondLst>
                                            <p:cond delay="249"/>
                                          </p:stCondLst>
                                        </p:cTn>
                                        <p:tgtEl>
                                          <p:spTgt spid="71"/>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dissolve">
                                      <p:cBhvr>
                                        <p:cTn id="28" dur="250"/>
                                        <p:tgtEl>
                                          <p:spTgt spid="75"/>
                                        </p:tgtEl>
                                      </p:cBhvr>
                                    </p:animEffect>
                                  </p:childTnLst>
                                </p:cTn>
                              </p:par>
                            </p:childTnLst>
                          </p:cTn>
                        </p:par>
                        <p:par>
                          <p:cTn id="29" fill="hold">
                            <p:stCondLst>
                              <p:cond delay="750"/>
                            </p:stCondLst>
                            <p:childTnLst>
                              <p:par>
                                <p:cTn id="30" presetID="9" presetClass="exit" presetSubtype="0" fill="hold" grpId="1" nodeType="afterEffect">
                                  <p:stCondLst>
                                    <p:cond delay="0"/>
                                  </p:stCondLst>
                                  <p:childTnLst>
                                    <p:animEffect transition="out" filter="dissolve">
                                      <p:cBhvr>
                                        <p:cTn id="31" dur="250"/>
                                        <p:tgtEl>
                                          <p:spTgt spid="75"/>
                                        </p:tgtEl>
                                      </p:cBhvr>
                                    </p:animEffect>
                                    <p:set>
                                      <p:cBhvr>
                                        <p:cTn id="32" dur="1" fill="hold">
                                          <p:stCondLst>
                                            <p:cond delay="249"/>
                                          </p:stCondLst>
                                        </p:cTn>
                                        <p:tgtEl>
                                          <p:spTgt spid="75"/>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dissolve">
                                      <p:cBhvr>
                                        <p:cTn id="35"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1" grpId="0" animBg="1"/>
      <p:bldP spid="71" grpId="1" animBg="1"/>
      <p:bldP spid="73" grpId="0" animBg="1"/>
      <p:bldP spid="73" grpId="1" animBg="1"/>
      <p:bldP spid="75" grpId="0" animBg="1"/>
      <p:bldP spid="75"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52737"/>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E3712F4-666E-5B42-961B-D61DA291B1A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9770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3" name="Right Triangle 102">
            <a:extLst>
              <a:ext uri="{FF2B5EF4-FFF2-40B4-BE49-F238E27FC236}">
                <a16:creationId xmlns:a16="http://schemas.microsoft.com/office/drawing/2014/main" id="{5989D88A-826B-4848-9A29-825E7C82D167}"/>
              </a:ext>
            </a:extLst>
          </p:cNvPr>
          <p:cNvSpPr/>
          <p:nvPr/>
        </p:nvSpPr>
        <p:spPr>
          <a:xfrm flipH="1">
            <a:off x="2520131" y="2912807"/>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BE17F03E-793F-2742-8B57-DB6E80A04F9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052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93154B5B-B0B1-6F43-9BC7-BCB98A0EE718}"/>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41399" y="3945788"/>
            <a:ext cx="495180"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3A9E3744-B5FB-344B-BA97-5CFF82BF02B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505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7 1.85185E-6 C 0.10035 0.00116 0.20035 0.00231 0.25226 -0.01621 C 0.30469 -0.03472 0.31285 -0.11111 0.31285 -0.11088 L 0.31285 -0.11111 " pathEditMode="relative" rAng="0" ptsTypes="AAAA">
                                      <p:cBhvr>
                                        <p:cTn id="6" dur="2000" fill="hold"/>
                                        <p:tgtEl>
                                          <p:spTgt spid="89"/>
                                        </p:tgtEl>
                                        <p:attrNameLst>
                                          <p:attrName>ppt_x</p:attrName>
                                          <p:attrName>ppt_y</p:attrName>
                                        </p:attrNameLst>
                                      </p:cBhvr>
                                      <p:rCtr x="15608" y="-553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77778E-7 1.11022E-16 C 0.09097 0.02824 0.18212 0.05671 0.24323 0.03727 C 0.30451 0.01875 0.36736 -0.11181 0.36736 -0.11181 L 0.36736 -0.11181 " pathEditMode="relative" rAng="0" ptsTypes="AAAA">
                                      <p:cBhvr>
                                        <p:cTn id="10" dur="2000" fill="hold"/>
                                        <p:tgtEl>
                                          <p:spTgt spid="87"/>
                                        </p:tgtEl>
                                        <p:attrNameLst>
                                          <p:attrName>ppt_x</p:attrName>
                                          <p:attrName>ppt_y</p:attrName>
                                        </p:attrNameLst>
                                      </p:cBhvr>
                                      <p:rCtr x="18368" y="-340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16667E-6 4.44444E-6 C 0.06372 0.01898 0.12796 0.03796 0.19618 0.04421 C 0.26476 0.05023 0.41042 0.03703 0.41042 0.03726 L 0.41042 0.03703 " pathEditMode="relative" rAng="0" ptsTypes="AAAA">
                                      <p:cBhvr>
                                        <p:cTn id="14" dur="2000" fill="hold"/>
                                        <p:tgtEl>
                                          <p:spTgt spid="91"/>
                                        </p:tgtEl>
                                        <p:attrNameLst>
                                          <p:attrName>ppt_x</p:attrName>
                                          <p:attrName>ppt_y</p:attrName>
                                        </p:attrNameLst>
                                      </p:cBhvr>
                                      <p:rCtr x="20521" y="2292"/>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91"/>
                                        </p:tgtEl>
                                      </p:cBhvr>
                                    </p:animEffect>
                                    <p:set>
                                      <p:cBhvr>
                                        <p:cTn id="19" dur="1" fill="hold">
                                          <p:stCondLst>
                                            <p:cond delay="499"/>
                                          </p:stCondLst>
                                        </p:cTn>
                                        <p:tgtEl>
                                          <p:spTgt spid="91"/>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89"/>
                                        </p:tgtEl>
                                      </p:cBhvr>
                                    </p:animEffect>
                                    <p:set>
                                      <p:cBhvr>
                                        <p:cTn id="22" dur="1" fill="hold">
                                          <p:stCondLst>
                                            <p:cond delay="499"/>
                                          </p:stCondLst>
                                        </p:cTn>
                                        <p:tgtEl>
                                          <p:spTgt spid="89"/>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87"/>
                                        </p:tgtEl>
                                      </p:cBhvr>
                                    </p:animEffect>
                                    <p:set>
                                      <p:cBhvr>
                                        <p:cTn id="25" dur="1" fill="hold">
                                          <p:stCondLst>
                                            <p:cond delay="499"/>
                                          </p:stCondLst>
                                        </p:cTn>
                                        <p:tgtEl>
                                          <p:spTgt spid="87"/>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79"/>
                                        </p:tgtEl>
                                      </p:cBhvr>
                                    </p:animEffect>
                                    <p:set>
                                      <p:cBhvr>
                                        <p:cTn id="28"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79" grpId="0" animBg="1"/>
      <p:bldP spid="87" grpId="0" animBg="1"/>
      <p:bldP spid="87" grpId="1" animBg="1"/>
      <p:bldP spid="89" grpId="0" animBg="1"/>
      <p:bldP spid="8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 on PTAs</a:t>
            </a:r>
          </a:p>
          <a:p>
            <a:r>
              <a:rPr lang="en-US" dirty="0"/>
              <a:t>Simplest model:  horizontal supplies</a:t>
            </a:r>
          </a:p>
          <a:p>
            <a:r>
              <a:rPr lang="en-US" dirty="0"/>
              <a:t>Upward-sloping supplies</a:t>
            </a:r>
          </a:p>
          <a:p>
            <a:pPr lvl="1"/>
            <a:r>
              <a:rPr lang="en-US" dirty="0"/>
              <a:t>3-country case, in graphs</a:t>
            </a:r>
          </a:p>
          <a:p>
            <a:pPr lvl="1"/>
            <a:r>
              <a:rPr lang="en-US" dirty="0"/>
              <a:t>Somewhat more general case, in equations</a:t>
            </a:r>
          </a:p>
          <a:p>
            <a:pPr lvl="1"/>
            <a:r>
              <a:rPr lang="en-US" dirty="0"/>
              <a:t>4-country case, in graphs (probably omit)</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323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084920EE-EA80-3C4E-9E03-CB8357D95A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327BB505-5EBA-354E-A561-F23DA3997FC6}"/>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ight Triangle 130">
            <a:extLst>
              <a:ext uri="{FF2B5EF4-FFF2-40B4-BE49-F238E27FC236}">
                <a16:creationId xmlns:a16="http://schemas.microsoft.com/office/drawing/2014/main" id="{D5708B87-3C72-9641-BA49-4CE2061153D7}"/>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2221653" y="3162845"/>
            <a:ext cx="292947" cy="2644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B6D8F15-F382-1D44-8E25-BB9B919AE0F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7" name="TextBox 86">
                <a:extLst>
                  <a:ext uri="{FF2B5EF4-FFF2-40B4-BE49-F238E27FC236}">
                    <a16:creationId xmlns:a16="http://schemas.microsoft.com/office/drawing/2014/main" id="{7B6D8F15-F382-1D44-8E25-BB9B919AE0F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4202FE71-AD0C-9D48-98AA-EA86D7FD45F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8" name="Rectangle 87">
                <a:extLst>
                  <a:ext uri="{FF2B5EF4-FFF2-40B4-BE49-F238E27FC236}">
                    <a16:creationId xmlns:a16="http://schemas.microsoft.com/office/drawing/2014/main" id="{4202FE71-AD0C-9D48-98AA-EA86D7FD45F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9" name="TextBox 88">
            <a:extLst>
              <a:ext uri="{FF2B5EF4-FFF2-40B4-BE49-F238E27FC236}">
                <a16:creationId xmlns:a16="http://schemas.microsoft.com/office/drawing/2014/main" id="{C5311C36-63AE-6E4A-82C1-BAAA2764393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3" name="TextBox 92">
            <a:extLst>
              <a:ext uri="{FF2B5EF4-FFF2-40B4-BE49-F238E27FC236}">
                <a16:creationId xmlns:a16="http://schemas.microsoft.com/office/drawing/2014/main" id="{81E4005D-DAE6-154A-9443-19410CE2918A}"/>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97" name="Straight Arrow Connector 96">
            <a:extLst>
              <a:ext uri="{FF2B5EF4-FFF2-40B4-BE49-F238E27FC236}">
                <a16:creationId xmlns:a16="http://schemas.microsoft.com/office/drawing/2014/main" id="{4344CB12-EB53-7548-B3F2-D9CD2E17D21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A6EDB0E-9FC9-3A48-859D-CFE78A0C0C5F}"/>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B51D51E-6AE4-3C4D-818D-50861D323506}"/>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C5D1207-1CF8-264D-8A09-38D0204A654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20FE2DE1-C9D7-8544-9202-2E7CFE5238F2}"/>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C6F8A04E-5D77-6947-AB8F-79D0EEC5CFB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EDEA9EB-34F4-6344-860C-358F97C3470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C8608FBE-1A5A-D14F-9A07-E663595A2F15}"/>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1450B91-D0AC-C947-A062-D8234013A8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CABB1C25-2ED4-3440-8336-CB28C9FAF7C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5A1B2285-91B5-6F47-9389-BC0841A4EA1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B513B5E6-5D68-634E-A4D5-AC3FCCD5451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84652B6E-1DB7-4A4B-862B-9AD1C644509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3D4B208B-DB16-3C4A-8BCE-F9BF0033EC6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198551B9-E172-FA45-A3C8-82F7EC350AA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6ED4F8CC-41C8-734D-B563-BBE8DC829FF4}"/>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13E0D61A-D321-F448-9A5F-D1872F8A4117}"/>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123" name="Rectangle 122">
                <a:extLst>
                  <a:ext uri="{FF2B5EF4-FFF2-40B4-BE49-F238E27FC236}">
                    <a16:creationId xmlns:a16="http://schemas.microsoft.com/office/drawing/2014/main" id="{13E0D61A-D321-F448-9A5F-D1872F8A4117}"/>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8"/>
                <a:stretch>
                  <a:fillRect/>
                </a:stretch>
              </a:blipFill>
            </p:spPr>
            <p:txBody>
              <a:bodyPr/>
              <a:lstStyle/>
              <a:p>
                <a:r>
                  <a:rPr lang="en-US">
                    <a:noFill/>
                  </a:rPr>
                  <a:t> </a:t>
                </a:r>
              </a:p>
            </p:txBody>
          </p:sp>
        </mc:Fallback>
      </mc:AlternateContent>
      <p:cxnSp>
        <p:nvCxnSpPr>
          <p:cNvPr id="124" name="Straight Arrow Connector 123">
            <a:extLst>
              <a:ext uri="{FF2B5EF4-FFF2-40B4-BE49-F238E27FC236}">
                <a16:creationId xmlns:a16="http://schemas.microsoft.com/office/drawing/2014/main" id="{E24A53CD-3329-1044-AE01-7031BE345F81}"/>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3242C5E8-A32F-714E-B358-653057A0BD26}"/>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5" name="Rectangle 124">
                <a:extLst>
                  <a:ext uri="{FF2B5EF4-FFF2-40B4-BE49-F238E27FC236}">
                    <a16:creationId xmlns:a16="http://schemas.microsoft.com/office/drawing/2014/main" id="{3242C5E8-A32F-714E-B358-653057A0BD26}"/>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9"/>
                <a:stretch>
                  <a:fillRect/>
                </a:stretch>
              </a:blipFill>
            </p:spPr>
            <p:txBody>
              <a:bodyPr/>
              <a:lstStyle/>
              <a:p>
                <a:r>
                  <a:rPr lang="en-US">
                    <a:noFill/>
                  </a:rPr>
                  <a:t> </a:t>
                </a:r>
              </a:p>
            </p:txBody>
          </p:sp>
        </mc:Fallback>
      </mc:AlternateContent>
      <p:cxnSp>
        <p:nvCxnSpPr>
          <p:cNvPr id="126" name="Straight Arrow Connector 125">
            <a:extLst>
              <a:ext uri="{FF2B5EF4-FFF2-40B4-BE49-F238E27FC236}">
                <a16:creationId xmlns:a16="http://schemas.microsoft.com/office/drawing/2014/main" id="{F02F0B67-7F3E-DE43-BB13-8A2300EF1101}"/>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612A9B46-57E6-904D-8E3A-72F702B0AB6A}"/>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27" name="Rectangle 126">
                <a:extLst>
                  <a:ext uri="{FF2B5EF4-FFF2-40B4-BE49-F238E27FC236}">
                    <a16:creationId xmlns:a16="http://schemas.microsoft.com/office/drawing/2014/main" id="{612A9B46-57E6-904D-8E3A-72F702B0AB6A}"/>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25D55C74-FC68-CD48-97DC-DD3E6D220A48}"/>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28" name="Rectangle 127">
                <a:extLst>
                  <a:ext uri="{FF2B5EF4-FFF2-40B4-BE49-F238E27FC236}">
                    <a16:creationId xmlns:a16="http://schemas.microsoft.com/office/drawing/2014/main" id="{25D55C74-FC68-CD48-97DC-DD3E6D220A48}"/>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D27F37C6-B727-CC4D-87A2-A3F56897BFE6}"/>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9" name="Rectangle 128">
                <a:extLst>
                  <a:ext uri="{FF2B5EF4-FFF2-40B4-BE49-F238E27FC236}">
                    <a16:creationId xmlns:a16="http://schemas.microsoft.com/office/drawing/2014/main" id="{D27F37C6-B727-CC4D-87A2-A3F56897BFE6}"/>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12"/>
                <a:stretch>
                  <a:fillRect r="-1333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7978BDB-1FC3-864D-98AD-3EFF591E7A4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824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500"/>
                                        <p:tgtEl>
                                          <p:spTgt spid="86"/>
                                        </p:tgtEl>
                                      </p:cBhvr>
                                    </p:animEffect>
                                    <p:set>
                                      <p:cBhvr>
                                        <p:cTn id="7" dur="1" fill="hold">
                                          <p:stCondLst>
                                            <p:cond delay="2499"/>
                                          </p:stCondLst>
                                        </p:cTn>
                                        <p:tgtEl>
                                          <p:spTgt spid="8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500"/>
                                        <p:tgtEl>
                                          <p:spTgt spid="104"/>
                                        </p:tgtEl>
                                      </p:cBhvr>
                                    </p:animEffect>
                                    <p:set>
                                      <p:cBhvr>
                                        <p:cTn id="10" dur="1" fill="hold">
                                          <p:stCondLst>
                                            <p:cond delay="2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0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906234E9-F9AF-7244-954C-BF2767BE987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20D7B95-5679-B543-9D9E-5959DBDA8F13}"/>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820D7B95-5679-B543-9D9E-5959DBDA8F13}"/>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DFAF201D-2E0C-DC4D-A81F-8C061C988AC0}"/>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DFAF201D-2E0C-DC4D-A81F-8C061C988AC0}"/>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CEC09465-FC7E-324D-82F7-7070A80920B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F6CA374C-D46E-2645-A30B-E43B354963E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DBA7E4C9-57F0-8E41-AC18-D1EFC94E7ADB}"/>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14876038-986C-8D49-B130-696CAE0E0EBC}"/>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6374702-CF4F-414F-8982-35C6C8B7261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8FF79EA0-FE17-1E4B-AACF-0C6DA01C0308}"/>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6C276213-3689-5E47-A651-9FCD6C07602C}"/>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56C7069-2D3C-3C43-B553-66B4FE820F6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B1DFC123-B435-DB4D-988E-5F749224F391}"/>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ABF6FDCE-2E2C-114A-8813-F071AB72E8D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62A0E34A-A811-5D46-8A96-77F336E6DA1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34456C3B-7B98-7C46-81F0-40728AEA63A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E53F684B-5D30-384F-8021-E20F6399254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BC43A3EC-0DDF-2D4D-9763-EFE421AE7B50}"/>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8FAE6E6-321D-D545-95FF-0279FB150C1F}"/>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864D5416-1869-FB42-B018-CBF008665D68}"/>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315907A5-DDA4-6542-ABC1-B76DB41BEA7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3CB5650B-FD02-1A41-9847-325A0B0FE55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Connector 123">
            <a:extLst>
              <a:ext uri="{FF2B5EF4-FFF2-40B4-BE49-F238E27FC236}">
                <a16:creationId xmlns:a16="http://schemas.microsoft.com/office/drawing/2014/main" id="{30F01050-48A1-5C4F-ADE9-74FF455E1525}"/>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C620BBB-E431-7042-AC2B-98E9C12B776A}"/>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619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2.59259E-6 L -0.50209 0.00185 " pathEditMode="relative" rAng="0" ptsTypes="AA">
                                      <p:cBhvr>
                                        <p:cTn id="6" dur="2000" fill="hold"/>
                                        <p:tgtEl>
                                          <p:spTgt spid="83"/>
                                        </p:tgtEl>
                                        <p:attrNameLst>
                                          <p:attrName>ppt_x</p:attrName>
                                          <p:attrName>ppt_y</p:attrName>
                                        </p:attrNameLst>
                                      </p:cBhvr>
                                      <p:rCtr x="-2510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15276301-FDB3-EF41-80AE-CF067D38F26C}"/>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171B208-BB26-9D45-B788-8BBCC4332750}"/>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171B208-BB26-9D45-B788-8BBCC4332750}"/>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6C970DFF-E442-824F-B9A8-51DFFEE1E58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6C970DFF-E442-824F-B9A8-51DFFEE1E58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72BC76CD-36F4-6D49-AC83-FCCD4A1FA58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59F7E391-2CF4-4E4A-9A96-8A3796AC89F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B44B0566-4557-1240-9F7B-1F671338370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35D7982-815C-7D43-9295-2AFBFD515C1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BEB9C7C-394F-964E-94A3-5D417FB234B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965F7C4-504F-2B4F-AB71-6B4DEFBD38D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E9BBC770-109F-1D49-B484-9749FF0FDC6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3F083594-29C0-D64B-A1A0-91B2905FCCD7}"/>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D13F6E5D-5F97-E447-B97B-2D0BB9A174B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3DFACA1D-D0B4-6B41-89D8-67691E6D1ED3}"/>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28560534-C13B-9C4A-9C84-5E6104F47C6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01FE9331-BA7F-944B-B7D1-864DC266A297}"/>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324BB1B4-428B-B642-96AD-95BC1111D01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9B3E8168-531F-D34C-87D3-22BCDB5CEC3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5EBF1023-DAFD-AC47-B591-AE4943866F32}"/>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26EED43B-23CC-A642-BFC0-27905544AC9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4D643090-5C67-8D45-BF61-25C6B4473C86}"/>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F4234717-2CEB-6848-B7C6-85430EFC8639}"/>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7362D91-448D-B545-8868-6B62AEC4B59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5833988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6776C513-BB29-3842-9DAE-B7CB35550C0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0534216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riangle 60">
            <a:extLst>
              <a:ext uri="{FF2B5EF4-FFF2-40B4-BE49-F238E27FC236}">
                <a16:creationId xmlns:a16="http://schemas.microsoft.com/office/drawing/2014/main" id="{FCB48FAA-9365-ED4B-9F45-F360AC22AFB2}"/>
              </a:ext>
            </a:extLst>
          </p:cNvPr>
          <p:cNvSpPr/>
          <p:nvPr/>
        </p:nvSpPr>
        <p:spPr>
          <a:xfrm rot="18077196" flipV="1">
            <a:off x="1898450" y="3391890"/>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892C4F84-3ECB-4B49-AE33-A1060D11AE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541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22 -0.00139 C 0.01579 0.01967 0.03298 0.04097 0.04843 0.03241 C 0.06388 0.02384 0.09114 -0.05255 0.09114 -0.05232 L 0.09114 -0.05255 " pathEditMode="relative" rAng="0" ptsTypes="AAAA">
                                      <p:cBhvr>
                                        <p:cTn id="6" dur="2000" fill="hold"/>
                                        <p:tgtEl>
                                          <p:spTgt spid="61"/>
                                        </p:tgtEl>
                                        <p:attrNameLst>
                                          <p:attrName>ppt_x</p:attrName>
                                          <p:attrName>ppt_y</p:attrName>
                                        </p:attrNameLst>
                                      </p:cBhvr>
                                      <p:rCtr x="4618" y="-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riangle 62">
            <a:extLst>
              <a:ext uri="{FF2B5EF4-FFF2-40B4-BE49-F238E27FC236}">
                <a16:creationId xmlns:a16="http://schemas.microsoft.com/office/drawing/2014/main" id="{598D6096-9C8B-E94C-B204-06E2632BB7B9}"/>
              </a:ext>
            </a:extLst>
          </p:cNvPr>
          <p:cNvSpPr/>
          <p:nvPr/>
        </p:nvSpPr>
        <p:spPr>
          <a:xfrm rot="3522804" flipH="1" flipV="1">
            <a:off x="2743414" y="3111438"/>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2820FD03-372D-4C4B-85A6-D878330A07C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9497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0.00185 C -0.01979 -0.02107 -0.03924 -0.04375 -0.05625 -0.04977 C -0.07327 -0.05579 -0.10243 -0.03426 -0.10243 -0.03403 L -0.10243 -0.03426 " pathEditMode="relative" rAng="0" ptsTypes="AAAA">
                                      <p:cBhvr>
                                        <p:cTn id="6" dur="2000" fill="hold"/>
                                        <p:tgtEl>
                                          <p:spTgt spid="63"/>
                                        </p:tgtEl>
                                        <p:attrNameLst>
                                          <p:attrName>ppt_x</p:attrName>
                                          <p:attrName>ppt_y</p:attrName>
                                        </p:attrNameLst>
                                      </p:cBhvr>
                                      <p:rCtr x="-5122"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EFB1B158-EF4B-4C4F-8EF5-9B4658AFFA23}"/>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336876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615FE88-266B-BD40-8D74-0303C35F413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6813663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98</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053691"/>
          </a:xfrm>
        </p:spPr>
        <p:txBody>
          <a:bodyPr/>
          <a:lstStyle/>
          <a:p>
            <a:r>
              <a:rPr lang="en-US" sz="2400" dirty="0">
                <a:solidFill>
                  <a:srgbClr val="00487B"/>
                </a:solidFill>
              </a:rPr>
              <a:t>Result:</a:t>
            </a:r>
          </a:p>
          <a:p>
            <a:pPr lvl="1"/>
            <a:r>
              <a:rPr lang="en-US" sz="2000" dirty="0">
                <a:solidFill>
                  <a:srgbClr val="00487B"/>
                </a:solidFill>
              </a:rPr>
              <a:t>World welfare rises with second FTA, by amount depending on trade creation and the tariff</a:t>
            </a:r>
          </a:p>
          <a:p>
            <a:r>
              <a:rPr lang="en-US" sz="2400" dirty="0">
                <a:solidFill>
                  <a:srgbClr val="00487B"/>
                </a:solidFill>
              </a:rPr>
              <a:t>Recall from model:</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a:p>
            <a:r>
              <a:rPr lang="en-US" sz="2400" dirty="0">
                <a:solidFill>
                  <a:srgbClr val="00487B"/>
                </a:solidFill>
              </a:rPr>
              <a:t>Here, because we’ve assumed countries B and D are the same, </a:t>
            </a:r>
            <a:r>
              <a:rPr lang="en-US" sz="2400" i="1" dirty="0">
                <a:solidFill>
                  <a:srgbClr val="00487B"/>
                </a:solidFill>
              </a:rPr>
              <a:t>TR</a:t>
            </a:r>
            <a:r>
              <a:rPr lang="en-US" sz="2400" dirty="0">
                <a:solidFill>
                  <a:srgbClr val="00487B"/>
                </a:solidFill>
              </a:rPr>
              <a:t>=</a:t>
            </a:r>
            <a:r>
              <a:rPr lang="en-US" sz="2400" i="1" dirty="0">
                <a:solidFill>
                  <a:srgbClr val="00487B"/>
                </a:solidFill>
              </a:rPr>
              <a:t>TD</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9A5E5E4-95D8-6644-836E-404B0568082E}"/>
                  </a:ext>
                </a:extLst>
              </p:cNvPr>
              <p:cNvSpPr/>
              <p:nvPr/>
            </p:nvSpPr>
            <p:spPr>
              <a:xfrm>
                <a:off x="3298371" y="5301343"/>
                <a:ext cx="2016449"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oMath>
                  </m:oMathPara>
                </a14:m>
                <a:endParaRPr lang="en-US" sz="2400" dirty="0"/>
              </a:p>
            </p:txBody>
          </p:sp>
        </mc:Choice>
        <mc:Fallback xmlns="">
          <p:sp>
            <p:nvSpPr>
              <p:cNvPr id="12" name="Rectangle 11">
                <a:extLst>
                  <a:ext uri="{FF2B5EF4-FFF2-40B4-BE49-F238E27FC236}">
                    <a16:creationId xmlns:a16="http://schemas.microsoft.com/office/drawing/2014/main" id="{E9A5E5E4-95D8-6644-836E-404B0568082E}"/>
                  </a:ext>
                </a:extLst>
              </p:cNvPr>
              <p:cNvSpPr>
                <a:spLocks noRot="1" noChangeAspect="1" noMove="1" noResize="1" noEditPoints="1" noAdjustHandles="1" noChangeArrowheads="1" noChangeShapeType="1" noTextEdit="1"/>
              </p:cNvSpPr>
              <p:nvPr/>
            </p:nvSpPr>
            <p:spPr>
              <a:xfrm>
                <a:off x="3298371" y="5301343"/>
                <a:ext cx="2016449" cy="783804"/>
              </a:xfrm>
              <a:prstGeom prst="rect">
                <a:avLst/>
              </a:prstGeom>
              <a:blipFill>
                <a:blip r:embed="rId3"/>
                <a:stretch>
                  <a:fillRect b="-1471"/>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9B59F7A-4574-7D40-8709-C1B03F08CF6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4603040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99</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484578"/>
              </a:xfrm>
            </p:spPr>
            <p:txBody>
              <a:bodyPr/>
              <a:lstStyle/>
              <a:p>
                <a:r>
                  <a:rPr lang="en-US" sz="2400" dirty="0">
                    <a:solidFill>
                      <a:srgbClr val="00487B"/>
                    </a:solidFill>
                  </a:rPr>
                  <a:t>In general, </a:t>
                </a:r>
                <a14:m>
                  <m:oMath xmlns:m="http://schemas.openxmlformats.org/officeDocument/2006/math">
                    <m:r>
                      <a:rPr lang="en-US" sz="2400" i="1">
                        <a:latin typeface="Cambria Math" panose="02040503050406030204" pitchFamily="18" charset="0"/>
                      </a:rPr>
                      <m:t>𝑇𝑅</m:t>
                    </m:r>
                    <m:r>
                      <a:rPr lang="en-US" i="1">
                        <a:latin typeface="Cambria Math" panose="02040503050406030204" pitchFamily="18" charset="0"/>
                      </a:rPr>
                      <m:t>≠</m:t>
                    </m:r>
                    <m:r>
                      <a:rPr lang="en-US" sz="2400" i="1">
                        <a:latin typeface="Cambria Math" panose="02040503050406030204" pitchFamily="18" charset="0"/>
                      </a:rPr>
                      <m:t>𝑇𝐷</m:t>
                    </m:r>
                    <m:r>
                      <a:rPr lang="en-US" sz="2400" i="1">
                        <a:latin typeface="Cambria Math" panose="02040503050406030204" pitchFamily="18" charset="0"/>
                      </a:rPr>
                      <m:t> </m:t>
                    </m:r>
                  </m:oMath>
                </a14:m>
                <a:endParaRPr lang="en-US" sz="2400" dirty="0">
                  <a:solidFill>
                    <a:srgbClr val="00487B"/>
                  </a:solidFill>
                </a:endParaRPr>
              </a:p>
              <a:p>
                <a:r>
                  <a:rPr lang="en-US" sz="2400" dirty="0">
                    <a:solidFill>
                      <a:srgbClr val="00487B"/>
                    </a:solidFill>
                  </a:rPr>
                  <a:t>Which is larger depends just on country size, size both face the same price change.</a:t>
                </a:r>
              </a:p>
              <a:p>
                <a:endParaRPr lang="en-US" sz="2400" dirty="0">
                  <a:solidFill>
                    <a:srgbClr val="00487B"/>
                  </a:solidFill>
                </a:endParaRPr>
              </a:p>
              <a:p>
                <a:pPr marL="0" indent="0">
                  <a:buNone/>
                </a:pPr>
                <a:endParaRPr lang="en-US" sz="2400" dirty="0">
                  <a:solidFill>
                    <a:srgbClr val="00487B"/>
                  </a:solidFill>
                </a:endParaRPr>
              </a:p>
              <a:p>
                <a:r>
                  <a:rPr lang="en-US" sz="2400" dirty="0">
                    <a:solidFill>
                      <a:srgbClr val="00487B"/>
                    </a:solidFill>
                  </a:rPr>
                  <a:t>If the new partner is smaller than the old,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&gt;</m:t>
                    </m:r>
                    <m:r>
                      <a:rPr lang="en-US" sz="2400" i="1">
                        <a:latin typeface="Cambria Math" panose="02040503050406030204" pitchFamily="18" charset="0"/>
                      </a:rPr>
                      <m:t>𝑇𝐷</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and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world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gain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will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larger</m:t>
                    </m:r>
                  </m:oMath>
                </a14:m>
                <a:endParaRPr lang="en-US" sz="2400" b="0" dirty="0"/>
              </a:p>
              <a:p>
                <a:r>
                  <a:rPr lang="en-US" sz="2400" dirty="0">
                    <a:solidFill>
                      <a:srgbClr val="00487B"/>
                    </a:solidFill>
                  </a:rPr>
                  <a:t>If new partner is bigger than old, then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&lt;</m:t>
                    </m:r>
                    <m:r>
                      <a:rPr lang="en-US" sz="2400" i="1">
                        <a:latin typeface="Cambria Math" panose="02040503050406030204" pitchFamily="18" charset="0"/>
                      </a:rPr>
                      <m:t>𝑇𝐷</m:t>
                    </m:r>
                    <m:r>
                      <a:rPr lang="en-US" sz="2400" i="1">
                        <a:latin typeface="Cambria Math" panose="02040503050406030204" pitchFamily="18" charset="0"/>
                      </a:rPr>
                      <m:t> </m:t>
                    </m:r>
                  </m:oMath>
                </a14:m>
                <a:r>
                  <a:rPr lang="en-US" sz="2400" dirty="0">
                    <a:solidFill>
                      <a:srgbClr val="00487B"/>
                    </a:solidFill>
                  </a:rPr>
                  <a:t> and world gain will be smaller and perhaps a loss.</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5484578"/>
              </a:xfrm>
              <a:blipFill>
                <a:blip r:embed="rId2"/>
                <a:stretch>
                  <a:fillRect l="-1051" t="-924" r="-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738252" y="2725387"/>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738252" y="2725387"/>
                <a:ext cx="4146904" cy="783804"/>
              </a:xfrm>
              <a:prstGeom prst="rect">
                <a:avLst/>
              </a:prstGeom>
              <a:blipFill>
                <a:blip r:embed="rId3"/>
                <a:stretch>
                  <a:fillRect b="-1493"/>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80C7623-E2D3-BA47-B742-ACD8ACE56AB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46165386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99283</TotalTime>
  <Words>6268</Words>
  <Application>Microsoft Macintosh PowerPoint</Application>
  <PresentationFormat>On-screen Show (4:3)</PresentationFormat>
  <Paragraphs>1882</Paragraphs>
  <Slides>110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110</vt:i4>
      </vt:variant>
    </vt:vector>
  </HeadingPairs>
  <TitlesOfParts>
    <vt:vector size="114" baseType="lpstr">
      <vt:lpstr>Arial</vt:lpstr>
      <vt:lpstr>Cambria Math</vt:lpstr>
      <vt:lpstr>Wingdings</vt:lpstr>
      <vt:lpstr>Default Design</vt:lpstr>
      <vt:lpstr>Class 19  Preferential Trading Arrangements  by Alan V. Deardorff University of Michigan 2023</vt:lpstr>
      <vt:lpstr>Heterogeneous Firms</vt:lpstr>
      <vt:lpstr>Equilibrium in Autarky</vt:lpstr>
      <vt:lpstr>Equilibrium with Trade</vt:lpstr>
      <vt:lpstr>Move Autarky to Trade </vt:lpstr>
      <vt:lpstr>Pause for Discussion</vt:lpstr>
      <vt:lpstr>Questions (not asked before)</vt:lpstr>
      <vt:lpstr>Papers</vt:lpstr>
      <vt:lpstr>Outline</vt:lpstr>
      <vt:lpstr>Outline</vt:lpstr>
      <vt:lpstr>Background</vt:lpstr>
      <vt:lpstr>Background</vt:lpstr>
      <vt:lpstr>Background</vt:lpstr>
      <vt:lpstr>Pause for Discussion</vt:lpstr>
      <vt:lpstr>Questions on KOM</vt:lpstr>
      <vt:lpstr>Outline</vt:lpstr>
      <vt:lpstr>Simplest Model</vt:lpstr>
      <vt:lpstr>No FTA</vt:lpstr>
      <vt:lpstr>PowerPoint Presentation</vt:lpstr>
      <vt:lpstr>PowerPoint Presentation</vt:lpstr>
      <vt:lpstr>PowerPoint Presentation</vt:lpstr>
      <vt:lpstr>PowerPoint Presentation</vt:lpstr>
      <vt:lpstr>Pause for Discussion</vt:lpstr>
      <vt:lpstr>Questions</vt:lpstr>
      <vt:lpstr>PowerPoint Presentation</vt:lpstr>
      <vt:lpstr>PowerPoint Presentation</vt:lpstr>
      <vt:lpstr>PowerPoint Presentation</vt:lpstr>
      <vt:lpstr>Pause for Discussion</vt:lpstr>
      <vt:lpstr>Questions on WTO, “Causes and Effects of PTAs”</vt:lpstr>
      <vt:lpstr>Outline</vt:lpstr>
      <vt:lpstr>Upward-sloping Supplies 3-country case*</vt:lpstr>
      <vt:lpstr>Upward-sloping Supplies 3-country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for Discussion</vt:lpstr>
      <vt:lpstr>Questions (Not asked before)</vt:lpstr>
      <vt:lpstr>Outline</vt:lpstr>
      <vt:lpstr>Four-Country Model in Equations</vt:lpstr>
      <vt:lpstr>Four-Country Model in Equations</vt:lpstr>
      <vt:lpstr>The Model</vt:lpstr>
      <vt:lpstr>The Model</vt:lpstr>
      <vt:lpstr>The Model</vt:lpstr>
      <vt:lpstr>The Model</vt:lpstr>
      <vt:lpstr>The Model</vt:lpstr>
      <vt:lpstr>The Model</vt:lpstr>
      <vt:lpstr>The Model</vt:lpstr>
      <vt:lpstr>The Model</vt:lpstr>
      <vt:lpstr>The Model</vt:lpstr>
      <vt:lpstr>Pause for Discussion</vt:lpstr>
      <vt:lpstr>Questions on Deardorff &amp; Sharma, “The Simple Analytics…”</vt:lpstr>
      <vt:lpstr>Outline</vt:lpstr>
      <vt:lpstr>Four-Country Model in Figures</vt:lpstr>
      <vt:lpstr>Four-Country Model in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4-country case</vt:lpstr>
      <vt:lpstr>4-country case</vt:lpstr>
      <vt:lpstr>Conclusion</vt:lpstr>
      <vt:lpstr>Pause for Discussion</vt:lpstr>
      <vt:lpstr>Questions on Deardorff &amp; Sharma</vt:lpstr>
      <vt:lpstr>Outline</vt:lpstr>
      <vt:lpstr>Are FTAs Beneficial?</vt:lpstr>
      <vt:lpstr>Are FTAs Beneficial</vt:lpstr>
      <vt:lpstr>Pause for Discussion</vt:lpstr>
      <vt:lpstr>Questions on Posen, “The Errors of Conservatives …”</vt:lpstr>
      <vt:lpstr>Are FTAs Beneficial</vt:lpstr>
      <vt:lpstr>Questions on Russ</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189</cp:revision>
  <cp:lastPrinted>2023-11-08T15:58:04Z</cp:lastPrinted>
  <dcterms:created xsi:type="dcterms:W3CDTF">2011-01-03T19:29:08Z</dcterms:created>
  <dcterms:modified xsi:type="dcterms:W3CDTF">2023-11-08T15:58:16Z</dcterms:modified>
</cp:coreProperties>
</file>