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580" r:id="rId3"/>
    <p:sldId id="578" r:id="rId4"/>
    <p:sldId id="579" r:id="rId5"/>
    <p:sldId id="577" r:id="rId6"/>
    <p:sldId id="567" r:id="rId7"/>
    <p:sldId id="323" r:id="rId8"/>
    <p:sldId id="528" r:id="rId9"/>
    <p:sldId id="532" r:id="rId10"/>
    <p:sldId id="559" r:id="rId11"/>
    <p:sldId id="533" r:id="rId12"/>
    <p:sldId id="324" r:id="rId13"/>
    <p:sldId id="536" r:id="rId14"/>
    <p:sldId id="534" r:id="rId15"/>
    <p:sldId id="535" r:id="rId16"/>
    <p:sldId id="560" r:id="rId17"/>
    <p:sldId id="537" r:id="rId18"/>
    <p:sldId id="564" r:id="rId19"/>
    <p:sldId id="538" r:id="rId20"/>
    <p:sldId id="539" r:id="rId21"/>
    <p:sldId id="486" r:id="rId22"/>
    <p:sldId id="544" r:id="rId23"/>
    <p:sldId id="540" r:id="rId24"/>
    <p:sldId id="541" r:id="rId25"/>
    <p:sldId id="542" r:id="rId26"/>
    <p:sldId id="543" r:id="rId27"/>
    <p:sldId id="545" r:id="rId28"/>
    <p:sldId id="546" r:id="rId29"/>
    <p:sldId id="561" r:id="rId30"/>
    <p:sldId id="547" r:id="rId31"/>
    <p:sldId id="566" r:id="rId32"/>
    <p:sldId id="572" r:id="rId33"/>
    <p:sldId id="573" r:id="rId34"/>
    <p:sldId id="575" r:id="rId35"/>
    <p:sldId id="576" r:id="rId36"/>
    <p:sldId id="548" r:id="rId37"/>
    <p:sldId id="549" r:id="rId38"/>
    <p:sldId id="550" r:id="rId39"/>
    <p:sldId id="551" r:id="rId40"/>
    <p:sldId id="574" r:id="rId41"/>
    <p:sldId id="562" r:id="rId42"/>
    <p:sldId id="345" r:id="rId43"/>
    <p:sldId id="552" r:id="rId44"/>
    <p:sldId id="553" r:id="rId45"/>
    <p:sldId id="569" r:id="rId46"/>
    <p:sldId id="563" r:id="rId47"/>
    <p:sldId id="557" r:id="rId48"/>
    <p:sldId id="554" r:id="rId49"/>
    <p:sldId id="570" r:id="rId50"/>
    <p:sldId id="571" r:id="rId51"/>
    <p:sldId id="558" r:id="rId52"/>
    <p:sldId id="555" r:id="rId53"/>
    <p:sldId id="556" r:id="rId54"/>
    <p:sldId id="321" r:id="rId5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0" autoAdjust="0"/>
    <p:restoredTop sz="92420" autoAdjust="0"/>
  </p:normalViewPr>
  <p:slideViewPr>
    <p:cSldViewPr>
      <p:cViewPr>
        <p:scale>
          <a:sx n="157" d="100"/>
          <a:sy n="157" d="100"/>
        </p:scale>
        <p:origin x="472" y="-376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94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5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6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30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Irwin, Doug, </a:t>
            </a:r>
            <a:r>
              <a:rPr lang="en-US" i="1" dirty="0"/>
              <a:t>Clashing Over Commerce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46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www.statista.com</a:t>
            </a:r>
            <a:r>
              <a:rPr lang="en-US" dirty="0"/>
              <a:t>/statistics/913391/share-</a:t>
            </a:r>
            <a:r>
              <a:rPr lang="en-US" dirty="0" err="1"/>
              <a:t>americans</a:t>
            </a:r>
            <a:r>
              <a:rPr lang="en-US" dirty="0"/>
              <a:t>-support-raising-tariffs-steel-aluminum-party/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2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Phillip Meng, “Free Trade with Exceptions: Public Opinion and Industrial Policy,” The Chicago Council on Global Affairs, January 25, 2023.</a:t>
            </a:r>
          </a:p>
          <a:p>
            <a:r>
              <a:rPr lang="en-US" dirty="0"/>
              <a:t>https://</a:t>
            </a:r>
            <a:r>
              <a:rPr lang="en-US" dirty="0" err="1"/>
              <a:t>globalaffairs.org</a:t>
            </a:r>
            <a:r>
              <a:rPr lang="en-US" dirty="0"/>
              <a:t>/commentary-and-analysis/blogs/free-trade-exceptions-public-opinion-and-industrial-policy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6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60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9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6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7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19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14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600" b="1" dirty="0"/>
              <a:t>Why Countries Restrict Trade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  <p:sp>
        <p:nvSpPr>
          <p:cNvPr id="4" name="Folded Corner 3">
            <a:hlinkClick r:id="rId2" action="ppaction://hlinksldjump"/>
            <a:extLst>
              <a:ext uri="{FF2B5EF4-FFF2-40B4-BE49-F238E27FC236}">
                <a16:creationId xmlns:a16="http://schemas.microsoft.com/office/drawing/2014/main" id="{7A715719-4FB4-4A45-823D-D39DD7ABBA51}"/>
              </a:ext>
            </a:extLst>
          </p:cNvPr>
          <p:cNvSpPr/>
          <p:nvPr/>
        </p:nvSpPr>
        <p:spPr>
          <a:xfrm>
            <a:off x="8216900" y="6007100"/>
            <a:ext cx="838200" cy="673100"/>
          </a:xfrm>
          <a:prstGeom prst="foldedCorner">
            <a:avLst>
              <a:gd name="adj" fmla="val 50000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5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4E30-4B51-8B49-92C9-B19FC20D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8C16-BDB0-C149-9108-0609145A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my Glossary:  </a:t>
            </a:r>
          </a:p>
          <a:p>
            <a:pPr lvl="2"/>
            <a:r>
              <a:rPr lang="en-US" dirty="0"/>
              <a:t>Lists: Arguments for Protection</a:t>
            </a:r>
          </a:p>
          <a:p>
            <a:pPr lvl="2"/>
            <a:r>
              <a:rPr lang="en-US" dirty="0"/>
              <a:t>I list 26, and our examples later suggest more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9141E-31A4-5845-A330-04655C4C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AE9A1-172F-7542-BF26-19B51D4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38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85DBFB-108D-6249-8FC3-6F5611687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82" y="0"/>
            <a:ext cx="76034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74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4E30-4B51-8B49-92C9-B19FC20D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8C16-BDB0-C149-9108-0609145A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Details on just a few</a:t>
            </a:r>
          </a:p>
          <a:p>
            <a:pPr lvl="1"/>
            <a:r>
              <a:rPr lang="en-US" dirty="0"/>
              <a:t>Cultural:  Sustain a distinctive culture that would be undermined by imports</a:t>
            </a:r>
          </a:p>
          <a:p>
            <a:pPr lvl="1"/>
            <a:r>
              <a:rPr lang="en-US" dirty="0"/>
              <a:t>Foreign investment:  Use tariff to induce foreign companies to invest instead of export</a:t>
            </a:r>
          </a:p>
          <a:p>
            <a:pPr lvl="1"/>
            <a:r>
              <a:rPr lang="en-US" dirty="0"/>
              <a:t>Infant industry:  Let new industry “learn by doing” behind tariff wall</a:t>
            </a:r>
          </a:p>
          <a:p>
            <a:pPr lvl="1"/>
            <a:r>
              <a:rPr lang="en-US" dirty="0"/>
              <a:t>Patriotism:  Support our own producers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9141E-31A4-5845-A330-04655C4C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AE9A1-172F-7542-BF26-19B51D4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85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5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</a:t>
            </a:r>
            <a:r>
              <a:rPr lang="en-US" u="sng" dirty="0"/>
              <a:t>not</a:t>
            </a:r>
            <a:r>
              <a:rPr lang="en-US" dirty="0"/>
              <a:t>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these seem to have motivated Trump’s tariffs?</a:t>
            </a:r>
          </a:p>
          <a:p>
            <a:r>
              <a:rPr lang="en-US" dirty="0"/>
              <a:t>Which look like they may be legal under GATT/WTO?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2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/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1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First, why do economists expect undistorted markets to do well?</a:t>
            </a:r>
          </a:p>
          <a:p>
            <a:pPr lvl="1"/>
            <a:r>
              <a:rPr lang="en-US" sz="2000" dirty="0"/>
              <a:t>To the extent that</a:t>
            </a:r>
          </a:p>
          <a:p>
            <a:pPr lvl="2"/>
            <a:r>
              <a:rPr lang="en-US" sz="1800" dirty="0"/>
              <a:t>Supply curves measure marginal cost (MC), and</a:t>
            </a:r>
          </a:p>
          <a:p>
            <a:pPr lvl="2"/>
            <a:r>
              <a:rPr lang="en-US" sz="1800" dirty="0"/>
              <a:t>Demand curves measure marginal benefit (MB), </a:t>
            </a:r>
          </a:p>
          <a:p>
            <a:pPr lvl="1"/>
            <a:r>
              <a:rPr lang="en-US" sz="2000" dirty="0"/>
              <a:t>Then market price equates these</a:t>
            </a:r>
          </a:p>
          <a:p>
            <a:pPr lvl="1"/>
            <a:r>
              <a:rPr lang="en-US" sz="2000" dirty="0"/>
              <a:t>MC=MB is the recipe for maximizing benefit net of cost</a:t>
            </a:r>
          </a:p>
          <a:p>
            <a:r>
              <a:rPr lang="en-US" sz="2400" dirty="0"/>
              <a:t>But what if the curves </a:t>
            </a:r>
            <a:r>
              <a:rPr lang="en-US" sz="2400" u="sng" dirty="0"/>
              <a:t>don’t</a:t>
            </a:r>
            <a:r>
              <a:rPr lang="en-US" sz="2400" dirty="0"/>
              <a:t> measure these?</a:t>
            </a:r>
          </a:p>
          <a:p>
            <a:pPr lvl="1"/>
            <a:r>
              <a:rPr lang="en-US" sz="2000" dirty="0"/>
              <a:t>Then we say there are “distortions” and market price is not optimal.</a:t>
            </a:r>
          </a:p>
          <a:p>
            <a:pPr lvl="1"/>
            <a:r>
              <a:rPr lang="en-US" sz="2000" dirty="0"/>
              <a:t>The harm done by a tariff is an example of this.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5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model says tariffs hurt if all else is perfect.  What if there are</a:t>
            </a:r>
          </a:p>
          <a:p>
            <a:pPr lvl="1"/>
            <a:r>
              <a:rPr lang="en-US" dirty="0"/>
              <a:t>Market failures?</a:t>
            </a:r>
          </a:p>
          <a:p>
            <a:pPr lvl="1"/>
            <a:r>
              <a:rPr lang="en-US" dirty="0"/>
              <a:t>Distortions?</a:t>
            </a:r>
          </a:p>
          <a:p>
            <a:pPr lvl="1"/>
            <a:r>
              <a:rPr lang="en-US" dirty="0"/>
              <a:t>Externalities?</a:t>
            </a:r>
          </a:p>
          <a:p>
            <a:pPr lvl="1"/>
            <a:r>
              <a:rPr lang="en-US" dirty="0"/>
              <a:t>Imperfect competition?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10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  <a:p>
            <a:pPr lvl="1"/>
            <a:r>
              <a:rPr lang="en-US" dirty="0"/>
              <a:t>A tariff can offset some distortions and therefore </a:t>
            </a:r>
            <a:r>
              <a:rPr lang="en-US" u="sng" dirty="0"/>
              <a:t>may</a:t>
            </a:r>
            <a:r>
              <a:rPr lang="en-US" dirty="0"/>
              <a:t> raise welfare</a:t>
            </a:r>
          </a:p>
          <a:p>
            <a:pPr lvl="1"/>
            <a:r>
              <a:rPr lang="en-US" dirty="0"/>
              <a:t>But there is </a:t>
            </a:r>
            <a:r>
              <a:rPr lang="en-US" u="sng" dirty="0"/>
              <a:t>always</a:t>
            </a:r>
            <a:r>
              <a:rPr lang="en-US" dirty="0"/>
              <a:t> another policy that will do better</a:t>
            </a:r>
          </a:p>
          <a:p>
            <a:pPr lvl="2"/>
            <a:r>
              <a:rPr lang="en-US" dirty="0"/>
              <a:t>Reason:  A tariff creates two distortions (see our triangles of dead-weight loss)</a:t>
            </a:r>
          </a:p>
          <a:p>
            <a:pPr lvl="2"/>
            <a:r>
              <a:rPr lang="en-US" dirty="0"/>
              <a:t>One may offset a distortion, but the other makes things worse</a:t>
            </a:r>
          </a:p>
          <a:p>
            <a:pPr lvl="1"/>
            <a:r>
              <a:rPr lang="en-US" dirty="0"/>
              <a:t>Hence tariff is “second best”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6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35FB5-52B2-7047-EE61-254474B2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from 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DD2CE-5E32-555F-9C2D-1332A4A6F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52398-86DF-25CF-8B19-CDBC3C9F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92357-5874-B142-4A57-9678D9F6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6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Suppose production yields a “positive externality”</a:t>
            </a:r>
          </a:p>
          <a:p>
            <a:pPr lvl="2"/>
            <a:r>
              <a:rPr lang="en-US" dirty="0"/>
              <a:t>Production provides a benefit not captured (or charged for) by producers</a:t>
            </a:r>
          </a:p>
          <a:p>
            <a:pPr lvl="1"/>
            <a:r>
              <a:rPr lang="en-US" dirty="0"/>
              <a:t>A tariff stimulates production and so generates more of the externality – That’s good!</a:t>
            </a:r>
          </a:p>
          <a:p>
            <a:pPr lvl="1"/>
            <a:r>
              <a:rPr lang="en-US" dirty="0"/>
              <a:t>For example, European farms make countryside attractive to tourists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0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Small country</a:t>
            </a:r>
            <a:br>
              <a:rPr lang="en-US" dirty="0"/>
            </a:br>
            <a:r>
              <a:rPr lang="en-US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15000"/>
            <a:ext cx="36317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Positive Externality, </a:t>
            </a:r>
            <a:r>
              <a:rPr lang="en-US" sz="2800" i="1" dirty="0">
                <a:solidFill>
                  <a:srgbClr val="00B050"/>
                </a:solidFill>
              </a:rPr>
              <a:t>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1447800" y="4038600"/>
            <a:ext cx="2895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 = MSC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AFC852-E13C-A649-840A-6A3599B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7CC090-65D9-1343-90BB-A11FE0603239}"/>
              </a:ext>
            </a:extLst>
          </p:cNvPr>
          <p:cNvSpPr txBox="1"/>
          <p:nvPr/>
        </p:nvSpPr>
        <p:spPr>
          <a:xfrm>
            <a:off x="4648200" y="22860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This is the marginal social cost of the good.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That is, the marginal cost to society, not just to the firm.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56CAF8-2E96-634B-A22A-68E693182D59}"/>
              </a:ext>
            </a:extLst>
          </p:cNvPr>
          <p:cNvSpPr txBox="1"/>
          <p:nvPr/>
        </p:nvSpPr>
        <p:spPr>
          <a:xfrm>
            <a:off x="3352800" y="182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Marginal cost of firms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2800F8-66F7-B249-BFA1-9C93D0FE5836}"/>
              </a:ext>
            </a:extLst>
          </p:cNvPr>
          <p:cNvSpPr txBox="1"/>
          <p:nvPr/>
        </p:nvSpPr>
        <p:spPr>
          <a:xfrm>
            <a:off x="5791200" y="182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Marginal private cost</a:t>
            </a:r>
          </a:p>
        </p:txBody>
      </p:sp>
    </p:spTree>
    <p:extLst>
      <p:ext uri="{BB962C8B-B14F-4D97-AF65-F5344CB8AC3E}">
        <p14:creationId xmlns:p14="http://schemas.microsoft.com/office/powerpoint/2010/main" val="240153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5" grpId="0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107369DC-B96F-3C41-B843-A29B8EF74655}"/>
              </a:ext>
            </a:extLst>
          </p:cNvPr>
          <p:cNvSpPr/>
          <p:nvPr/>
        </p:nvSpPr>
        <p:spPr>
          <a:xfrm flipV="1">
            <a:off x="2057400" y="40386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Triangle 67">
            <a:extLst>
              <a:ext uri="{FF2B5EF4-FFF2-40B4-BE49-F238E27FC236}">
                <a16:creationId xmlns:a16="http://schemas.microsoft.com/office/drawing/2014/main" id="{96D26EE8-7207-8A48-BDAE-467899A1FB41}"/>
              </a:ext>
            </a:extLst>
          </p:cNvPr>
          <p:cNvSpPr/>
          <p:nvPr/>
        </p:nvSpPr>
        <p:spPr>
          <a:xfrm flipH="1">
            <a:off x="2057399" y="3505200"/>
            <a:ext cx="3048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568CE5-D3A5-C245-997B-9633E107679B}"/>
              </a:ext>
            </a:extLst>
          </p:cNvPr>
          <p:cNvSpPr/>
          <p:nvPr/>
        </p:nvSpPr>
        <p:spPr>
          <a:xfrm>
            <a:off x="2362200" y="3505200"/>
            <a:ext cx="11430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C1ED158-45F1-EE47-BFFF-0CDDAECB149B}"/>
              </a:ext>
            </a:extLst>
          </p:cNvPr>
          <p:cNvSpPr/>
          <p:nvPr/>
        </p:nvSpPr>
        <p:spPr>
          <a:xfrm>
            <a:off x="1447800" y="3505200"/>
            <a:ext cx="20574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112DE41A-6FD3-4A45-925C-C14890843E39}"/>
              </a:ext>
            </a:extLst>
          </p:cNvPr>
          <p:cNvSpPr/>
          <p:nvPr/>
        </p:nvSpPr>
        <p:spPr>
          <a:xfrm>
            <a:off x="3505200" y="3505200"/>
            <a:ext cx="287867" cy="5207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88B4F3-3EC7-4C4D-87B1-260E0CD03B46}"/>
              </a:ext>
            </a:extLst>
          </p:cNvPr>
          <p:cNvSpPr/>
          <p:nvPr/>
        </p:nvSpPr>
        <p:spPr>
          <a:xfrm>
            <a:off x="1447800" y="3505200"/>
            <a:ext cx="6096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Triangle 65">
            <a:extLst>
              <a:ext uri="{FF2B5EF4-FFF2-40B4-BE49-F238E27FC236}">
                <a16:creationId xmlns:a16="http://schemas.microsoft.com/office/drawing/2014/main" id="{38F57813-26C1-AF4E-B291-E03FBB2938A9}"/>
              </a:ext>
            </a:extLst>
          </p:cNvPr>
          <p:cNvSpPr/>
          <p:nvPr/>
        </p:nvSpPr>
        <p:spPr>
          <a:xfrm flipV="1">
            <a:off x="2057400" y="35052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Small country tariff </a:t>
            </a:r>
            <a:br>
              <a:rPr lang="en-US" dirty="0"/>
            </a:br>
            <a:r>
              <a:rPr lang="en-US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24200" y="5715000"/>
            <a:ext cx="29563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Tariff </a:t>
            </a:r>
            <a:r>
              <a:rPr lang="en-US" sz="2800" i="1" dirty="0"/>
              <a:t>t=</a:t>
            </a:r>
            <a:r>
              <a:rPr lang="en-US" sz="2800" i="1" dirty="0">
                <a:solidFill>
                  <a:srgbClr val="00B050"/>
                </a:solidFill>
              </a:rPr>
              <a:t>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30480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 tariff, if set equal to </a:t>
            </a:r>
            <a:r>
              <a:rPr lang="en-US" sz="2400" i="1" dirty="0">
                <a:solidFill>
                  <a:srgbClr val="00B050"/>
                </a:solidFill>
              </a:rPr>
              <a:t>E</a:t>
            </a:r>
            <a:r>
              <a:rPr lang="en-US" sz="2400" dirty="0"/>
              <a:t>, starting from free trade:</a:t>
            </a:r>
          </a:p>
          <a:p>
            <a:pPr lvl="1"/>
            <a:r>
              <a:rPr lang="en-US" sz="2000" dirty="0"/>
              <a:t>Suppliers gain        	+</a:t>
            </a:r>
            <a:r>
              <a:rPr lang="en-US" sz="2000" i="1" dirty="0"/>
              <a:t>a</a:t>
            </a:r>
            <a:endParaRPr lang="en-US" sz="2000" dirty="0"/>
          </a:p>
          <a:p>
            <a:pPr lvl="1"/>
            <a:r>
              <a:rPr lang="en-US" sz="2000" dirty="0"/>
              <a:t>Demanders lose     −(</a:t>
            </a:r>
            <a:r>
              <a:rPr lang="en-US" sz="2000" i="1" dirty="0" err="1"/>
              <a:t>a+b+c+d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	+</a:t>
            </a:r>
            <a:r>
              <a:rPr lang="en-US" sz="2000" i="1" dirty="0"/>
              <a:t>c</a:t>
            </a:r>
          </a:p>
          <a:p>
            <a:pPr lvl="1"/>
            <a:r>
              <a:rPr lang="en-US" sz="2000" dirty="0"/>
              <a:t>Externality benefit           </a:t>
            </a:r>
            <a:r>
              <a:rPr lang="en-US" sz="2000" i="1" dirty="0"/>
              <a:t>+</a:t>
            </a:r>
            <a:r>
              <a:rPr lang="en-US" sz="2000" dirty="0"/>
              <a:t>(</a:t>
            </a:r>
            <a:r>
              <a:rPr lang="en-US" sz="2000" i="1" dirty="0" err="1"/>
              <a:t>b+e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Country gain or loss        +</a:t>
            </a:r>
            <a:r>
              <a:rPr lang="en-US" sz="2000" i="1" dirty="0"/>
              <a:t>e </a:t>
            </a:r>
            <a:r>
              <a:rPr lang="en-US" sz="2000" dirty="0"/>
              <a:t>−</a:t>
            </a:r>
            <a:r>
              <a:rPr lang="en-US" sz="2000" i="1" dirty="0"/>
              <a:t>d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447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40386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5052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5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5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28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09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3505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t=</a:t>
            </a:r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48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</a:t>
            </a:r>
            <a:r>
              <a:rPr lang="en-US" i="1" dirty="0" err="1">
                <a:solidFill>
                  <a:srgbClr val="FF0000"/>
                </a:solidFill>
              </a:rPr>
              <a:t>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0" y="4267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EFA351-982F-B840-AF33-AE03AA08AAD7}"/>
              </a:ext>
            </a:extLst>
          </p:cNvPr>
          <p:cNvSpPr txBox="1"/>
          <p:nvPr/>
        </p:nvSpPr>
        <p:spPr>
          <a:xfrm>
            <a:off x="32766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AFC852-E13C-A649-840A-6A3599B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  <p:bldP spid="68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67" grpId="2" animBg="1"/>
      <p:bldP spid="63" grpId="0" animBg="1"/>
      <p:bldP spid="63" grpId="1" animBg="1"/>
      <p:bldP spid="66" grpId="0" animBg="1"/>
      <p:bldP spid="6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  <a:p>
            <a:pPr lvl="1"/>
            <a:r>
              <a:rPr lang="en-US" dirty="0"/>
              <a:t>Tariff raises welfare if </a:t>
            </a:r>
            <a:r>
              <a:rPr lang="en-US" i="1" dirty="0"/>
              <a:t>e</a:t>
            </a:r>
            <a:r>
              <a:rPr lang="en-US" dirty="0"/>
              <a:t> &gt; </a:t>
            </a:r>
            <a:r>
              <a:rPr lang="en-US" i="1" dirty="0"/>
              <a:t>d</a:t>
            </a:r>
          </a:p>
          <a:p>
            <a:pPr lvl="1"/>
            <a:r>
              <a:rPr lang="en-US" dirty="0"/>
              <a:t>That is, if </a:t>
            </a:r>
          </a:p>
          <a:p>
            <a:pPr lvl="2"/>
            <a:r>
              <a:rPr lang="en-US" dirty="0"/>
              <a:t>the benefit of increased externality exceeds</a:t>
            </a:r>
          </a:p>
          <a:p>
            <a:pPr lvl="2"/>
            <a:r>
              <a:rPr lang="en-US" dirty="0"/>
              <a:t>the demand-distortion loss of the tariff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48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there’s a better policy:  subsidize supply:</a:t>
            </a:r>
          </a:p>
          <a:p>
            <a:pPr lvl="1"/>
            <a:r>
              <a:rPr lang="en-US" dirty="0"/>
              <a:t>That leaves demanders facing world price</a:t>
            </a:r>
          </a:p>
          <a:p>
            <a:pPr lvl="1"/>
            <a:r>
              <a:rPr lang="en-US" dirty="0"/>
              <a:t>Lets suppliers be paid </a:t>
            </a:r>
            <a:r>
              <a:rPr lang="en-US" i="1" dirty="0"/>
              <a:t>P</a:t>
            </a:r>
            <a:r>
              <a:rPr lang="en-US" i="1" baseline="-25000" dirty="0"/>
              <a:t>W</a:t>
            </a:r>
            <a:r>
              <a:rPr lang="en-US" i="1" dirty="0"/>
              <a:t>+E</a:t>
            </a:r>
          </a:p>
          <a:p>
            <a:r>
              <a:rPr lang="en-US" dirty="0"/>
              <a:t>Causes only </a:t>
            </a:r>
            <a:r>
              <a:rPr lang="en-US" u="sng" dirty="0"/>
              <a:t>one</a:t>
            </a:r>
            <a:r>
              <a:rPr lang="en-US" dirty="0"/>
              <a:t> distortion, of supply, and </a:t>
            </a:r>
          </a:p>
          <a:p>
            <a:pPr lvl="1"/>
            <a:r>
              <a:rPr lang="en-US" dirty="0"/>
              <a:t>That is beneficial because</a:t>
            </a:r>
          </a:p>
          <a:p>
            <a:pPr lvl="2"/>
            <a:r>
              <a:rPr lang="en-US" dirty="0"/>
              <a:t>It corrects the distortion of the externality</a:t>
            </a:r>
          </a:p>
          <a:p>
            <a:pPr lvl="2"/>
            <a:r>
              <a:rPr lang="en-US" dirty="0"/>
              <a:t>Without also distorting demand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70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107369DC-B96F-3C41-B843-A29B8EF74655}"/>
              </a:ext>
            </a:extLst>
          </p:cNvPr>
          <p:cNvSpPr/>
          <p:nvPr/>
        </p:nvSpPr>
        <p:spPr>
          <a:xfrm flipV="1">
            <a:off x="2057400" y="40386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Triangle 67">
            <a:extLst>
              <a:ext uri="{FF2B5EF4-FFF2-40B4-BE49-F238E27FC236}">
                <a16:creationId xmlns:a16="http://schemas.microsoft.com/office/drawing/2014/main" id="{96D26EE8-7207-8A48-BDAE-467899A1FB41}"/>
              </a:ext>
            </a:extLst>
          </p:cNvPr>
          <p:cNvSpPr/>
          <p:nvPr/>
        </p:nvSpPr>
        <p:spPr>
          <a:xfrm flipH="1">
            <a:off x="2057399" y="3505200"/>
            <a:ext cx="3048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568CE5-D3A5-C245-997B-9633E107679B}"/>
              </a:ext>
            </a:extLst>
          </p:cNvPr>
          <p:cNvSpPr/>
          <p:nvPr/>
        </p:nvSpPr>
        <p:spPr>
          <a:xfrm>
            <a:off x="1447800" y="3505200"/>
            <a:ext cx="9144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88B4F3-3EC7-4C4D-87B1-260E0CD03B46}"/>
              </a:ext>
            </a:extLst>
          </p:cNvPr>
          <p:cNvSpPr/>
          <p:nvPr/>
        </p:nvSpPr>
        <p:spPr>
          <a:xfrm>
            <a:off x="1447800" y="3505200"/>
            <a:ext cx="6096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Triangle 65">
            <a:extLst>
              <a:ext uri="{FF2B5EF4-FFF2-40B4-BE49-F238E27FC236}">
                <a16:creationId xmlns:a16="http://schemas.microsoft.com/office/drawing/2014/main" id="{38F57813-26C1-AF4E-B291-E03FBB2938A9}"/>
              </a:ext>
            </a:extLst>
          </p:cNvPr>
          <p:cNvSpPr/>
          <p:nvPr/>
        </p:nvSpPr>
        <p:spPr>
          <a:xfrm flipV="1">
            <a:off x="2057400" y="35052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dirty="0"/>
              <a:t>Small country production subsidy </a:t>
            </a:r>
            <a:br>
              <a:rPr lang="en-US" sz="4000" dirty="0"/>
            </a:br>
            <a:r>
              <a:rPr lang="en-US" sz="4000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667000" y="5715000"/>
            <a:ext cx="39517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Production subsidy </a:t>
            </a:r>
            <a:r>
              <a:rPr lang="en-US" sz="2800" i="1" dirty="0">
                <a:solidFill>
                  <a:srgbClr val="00B050"/>
                </a:solidFill>
              </a:rPr>
              <a:t>s=E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30480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 subsidy, if set equal to </a:t>
            </a:r>
            <a:r>
              <a:rPr lang="en-US" sz="2400" i="1" dirty="0">
                <a:solidFill>
                  <a:srgbClr val="00B050"/>
                </a:solidFill>
              </a:rPr>
              <a:t>E</a:t>
            </a:r>
            <a:r>
              <a:rPr lang="en-US" sz="2400" dirty="0"/>
              <a:t>, starting from free trade</a:t>
            </a:r>
          </a:p>
          <a:p>
            <a:pPr lvl="1"/>
            <a:r>
              <a:rPr lang="en-US" sz="2000" dirty="0"/>
              <a:t>Suppliers gain        	+</a:t>
            </a:r>
            <a:r>
              <a:rPr lang="en-US" sz="2000" i="1" dirty="0"/>
              <a:t>a</a:t>
            </a:r>
            <a:endParaRPr lang="en-US" sz="2000" dirty="0"/>
          </a:p>
          <a:p>
            <a:pPr lvl="1"/>
            <a:r>
              <a:rPr lang="en-US" sz="2000" dirty="0"/>
              <a:t>Demanders lose		0</a:t>
            </a:r>
          </a:p>
          <a:p>
            <a:pPr lvl="1"/>
            <a:r>
              <a:rPr lang="en-US" sz="2000" dirty="0"/>
              <a:t>Government loses        –(</a:t>
            </a:r>
            <a:r>
              <a:rPr lang="en-US" sz="2000" i="1" dirty="0" err="1"/>
              <a:t>a</a:t>
            </a:r>
            <a:r>
              <a:rPr lang="en-US" sz="2000" dirty="0" err="1"/>
              <a:t>+</a:t>
            </a:r>
            <a:r>
              <a:rPr lang="en-US" sz="2000" i="1" dirty="0" err="1"/>
              <a:t>b</a:t>
            </a:r>
            <a:r>
              <a:rPr lang="en-US" sz="2000" dirty="0"/>
              <a:t>)</a:t>
            </a:r>
            <a:endParaRPr lang="en-US" sz="2000" i="1" dirty="0"/>
          </a:p>
          <a:p>
            <a:pPr lvl="1"/>
            <a:r>
              <a:rPr lang="en-US" sz="2000" dirty="0"/>
              <a:t>Externality benefit         </a:t>
            </a:r>
            <a:r>
              <a:rPr lang="en-US" sz="2000" i="1" dirty="0"/>
              <a:t>+</a:t>
            </a:r>
            <a:r>
              <a:rPr lang="en-US" sz="2000" dirty="0"/>
              <a:t>(</a:t>
            </a:r>
            <a:r>
              <a:rPr lang="en-US" sz="2000" i="1" dirty="0" err="1"/>
              <a:t>b+e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Country gains 		+</a:t>
            </a:r>
            <a:r>
              <a:rPr lang="en-US" sz="2000" i="1" dirty="0"/>
              <a:t>e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447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40386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5052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5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5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28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09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3505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s=E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0" y="4267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EFA351-982F-B840-AF33-AE03AA08AAD7}"/>
              </a:ext>
            </a:extLst>
          </p:cNvPr>
          <p:cNvSpPr txBox="1"/>
          <p:nvPr/>
        </p:nvSpPr>
        <p:spPr>
          <a:xfrm>
            <a:off x="32766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B4175-A70D-2647-90AF-EC6D2598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52652-25E2-B642-94BB-D7BE250EB50B}"/>
              </a:ext>
            </a:extLst>
          </p:cNvPr>
          <p:cNvSpPr txBox="1"/>
          <p:nvPr/>
        </p:nvSpPr>
        <p:spPr>
          <a:xfrm>
            <a:off x="5181600" y="4800600"/>
            <a:ext cx="32004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But note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Tariff creates revenue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Subsidy costs the gov’t</a:t>
            </a:r>
          </a:p>
        </p:txBody>
      </p:sp>
    </p:spTree>
    <p:extLst>
      <p:ext uri="{BB962C8B-B14F-4D97-AF65-F5344CB8AC3E}">
        <p14:creationId xmlns:p14="http://schemas.microsoft.com/office/powerpoint/2010/main" val="10584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  <p:bldP spid="68" grpId="1" animBg="1"/>
      <p:bldP spid="64" grpId="0" animBg="1"/>
      <p:bldP spid="64" grpId="1" animBg="1"/>
      <p:bldP spid="63" grpId="0" animBg="1"/>
      <p:bldP spid="63" grpId="1" animBg="1"/>
      <p:bldP spid="66" grpId="0" animBg="1"/>
      <p:bldP spid="66" grpId="1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distortions (market failures) distort only supply </a:t>
            </a:r>
            <a:r>
              <a:rPr lang="en-US" u="sng" dirty="0"/>
              <a:t>or</a:t>
            </a:r>
            <a:r>
              <a:rPr lang="en-US" dirty="0"/>
              <a:t> demand</a:t>
            </a:r>
          </a:p>
          <a:p>
            <a:r>
              <a:rPr lang="en-US" dirty="0"/>
              <a:t>A tariff can only correct one by hurting the other</a:t>
            </a:r>
          </a:p>
          <a:p>
            <a:r>
              <a:rPr lang="en-US" dirty="0"/>
              <a:t>A more direct policy – tax or subsidy on distorted behavior – will be “first best”</a:t>
            </a:r>
          </a:p>
          <a:p>
            <a:pPr lvl="1"/>
            <a:r>
              <a:rPr lang="en-US" dirty="0"/>
              <a:t>Except for budget implications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0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95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theory of the second best provide reasons that tariffs may be beneficial? </a:t>
            </a:r>
          </a:p>
          <a:p>
            <a:r>
              <a:rPr lang="en-US" dirty="0"/>
              <a:t>How does it also provide reasons why tariffs are not the best policy in such cases?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/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5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76047" y="3161243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C936701-900F-724B-AFF7-5BA5D0298584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17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68" grpId="0"/>
      <p:bldP spid="72" grpId="0"/>
      <p:bldP spid="80" grpId="0"/>
      <p:bldP spid="91" grpId="0"/>
      <p:bldP spid="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826B-A002-E943-A818-118274C17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DEDD1-B103-F644-B824-82E5B1734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policies based on features of the political process</a:t>
            </a:r>
          </a:p>
          <a:p>
            <a:pPr lvl="1"/>
            <a:r>
              <a:rPr lang="en-US" dirty="0"/>
              <a:t>Allow for</a:t>
            </a:r>
          </a:p>
          <a:p>
            <a:pPr lvl="2"/>
            <a:r>
              <a:rPr lang="en-US" dirty="0"/>
              <a:t>Voting</a:t>
            </a:r>
          </a:p>
          <a:p>
            <a:pPr lvl="2"/>
            <a:r>
              <a:rPr lang="en-US" dirty="0"/>
              <a:t>Lobbying</a:t>
            </a:r>
          </a:p>
          <a:p>
            <a:pPr lvl="2"/>
            <a:r>
              <a:rPr lang="en-US" dirty="0"/>
              <a:t>Other forms of political pressure by interest groups</a:t>
            </a:r>
          </a:p>
          <a:p>
            <a:pPr lvl="1"/>
            <a:r>
              <a:rPr lang="en-US" dirty="0"/>
              <a:t>But also allow policymakers to care about economic well-being as in our models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3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531EDA-D404-F440-AF4A-A020EC0DB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200" y="863600"/>
            <a:ext cx="6197600" cy="5130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82171BA-53E2-3445-8EFA-65B8FAF1D364}"/>
              </a:ext>
            </a:extLst>
          </p:cNvPr>
          <p:cNvSpPr txBox="1"/>
          <p:nvPr/>
        </p:nvSpPr>
        <p:spPr>
          <a:xfrm>
            <a:off x="228600" y="6248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Irwin, p. 788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BEF7CAC-2107-89C2-26D6-0FDF6971277B}"/>
              </a:ext>
            </a:extLst>
          </p:cNvPr>
          <p:cNvCxnSpPr>
            <a:cxnSpLocks/>
          </p:cNvCxnSpPr>
          <p:nvPr/>
        </p:nvCxnSpPr>
        <p:spPr>
          <a:xfrm flipH="1">
            <a:off x="3581400" y="609600"/>
            <a:ext cx="3886200" cy="533400"/>
          </a:xfrm>
          <a:prstGeom prst="straightConnector1">
            <a:avLst/>
          </a:prstGeom>
          <a:ln>
            <a:solidFill>
              <a:srgbClr val="0070C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3AFF6AE-8E48-AF26-91CC-82288B666EF7}"/>
              </a:ext>
            </a:extLst>
          </p:cNvPr>
          <p:cNvCxnSpPr>
            <a:cxnSpLocks/>
          </p:cNvCxnSpPr>
          <p:nvPr/>
        </p:nvCxnSpPr>
        <p:spPr>
          <a:xfrm flipH="1">
            <a:off x="6858000" y="609600"/>
            <a:ext cx="609600" cy="2438400"/>
          </a:xfrm>
          <a:prstGeom prst="straightConnector1">
            <a:avLst/>
          </a:prstGeom>
          <a:ln>
            <a:solidFill>
              <a:srgbClr val="0070C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972C37-BD53-8A50-3D9F-0D4B2978ADAE}"/>
              </a:ext>
            </a:extLst>
          </p:cNvPr>
          <p:cNvSpPr txBox="1"/>
          <p:nvPr/>
        </p:nvSpPr>
        <p:spPr>
          <a:xfrm>
            <a:off x="6400800" y="304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Democrats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EBD6494-B36F-89CB-EA51-1EFF1AB538F3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371600" y="4114800"/>
            <a:ext cx="160020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9490C7-3208-B43A-BBE7-1F080F28336D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371600" y="1524000"/>
            <a:ext cx="5029200" cy="304800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065A876-BE08-C57B-02F7-545109F2C14C}"/>
              </a:ext>
            </a:extLst>
          </p:cNvPr>
          <p:cNvSpPr txBox="1"/>
          <p:nvPr/>
        </p:nvSpPr>
        <p:spPr>
          <a:xfrm>
            <a:off x="304800" y="4572000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Republicans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D8AB7A-9148-EDE1-040D-69A78F6C3DDF}"/>
              </a:ext>
            </a:extLst>
          </p:cNvPr>
          <p:cNvSpPr txBox="1"/>
          <p:nvPr/>
        </p:nvSpPr>
        <p:spPr>
          <a:xfrm>
            <a:off x="838200" y="457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Votes for freer trade</a:t>
            </a:r>
          </a:p>
        </p:txBody>
      </p:sp>
    </p:spTree>
    <p:extLst>
      <p:ext uri="{BB962C8B-B14F-4D97-AF65-F5344CB8AC3E}">
        <p14:creationId xmlns:p14="http://schemas.microsoft.com/office/powerpoint/2010/main" val="380052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826B-A002-E943-A818-118274C17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DEDD1-B103-F644-B824-82E5B1734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Politics of tariffs in US 2024 election</a:t>
            </a:r>
          </a:p>
          <a:p>
            <a:pPr lvl="1"/>
            <a:r>
              <a:rPr lang="en-US" sz="2400" dirty="0"/>
              <a:t>See </a:t>
            </a:r>
            <a:r>
              <a:rPr lang="en-US" sz="2400" dirty="0" err="1"/>
              <a:t>Ponnuru</a:t>
            </a:r>
            <a:endParaRPr lang="en-US" sz="2400" dirty="0"/>
          </a:p>
          <a:p>
            <a:pPr lvl="1"/>
            <a:r>
              <a:rPr lang="en-US" sz="2400" dirty="0"/>
              <a:t>Trump promises new tariffs</a:t>
            </a:r>
          </a:p>
          <a:p>
            <a:pPr lvl="2"/>
            <a:r>
              <a:rPr lang="en-US" sz="2000" dirty="0"/>
              <a:t>“End our gaping trade deficits”</a:t>
            </a:r>
          </a:p>
          <a:p>
            <a:pPr lvl="2"/>
            <a:r>
              <a:rPr lang="en-US" sz="2000" dirty="0"/>
              <a:t>“Bring back millions of American jobs”</a:t>
            </a:r>
          </a:p>
          <a:p>
            <a:pPr lvl="2"/>
            <a:r>
              <a:rPr lang="en-US" sz="2000" dirty="0"/>
              <a:t>“Bring trillions and trillions of dollars pouring into the United States Treasury from foreign countries”</a:t>
            </a:r>
          </a:p>
          <a:p>
            <a:pPr lvl="1"/>
            <a:r>
              <a:rPr lang="en-US" sz="2400" dirty="0"/>
              <a:t>Biden does not, but he’s been aggressive on other trade-related policies</a:t>
            </a:r>
          </a:p>
          <a:p>
            <a:pPr lvl="2"/>
            <a:r>
              <a:rPr lang="en-US" sz="2000" dirty="0"/>
              <a:t>China policies</a:t>
            </a:r>
          </a:p>
          <a:p>
            <a:pPr lvl="2"/>
            <a:r>
              <a:rPr lang="en-US" sz="2000" dirty="0"/>
              <a:t>IRA subsidy conditions </a:t>
            </a:r>
          </a:p>
          <a:p>
            <a:pPr lvl="2"/>
            <a:r>
              <a:rPr lang="en-US" sz="2000" dirty="0"/>
              <a:t>Favors unions, who are protectionist	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32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826B-A002-E943-A818-118274C17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DEDD1-B103-F644-B824-82E5B1734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Politics of tariffs in US 2024 election</a:t>
            </a:r>
          </a:p>
          <a:p>
            <a:pPr lvl="1"/>
            <a:r>
              <a:rPr lang="en-US" sz="2400" dirty="0"/>
              <a:t>Trumps “tariffs have become an item of bipartisan consensus.”</a:t>
            </a:r>
          </a:p>
          <a:p>
            <a:pPr lvl="1"/>
            <a:r>
              <a:rPr lang="en-US" sz="2400" dirty="0"/>
              <a:t>But public is more positive on trade than the politicians and than they were 10 years ago</a:t>
            </a:r>
          </a:p>
          <a:p>
            <a:pPr lvl="2"/>
            <a:r>
              <a:rPr lang="en-US" sz="2000" dirty="0"/>
              <a:t>“Gallup finds that Americans are more likely to consider trade an opportunity, and less likely to consider it a threat, than they were 10 years ago.”  </a:t>
            </a:r>
          </a:p>
          <a:p>
            <a:pPr lvl="2"/>
            <a:r>
              <a:rPr lang="en-US" sz="2000" dirty="0"/>
              <a:t>“That’s especially true among Democrats.”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52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D8076F-60C8-71EB-897E-4A553BCDA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053181"/>
            <a:ext cx="7772400" cy="47516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2FF043-D385-DED5-EB44-83EE2A9AA988}"/>
              </a:ext>
            </a:extLst>
          </p:cNvPr>
          <p:cNvSpPr txBox="1"/>
          <p:nvPr/>
        </p:nvSpPr>
        <p:spPr>
          <a:xfrm>
            <a:off x="1371600" y="838200"/>
            <a:ext cx="6934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0F2741"/>
                </a:solidFill>
                <a:effectLst/>
                <a:latin typeface="Open Sans" panose="020B0606030504020204" pitchFamily="34" charset="0"/>
              </a:rPr>
              <a:t>Share of people in the United States who think increased tariffs between the United States and its trading partners is a good thing for the country in 2019, by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95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F56A44-F0AF-9C40-F5E1-197AA9F39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45087"/>
            <a:ext cx="7772400" cy="49678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2ACA7F-F8BF-847C-64F1-E4DE3F232C81}"/>
              </a:ext>
            </a:extLst>
          </p:cNvPr>
          <p:cNvSpPr txBox="1"/>
          <p:nvPr/>
        </p:nvSpPr>
        <p:spPr>
          <a:xfrm>
            <a:off x="3962400" y="1066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(from poll Mid-May 2022)</a:t>
            </a:r>
          </a:p>
        </p:txBody>
      </p:sp>
    </p:spTree>
    <p:extLst>
      <p:ext uri="{BB962C8B-B14F-4D97-AF65-F5344CB8AC3E}">
        <p14:creationId xmlns:p14="http://schemas.microsoft.com/office/powerpoint/2010/main" val="30595484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9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“median voter theory,” and why does it seem not to explain protection?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8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Baldwin &amp; Magee “Is Trade Policy for Sale?”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By what mechanisms do theorists suggest that political contributions result in votes for and against trade liberalization?</a:t>
            </a:r>
          </a:p>
          <a:p>
            <a:r>
              <a:rPr lang="en-US" sz="2800" dirty="0"/>
              <a:t>Do businesses and labor groups in the US tend to contribute in favor of protection or free trade? </a:t>
            </a:r>
          </a:p>
          <a:p>
            <a:r>
              <a:rPr lang="en-US" sz="2800" dirty="0"/>
              <a:t>What were the three Congressional votes studied by Baldwin and Magee?  Which side – labor or business – had the greater effect on the voting?</a:t>
            </a:r>
            <a:r>
              <a:rPr lang="en-US" sz="2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430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Baldwin &amp; Magee “Is Trade Policy for Sale?”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estimate as the “price” of one congressional vote against NAFTA or the WTO? </a:t>
            </a:r>
          </a:p>
          <a:p>
            <a:r>
              <a:rPr lang="en-US" dirty="0"/>
              <a:t>Were campaign contributions the only thing that mattered for congressional votes on these trade issues?</a:t>
            </a:r>
            <a:r>
              <a:rPr lang="en-US" sz="2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7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1D5FEB8F-9C6D-3344-AA46-91D7464AB3DB}"/>
              </a:ext>
            </a:extLst>
          </p:cNvPr>
          <p:cNvSpPr/>
          <p:nvPr/>
        </p:nvSpPr>
        <p:spPr>
          <a:xfrm>
            <a:off x="6165669" y="2366555"/>
            <a:ext cx="21336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61743" y="3160577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D0A200E8-0877-784D-9ECB-FC30BD7A5BB4}"/>
              </a:ext>
            </a:extLst>
          </p:cNvPr>
          <p:cNvSpPr txBox="1"/>
          <p:nvPr/>
        </p:nvSpPr>
        <p:spPr>
          <a:xfrm>
            <a:off x="16764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1A9A00-5902-214B-A0F0-BDFC855119EF}"/>
              </a:ext>
            </a:extLst>
          </p:cNvPr>
          <p:cNvSpPr txBox="1"/>
          <p:nvPr/>
        </p:nvSpPr>
        <p:spPr>
          <a:xfrm>
            <a:off x="2320925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CACFD26-642F-374A-A97A-C327C01414BB}"/>
              </a:ext>
            </a:extLst>
          </p:cNvPr>
          <p:cNvSpPr txBox="1"/>
          <p:nvPr/>
        </p:nvSpPr>
        <p:spPr>
          <a:xfrm>
            <a:off x="24638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B7C5292-4B7C-C348-81BE-DE6985A01D79}"/>
              </a:ext>
            </a:extLst>
          </p:cNvPr>
          <p:cNvSpPr txBox="1"/>
          <p:nvPr/>
        </p:nvSpPr>
        <p:spPr>
          <a:xfrm>
            <a:off x="1671016" y="193109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77A265-5258-294B-814D-3F237D7A1176}"/>
              </a:ext>
            </a:extLst>
          </p:cNvPr>
          <p:cNvSpPr txBox="1"/>
          <p:nvPr/>
        </p:nvSpPr>
        <p:spPr>
          <a:xfrm>
            <a:off x="2387436" y="190953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8ED2D6-060E-B14E-84DE-D5B84B4B25B5}"/>
              </a:ext>
            </a:extLst>
          </p:cNvPr>
          <p:cNvCxnSpPr>
            <a:cxnSpLocks/>
          </p:cNvCxnSpPr>
          <p:nvPr/>
        </p:nvCxnSpPr>
        <p:spPr>
          <a:xfrm flipV="1">
            <a:off x="2717077" y="1948071"/>
            <a:ext cx="0" cy="49032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6087CE0-7F4A-3144-9056-0B278FFCA553}"/>
              </a:ext>
            </a:extLst>
          </p:cNvPr>
          <p:cNvCxnSpPr>
            <a:cxnSpLocks/>
          </p:cNvCxnSpPr>
          <p:nvPr/>
        </p:nvCxnSpPr>
        <p:spPr>
          <a:xfrm flipH="1">
            <a:off x="1311965" y="1941445"/>
            <a:ext cx="1384852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1F46CEDC-4463-FB4E-B018-A3B90C08FFD5}"/>
              </a:ext>
            </a:extLst>
          </p:cNvPr>
          <p:cNvSpPr txBox="1"/>
          <p:nvPr/>
        </p:nvSpPr>
        <p:spPr>
          <a:xfrm>
            <a:off x="5464098" y="245884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2C326B-8ADE-FB45-B5CA-78F602581148}"/>
              </a:ext>
            </a:extLst>
          </p:cNvPr>
          <p:cNvSpPr txBox="1"/>
          <p:nvPr/>
        </p:nvSpPr>
        <p:spPr>
          <a:xfrm>
            <a:off x="5974306" y="227110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489F6C-B1B7-6749-9C5E-D661CF5EA537}"/>
              </a:ext>
            </a:extLst>
          </p:cNvPr>
          <p:cNvSpPr txBox="1"/>
          <p:nvPr/>
        </p:nvSpPr>
        <p:spPr>
          <a:xfrm>
            <a:off x="6095784" y="2600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h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5EE03DD-C1B0-2B4D-BE35-B23406B80D7E}"/>
              </a:ext>
            </a:extLst>
          </p:cNvPr>
          <p:cNvSpPr txBox="1"/>
          <p:nvPr/>
        </p:nvSpPr>
        <p:spPr>
          <a:xfrm>
            <a:off x="6110929" y="242098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i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9BDD85F-856A-5049-8443-C23E1EF5912C}"/>
              </a:ext>
            </a:extLst>
          </p:cNvPr>
          <p:cNvSpPr txBox="1"/>
          <p:nvPr/>
        </p:nvSpPr>
        <p:spPr>
          <a:xfrm>
            <a:off x="323273" y="426489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Input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–(</a:t>
            </a:r>
            <a:r>
              <a:rPr lang="en-US" sz="1200" dirty="0" err="1">
                <a:latin typeface="Cambria"/>
                <a:cs typeface="Cambria"/>
              </a:rPr>
              <a:t>d+e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a+b+c</a:t>
            </a:r>
            <a:r>
              <a:rPr lang="en-US" sz="1200" dirty="0">
                <a:latin typeface="Cambria"/>
                <a:cs typeface="Cambria"/>
              </a:rPr>
              <a:t>)  	</a:t>
            </a:r>
          </a:p>
          <a:p>
            <a:r>
              <a:rPr lang="en-US" sz="1200" dirty="0">
                <a:latin typeface="Cambria"/>
                <a:cs typeface="Cambria"/>
              </a:rPr>
              <a:t>Dom gov’t	</a:t>
            </a:r>
            <a:r>
              <a:rPr lang="en-US" sz="1200" u="sng" dirty="0">
                <a:latin typeface="Cambria"/>
                <a:cs typeface="Cambria"/>
              </a:rPr>
              <a:t>         +(</a:t>
            </a:r>
            <a:r>
              <a:rPr lang="en-US" sz="1200" u="sng" dirty="0" err="1">
                <a:latin typeface="Cambria"/>
                <a:cs typeface="Cambria"/>
              </a:rPr>
              <a:t>f+g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   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6755FB1-5943-D240-9D3D-BA14C2909F6E}"/>
              </a:ext>
            </a:extLst>
          </p:cNvPr>
          <p:cNvSpPr txBox="1"/>
          <p:nvPr/>
        </p:nvSpPr>
        <p:spPr>
          <a:xfrm>
            <a:off x="2813927" y="4274244"/>
            <a:ext cx="2990745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a+d+e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= what suppliers would have lost if P</a:t>
            </a:r>
            <a:r>
              <a:rPr lang="en-US" sz="1200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 had not risen</a:t>
            </a:r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 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                             	=–(</a:t>
            </a:r>
            <a:r>
              <a:rPr lang="en-US" sz="1200" dirty="0" err="1">
                <a:latin typeface="Cambria"/>
                <a:cs typeface="Cambria"/>
              </a:rPr>
              <a:t>b+c</a:t>
            </a:r>
            <a:r>
              <a:rPr lang="en-US" sz="1200" dirty="0">
                <a:latin typeface="Cambria"/>
                <a:cs typeface="Cambria"/>
              </a:rPr>
              <a:t>) –(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 + 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	= –(</a:t>
            </a:r>
            <a:r>
              <a:rPr lang="en-US" sz="1200" dirty="0" err="1">
                <a:latin typeface="Cambria"/>
                <a:cs typeface="Cambria"/>
              </a:rPr>
              <a:t>b+c+h</a:t>
            </a:r>
            <a:r>
              <a:rPr lang="en-US" sz="1200" dirty="0">
                <a:latin typeface="Cambria"/>
                <a:cs typeface="Cambria"/>
              </a:rPr>
              <a:t>)+g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/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ambria"/>
                    <a:cs typeface="Cambria"/>
                  </a:rPr>
                  <a:t>And (</a:t>
                </a:r>
                <a:r>
                  <a:rPr lang="en-US" sz="1200" dirty="0" err="1">
                    <a:latin typeface="Cambria"/>
                    <a:cs typeface="Cambria"/>
                  </a:rPr>
                  <a:t>b+c</a:t>
                </a:r>
                <a:r>
                  <a:rPr lang="en-US" sz="1200" dirty="0">
                    <a:latin typeface="Cambria"/>
                    <a:cs typeface="Cambria"/>
                  </a:rPr>
                  <a:t>) = (g+ </a:t>
                </a:r>
                <a:r>
                  <a:rPr lang="en-US" sz="1200" dirty="0" err="1">
                    <a:latin typeface="Cambria"/>
                    <a:cs typeface="Cambria"/>
                  </a:rPr>
                  <a:t>i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  <a:p>
                <a:r>
                  <a:rPr lang="en-US" sz="1200" dirty="0">
                    <a:latin typeface="Cambria"/>
                    <a:cs typeface="Cambria"/>
                  </a:rPr>
                  <a:t>The extra net loss to the private sector due to price rise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 i="1">
                            <a:latin typeface="Cambria Math" charset="0"/>
                          </a:rPr>
                          <m:t>0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en-US" sz="1200" u="sng" dirty="0">
                    <a:latin typeface="Cambria"/>
                    <a:cs typeface="Cambria"/>
                  </a:rPr>
                  <a:t>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>
                            <a:latin typeface="Cambria Math" charset="0"/>
                          </a:rPr>
                          <m:t>1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endParaRPr lang="en-US" sz="1200" u="sng" dirty="0">
                  <a:latin typeface="Cambria"/>
                  <a:cs typeface="Cambria"/>
                </a:endParaRPr>
              </a:p>
              <a:p>
                <a:endParaRPr lang="en-US" sz="1200" dirty="0">
                  <a:latin typeface="Cambria"/>
                  <a:cs typeface="Cambria"/>
                </a:endParaRPr>
              </a:p>
              <a:p>
                <a:r>
                  <a:rPr lang="en-US" sz="1200" dirty="0">
                    <a:latin typeface="Cambria"/>
                    <a:cs typeface="Cambria"/>
                  </a:rPr>
                  <a:t>So Dom </a:t>
                </a:r>
                <a:r>
                  <a:rPr lang="en-US" sz="1200" dirty="0" err="1">
                    <a:latin typeface="Cambria"/>
                    <a:cs typeface="Cambria"/>
                  </a:rPr>
                  <a:t>cty</a:t>
                </a:r>
                <a:r>
                  <a:rPr lang="en-US" sz="1200" dirty="0">
                    <a:latin typeface="Cambria"/>
                    <a:cs typeface="Cambria"/>
                  </a:rPr>
                  <a:t>	 – (</a:t>
                </a:r>
                <a:r>
                  <a:rPr lang="en-US" sz="1200" dirty="0" err="1">
                    <a:latin typeface="Cambria"/>
                    <a:cs typeface="Cambria"/>
                  </a:rPr>
                  <a:t>i+h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blipFill>
                <a:blip r:embed="rId18"/>
                <a:stretch>
                  <a:fillRect b="-2410"/>
                </a:stretch>
              </a:blip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799ADF4-4FEA-454A-8E60-4644EDE19745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D13C576D-63E6-51E5-1EB5-358914C4804E}"/>
              </a:ext>
            </a:extLst>
          </p:cNvPr>
          <p:cNvSpPr/>
          <p:nvPr/>
        </p:nvSpPr>
        <p:spPr>
          <a:xfrm>
            <a:off x="6126579" y="2309798"/>
            <a:ext cx="78888" cy="8247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1B480A4-6E45-9592-2BC5-D7D72121D10F}"/>
              </a:ext>
            </a:extLst>
          </p:cNvPr>
          <p:cNvSpPr/>
          <p:nvPr/>
        </p:nvSpPr>
        <p:spPr>
          <a:xfrm>
            <a:off x="6367053" y="2777734"/>
            <a:ext cx="78888" cy="8247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B0C082B-7FBF-C911-FA44-85F3268472C1}"/>
              </a:ext>
            </a:extLst>
          </p:cNvPr>
          <p:cNvGrpSpPr/>
          <p:nvPr/>
        </p:nvGrpSpPr>
        <p:grpSpPr>
          <a:xfrm>
            <a:off x="203200" y="2323652"/>
            <a:ext cx="5806739" cy="1170158"/>
            <a:chOff x="203200" y="2323652"/>
            <a:chExt cx="5806739" cy="117015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ED072EF-39A3-8170-53F2-F549C678FA2A}"/>
                </a:ext>
              </a:extLst>
            </p:cNvPr>
            <p:cNvSpPr/>
            <p:nvPr/>
          </p:nvSpPr>
          <p:spPr>
            <a:xfrm>
              <a:off x="5931051" y="2323652"/>
              <a:ext cx="78888" cy="82475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A9A54EA-96C5-5CA5-6BBE-B165EFEDC02D}"/>
                </a:ext>
              </a:extLst>
            </p:cNvPr>
            <p:cNvSpPr/>
            <p:nvPr/>
          </p:nvSpPr>
          <p:spPr>
            <a:xfrm>
              <a:off x="2300345" y="2468881"/>
              <a:ext cx="78888" cy="82475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CDAED50-0B74-ECA0-352A-A8B4A52D035E}"/>
                </a:ext>
              </a:extLst>
            </p:cNvPr>
            <p:cNvSpPr txBox="1"/>
            <p:nvPr/>
          </p:nvSpPr>
          <p:spPr>
            <a:xfrm>
              <a:off x="203200" y="2570480"/>
              <a:ext cx="1016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If </a:t>
              </a:r>
              <a:r>
                <a:rPr lang="en-US" i="1" dirty="0">
                  <a:solidFill>
                    <a:srgbClr val="7030A0"/>
                  </a:solidFill>
                </a:rPr>
                <a:t>P </a:t>
              </a:r>
              <a:r>
                <a:rPr lang="en-US" i="1" baseline="30000" dirty="0">
                  <a:solidFill>
                    <a:srgbClr val="7030A0"/>
                  </a:solidFill>
                </a:rPr>
                <a:t>F</a:t>
              </a:r>
              <a:r>
                <a:rPr lang="en-US" i="1" dirty="0">
                  <a:solidFill>
                    <a:srgbClr val="7030A0"/>
                  </a:solidFill>
                </a:rPr>
                <a:t> </a:t>
              </a:r>
              <a:r>
                <a:rPr lang="en-US" dirty="0">
                  <a:solidFill>
                    <a:srgbClr val="7030A0"/>
                  </a:solidFill>
                </a:rPr>
                <a:t>did </a:t>
              </a:r>
              <a:r>
                <a:rPr lang="en-US" u="sng" dirty="0">
                  <a:solidFill>
                    <a:srgbClr val="7030A0"/>
                  </a:solidFill>
                </a:rPr>
                <a:t>not </a:t>
              </a:r>
              <a:r>
                <a:rPr lang="en-US" dirty="0">
                  <a:solidFill>
                    <a:srgbClr val="7030A0"/>
                  </a:solidFill>
                </a:rPr>
                <a:t>rise </a:t>
              </a:r>
            </a:p>
          </p:txBody>
        </p:sp>
        <p:cxnSp>
          <p:nvCxnSpPr>
            <p:cNvPr id="8" name="Curved Connector 7">
              <a:extLst>
                <a:ext uri="{FF2B5EF4-FFF2-40B4-BE49-F238E27FC236}">
                  <a16:creationId xmlns:a16="http://schemas.microsoft.com/office/drawing/2014/main" id="{6CE6CA59-DBEA-0AD9-99E8-93869693AF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6640" y="2519680"/>
              <a:ext cx="1127760" cy="558800"/>
            </a:xfrm>
            <a:prstGeom prst="curvedConnector3">
              <a:avLst/>
            </a:prstGeom>
            <a:ln>
              <a:solidFill>
                <a:srgbClr val="7030A0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>
              <a:extLst>
                <a:ext uri="{FF2B5EF4-FFF2-40B4-BE49-F238E27FC236}">
                  <a16:creationId xmlns:a16="http://schemas.microsoft.com/office/drawing/2014/main" id="{C5DF3F79-84C9-B5BA-4824-3488359D5F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7120" y="2357120"/>
              <a:ext cx="4724400" cy="741680"/>
            </a:xfrm>
            <a:prstGeom prst="curvedConnector3">
              <a:avLst/>
            </a:prstGeom>
            <a:ln>
              <a:solidFill>
                <a:srgbClr val="7030A0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58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3" grpId="0"/>
      <p:bldP spid="96" grpId="0" animBg="1"/>
      <p:bldP spid="97" grpId="0" animBg="1"/>
      <p:bldP spid="98" grpId="0" animBg="1"/>
      <p:bldP spid="100" grpId="0"/>
      <p:bldP spid="10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Ponnuru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“The Politics of Trade Favor 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Trump promise more tariffs? </a:t>
            </a:r>
          </a:p>
          <a:p>
            <a:r>
              <a:rPr lang="en-US" dirty="0"/>
              <a:t>What does he claim tariffs will do? </a:t>
            </a:r>
          </a:p>
          <a:p>
            <a:pPr lvl="1"/>
            <a:r>
              <a:rPr lang="en-US" dirty="0"/>
              <a:t>Why are two of his claims contradictory? </a:t>
            </a:r>
          </a:p>
          <a:p>
            <a:pPr lvl="1"/>
            <a:r>
              <a:rPr lang="en-US" dirty="0"/>
              <a:t>And why are all proven wrong by experience?</a:t>
            </a:r>
          </a:p>
          <a:p>
            <a:r>
              <a:rPr lang="en-US" dirty="0"/>
              <a:t>Why do politicians favor tariffs?</a:t>
            </a:r>
          </a:p>
          <a:p>
            <a:r>
              <a:rPr lang="en-US" dirty="0"/>
              <a:t>Will there be lots of new tariffs?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12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/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44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BE48-D92A-D64C-B9EA-F056A1915E0F}" type="slidenum">
              <a:rPr lang="en-US"/>
              <a:pPr/>
              <a:t>42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Why Aren’t Tariffs Higher?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Magee lists 6 possible reasons why tariffs are not higher: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Politicians are not responsive to lobbying efforts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Welfare costs of tariffs are higher than traditionally measured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GATT was successful in reducing trade barriers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Free riding by firms hinders lobby organization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Users of imported goods lobby against tariffs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Protection is given, but by non-tariff barriers, which are high</a:t>
            </a:r>
          </a:p>
          <a:p>
            <a:r>
              <a:rPr lang="en-US" sz="2400" dirty="0"/>
              <a:t>Magee’s view of the evidence</a:t>
            </a:r>
          </a:p>
          <a:p>
            <a:pPr lvl="1"/>
            <a:r>
              <a:rPr lang="en-US" sz="2000" dirty="0"/>
              <a:t>#1, 5 not important</a:t>
            </a:r>
          </a:p>
          <a:p>
            <a:pPr lvl="1"/>
            <a:r>
              <a:rPr lang="en-US" sz="2000" dirty="0"/>
              <a:t>#2, 3, 4 play a small role</a:t>
            </a:r>
          </a:p>
          <a:p>
            <a:pPr lvl="1"/>
            <a:r>
              <a:rPr lang="en-US" sz="2000" dirty="0"/>
              <a:t>#6 is most important:  actual protection is much higher than tariffs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05933" y="20023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666" y="236220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766" y="3810000"/>
            <a:ext cx="88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✓✓✓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5933" y="345863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133" y="269240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600" y="3073401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uiExpand="1" build="p"/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50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Magee </a:t>
            </a:r>
            <a:br>
              <a:rPr lang="en-US" sz="4000" dirty="0"/>
            </a:br>
            <a:r>
              <a:rPr lang="en-US" sz="4000" dirty="0"/>
              <a:t>“Why Are Trade Barriers So Low?”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Does the main “political economy” model for explaining tariffs say that politicians care only about campaign contributions? </a:t>
            </a:r>
          </a:p>
          <a:p>
            <a:r>
              <a:rPr lang="en-US" sz="2800" dirty="0"/>
              <a:t>Why does Magee give only partial credit to GATT negotiations in explaining the fall of tariffs since the 1930s?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216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Magee </a:t>
            </a:r>
            <a:br>
              <a:rPr lang="en-US" sz="4000" dirty="0"/>
            </a:br>
            <a:r>
              <a:rPr lang="en-US" sz="4000" dirty="0"/>
              <a:t>“Why Are Trade Barriers So Low?”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do the following terms or concepts figure in explanations for why trade barriers are low:  </a:t>
            </a:r>
          </a:p>
          <a:p>
            <a:pPr lvl="1"/>
            <a:r>
              <a:rPr lang="en-US" sz="2400" dirty="0"/>
              <a:t>free riding; </a:t>
            </a:r>
          </a:p>
          <a:p>
            <a:pPr lvl="1"/>
            <a:r>
              <a:rPr lang="en-US" sz="2400" dirty="0"/>
              <a:t>peace; </a:t>
            </a:r>
          </a:p>
          <a:p>
            <a:pPr lvl="1"/>
            <a:r>
              <a:rPr lang="en-US" sz="2400" dirty="0"/>
              <a:t>imported inputs; </a:t>
            </a:r>
          </a:p>
          <a:p>
            <a:pPr lvl="1"/>
            <a:r>
              <a:rPr lang="en-US" sz="2400" dirty="0"/>
              <a:t>non-tariff barriers?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550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/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57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examples from earlier (not in this year’s readings):</a:t>
            </a:r>
          </a:p>
          <a:p>
            <a:pPr lvl="1"/>
            <a:r>
              <a:rPr lang="en-US" sz="2400" dirty="0"/>
              <a:t>India considers tariffs on China after border conflict</a:t>
            </a:r>
          </a:p>
          <a:p>
            <a:pPr lvl="1"/>
            <a:r>
              <a:rPr lang="en-US" sz="2400" dirty="0"/>
              <a:t>Pakistan to “halt trade with India” after actions on Kashmir</a:t>
            </a:r>
          </a:p>
          <a:p>
            <a:pPr lvl="1"/>
            <a:r>
              <a:rPr lang="en-US" sz="2400" dirty="0"/>
              <a:t>Japan uses export controls on S Korea after Korea seeks compensation for forced labor in WWII</a:t>
            </a:r>
          </a:p>
          <a:p>
            <a:pPr lvl="1"/>
            <a:r>
              <a:rPr lang="en-US" sz="2400" dirty="0"/>
              <a:t>US bars arms exports to Hong Kong after China reduces Hong Kong independence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70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More from earlier:</a:t>
            </a:r>
          </a:p>
          <a:p>
            <a:pPr lvl="1"/>
            <a:r>
              <a:rPr lang="en-US" sz="2400" dirty="0"/>
              <a:t>China puts tariffs on Australian barley after Australia seeks inquiry on origins </a:t>
            </a:r>
            <a:r>
              <a:rPr lang="en-US" sz="2400"/>
              <a:t>of coronavirus.</a:t>
            </a:r>
            <a:endParaRPr lang="en-US" sz="2400" dirty="0"/>
          </a:p>
          <a:p>
            <a:pPr lvl="1"/>
            <a:r>
              <a:rPr lang="en-US" sz="2400" dirty="0"/>
              <a:t>US may stop cocoa imports from Ivory Coast for using child labor.</a:t>
            </a:r>
          </a:p>
          <a:p>
            <a:pPr lvl="1"/>
            <a:r>
              <a:rPr lang="en-US" sz="2400" dirty="0"/>
              <a:t>China blocked meat imports from Canada after Canada arrested daughter of Huawei founder.</a:t>
            </a:r>
          </a:p>
          <a:p>
            <a:pPr lvl="1"/>
            <a:r>
              <a:rPr lang="en-US" sz="2400" dirty="0"/>
              <a:t>China had a ban (and has now lifted it) on US chicken due to outbreak of avian flu.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63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From last year:</a:t>
            </a:r>
          </a:p>
          <a:p>
            <a:pPr lvl="1"/>
            <a:r>
              <a:rPr lang="en-US" sz="2400" dirty="0"/>
              <a:t>US banned avocados from Mexico due to verbal threat made to US inspector in Mexico.</a:t>
            </a:r>
          </a:p>
          <a:p>
            <a:pPr lvl="1"/>
            <a:r>
              <a:rPr lang="en-US" sz="2400" dirty="0"/>
              <a:t>US threatened tariffs on countries using a digital services tax.</a:t>
            </a:r>
          </a:p>
          <a:p>
            <a:pPr lvl="1"/>
            <a:r>
              <a:rPr lang="en-US" sz="2400" dirty="0"/>
              <a:t>China suspended imports of many food products from Taiwan in response to Nancy Pelosi visit.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9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10:  Policies and Institutions: National, Other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5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News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358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From this year:</a:t>
            </a:r>
          </a:p>
          <a:p>
            <a:pPr lvl="1"/>
            <a:r>
              <a:rPr lang="en-US" sz="2400" dirty="0"/>
              <a:t>Mexico banned GM corn</a:t>
            </a:r>
          </a:p>
          <a:p>
            <a:pPr lvl="1"/>
            <a:r>
              <a:rPr lang="en-US" sz="2400" dirty="0"/>
              <a:t>India regulates imports of laptops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409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Message from much of this: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C9A380-0361-FD4E-AA6B-97A8BCFBF0F7}"/>
              </a:ext>
            </a:extLst>
          </p:cNvPr>
          <p:cNvSpPr txBox="1"/>
          <p:nvPr/>
        </p:nvSpPr>
        <p:spPr>
          <a:xfrm>
            <a:off x="1905000" y="2286000"/>
            <a:ext cx="5181600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Countries often restrict trade to hurt other countries that they are angry at.</a:t>
            </a:r>
          </a:p>
        </p:txBody>
      </p:sp>
    </p:spTree>
    <p:extLst>
      <p:ext uri="{BB962C8B-B14F-4D97-AF65-F5344CB8AC3E}">
        <p14:creationId xmlns:p14="http://schemas.microsoft.com/office/powerpoint/2010/main" val="10586933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20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Krugman </a:t>
            </a:r>
            <a:br>
              <a:rPr lang="en-US" sz="4000" dirty="0"/>
            </a:br>
            <a:r>
              <a:rPr lang="en-US" sz="4000" dirty="0"/>
              <a:t>“Two Cheers for Carbon Tariffs”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would Krugman favor a carbon tariff even if it were as economically harmful as a tariff usually is? </a:t>
            </a:r>
          </a:p>
          <a:p>
            <a:r>
              <a:rPr lang="en-US" sz="2800" dirty="0"/>
              <a:t>Why does he discuss the economics of the value added tax?</a:t>
            </a:r>
            <a:r>
              <a:rPr lang="en-US" sz="2400" dirty="0"/>
              <a:t> </a:t>
            </a:r>
          </a:p>
          <a:p>
            <a:r>
              <a:rPr lang="en-US" sz="2800" dirty="0"/>
              <a:t>A carbon tariff set equal to a domestic carbon tax makes sense, but what if the domestic policy is regulation, not tax? </a:t>
            </a:r>
          </a:p>
          <a:p>
            <a:r>
              <a:rPr lang="en-US" sz="2800" dirty="0"/>
              <a:t>Why does he give only two cheers, not the usual three?</a:t>
            </a:r>
            <a:r>
              <a:rPr lang="en-US" sz="20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17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87AF-0436-9049-B98E-AE6834CD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DD5E-1122-9B46-A01C-9E4EEF7FE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Paper 2 is due Nov 8.  Confer with your team soon and look at the assignment, so that you can ask any questions.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489E5-8B30-0546-89BD-BF892EEC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1AD93-5006-024D-BEFD-3CCAD0C3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reasons </a:t>
            </a:r>
          </a:p>
          <a:p>
            <a:r>
              <a:rPr lang="en-US" dirty="0"/>
              <a:t>Second best use of tariffs</a:t>
            </a:r>
          </a:p>
          <a:p>
            <a:r>
              <a:rPr lang="en-US" dirty="0"/>
              <a:t>Political economy</a:t>
            </a:r>
          </a:p>
          <a:p>
            <a:r>
              <a:rPr lang="en-US" dirty="0"/>
              <a:t>Why are trade barriers so low?</a:t>
            </a:r>
          </a:p>
          <a:p>
            <a:r>
              <a:rPr lang="en-US" dirty="0"/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benefits from free trade are not captured in the partial equilibrium model?</a:t>
            </a:r>
          </a:p>
          <a:p>
            <a:r>
              <a:rPr lang="en-US" dirty="0"/>
              <a:t>The textbook mentions only two arguments against free trade:  terms of trade and market failure.  Can you think of others?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47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100575</TotalTime>
  <Words>2701</Words>
  <Application>Microsoft Macintosh PowerPoint</Application>
  <PresentationFormat>On-screen Show (4:3)</PresentationFormat>
  <Paragraphs>483</Paragraphs>
  <Slides>54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Arial</vt:lpstr>
      <vt:lpstr>Cambria</vt:lpstr>
      <vt:lpstr>Cambria Math</vt:lpstr>
      <vt:lpstr>Open Sans</vt:lpstr>
      <vt:lpstr>Zapf Dingbats</vt:lpstr>
      <vt:lpstr>Default Design</vt:lpstr>
      <vt:lpstr>Class 14  Why Countries Restrict Trade by Alan V. Deardorff University of Michigan 2023</vt:lpstr>
      <vt:lpstr>Clarification from last time</vt:lpstr>
      <vt:lpstr>PowerPoint Presentation</vt:lpstr>
      <vt:lpstr>PowerPoint Presentation</vt:lpstr>
      <vt:lpstr>Pause for News</vt:lpstr>
      <vt:lpstr>Announcements</vt:lpstr>
      <vt:lpstr>Outline</vt:lpstr>
      <vt:lpstr>Pause for Discussion</vt:lpstr>
      <vt:lpstr>Questions on KOM</vt:lpstr>
      <vt:lpstr>Outline</vt:lpstr>
      <vt:lpstr>Multiple Reasons</vt:lpstr>
      <vt:lpstr>PowerPoint Presentation</vt:lpstr>
      <vt:lpstr>Multiple Reasons</vt:lpstr>
      <vt:lpstr>Pause for Discussion</vt:lpstr>
      <vt:lpstr>Questions (not asked before)</vt:lpstr>
      <vt:lpstr>Outline</vt:lpstr>
      <vt:lpstr>Second best use of tariffs</vt:lpstr>
      <vt:lpstr>Second best use of tariffs</vt:lpstr>
      <vt:lpstr>Second best use of tariffs</vt:lpstr>
      <vt:lpstr>Second best use of tariffs</vt:lpstr>
      <vt:lpstr>Small country with positive externality</vt:lpstr>
      <vt:lpstr>Small country tariff  with positive externality</vt:lpstr>
      <vt:lpstr>Second best use of tariffs</vt:lpstr>
      <vt:lpstr>Second best use of tariffs</vt:lpstr>
      <vt:lpstr>Small country production subsidy  with positive externality</vt:lpstr>
      <vt:lpstr>Second best use of tariffs</vt:lpstr>
      <vt:lpstr>Pause for Discussion</vt:lpstr>
      <vt:lpstr>Questions on KOM</vt:lpstr>
      <vt:lpstr>Outline</vt:lpstr>
      <vt:lpstr>Political Economy</vt:lpstr>
      <vt:lpstr>PowerPoint Presentation</vt:lpstr>
      <vt:lpstr>Political Economy</vt:lpstr>
      <vt:lpstr>Political Economy</vt:lpstr>
      <vt:lpstr>PowerPoint Presentation</vt:lpstr>
      <vt:lpstr>PowerPoint Presentation</vt:lpstr>
      <vt:lpstr>Pause for Discussion</vt:lpstr>
      <vt:lpstr>Questions on KOM</vt:lpstr>
      <vt:lpstr>Questions on Baldwin &amp; Magee “Is Trade Policy for Sale?”</vt:lpstr>
      <vt:lpstr>Questions on Baldwin &amp; Magee “Is Trade Policy for Sale?”</vt:lpstr>
      <vt:lpstr>Questions on Ponnuru,  “The Politics of Trade Favor …”</vt:lpstr>
      <vt:lpstr>Outline</vt:lpstr>
      <vt:lpstr>Why Aren’t Tariffs Higher?</vt:lpstr>
      <vt:lpstr>Pause for Discussion</vt:lpstr>
      <vt:lpstr>Questions on Magee  “Why Are Trade Barriers So Low?”</vt:lpstr>
      <vt:lpstr>Questions on Magee  “Why Are Trade Barriers So Low?”</vt:lpstr>
      <vt:lpstr>Outline</vt:lpstr>
      <vt:lpstr>Recent uses of protection</vt:lpstr>
      <vt:lpstr>Recent uses of protection</vt:lpstr>
      <vt:lpstr>Recent uses of protection</vt:lpstr>
      <vt:lpstr>Recent uses of protection</vt:lpstr>
      <vt:lpstr>Recent uses of protection</vt:lpstr>
      <vt:lpstr>Pause for Discussion</vt:lpstr>
      <vt:lpstr>Questions on Krugman  “Two Cheers for Carbon Tariffs”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181</cp:revision>
  <cp:lastPrinted>2021-10-27T18:55:51Z</cp:lastPrinted>
  <dcterms:created xsi:type="dcterms:W3CDTF">2011-01-03T19:29:08Z</dcterms:created>
  <dcterms:modified xsi:type="dcterms:W3CDTF">2023-10-23T14:24:15Z</dcterms:modified>
</cp:coreProperties>
</file>