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2"/>
  </p:notesMasterIdLst>
  <p:handoutMasterIdLst>
    <p:handoutMasterId r:id="rId63"/>
  </p:handoutMasterIdLst>
  <p:sldIdLst>
    <p:sldId id="256" r:id="rId2"/>
    <p:sldId id="520" r:id="rId3"/>
    <p:sldId id="507" r:id="rId4"/>
    <p:sldId id="352" r:id="rId5"/>
    <p:sldId id="353" r:id="rId6"/>
    <p:sldId id="354" r:id="rId7"/>
    <p:sldId id="359" r:id="rId8"/>
    <p:sldId id="355" r:id="rId9"/>
    <p:sldId id="360" r:id="rId10"/>
    <p:sldId id="351" r:id="rId11"/>
    <p:sldId id="361" r:id="rId12"/>
    <p:sldId id="540" r:id="rId13"/>
    <p:sldId id="541" r:id="rId14"/>
    <p:sldId id="363" r:id="rId15"/>
    <p:sldId id="362" r:id="rId16"/>
    <p:sldId id="364" r:id="rId17"/>
    <p:sldId id="526" r:id="rId18"/>
    <p:sldId id="524" r:id="rId19"/>
    <p:sldId id="543" r:id="rId20"/>
    <p:sldId id="544" r:id="rId21"/>
    <p:sldId id="542" r:id="rId22"/>
    <p:sldId id="528" r:id="rId23"/>
    <p:sldId id="529" r:id="rId24"/>
    <p:sldId id="545" r:id="rId25"/>
    <p:sldId id="527" r:id="rId26"/>
    <p:sldId id="530" r:id="rId27"/>
    <p:sldId id="546" r:id="rId28"/>
    <p:sldId id="535" r:id="rId29"/>
    <p:sldId id="492" r:id="rId30"/>
    <p:sldId id="493" r:id="rId31"/>
    <p:sldId id="494" r:id="rId32"/>
    <p:sldId id="495" r:id="rId33"/>
    <p:sldId id="552" r:id="rId34"/>
    <p:sldId id="551" r:id="rId35"/>
    <p:sldId id="511" r:id="rId36"/>
    <p:sldId id="497" r:id="rId37"/>
    <p:sldId id="518" r:id="rId38"/>
    <p:sldId id="531" r:id="rId39"/>
    <p:sldId id="532" r:id="rId40"/>
    <p:sldId id="548" r:id="rId41"/>
    <p:sldId id="537" r:id="rId42"/>
    <p:sldId id="498" r:id="rId43"/>
    <p:sldId id="499" r:id="rId44"/>
    <p:sldId id="500" r:id="rId45"/>
    <p:sldId id="512" r:id="rId46"/>
    <p:sldId id="501" r:id="rId47"/>
    <p:sldId id="533" r:id="rId48"/>
    <p:sldId id="534" r:id="rId49"/>
    <p:sldId id="549" r:id="rId50"/>
    <p:sldId id="553" r:id="rId51"/>
    <p:sldId id="502" r:id="rId52"/>
    <p:sldId id="503" r:id="rId53"/>
    <p:sldId id="504" r:id="rId54"/>
    <p:sldId id="550" r:id="rId55"/>
    <p:sldId id="513" r:id="rId56"/>
    <p:sldId id="508" r:id="rId57"/>
    <p:sldId id="539" r:id="rId58"/>
    <p:sldId id="509" r:id="rId59"/>
    <p:sldId id="538" r:id="rId60"/>
    <p:sldId id="514" r:id="rId61"/>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8] [3] [2] [2] [5] [2] [11] [2] [5]"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1" autoAdjust="0"/>
    <p:restoredTop sz="92508" autoAdjust="0"/>
  </p:normalViewPr>
  <p:slideViewPr>
    <p:cSldViewPr>
      <p:cViewPr>
        <p:scale>
          <a:sx n="115" d="100"/>
          <a:sy n="115" d="100"/>
        </p:scale>
        <p:origin x="520" y="-192"/>
      </p:cViewPr>
      <p:guideLst>
        <p:guide orient="horz" pos="2160"/>
        <p:guide pos="2880"/>
      </p:guideLst>
    </p:cSldViewPr>
  </p:slideViewPr>
  <p:notesTextViewPr>
    <p:cViewPr>
      <p:scale>
        <a:sx n="90" d="100"/>
        <a:sy n="90" d="100"/>
      </p:scale>
      <p:origin x="0" y="0"/>
    </p:cViewPr>
  </p:notesTextViewPr>
  <p:sorterViewPr>
    <p:cViewPr>
      <p:scale>
        <a:sx n="66" d="100"/>
        <a:sy n="66" d="100"/>
      </p:scale>
      <p:origin x="0" y="2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5179484"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sz="1200">
                <a:latin typeface="Arial" charset="0"/>
              </a:defRPr>
            </a:lvl1pPr>
          </a:lstStyle>
          <a:p>
            <a:pPr>
              <a:defRPr/>
            </a:pPr>
            <a:endParaRPr lang="en-US"/>
          </a:p>
        </p:txBody>
      </p:sp>
      <p:sp>
        <p:nvSpPr>
          <p:cNvPr id="61444" name="Rectangle 4"/>
          <p:cNvSpPr>
            <a:spLocks noGrp="1" noChangeArrowheads="1"/>
          </p:cNvSpPr>
          <p:nvPr>
            <p:ph type="ftr" sz="quarter" idx="2"/>
          </p:nvPr>
        </p:nvSpPr>
        <p:spPr bwMode="auto">
          <a:xfrm>
            <a:off x="0"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5179484"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sz="1200">
                <a:latin typeface="Arial" charset="0"/>
              </a:defRPr>
            </a:lvl1pPr>
          </a:lstStyle>
          <a:p>
            <a:pPr>
              <a:defRPr/>
            </a:pPr>
            <a:fld id="{4D6144D4-DB38-A94A-B4D3-111C6070766F}" type="slidenum">
              <a:rPr lang="en-US"/>
              <a:pPr>
                <a:defRPr/>
              </a:pPr>
              <a:t>‹#›</a:t>
            </a:fld>
            <a:endParaRPr lang="en-US"/>
          </a:p>
        </p:txBody>
      </p:sp>
    </p:spTree>
    <p:extLst>
      <p:ext uri="{BB962C8B-B14F-4D97-AF65-F5344CB8AC3E}">
        <p14:creationId xmlns:p14="http://schemas.microsoft.com/office/powerpoint/2010/main" val="926698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charset="0"/>
              </a:defRPr>
            </a:lvl1pPr>
          </a:lstStyle>
          <a:p>
            <a:pPr>
              <a:defRPr/>
            </a:pPr>
            <a:endParaRPr lang="en-US"/>
          </a:p>
        </p:txBody>
      </p:sp>
      <p:sp>
        <p:nvSpPr>
          <p:cNvPr id="3891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charset="0"/>
              </a:defRPr>
            </a:lvl1pPr>
          </a:lstStyle>
          <a:p>
            <a:pPr>
              <a:defRPr/>
            </a:pPr>
            <a:fld id="{D5223F8D-2618-1D4F-991D-3D85D6F73DE8}" type="slidenum">
              <a:rPr lang="en-US"/>
              <a:pPr>
                <a:defRPr/>
              </a:pPr>
              <a:t>‹#›</a:t>
            </a:fld>
            <a:endParaRPr lang="en-US"/>
          </a:p>
        </p:txBody>
      </p:sp>
    </p:spTree>
    <p:extLst>
      <p:ext uri="{BB962C8B-B14F-4D97-AF65-F5344CB8AC3E}">
        <p14:creationId xmlns:p14="http://schemas.microsoft.com/office/powerpoint/2010/main" val="34125330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a:t>
            </a:fld>
            <a:endParaRPr lang="en-US"/>
          </a:p>
        </p:txBody>
      </p:sp>
    </p:spTree>
    <p:extLst>
      <p:ext uri="{BB962C8B-B14F-4D97-AF65-F5344CB8AC3E}">
        <p14:creationId xmlns:p14="http://schemas.microsoft.com/office/powerpoint/2010/main" val="2166754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14</a:t>
            </a:fld>
            <a:endParaRPr lang="en-US"/>
          </a:p>
        </p:txBody>
      </p:sp>
    </p:spTree>
    <p:extLst>
      <p:ext uri="{BB962C8B-B14F-4D97-AF65-F5344CB8AC3E}">
        <p14:creationId xmlns:p14="http://schemas.microsoft.com/office/powerpoint/2010/main" val="335198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15</a:t>
            </a:fld>
            <a:endParaRPr lang="en-US"/>
          </a:p>
        </p:txBody>
      </p:sp>
    </p:spTree>
    <p:extLst>
      <p:ext uri="{BB962C8B-B14F-4D97-AF65-F5344CB8AC3E}">
        <p14:creationId xmlns:p14="http://schemas.microsoft.com/office/powerpoint/2010/main" val="2928847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16</a:t>
            </a:fld>
            <a:endParaRPr lang="en-US"/>
          </a:p>
        </p:txBody>
      </p:sp>
    </p:spTree>
    <p:extLst>
      <p:ext uri="{BB962C8B-B14F-4D97-AF65-F5344CB8AC3E}">
        <p14:creationId xmlns:p14="http://schemas.microsoft.com/office/powerpoint/2010/main" val="102563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17</a:t>
            </a:fld>
            <a:endParaRPr lang="en-US"/>
          </a:p>
        </p:txBody>
      </p:sp>
    </p:spTree>
    <p:extLst>
      <p:ext uri="{BB962C8B-B14F-4D97-AF65-F5344CB8AC3E}">
        <p14:creationId xmlns:p14="http://schemas.microsoft.com/office/powerpoint/2010/main" val="4182939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european_communities_e.htm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18</a:t>
            </a:fld>
            <a:endParaRPr lang="en-US"/>
          </a:p>
        </p:txBody>
      </p:sp>
    </p:spTree>
    <p:extLst>
      <p:ext uri="{BB962C8B-B14F-4D97-AF65-F5344CB8AC3E}">
        <p14:creationId xmlns:p14="http://schemas.microsoft.com/office/powerpoint/2010/main" val="3134353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EEC&amp;sense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19</a:t>
            </a:fld>
            <a:endParaRPr lang="en-US"/>
          </a:p>
        </p:txBody>
      </p:sp>
    </p:spTree>
    <p:extLst>
      <p:ext uri="{BB962C8B-B14F-4D97-AF65-F5344CB8AC3E}">
        <p14:creationId xmlns:p14="http://schemas.microsoft.com/office/powerpoint/2010/main" val="3880453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region_e</a:t>
            </a:r>
            <a:r>
              <a:rPr lang="en-US" dirty="0"/>
              <a:t>/</a:t>
            </a:r>
            <a:r>
              <a:rPr lang="en-US" dirty="0" err="1"/>
              <a:t>rta_participation_map_iframe_e.htm?country_selected</a:t>
            </a:r>
            <a:r>
              <a:rPr lang="en-US" dirty="0"/>
              <a:t>=</a:t>
            </a:r>
            <a:r>
              <a:rPr lang="en-US" dirty="0" err="1"/>
              <a:t>EEC&amp;sense</a:t>
            </a:r>
            <a:r>
              <a:rPr lang="en-US" dirty="0"/>
              <a:t>=b</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20</a:t>
            </a:fld>
            <a:endParaRPr lang="en-US"/>
          </a:p>
        </p:txBody>
      </p:sp>
    </p:spTree>
    <p:extLst>
      <p:ext uri="{BB962C8B-B14F-4D97-AF65-F5344CB8AC3E}">
        <p14:creationId xmlns:p14="http://schemas.microsoft.com/office/powerpoint/2010/main" val="3129179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r>
              <a:rPr lang="en-US" dirty="0"/>
              <a:t>How can MFN in agriculture be larger than Final bound?  Bound excludes unbound lines, but US has 100% bound in all but petroleum (83.3%), where average tariff is lower than bound, so I don’t see how that could be it.</a:t>
            </a:r>
          </a:p>
          <a:p>
            <a:r>
              <a:rPr lang="en-US" dirty="0"/>
              <a:t>US has higher applied than bound in several sectors:  dairy 19.4&gt;17.2, oilseeds 7.2&gt;3.9, sugars 14.9&gt;13.6, beverages &amp; tobacco 18.1&gt;14.0.  But I don’t know how that is possible.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22</a:t>
            </a:fld>
            <a:endParaRPr lang="en-US"/>
          </a:p>
        </p:txBody>
      </p:sp>
    </p:spTree>
    <p:extLst>
      <p:ext uri="{BB962C8B-B14F-4D97-AF65-F5344CB8AC3E}">
        <p14:creationId xmlns:p14="http://schemas.microsoft.com/office/powerpoint/2010/main" val="2050065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23</a:t>
            </a:fld>
            <a:endParaRPr lang="en-US"/>
          </a:p>
        </p:txBody>
      </p:sp>
    </p:spTree>
    <p:extLst>
      <p:ext uri="{BB962C8B-B14F-4D97-AF65-F5344CB8AC3E}">
        <p14:creationId xmlns:p14="http://schemas.microsoft.com/office/powerpoint/2010/main" val="1354331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region_e</a:t>
            </a:r>
            <a:r>
              <a:rPr lang="en-US" dirty="0"/>
              <a:t>/</a:t>
            </a:r>
            <a:r>
              <a:rPr lang="en-US" dirty="0" err="1"/>
              <a:t>rta_participation_map_iframe_e.htm?country_selected</a:t>
            </a:r>
            <a:r>
              <a:rPr lang="en-US" dirty="0"/>
              <a:t>=</a:t>
            </a:r>
            <a:r>
              <a:rPr lang="en-US" dirty="0" err="1"/>
              <a:t>USA&amp;sense</a:t>
            </a:r>
            <a:r>
              <a:rPr lang="en-US" dirty="0"/>
              <a:t>=b</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24</a:t>
            </a:fld>
            <a:endParaRPr lang="en-US"/>
          </a:p>
        </p:txBody>
      </p:sp>
    </p:spTree>
    <p:extLst>
      <p:ext uri="{BB962C8B-B14F-4D97-AF65-F5344CB8AC3E}">
        <p14:creationId xmlns:p14="http://schemas.microsoft.com/office/powerpoint/2010/main" val="218799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a:t>
            </a:fld>
            <a:endParaRPr lang="en-US"/>
          </a:p>
        </p:txBody>
      </p:sp>
    </p:spTree>
    <p:extLst>
      <p:ext uri="{BB962C8B-B14F-4D97-AF65-F5344CB8AC3E}">
        <p14:creationId xmlns:p14="http://schemas.microsoft.com/office/powerpoint/2010/main" val="1187775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25</a:t>
            </a:fld>
            <a:endParaRPr lang="en-US"/>
          </a:p>
        </p:txBody>
      </p:sp>
    </p:spTree>
    <p:extLst>
      <p:ext uri="{BB962C8B-B14F-4D97-AF65-F5344CB8AC3E}">
        <p14:creationId xmlns:p14="http://schemas.microsoft.com/office/powerpoint/2010/main" val="121007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26</a:t>
            </a:fld>
            <a:endParaRPr lang="en-US"/>
          </a:p>
        </p:txBody>
      </p:sp>
    </p:spTree>
    <p:extLst>
      <p:ext uri="{BB962C8B-B14F-4D97-AF65-F5344CB8AC3E}">
        <p14:creationId xmlns:p14="http://schemas.microsoft.com/office/powerpoint/2010/main" val="4232900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27</a:t>
            </a:fld>
            <a:endParaRPr lang="en-US"/>
          </a:p>
        </p:txBody>
      </p:sp>
    </p:spTree>
    <p:extLst>
      <p:ext uri="{BB962C8B-B14F-4D97-AF65-F5344CB8AC3E}">
        <p14:creationId xmlns:p14="http://schemas.microsoft.com/office/powerpoint/2010/main" val="768282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28</a:t>
            </a:fld>
            <a:endParaRPr lang="en-US"/>
          </a:p>
        </p:txBody>
      </p:sp>
    </p:spTree>
    <p:extLst>
      <p:ext uri="{BB962C8B-B14F-4D97-AF65-F5344CB8AC3E}">
        <p14:creationId xmlns:p14="http://schemas.microsoft.com/office/powerpoint/2010/main" val="1372061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www.usip.org</a:t>
            </a:r>
            <a:r>
              <a:rPr lang="en-US" dirty="0"/>
              <a:t>/publications/2022/07/mended-ties-between-japan-and-south-korea-would-boost-regional-security</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37</a:t>
            </a:fld>
            <a:endParaRPr lang="en-US"/>
          </a:p>
        </p:txBody>
      </p:sp>
    </p:spTree>
    <p:extLst>
      <p:ext uri="{BB962C8B-B14F-4D97-AF65-F5344CB8AC3E}">
        <p14:creationId xmlns:p14="http://schemas.microsoft.com/office/powerpoint/2010/main" val="3937172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38</a:t>
            </a:fld>
            <a:endParaRPr lang="en-US"/>
          </a:p>
        </p:txBody>
      </p:sp>
    </p:spTree>
    <p:extLst>
      <p:ext uri="{BB962C8B-B14F-4D97-AF65-F5344CB8AC3E}">
        <p14:creationId xmlns:p14="http://schemas.microsoft.com/office/powerpoint/2010/main" val="3049685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39</a:t>
            </a:fld>
            <a:endParaRPr lang="en-US"/>
          </a:p>
        </p:txBody>
      </p:sp>
    </p:spTree>
    <p:extLst>
      <p:ext uri="{BB962C8B-B14F-4D97-AF65-F5344CB8AC3E}">
        <p14:creationId xmlns:p14="http://schemas.microsoft.com/office/powerpoint/2010/main" val="2846680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40</a:t>
            </a:fld>
            <a:endParaRPr lang="en-US"/>
          </a:p>
        </p:txBody>
      </p:sp>
    </p:spTree>
    <p:extLst>
      <p:ext uri="{BB962C8B-B14F-4D97-AF65-F5344CB8AC3E}">
        <p14:creationId xmlns:p14="http://schemas.microsoft.com/office/powerpoint/2010/main" val="155257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41</a:t>
            </a:fld>
            <a:endParaRPr lang="en-US"/>
          </a:p>
        </p:txBody>
      </p:sp>
    </p:spTree>
    <p:extLst>
      <p:ext uri="{BB962C8B-B14F-4D97-AF65-F5344CB8AC3E}">
        <p14:creationId xmlns:p14="http://schemas.microsoft.com/office/powerpoint/2010/main" val="3417726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china_e.htm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47</a:t>
            </a:fld>
            <a:endParaRPr lang="en-US"/>
          </a:p>
        </p:txBody>
      </p:sp>
    </p:spTree>
    <p:extLst>
      <p:ext uri="{BB962C8B-B14F-4D97-AF65-F5344CB8AC3E}">
        <p14:creationId xmlns:p14="http://schemas.microsoft.com/office/powerpoint/2010/main" val="282935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7</a:t>
            </a:fld>
            <a:endParaRPr lang="en-US"/>
          </a:p>
        </p:txBody>
      </p:sp>
    </p:spTree>
    <p:extLst>
      <p:ext uri="{BB962C8B-B14F-4D97-AF65-F5344CB8AC3E}">
        <p14:creationId xmlns:p14="http://schemas.microsoft.com/office/powerpoint/2010/main" val="3409926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48</a:t>
            </a:fld>
            <a:endParaRPr lang="en-US"/>
          </a:p>
        </p:txBody>
      </p:sp>
    </p:spTree>
    <p:extLst>
      <p:ext uri="{BB962C8B-B14F-4D97-AF65-F5344CB8AC3E}">
        <p14:creationId xmlns:p14="http://schemas.microsoft.com/office/powerpoint/2010/main" val="295394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49</a:t>
            </a:fld>
            <a:endParaRPr lang="en-US"/>
          </a:p>
        </p:txBody>
      </p:sp>
    </p:spTree>
    <p:extLst>
      <p:ext uri="{BB962C8B-B14F-4D97-AF65-F5344CB8AC3E}">
        <p14:creationId xmlns:p14="http://schemas.microsoft.com/office/powerpoint/2010/main" val="1243533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50</a:t>
            </a:fld>
            <a:endParaRPr lang="en-US"/>
          </a:p>
        </p:txBody>
      </p:sp>
    </p:spTree>
    <p:extLst>
      <p:ext uri="{BB962C8B-B14F-4D97-AF65-F5344CB8AC3E}">
        <p14:creationId xmlns:p14="http://schemas.microsoft.com/office/powerpoint/2010/main" val="1263488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56</a:t>
            </a:fld>
            <a:endParaRPr lang="en-US"/>
          </a:p>
        </p:txBody>
      </p:sp>
    </p:spTree>
    <p:extLst>
      <p:ext uri="{BB962C8B-B14F-4D97-AF65-F5344CB8AC3E}">
        <p14:creationId xmlns:p14="http://schemas.microsoft.com/office/powerpoint/2010/main" val="2711643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60</a:t>
            </a:fld>
            <a:endParaRPr lang="en-US"/>
          </a:p>
        </p:txBody>
      </p:sp>
    </p:spTree>
    <p:extLst>
      <p:ext uri="{BB962C8B-B14F-4D97-AF65-F5344CB8AC3E}">
        <p14:creationId xmlns:p14="http://schemas.microsoft.com/office/powerpoint/2010/main" val="744956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8</a:t>
            </a:fld>
            <a:endParaRPr lang="en-US"/>
          </a:p>
        </p:txBody>
      </p:sp>
    </p:spTree>
    <p:extLst>
      <p:ext uri="{BB962C8B-B14F-4D97-AF65-F5344CB8AC3E}">
        <p14:creationId xmlns:p14="http://schemas.microsoft.com/office/powerpoint/2010/main" val="75348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9</a:t>
            </a:fld>
            <a:endParaRPr lang="en-US"/>
          </a:p>
        </p:txBody>
      </p:sp>
    </p:spTree>
    <p:extLst>
      <p:ext uri="{BB962C8B-B14F-4D97-AF65-F5344CB8AC3E}">
        <p14:creationId xmlns:p14="http://schemas.microsoft.com/office/powerpoint/2010/main" val="47123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www.polgeonow.com</a:t>
            </a:r>
            <a:r>
              <a:rPr lang="en-US" dirty="0"/>
              <a:t>/2016/06/map-which-countries-are-in-the-</a:t>
            </a:r>
            <a:r>
              <a:rPr lang="en-US" dirty="0" err="1"/>
              <a:t>eu.html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10</a:t>
            </a:fld>
            <a:endParaRPr lang="en-US"/>
          </a:p>
        </p:txBody>
      </p:sp>
    </p:spTree>
    <p:extLst>
      <p:ext uri="{BB962C8B-B14F-4D97-AF65-F5344CB8AC3E}">
        <p14:creationId xmlns:p14="http://schemas.microsoft.com/office/powerpoint/2010/main" val="244218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11</a:t>
            </a:fld>
            <a:endParaRPr lang="en-US"/>
          </a:p>
        </p:txBody>
      </p:sp>
    </p:spTree>
    <p:extLst>
      <p:ext uri="{BB962C8B-B14F-4D97-AF65-F5344CB8AC3E}">
        <p14:creationId xmlns:p14="http://schemas.microsoft.com/office/powerpoint/2010/main" val="396190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12</a:t>
            </a:fld>
            <a:endParaRPr lang="en-US"/>
          </a:p>
        </p:txBody>
      </p:sp>
    </p:spTree>
    <p:extLst>
      <p:ext uri="{BB962C8B-B14F-4D97-AF65-F5344CB8AC3E}">
        <p14:creationId xmlns:p14="http://schemas.microsoft.com/office/powerpoint/2010/main" val="1123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13</a:t>
            </a:fld>
            <a:endParaRPr lang="en-US"/>
          </a:p>
        </p:txBody>
      </p:sp>
    </p:spTree>
    <p:extLst>
      <p:ext uri="{BB962C8B-B14F-4D97-AF65-F5344CB8AC3E}">
        <p14:creationId xmlns:p14="http://schemas.microsoft.com/office/powerpoint/2010/main" val="46345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2603A1A-E773-3841-ADFC-BBF99E444C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D5C1E7D6-0FCC-384A-B3CB-7FD4D256463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3B22A549-A8EC-5E41-AE09-B359ABBC7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DB9FEF9-6A94-4C4E-82BC-84DF130E0B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659DFB22-C7E9-9E4B-8431-4E4E88AD00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8A44C07A-C2E5-4246-89C7-DDE8BF5A8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0F3AC2E-915D-0649-8D8C-D175FF52D6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9" name="Rectangle 6"/>
          <p:cNvSpPr>
            <a:spLocks noGrp="1" noChangeArrowheads="1"/>
          </p:cNvSpPr>
          <p:nvPr>
            <p:ph type="sldNum" sz="quarter" idx="12"/>
          </p:nvPr>
        </p:nvSpPr>
        <p:spPr>
          <a:ln/>
        </p:spPr>
        <p:txBody>
          <a:bodyPr/>
          <a:lstStyle>
            <a:lvl1pPr>
              <a:defRPr/>
            </a:lvl1pPr>
          </a:lstStyle>
          <a:p>
            <a:pPr>
              <a:defRPr/>
            </a:pPr>
            <a:fld id="{E3C9F8A2-9406-AB4D-8F2E-4C2286D01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5" name="Rectangle 6"/>
          <p:cNvSpPr>
            <a:spLocks noGrp="1" noChangeArrowheads="1"/>
          </p:cNvSpPr>
          <p:nvPr>
            <p:ph type="sldNum" sz="quarter" idx="12"/>
          </p:nvPr>
        </p:nvSpPr>
        <p:spPr>
          <a:ln/>
        </p:spPr>
        <p:txBody>
          <a:bodyPr/>
          <a:lstStyle>
            <a:lvl1pPr>
              <a:defRPr/>
            </a:lvl1pPr>
          </a:lstStyle>
          <a:p>
            <a:pPr>
              <a:defRPr/>
            </a:pPr>
            <a:fld id="{1AC5BEF1-0CF0-D64B-8500-E8C28A928F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4" name="Rectangle 6"/>
          <p:cNvSpPr>
            <a:spLocks noGrp="1" noChangeArrowheads="1"/>
          </p:cNvSpPr>
          <p:nvPr>
            <p:ph type="sldNum" sz="quarter" idx="12"/>
          </p:nvPr>
        </p:nvSpPr>
        <p:spPr>
          <a:ln/>
        </p:spPr>
        <p:txBody>
          <a:bodyPr/>
          <a:lstStyle>
            <a:lvl1pPr>
              <a:defRPr/>
            </a:lvl1pPr>
          </a:lstStyle>
          <a:p>
            <a:pPr>
              <a:defRPr/>
            </a:pPr>
            <a:fld id="{A81FF836-5028-4F40-B892-777B2D02356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AA5C378-E859-C447-B1DC-01D4478958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DB5EF9EC-3A0F-274E-9559-CA32AB3C47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t>Class 10:  Policies and Institutions: National, Other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7587ACD-9E44-A142-A97F-0C26FC135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971800"/>
            <a:ext cx="7772400" cy="1470025"/>
          </a:xfrm>
        </p:spPr>
        <p:txBody>
          <a:bodyPr/>
          <a:lstStyle/>
          <a:p>
            <a:pPr eaLnBrk="1" hangingPunct="1"/>
            <a:r>
              <a:rPr lang="en-US" sz="3200" dirty="0">
                <a:ea typeface="ＭＳ Ｐゴシック" pitchFamily="-109" charset="-128"/>
                <a:cs typeface="ＭＳ Ｐゴシック" pitchFamily="-109" charset="-128"/>
              </a:rPr>
              <a:t>Class 10</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b="1" dirty="0"/>
              <a:t>Policies and Institutions: National, Other</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by</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Alan V. Deardorff</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University of Michigan</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2023</a:t>
            </a:r>
          </a:p>
        </p:txBody>
      </p:sp>
      <p:sp>
        <p:nvSpPr>
          <p:cNvPr id="16387" name="Rectangle 3"/>
          <p:cNvSpPr>
            <a:spLocks noGrp="1" noChangeArrowheads="1"/>
          </p:cNvSpPr>
          <p:nvPr>
            <p:ph type="subTitle" idx="1"/>
          </p:nvPr>
        </p:nvSpPr>
        <p:spPr>
          <a:xfrm>
            <a:off x="1447800" y="609600"/>
            <a:ext cx="6400800" cy="1066800"/>
          </a:xfrm>
        </p:spPr>
        <p:txBody>
          <a:bodyPr/>
          <a:lstStyle/>
          <a:p>
            <a:pPr eaLnBrk="1" hangingPunct="1"/>
            <a:r>
              <a:rPr lang="en-US" sz="5400" dirty="0">
                <a:ea typeface="ＭＳ Ｐゴシック" pitchFamily="-109" charset="-128"/>
                <a:cs typeface="ＭＳ Ｐゴシック" pitchFamily="-109" charset="-128"/>
              </a:rPr>
              <a:t>PubPol/Econ 541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10</a:t>
            </a:fld>
            <a:endParaRPr lang="en-US"/>
          </a:p>
        </p:txBody>
      </p:sp>
      <p:pic>
        <p:nvPicPr>
          <p:cNvPr id="2" name="Picture 1">
            <a:extLst>
              <a:ext uri="{FF2B5EF4-FFF2-40B4-BE49-F238E27FC236}">
                <a16:creationId xmlns:a16="http://schemas.microsoft.com/office/drawing/2014/main" id="{DD6E5626-1310-B140-A62B-136F12A5BFD7}"/>
              </a:ext>
            </a:extLst>
          </p:cNvPr>
          <p:cNvPicPr>
            <a:picLocks noChangeAspect="1"/>
          </p:cNvPicPr>
          <p:nvPr/>
        </p:nvPicPr>
        <p:blipFill>
          <a:blip r:embed="rId3"/>
          <a:stretch>
            <a:fillRect/>
          </a:stretch>
        </p:blipFill>
        <p:spPr>
          <a:xfrm>
            <a:off x="1066800" y="399545"/>
            <a:ext cx="7010400" cy="5772655"/>
          </a:xfrm>
          <a:prstGeom prst="rect">
            <a:avLst/>
          </a:prstGeom>
        </p:spPr>
      </p:pic>
    </p:spTree>
    <p:extLst>
      <p:ext uri="{BB962C8B-B14F-4D97-AF65-F5344CB8AC3E}">
        <p14:creationId xmlns:p14="http://schemas.microsoft.com/office/powerpoint/2010/main" val="3928669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Two main institutions</a:t>
            </a:r>
          </a:p>
          <a:p>
            <a:pPr lvl="1"/>
            <a:r>
              <a:rPr lang="en-US" sz="2400" dirty="0"/>
              <a:t>European Council</a:t>
            </a:r>
          </a:p>
          <a:p>
            <a:pPr lvl="1"/>
            <a:r>
              <a:rPr lang="en-US" sz="2400" dirty="0"/>
              <a:t>European Commission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11</a:t>
            </a:fld>
            <a:endParaRPr lang="en-US"/>
          </a:p>
        </p:txBody>
      </p:sp>
    </p:spTree>
    <p:extLst>
      <p:ext uri="{BB962C8B-B14F-4D97-AF65-F5344CB8AC3E}">
        <p14:creationId xmlns:p14="http://schemas.microsoft.com/office/powerpoint/2010/main" val="1042576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Council</a:t>
            </a:r>
          </a:p>
          <a:p>
            <a:pPr lvl="1"/>
            <a:r>
              <a:rPr lang="en-US" sz="2400" dirty="0"/>
              <a:t>Heads of national governments, expressing their national interests</a:t>
            </a:r>
          </a:p>
          <a:p>
            <a:pPr lvl="1"/>
            <a:r>
              <a:rPr lang="en-US" sz="2400" dirty="0"/>
              <a:t>Presidency rotates among member states every six months</a:t>
            </a:r>
          </a:p>
          <a:p>
            <a:pPr lvl="2"/>
            <a:r>
              <a:rPr lang="en-US" sz="2200" dirty="0"/>
              <a:t>Not a person, but a country.  Currently </a:t>
            </a:r>
            <a:r>
              <a:rPr lang="en-US" dirty="0"/>
              <a:t>Spain (July-December 2023)</a:t>
            </a:r>
            <a:endParaRPr lang="en-US" sz="2200" dirty="0"/>
          </a:p>
          <a:p>
            <a:pPr lvl="1"/>
            <a:r>
              <a:rPr lang="en-US" sz="2400" dirty="0"/>
              <a:t>There is also a person with the title President of the European Council:  Charles Michel</a:t>
            </a:r>
            <a:endParaRPr lang="en-US" sz="2000" dirty="0"/>
          </a:p>
          <a:p>
            <a:pPr lvl="2"/>
            <a:r>
              <a:rPr lang="en-US" sz="2000" dirty="0"/>
              <a:t>Runs meetings</a:t>
            </a:r>
          </a:p>
          <a:p>
            <a:pPr lvl="2"/>
            <a:r>
              <a:rPr lang="en-US" sz="2000" dirty="0"/>
              <a:t>Represents EU externally</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12</a:t>
            </a:fld>
            <a:endParaRPr lang="en-US"/>
          </a:p>
        </p:txBody>
      </p:sp>
      <p:pic>
        <p:nvPicPr>
          <p:cNvPr id="7" name="Picture 6">
            <a:extLst>
              <a:ext uri="{FF2B5EF4-FFF2-40B4-BE49-F238E27FC236}">
                <a16:creationId xmlns:a16="http://schemas.microsoft.com/office/drawing/2014/main" id="{0E0D1FEC-18C3-6D47-874B-DB595D47456B}"/>
              </a:ext>
            </a:extLst>
          </p:cNvPr>
          <p:cNvPicPr>
            <a:picLocks noChangeAspect="1"/>
          </p:cNvPicPr>
          <p:nvPr/>
        </p:nvPicPr>
        <p:blipFill>
          <a:blip r:embed="rId3"/>
          <a:stretch>
            <a:fillRect/>
          </a:stretch>
        </p:blipFill>
        <p:spPr>
          <a:xfrm>
            <a:off x="6248400" y="4644038"/>
            <a:ext cx="1993900" cy="1955800"/>
          </a:xfrm>
          <a:prstGeom prst="rect">
            <a:avLst/>
          </a:prstGeom>
        </p:spPr>
      </p:pic>
    </p:spTree>
    <p:extLst>
      <p:ext uri="{BB962C8B-B14F-4D97-AF65-F5344CB8AC3E}">
        <p14:creationId xmlns:p14="http://schemas.microsoft.com/office/powerpoint/2010/main" val="247433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Commission</a:t>
            </a:r>
          </a:p>
          <a:p>
            <a:pPr lvl="1"/>
            <a:r>
              <a:rPr lang="en-US" sz="2400" dirty="0"/>
              <a:t>27 Commissioners, one from each member country</a:t>
            </a:r>
          </a:p>
          <a:p>
            <a:pPr lvl="1"/>
            <a:r>
              <a:rPr lang="en-US" sz="2400" dirty="0"/>
              <a:t>Represents the </a:t>
            </a:r>
            <a:r>
              <a:rPr lang="en-US" sz="2400" u="sng" dirty="0"/>
              <a:t>whole</a:t>
            </a:r>
            <a:r>
              <a:rPr lang="en-US" sz="2400" dirty="0"/>
              <a:t> of the EU, not the individual national interests</a:t>
            </a:r>
          </a:p>
          <a:p>
            <a:pPr lvl="1"/>
            <a:r>
              <a:rPr lang="en-US" sz="2400" dirty="0"/>
              <a:t>Drafts legislation and handles day-to-day running of EU</a:t>
            </a:r>
          </a:p>
          <a:p>
            <a:pPr lvl="1"/>
            <a:r>
              <a:rPr lang="en-US" sz="2400" dirty="0"/>
              <a:t>Current President is Ursula von der Leyen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13</a:t>
            </a:fld>
            <a:endParaRPr lang="en-US"/>
          </a:p>
        </p:txBody>
      </p:sp>
      <p:pic>
        <p:nvPicPr>
          <p:cNvPr id="6" name="Picture 5">
            <a:extLst>
              <a:ext uri="{FF2B5EF4-FFF2-40B4-BE49-F238E27FC236}">
                <a16:creationId xmlns:a16="http://schemas.microsoft.com/office/drawing/2014/main" id="{0F5478F3-6A41-D347-882E-47D43BD45B26}"/>
              </a:ext>
            </a:extLst>
          </p:cNvPr>
          <p:cNvPicPr>
            <a:picLocks noChangeAspect="1"/>
          </p:cNvPicPr>
          <p:nvPr/>
        </p:nvPicPr>
        <p:blipFill>
          <a:blip r:embed="rId3"/>
          <a:stretch>
            <a:fillRect/>
          </a:stretch>
        </p:blipFill>
        <p:spPr>
          <a:xfrm>
            <a:off x="6477000" y="4495800"/>
            <a:ext cx="1861207" cy="1905000"/>
          </a:xfrm>
          <a:prstGeom prst="rect">
            <a:avLst/>
          </a:prstGeom>
        </p:spPr>
      </p:pic>
      <p:pic>
        <p:nvPicPr>
          <p:cNvPr id="8" name="Picture 7">
            <a:extLst>
              <a:ext uri="{FF2B5EF4-FFF2-40B4-BE49-F238E27FC236}">
                <a16:creationId xmlns:a16="http://schemas.microsoft.com/office/drawing/2014/main" id="{8C9C63BD-6B78-EC4A-9634-DBEBEB9E47E0}"/>
              </a:ext>
            </a:extLst>
          </p:cNvPr>
          <p:cNvPicPr>
            <a:picLocks noChangeAspect="1"/>
          </p:cNvPicPr>
          <p:nvPr/>
        </p:nvPicPr>
        <p:blipFill>
          <a:blip r:embed="rId4"/>
          <a:stretch>
            <a:fillRect/>
          </a:stretch>
        </p:blipFill>
        <p:spPr>
          <a:xfrm>
            <a:off x="685800" y="4495800"/>
            <a:ext cx="4383820" cy="1775151"/>
          </a:xfrm>
          <a:prstGeom prst="rect">
            <a:avLst/>
          </a:prstGeom>
        </p:spPr>
      </p:pic>
    </p:spTree>
    <p:extLst>
      <p:ext uri="{BB962C8B-B14F-4D97-AF65-F5344CB8AC3E}">
        <p14:creationId xmlns:p14="http://schemas.microsoft.com/office/powerpoint/2010/main" val="33481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Other institutions</a:t>
            </a:r>
          </a:p>
          <a:p>
            <a:pPr lvl="1"/>
            <a:r>
              <a:rPr lang="en-US" sz="2400" dirty="0"/>
              <a:t>Council of the European Union </a:t>
            </a:r>
          </a:p>
          <a:p>
            <a:pPr lvl="2"/>
            <a:r>
              <a:rPr lang="en-US" sz="2000" dirty="0"/>
              <a:t>Not the same as European Council</a:t>
            </a:r>
          </a:p>
          <a:p>
            <a:pPr lvl="2"/>
            <a:r>
              <a:rPr lang="en-US" sz="2000" dirty="0"/>
              <a:t>National ministries, a Council for each area</a:t>
            </a:r>
          </a:p>
          <a:p>
            <a:pPr lvl="1"/>
            <a:r>
              <a:rPr lang="en-US" sz="2400" dirty="0"/>
              <a:t>European Parliament</a:t>
            </a:r>
          </a:p>
          <a:p>
            <a:pPr lvl="1"/>
            <a:r>
              <a:rPr lang="en-US" sz="2400" dirty="0"/>
              <a:t>Court of Justice</a:t>
            </a:r>
          </a:p>
          <a:p>
            <a:pPr lvl="1"/>
            <a:r>
              <a:rPr lang="en-US" sz="2400" dirty="0"/>
              <a:t>European Central Bank</a:t>
            </a:r>
          </a:p>
          <a:p>
            <a:pPr lvl="1"/>
            <a:r>
              <a:rPr lang="en-US" sz="2400" dirty="0"/>
              <a:t>Court of Auditors</a:t>
            </a:r>
          </a:p>
          <a:p>
            <a:pPr lvl="1"/>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14</a:t>
            </a:fld>
            <a:endParaRPr lang="en-US"/>
          </a:p>
        </p:txBody>
      </p:sp>
    </p:spTree>
    <p:extLst>
      <p:ext uri="{BB962C8B-B14F-4D97-AF65-F5344CB8AC3E}">
        <p14:creationId xmlns:p14="http://schemas.microsoft.com/office/powerpoint/2010/main" val="1871010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How it functions</a:t>
            </a:r>
          </a:p>
          <a:p>
            <a:pPr lvl="1"/>
            <a:r>
              <a:rPr lang="en-US" sz="2400" dirty="0"/>
              <a:t>Commission “proposes”</a:t>
            </a:r>
          </a:p>
          <a:p>
            <a:pPr lvl="1"/>
            <a:r>
              <a:rPr lang="en-US" sz="2400" dirty="0"/>
              <a:t>Council “adopts”:  seeks unanimity, but if not, it votes</a:t>
            </a:r>
          </a:p>
          <a:p>
            <a:pPr lvl="2"/>
            <a:r>
              <a:rPr lang="en-US" sz="2000" dirty="0"/>
              <a:t>Proportional to population</a:t>
            </a:r>
          </a:p>
          <a:p>
            <a:pPr lvl="2"/>
            <a:r>
              <a:rPr lang="en-US" sz="2000" dirty="0"/>
              <a:t>But with small countries over-represented</a:t>
            </a:r>
          </a:p>
          <a:p>
            <a:pPr lvl="3"/>
            <a:endParaRPr lang="en-US" sz="16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15</a:t>
            </a:fld>
            <a:endParaRPr lang="en-US"/>
          </a:p>
        </p:txBody>
      </p:sp>
    </p:spTree>
    <p:extLst>
      <p:ext uri="{BB962C8B-B14F-4D97-AF65-F5344CB8AC3E}">
        <p14:creationId xmlns:p14="http://schemas.microsoft.com/office/powerpoint/2010/main" val="19384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Features relevant for trade</a:t>
            </a:r>
          </a:p>
          <a:p>
            <a:pPr lvl="1"/>
            <a:r>
              <a:rPr lang="en-US" sz="2400" dirty="0"/>
              <a:t>Common external tariff (it’s a “customs union”)</a:t>
            </a:r>
          </a:p>
          <a:p>
            <a:pPr lvl="2"/>
            <a:r>
              <a:rPr lang="en-US" sz="2000" dirty="0"/>
              <a:t>Countries therefore can </a:t>
            </a:r>
            <a:r>
              <a:rPr lang="en-US" sz="2000" u="sng" dirty="0"/>
              <a:t>not</a:t>
            </a:r>
            <a:r>
              <a:rPr lang="en-US" sz="2000" dirty="0"/>
              <a:t> join FTAs on their own</a:t>
            </a:r>
          </a:p>
          <a:p>
            <a:pPr lvl="1"/>
            <a:r>
              <a:rPr lang="en-US" sz="2400" dirty="0"/>
              <a:t>Value-added tax (VAT)</a:t>
            </a:r>
          </a:p>
          <a:p>
            <a:pPr lvl="2"/>
            <a:r>
              <a:rPr lang="en-US" sz="2000" dirty="0"/>
              <a:t>Rebated on exports</a:t>
            </a:r>
          </a:p>
          <a:p>
            <a:pPr lvl="1"/>
            <a:r>
              <a:rPr lang="en-US" sz="2400" dirty="0"/>
              <a:t>Common agricultural policy (CAP)</a:t>
            </a:r>
          </a:p>
          <a:p>
            <a:pPr lvl="2"/>
            <a:r>
              <a:rPr lang="en-US" sz="2000" dirty="0"/>
              <a:t>System of subsidies and support programs for agriculture</a:t>
            </a:r>
          </a:p>
          <a:p>
            <a:pPr lvl="2"/>
            <a:r>
              <a:rPr lang="en-US" sz="2000" dirty="0"/>
              <a:t>Variable levies</a:t>
            </a:r>
          </a:p>
          <a:p>
            <a:pPr lvl="1"/>
            <a:r>
              <a:rPr lang="en-US" sz="2200" dirty="0"/>
              <a:t>Numerous (~42) FTAs with other countries &amp; groups of countries, including with former colonies</a:t>
            </a:r>
          </a:p>
          <a:p>
            <a:pPr lvl="2"/>
            <a:r>
              <a:rPr lang="en-US" sz="1800" dirty="0"/>
              <a:t>Banana War:  US-EU dispute over EU preference for former colonies’ bananas.  US won case at WTO</a:t>
            </a:r>
          </a:p>
          <a:p>
            <a:pPr lvl="1"/>
            <a:r>
              <a:rPr lang="en-US" sz="2200" dirty="0"/>
              <a:t>State aid for firms is prohibited (unlike US)</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16</a:t>
            </a:fld>
            <a:endParaRPr lang="en-US"/>
          </a:p>
        </p:txBody>
      </p:sp>
    </p:spTree>
    <p:extLst>
      <p:ext uri="{BB962C8B-B14F-4D97-AF65-F5344CB8AC3E}">
        <p14:creationId xmlns:p14="http://schemas.microsoft.com/office/powerpoint/2010/main" val="221184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Tariffs and Trade Disputes</a:t>
            </a:r>
          </a:p>
          <a:p>
            <a:pPr lvl="1"/>
            <a:r>
              <a:rPr lang="en-US" sz="2400" dirty="0"/>
              <a:t>The following 3 slides come from WTO, Member Information, downloaded 9/22/22</a:t>
            </a:r>
          </a:p>
          <a:p>
            <a:pPr lvl="2"/>
            <a:r>
              <a:rPr lang="en-US" sz="2000" dirty="0"/>
              <a:t>Tariffs: I assume they are up to date, as of 8/20/23</a:t>
            </a:r>
          </a:p>
          <a:p>
            <a:pPr lvl="2"/>
            <a:r>
              <a:rPr lang="en-US" sz="2000" dirty="0"/>
              <a:t>Disputes:  These are the total numbers of disputes since 1995.</a:t>
            </a:r>
          </a:p>
          <a:p>
            <a:pPr lvl="2"/>
            <a:r>
              <a:rPr lang="en-US" sz="2000" dirty="0"/>
              <a:t>RTAs (Regional Trade Agreements, WTO term for FTAs, etc.)</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17</a:t>
            </a:fld>
            <a:endParaRPr lang="en-US" dirty="0"/>
          </a:p>
        </p:txBody>
      </p:sp>
    </p:spTree>
    <p:extLst>
      <p:ext uri="{BB962C8B-B14F-4D97-AF65-F5344CB8AC3E}">
        <p14:creationId xmlns:p14="http://schemas.microsoft.com/office/powerpoint/2010/main" val="11335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18</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EU Tariffs per WTO</a:t>
            </a:r>
          </a:p>
        </p:txBody>
      </p:sp>
      <p:pic>
        <p:nvPicPr>
          <p:cNvPr id="2" name="Picture 1">
            <a:extLst>
              <a:ext uri="{FF2B5EF4-FFF2-40B4-BE49-F238E27FC236}">
                <a16:creationId xmlns:a16="http://schemas.microsoft.com/office/drawing/2014/main" id="{B44F1372-5157-6C74-4FBC-16C51D85D7D8}"/>
              </a:ext>
            </a:extLst>
          </p:cNvPr>
          <p:cNvPicPr>
            <a:picLocks noChangeAspect="1"/>
          </p:cNvPicPr>
          <p:nvPr/>
        </p:nvPicPr>
        <p:blipFill>
          <a:blip r:embed="rId3"/>
          <a:stretch>
            <a:fillRect/>
          </a:stretch>
        </p:blipFill>
        <p:spPr>
          <a:xfrm>
            <a:off x="685800" y="1336908"/>
            <a:ext cx="7772400" cy="4184183"/>
          </a:xfrm>
          <a:prstGeom prst="rect">
            <a:avLst/>
          </a:prstGeom>
        </p:spPr>
      </p:pic>
    </p:spTree>
    <p:extLst>
      <p:ext uri="{BB962C8B-B14F-4D97-AF65-F5344CB8AC3E}">
        <p14:creationId xmlns:p14="http://schemas.microsoft.com/office/powerpoint/2010/main" val="6069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5F78F-37E7-AA04-DEF5-5A51686916A8}"/>
              </a:ext>
            </a:extLst>
          </p:cNvPr>
          <p:cNvPicPr>
            <a:picLocks noChangeAspect="1"/>
          </p:cNvPicPr>
          <p:nvPr/>
        </p:nvPicPr>
        <p:blipFill>
          <a:blip r:embed="rId3"/>
          <a:stretch>
            <a:fillRect/>
          </a:stretch>
        </p:blipFill>
        <p:spPr>
          <a:xfrm>
            <a:off x="685800" y="1105525"/>
            <a:ext cx="7772400" cy="4646950"/>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19</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EU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0" y="4180490"/>
            <a:ext cx="1905000" cy="1839310"/>
          </a:xfrm>
          <a:prstGeom prst="rect">
            <a:avLst/>
          </a:prstGeom>
        </p:spPr>
      </p:pic>
      <p:pic>
        <p:nvPicPr>
          <p:cNvPr id="3" name="Picture 2">
            <a:extLst>
              <a:ext uri="{FF2B5EF4-FFF2-40B4-BE49-F238E27FC236}">
                <a16:creationId xmlns:a16="http://schemas.microsoft.com/office/drawing/2014/main" id="{00FED513-CDAE-7DDB-18DD-1028AD906924}"/>
              </a:ext>
            </a:extLst>
          </p:cNvPr>
          <p:cNvPicPr>
            <a:picLocks noChangeAspect="1"/>
          </p:cNvPicPr>
          <p:nvPr/>
        </p:nvPicPr>
        <p:blipFill>
          <a:blip r:embed="rId5"/>
          <a:stretch>
            <a:fillRect/>
          </a:stretch>
        </p:blipFill>
        <p:spPr>
          <a:xfrm>
            <a:off x="5181600" y="4648200"/>
            <a:ext cx="2379518" cy="1714500"/>
          </a:xfrm>
          <a:prstGeom prst="rect">
            <a:avLst/>
          </a:prstGeom>
        </p:spPr>
      </p:pic>
    </p:spTree>
    <p:extLst>
      <p:ext uri="{BB962C8B-B14F-4D97-AF65-F5344CB8AC3E}">
        <p14:creationId xmlns:p14="http://schemas.microsoft.com/office/powerpoint/2010/main" val="249742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10:  Policies and Institutions: National, Other</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2</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News</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03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B37F2-A242-E85A-62A7-51C71B3CE6CC}"/>
              </a:ext>
            </a:extLst>
          </p:cNvPr>
          <p:cNvPicPr>
            <a:picLocks noChangeAspect="1"/>
          </p:cNvPicPr>
          <p:nvPr/>
        </p:nvPicPr>
        <p:blipFill>
          <a:blip r:embed="rId3"/>
          <a:stretch>
            <a:fillRect/>
          </a:stretch>
        </p:blipFill>
        <p:spPr>
          <a:xfrm>
            <a:off x="685800" y="1119968"/>
            <a:ext cx="7772400" cy="4618064"/>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20</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EU Membership in RTAs and PTAs</a:t>
            </a:r>
          </a:p>
        </p:txBody>
      </p:sp>
      <p:pic>
        <p:nvPicPr>
          <p:cNvPr id="3" name="Picture 2">
            <a:extLst>
              <a:ext uri="{FF2B5EF4-FFF2-40B4-BE49-F238E27FC236}">
                <a16:creationId xmlns:a16="http://schemas.microsoft.com/office/drawing/2014/main" id="{B68BC01F-5278-5C6D-C162-BB0173624F3A}"/>
              </a:ext>
            </a:extLst>
          </p:cNvPr>
          <p:cNvPicPr>
            <a:picLocks noChangeAspect="1"/>
          </p:cNvPicPr>
          <p:nvPr/>
        </p:nvPicPr>
        <p:blipFill>
          <a:blip r:embed="rId4"/>
          <a:stretch>
            <a:fillRect/>
          </a:stretch>
        </p:blipFill>
        <p:spPr>
          <a:xfrm>
            <a:off x="152401" y="4953000"/>
            <a:ext cx="2514600" cy="954107"/>
          </a:xfrm>
          <a:prstGeom prst="rect">
            <a:avLst/>
          </a:prstGeom>
        </p:spPr>
      </p:pic>
    </p:spTree>
    <p:extLst>
      <p:ext uri="{BB962C8B-B14F-4D97-AF65-F5344CB8AC3E}">
        <p14:creationId xmlns:p14="http://schemas.microsoft.com/office/powerpoint/2010/main" val="2662516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577B7-F413-9C4C-A20A-B009207902D1}"/>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205873ED-AE95-7944-91C8-8AB0A7838061}"/>
              </a:ext>
            </a:extLst>
          </p:cNvPr>
          <p:cNvSpPr>
            <a:spLocks noGrp="1"/>
          </p:cNvSpPr>
          <p:nvPr>
            <p:ph type="sldNum" sz="quarter" idx="12"/>
          </p:nvPr>
        </p:nvSpPr>
        <p:spPr/>
        <p:txBody>
          <a:bodyPr/>
          <a:lstStyle/>
          <a:p>
            <a:pPr>
              <a:defRPr/>
            </a:pPr>
            <a:fld id="{659DFB22-C7E9-9E4B-8431-4E4E88AD005A}" type="slidenum">
              <a:rPr lang="en-US" smtClean="0"/>
              <a:pPr>
                <a:defRPr/>
              </a:pPr>
              <a:t>21</a:t>
            </a:fld>
            <a:endParaRPr lang="en-US"/>
          </a:p>
        </p:txBody>
      </p:sp>
      <p:sp>
        <p:nvSpPr>
          <p:cNvPr id="6" name="TextBox 5">
            <a:extLst>
              <a:ext uri="{FF2B5EF4-FFF2-40B4-BE49-F238E27FC236}">
                <a16:creationId xmlns:a16="http://schemas.microsoft.com/office/drawing/2014/main" id="{3E4E2F68-08BE-5B48-AF02-A15E5908896F}"/>
              </a:ext>
            </a:extLst>
          </p:cNvPr>
          <p:cNvSpPr txBox="1"/>
          <p:nvPr/>
        </p:nvSpPr>
        <p:spPr>
          <a:xfrm rot="20415460">
            <a:off x="1590425" y="2677832"/>
            <a:ext cx="5638800" cy="923330"/>
          </a:xfrm>
          <a:prstGeom prst="rect">
            <a:avLst/>
          </a:prstGeom>
          <a:noFill/>
        </p:spPr>
        <p:txBody>
          <a:bodyPr wrap="square" rtlCol="0">
            <a:spAutoFit/>
          </a:bodyPr>
          <a:lstStyle/>
          <a:p>
            <a:r>
              <a:rPr lang="en-US" sz="5400" dirty="0"/>
              <a:t>Compare with US</a:t>
            </a:r>
          </a:p>
        </p:txBody>
      </p:sp>
    </p:spTree>
    <p:extLst>
      <p:ext uri="{BB962C8B-B14F-4D97-AF65-F5344CB8AC3E}">
        <p14:creationId xmlns:p14="http://schemas.microsoft.com/office/powerpoint/2010/main" val="14489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6F2BAE-A831-5EB7-7CA7-2D8F04F4B45E}"/>
              </a:ext>
            </a:extLst>
          </p:cNvPr>
          <p:cNvPicPr>
            <a:picLocks noChangeAspect="1"/>
          </p:cNvPicPr>
          <p:nvPr/>
        </p:nvPicPr>
        <p:blipFill>
          <a:blip r:embed="rId3"/>
          <a:stretch>
            <a:fillRect/>
          </a:stretch>
        </p:blipFill>
        <p:spPr>
          <a:xfrm>
            <a:off x="1200150" y="1682750"/>
            <a:ext cx="6743700" cy="3492500"/>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22</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US Tariffs per WTO</a:t>
            </a:r>
          </a:p>
        </p:txBody>
      </p:sp>
      <p:sp>
        <p:nvSpPr>
          <p:cNvPr id="3" name="Oval 2">
            <a:extLst>
              <a:ext uri="{FF2B5EF4-FFF2-40B4-BE49-F238E27FC236}">
                <a16:creationId xmlns:a16="http://schemas.microsoft.com/office/drawing/2014/main" id="{8C4456DE-2466-51AF-E600-AD71E914C1DD}"/>
              </a:ext>
            </a:extLst>
          </p:cNvPr>
          <p:cNvSpPr/>
          <p:nvPr/>
        </p:nvSpPr>
        <p:spPr>
          <a:xfrm>
            <a:off x="3733800" y="2057400"/>
            <a:ext cx="1447800" cy="914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690FCA32-057A-0DC6-0323-2EE6722D91F4}"/>
              </a:ext>
            </a:extLst>
          </p:cNvPr>
          <p:cNvSpPr/>
          <p:nvPr/>
        </p:nvSpPr>
        <p:spPr>
          <a:xfrm>
            <a:off x="6477000" y="685800"/>
            <a:ext cx="2286000" cy="1047152"/>
          </a:xfrm>
          <a:prstGeom prst="wedgeRoundRectCallout">
            <a:avLst>
              <a:gd name="adj1" fmla="val -109482"/>
              <a:gd name="adj2" fmla="val 109701"/>
              <a:gd name="adj3" fmla="val 16667"/>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How is this possible?  I don’t know. See notes to slide.</a:t>
            </a:r>
          </a:p>
        </p:txBody>
      </p:sp>
    </p:spTree>
    <p:extLst>
      <p:ext uri="{BB962C8B-B14F-4D97-AF65-F5344CB8AC3E}">
        <p14:creationId xmlns:p14="http://schemas.microsoft.com/office/powerpoint/2010/main" val="13076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120-8FB9-710D-5D3A-415A432C4FCE}"/>
              </a:ext>
            </a:extLst>
          </p:cNvPr>
          <p:cNvPicPr>
            <a:picLocks noChangeAspect="1"/>
          </p:cNvPicPr>
          <p:nvPr/>
        </p:nvPicPr>
        <p:blipFill>
          <a:blip r:embed="rId3"/>
          <a:stretch>
            <a:fillRect/>
          </a:stretch>
        </p:blipFill>
        <p:spPr>
          <a:xfrm>
            <a:off x="685800" y="986031"/>
            <a:ext cx="7772400" cy="4885937"/>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23</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US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228600" y="4343400"/>
            <a:ext cx="1747157" cy="1686910"/>
          </a:xfrm>
          <a:prstGeom prst="rect">
            <a:avLst/>
          </a:prstGeom>
        </p:spPr>
      </p:pic>
      <p:pic>
        <p:nvPicPr>
          <p:cNvPr id="6" name="Picture 5">
            <a:extLst>
              <a:ext uri="{FF2B5EF4-FFF2-40B4-BE49-F238E27FC236}">
                <a16:creationId xmlns:a16="http://schemas.microsoft.com/office/drawing/2014/main" id="{9E660234-EF05-7991-8007-B52E6F36C9C2}"/>
              </a:ext>
            </a:extLst>
          </p:cNvPr>
          <p:cNvPicPr>
            <a:picLocks noChangeAspect="1"/>
          </p:cNvPicPr>
          <p:nvPr/>
        </p:nvPicPr>
        <p:blipFill>
          <a:blip r:embed="rId5"/>
          <a:stretch>
            <a:fillRect/>
          </a:stretch>
        </p:blipFill>
        <p:spPr>
          <a:xfrm>
            <a:off x="4191000" y="4724400"/>
            <a:ext cx="2138875" cy="1562100"/>
          </a:xfrm>
          <a:prstGeom prst="rect">
            <a:avLst/>
          </a:prstGeom>
        </p:spPr>
      </p:pic>
    </p:spTree>
    <p:extLst>
      <p:ext uri="{BB962C8B-B14F-4D97-AF65-F5344CB8AC3E}">
        <p14:creationId xmlns:p14="http://schemas.microsoft.com/office/powerpoint/2010/main" val="3005876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9A6ED9-5964-4229-BAB0-C475EAB2EB72}"/>
              </a:ext>
            </a:extLst>
          </p:cNvPr>
          <p:cNvPicPr>
            <a:picLocks noChangeAspect="1"/>
          </p:cNvPicPr>
          <p:nvPr/>
        </p:nvPicPr>
        <p:blipFill>
          <a:blip r:embed="rId3"/>
          <a:stretch>
            <a:fillRect/>
          </a:stretch>
        </p:blipFill>
        <p:spPr>
          <a:xfrm>
            <a:off x="685800" y="995901"/>
            <a:ext cx="7772400" cy="4866198"/>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24</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US Membership in RTAs and PTAs</a:t>
            </a:r>
          </a:p>
        </p:txBody>
      </p:sp>
      <p:pic>
        <p:nvPicPr>
          <p:cNvPr id="6" name="Picture 5">
            <a:extLst>
              <a:ext uri="{FF2B5EF4-FFF2-40B4-BE49-F238E27FC236}">
                <a16:creationId xmlns:a16="http://schemas.microsoft.com/office/drawing/2014/main" id="{91CADB8C-F4D9-80A9-BF4D-75E309FD8BF0}"/>
              </a:ext>
            </a:extLst>
          </p:cNvPr>
          <p:cNvPicPr>
            <a:picLocks noChangeAspect="1"/>
          </p:cNvPicPr>
          <p:nvPr/>
        </p:nvPicPr>
        <p:blipFill>
          <a:blip r:embed="rId4"/>
          <a:stretch>
            <a:fillRect/>
          </a:stretch>
        </p:blipFill>
        <p:spPr>
          <a:xfrm>
            <a:off x="76200" y="4648200"/>
            <a:ext cx="2514600" cy="954107"/>
          </a:xfrm>
          <a:prstGeom prst="rect">
            <a:avLst/>
          </a:prstGeom>
        </p:spPr>
      </p:pic>
    </p:spTree>
    <p:extLst>
      <p:ext uri="{BB962C8B-B14F-4D97-AF65-F5344CB8AC3E}">
        <p14:creationId xmlns:p14="http://schemas.microsoft.com/office/powerpoint/2010/main" val="212090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7D351F-70DA-BB19-5CFD-61079686D2F5}"/>
              </a:ext>
            </a:extLst>
          </p:cNvPr>
          <p:cNvPicPr>
            <a:picLocks noChangeAspect="1"/>
          </p:cNvPicPr>
          <p:nvPr/>
        </p:nvPicPr>
        <p:blipFill>
          <a:blip r:embed="rId3"/>
          <a:stretch>
            <a:fillRect/>
          </a:stretch>
        </p:blipFill>
        <p:spPr>
          <a:xfrm>
            <a:off x="4343400" y="2514600"/>
            <a:ext cx="4514850" cy="2338199"/>
          </a:xfrm>
          <a:prstGeom prst="rect">
            <a:avLst/>
          </a:prstGeom>
        </p:spPr>
      </p:pic>
      <p:pic>
        <p:nvPicPr>
          <p:cNvPr id="8" name="Picture 7">
            <a:extLst>
              <a:ext uri="{FF2B5EF4-FFF2-40B4-BE49-F238E27FC236}">
                <a16:creationId xmlns:a16="http://schemas.microsoft.com/office/drawing/2014/main" id="{21DF9FF2-6CCF-6310-6DCF-480831733FA1}"/>
              </a:ext>
            </a:extLst>
          </p:cNvPr>
          <p:cNvPicPr>
            <a:picLocks noChangeAspect="1"/>
          </p:cNvPicPr>
          <p:nvPr/>
        </p:nvPicPr>
        <p:blipFill>
          <a:blip r:embed="rId4"/>
          <a:stretch>
            <a:fillRect/>
          </a:stretch>
        </p:blipFill>
        <p:spPr>
          <a:xfrm>
            <a:off x="152400" y="2514600"/>
            <a:ext cx="4246397" cy="2286000"/>
          </a:xfrm>
          <a:prstGeom prst="rect">
            <a:avLst/>
          </a:prstGeom>
        </p:spPr>
      </p:pic>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a:t>
            </a:r>
            <a:br>
              <a:rPr lang="en-US" dirty="0"/>
            </a:br>
            <a:r>
              <a:rPr lang="en-US" dirty="0"/>
              <a:t>Tariffs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25</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sp>
        <p:nvSpPr>
          <p:cNvPr id="3" name="TextBox 2">
            <a:extLst>
              <a:ext uri="{FF2B5EF4-FFF2-40B4-BE49-F238E27FC236}">
                <a16:creationId xmlns:a16="http://schemas.microsoft.com/office/drawing/2014/main" id="{4C385EA0-44C5-2F4E-8A18-472F5FB41A71}"/>
              </a:ext>
            </a:extLst>
          </p:cNvPr>
          <p:cNvSpPr txBox="1"/>
          <p:nvPr/>
        </p:nvSpPr>
        <p:spPr>
          <a:xfrm>
            <a:off x="2971800" y="5181600"/>
            <a:ext cx="3124200" cy="646331"/>
          </a:xfrm>
          <a:prstGeom prst="rect">
            <a:avLst/>
          </a:prstGeom>
          <a:noFill/>
          <a:ln w="76200">
            <a:solidFill>
              <a:srgbClr val="7030A0"/>
            </a:solidFill>
          </a:ln>
        </p:spPr>
        <p:txBody>
          <a:bodyPr wrap="square" rtlCol="0">
            <a:spAutoFit/>
          </a:bodyPr>
          <a:lstStyle/>
          <a:p>
            <a:r>
              <a:rPr lang="en-US" dirty="0"/>
              <a:t>These look comparable until you note the scales.</a:t>
            </a:r>
          </a:p>
        </p:txBody>
      </p:sp>
      <p:sp>
        <p:nvSpPr>
          <p:cNvPr id="6" name="Oval 5">
            <a:extLst>
              <a:ext uri="{FF2B5EF4-FFF2-40B4-BE49-F238E27FC236}">
                <a16:creationId xmlns:a16="http://schemas.microsoft.com/office/drawing/2014/main" id="{5750AEA0-515A-2A4C-8D9F-6C0CCB345E57}"/>
              </a:ext>
            </a:extLst>
          </p:cNvPr>
          <p:cNvSpPr/>
          <p:nvPr/>
        </p:nvSpPr>
        <p:spPr>
          <a:xfrm>
            <a:off x="152400" y="35052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5C7F94-2EB6-7C47-BC74-E174AC82D43F}"/>
              </a:ext>
            </a:extLst>
          </p:cNvPr>
          <p:cNvSpPr/>
          <p:nvPr/>
        </p:nvSpPr>
        <p:spPr>
          <a:xfrm>
            <a:off x="4343400" y="35052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0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 Disputes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26</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7" name="Picture 6">
            <a:extLst>
              <a:ext uri="{FF2B5EF4-FFF2-40B4-BE49-F238E27FC236}">
                <a16:creationId xmlns:a16="http://schemas.microsoft.com/office/drawing/2014/main" id="{39978557-F231-6B46-B263-A56D3221F3EA}"/>
              </a:ext>
            </a:extLst>
          </p:cNvPr>
          <p:cNvPicPr>
            <a:picLocks noChangeAspect="1"/>
          </p:cNvPicPr>
          <p:nvPr/>
        </p:nvPicPr>
        <p:blipFill>
          <a:blip r:embed="rId3"/>
          <a:stretch>
            <a:fillRect/>
          </a:stretch>
        </p:blipFill>
        <p:spPr>
          <a:xfrm>
            <a:off x="609600" y="5105400"/>
            <a:ext cx="2019300" cy="1651000"/>
          </a:xfrm>
          <a:prstGeom prst="rect">
            <a:avLst/>
          </a:prstGeom>
        </p:spPr>
      </p:pic>
      <p:pic>
        <p:nvPicPr>
          <p:cNvPr id="12" name="Picture 11">
            <a:extLst>
              <a:ext uri="{FF2B5EF4-FFF2-40B4-BE49-F238E27FC236}">
                <a16:creationId xmlns:a16="http://schemas.microsoft.com/office/drawing/2014/main" id="{343CBC88-98F0-FBE2-B87E-D464F28D059D}"/>
              </a:ext>
            </a:extLst>
          </p:cNvPr>
          <p:cNvPicPr>
            <a:picLocks noChangeAspect="1"/>
          </p:cNvPicPr>
          <p:nvPr/>
        </p:nvPicPr>
        <p:blipFill>
          <a:blip r:embed="rId4"/>
          <a:stretch>
            <a:fillRect/>
          </a:stretch>
        </p:blipFill>
        <p:spPr>
          <a:xfrm>
            <a:off x="381000" y="2514600"/>
            <a:ext cx="3962400" cy="2369034"/>
          </a:xfrm>
          <a:prstGeom prst="rect">
            <a:avLst/>
          </a:prstGeom>
        </p:spPr>
      </p:pic>
      <p:pic>
        <p:nvPicPr>
          <p:cNvPr id="13" name="Picture 12">
            <a:extLst>
              <a:ext uri="{FF2B5EF4-FFF2-40B4-BE49-F238E27FC236}">
                <a16:creationId xmlns:a16="http://schemas.microsoft.com/office/drawing/2014/main" id="{F50B9CDE-951F-05D1-52CA-900B40620B97}"/>
              </a:ext>
            </a:extLst>
          </p:cNvPr>
          <p:cNvPicPr>
            <a:picLocks noChangeAspect="1"/>
          </p:cNvPicPr>
          <p:nvPr/>
        </p:nvPicPr>
        <p:blipFill>
          <a:blip r:embed="rId5"/>
          <a:stretch>
            <a:fillRect/>
          </a:stretch>
        </p:blipFill>
        <p:spPr>
          <a:xfrm>
            <a:off x="4876800" y="2514600"/>
            <a:ext cx="3886199" cy="2442968"/>
          </a:xfrm>
          <a:prstGeom prst="rect">
            <a:avLst/>
          </a:prstGeom>
        </p:spPr>
      </p:pic>
      <p:pic>
        <p:nvPicPr>
          <p:cNvPr id="14" name="Picture 13">
            <a:extLst>
              <a:ext uri="{FF2B5EF4-FFF2-40B4-BE49-F238E27FC236}">
                <a16:creationId xmlns:a16="http://schemas.microsoft.com/office/drawing/2014/main" id="{A90E6AAC-75EE-18A5-AC00-D67E49F446A2}"/>
              </a:ext>
            </a:extLst>
          </p:cNvPr>
          <p:cNvPicPr>
            <a:picLocks noChangeAspect="1"/>
          </p:cNvPicPr>
          <p:nvPr/>
        </p:nvPicPr>
        <p:blipFill>
          <a:blip r:embed="rId6"/>
          <a:stretch>
            <a:fillRect/>
          </a:stretch>
        </p:blipFill>
        <p:spPr>
          <a:xfrm>
            <a:off x="2743200" y="5029200"/>
            <a:ext cx="1850736" cy="1333500"/>
          </a:xfrm>
          <a:prstGeom prst="rect">
            <a:avLst/>
          </a:prstGeom>
        </p:spPr>
      </p:pic>
      <p:pic>
        <p:nvPicPr>
          <p:cNvPr id="15" name="Picture 14">
            <a:extLst>
              <a:ext uri="{FF2B5EF4-FFF2-40B4-BE49-F238E27FC236}">
                <a16:creationId xmlns:a16="http://schemas.microsoft.com/office/drawing/2014/main" id="{279D0EC4-0056-CB29-AD1E-1E6120CEFC1A}"/>
              </a:ext>
            </a:extLst>
          </p:cNvPr>
          <p:cNvPicPr>
            <a:picLocks noChangeAspect="1"/>
          </p:cNvPicPr>
          <p:nvPr/>
        </p:nvPicPr>
        <p:blipFill>
          <a:blip r:embed="rId7"/>
          <a:stretch>
            <a:fillRect/>
          </a:stretch>
        </p:blipFill>
        <p:spPr>
          <a:xfrm>
            <a:off x="4724400" y="5029200"/>
            <a:ext cx="1878037" cy="1371600"/>
          </a:xfrm>
          <a:prstGeom prst="rect">
            <a:avLst/>
          </a:prstGeom>
        </p:spPr>
      </p:pic>
    </p:spTree>
    <p:extLst>
      <p:ext uri="{BB962C8B-B14F-4D97-AF65-F5344CB8AC3E}">
        <p14:creationId xmlns:p14="http://schemas.microsoft.com/office/powerpoint/2010/main" val="1727803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 FTAs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27</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14" name="Picture 13">
            <a:extLst>
              <a:ext uri="{FF2B5EF4-FFF2-40B4-BE49-F238E27FC236}">
                <a16:creationId xmlns:a16="http://schemas.microsoft.com/office/drawing/2014/main" id="{2418F8A9-F55B-6484-114F-A62D137EE808}"/>
              </a:ext>
            </a:extLst>
          </p:cNvPr>
          <p:cNvPicPr>
            <a:picLocks noChangeAspect="1"/>
          </p:cNvPicPr>
          <p:nvPr/>
        </p:nvPicPr>
        <p:blipFill>
          <a:blip r:embed="rId3"/>
          <a:stretch>
            <a:fillRect/>
          </a:stretch>
        </p:blipFill>
        <p:spPr>
          <a:xfrm>
            <a:off x="3352800" y="4800600"/>
            <a:ext cx="2514600" cy="954107"/>
          </a:xfrm>
          <a:prstGeom prst="rect">
            <a:avLst/>
          </a:prstGeom>
        </p:spPr>
      </p:pic>
      <p:pic>
        <p:nvPicPr>
          <p:cNvPr id="3" name="Picture 2">
            <a:extLst>
              <a:ext uri="{FF2B5EF4-FFF2-40B4-BE49-F238E27FC236}">
                <a16:creationId xmlns:a16="http://schemas.microsoft.com/office/drawing/2014/main" id="{22593DB6-4171-98B3-337F-A681D938DA0B}"/>
              </a:ext>
            </a:extLst>
          </p:cNvPr>
          <p:cNvPicPr>
            <a:picLocks noChangeAspect="1"/>
          </p:cNvPicPr>
          <p:nvPr/>
        </p:nvPicPr>
        <p:blipFill>
          <a:blip r:embed="rId4"/>
          <a:stretch>
            <a:fillRect/>
          </a:stretch>
        </p:blipFill>
        <p:spPr>
          <a:xfrm>
            <a:off x="457200" y="2590800"/>
            <a:ext cx="4114800" cy="2444857"/>
          </a:xfrm>
          <a:prstGeom prst="rect">
            <a:avLst/>
          </a:prstGeom>
        </p:spPr>
      </p:pic>
      <p:pic>
        <p:nvPicPr>
          <p:cNvPr id="6" name="Picture 5">
            <a:extLst>
              <a:ext uri="{FF2B5EF4-FFF2-40B4-BE49-F238E27FC236}">
                <a16:creationId xmlns:a16="http://schemas.microsoft.com/office/drawing/2014/main" id="{6717B171-9BC9-0CE4-F93E-E2E6D136AE5E}"/>
              </a:ext>
            </a:extLst>
          </p:cNvPr>
          <p:cNvPicPr>
            <a:picLocks noChangeAspect="1"/>
          </p:cNvPicPr>
          <p:nvPr/>
        </p:nvPicPr>
        <p:blipFill>
          <a:blip r:embed="rId5"/>
          <a:stretch>
            <a:fillRect/>
          </a:stretch>
        </p:blipFill>
        <p:spPr>
          <a:xfrm>
            <a:off x="4724400" y="2590800"/>
            <a:ext cx="3886200" cy="2433099"/>
          </a:xfrm>
          <a:prstGeom prst="rect">
            <a:avLst/>
          </a:prstGeom>
        </p:spPr>
      </p:pic>
    </p:spTree>
    <p:extLst>
      <p:ext uri="{BB962C8B-B14F-4D97-AF65-F5344CB8AC3E}">
        <p14:creationId xmlns:p14="http://schemas.microsoft.com/office/powerpoint/2010/main" val="3296074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400" dirty="0"/>
              <a:t>Disputes at WTO in 2022-23:  </a:t>
            </a:r>
            <a:r>
              <a:rPr lang="en-US" sz="1400" dirty="0">
                <a:solidFill>
                  <a:srgbClr val="0070C0"/>
                </a:solidFill>
              </a:rPr>
              <a:t>Respondent</a:t>
            </a:r>
            <a:r>
              <a:rPr lang="en-US" sz="1400" dirty="0"/>
              <a:t>	</a:t>
            </a:r>
            <a:r>
              <a:rPr lang="en-US" sz="1400" dirty="0">
                <a:solidFill>
                  <a:srgbClr val="FF0000"/>
                </a:solidFill>
              </a:rPr>
              <a:t>Complainant</a:t>
            </a:r>
            <a:endParaRPr lang="en-US" sz="2400" dirty="0"/>
          </a:p>
          <a:p>
            <a:pPr lvl="1"/>
            <a:r>
              <a:rPr lang="en-US" sz="1800" dirty="0"/>
              <a:t>DS618: </a:t>
            </a:r>
            <a:r>
              <a:rPr lang="en-US" sz="1800" dirty="0">
                <a:solidFill>
                  <a:srgbClr val="0070C0"/>
                </a:solidFill>
              </a:rPr>
              <a:t>European Union </a:t>
            </a:r>
            <a:r>
              <a:rPr lang="en-US" sz="1800" dirty="0"/>
              <a:t>- Countervailing duties on imports of biodiesel from </a:t>
            </a:r>
            <a:r>
              <a:rPr lang="en-US" sz="1800" dirty="0">
                <a:solidFill>
                  <a:srgbClr val="FF0000"/>
                </a:solidFill>
              </a:rPr>
              <a:t>Indonesia</a:t>
            </a:r>
          </a:p>
          <a:p>
            <a:pPr lvl="2"/>
            <a:r>
              <a:rPr lang="en-US" sz="1400" dirty="0"/>
              <a:t>In consultations since 15 August 2023</a:t>
            </a:r>
            <a:endParaRPr lang="en-US" sz="1400" dirty="0">
              <a:solidFill>
                <a:srgbClr val="FF0000"/>
              </a:solidFill>
            </a:endParaRPr>
          </a:p>
          <a:p>
            <a:pPr lvl="1"/>
            <a:r>
              <a:rPr lang="en-US" sz="1800" dirty="0"/>
              <a:t>DS616: </a:t>
            </a:r>
            <a:r>
              <a:rPr lang="en-US" sz="1800" dirty="0">
                <a:solidFill>
                  <a:srgbClr val="0070C0"/>
                </a:solidFill>
              </a:rPr>
              <a:t>European Union </a:t>
            </a:r>
            <a:r>
              <a:rPr lang="en-US" sz="1800" dirty="0"/>
              <a:t>- Countervailing and Anti-Dumping Duties on Stainless Steel Cold-Rolled Flat Products from </a:t>
            </a:r>
            <a:r>
              <a:rPr lang="en-US" sz="1800" dirty="0">
                <a:solidFill>
                  <a:srgbClr val="FF0000"/>
                </a:solidFill>
              </a:rPr>
              <a:t>Indonesia</a:t>
            </a:r>
          </a:p>
          <a:p>
            <a:pPr lvl="2"/>
            <a:r>
              <a:rPr lang="en-US" sz="1400" dirty="0"/>
              <a:t>Consultations requested 24 January 2023; panel established but not yet composed</a:t>
            </a:r>
            <a:endParaRPr lang="en-US" sz="1400" dirty="0">
              <a:solidFill>
                <a:srgbClr val="FF0000"/>
              </a:solidFill>
            </a:endParaRPr>
          </a:p>
          <a:p>
            <a:pPr lvl="1"/>
            <a:r>
              <a:rPr lang="en-US" sz="1800" dirty="0"/>
              <a:t>DS613: </a:t>
            </a:r>
            <a:r>
              <a:rPr lang="en-US" sz="1800" dirty="0">
                <a:solidFill>
                  <a:srgbClr val="0070C0"/>
                </a:solidFill>
              </a:rPr>
              <a:t>European Union </a:t>
            </a:r>
            <a:r>
              <a:rPr lang="en-US" sz="1800" dirty="0"/>
              <a:t>— Measures concerning the importation of citrus fruit from </a:t>
            </a:r>
            <a:r>
              <a:rPr lang="en-US" sz="1800" dirty="0">
                <a:solidFill>
                  <a:srgbClr val="FF0000"/>
                </a:solidFill>
              </a:rPr>
              <a:t>South Africa</a:t>
            </a:r>
          </a:p>
          <a:p>
            <a:pPr lvl="2"/>
            <a:r>
              <a:rPr lang="en-US" sz="1600" dirty="0"/>
              <a:t>In consultations since 27 July 2022</a:t>
            </a:r>
          </a:p>
          <a:p>
            <a:pPr lvl="1"/>
            <a:r>
              <a:rPr lang="en-US" sz="1800" dirty="0"/>
              <a:t>DS612: </a:t>
            </a:r>
            <a:r>
              <a:rPr lang="en-US" sz="1800" dirty="0">
                <a:solidFill>
                  <a:srgbClr val="0070C0"/>
                </a:solidFill>
              </a:rPr>
              <a:t>United Kingdom</a:t>
            </a:r>
            <a:r>
              <a:rPr lang="en-US" sz="1800" dirty="0"/>
              <a:t>— Measures relating to the allocation of contracts for difference in low carbon energy generation, </a:t>
            </a:r>
            <a:r>
              <a:rPr lang="en-US" sz="1800" dirty="0">
                <a:solidFill>
                  <a:srgbClr val="FF0000"/>
                </a:solidFill>
              </a:rPr>
              <a:t>EU</a:t>
            </a:r>
          </a:p>
          <a:p>
            <a:pPr lvl="2"/>
            <a:r>
              <a:rPr lang="en-US" sz="1600" dirty="0"/>
              <a:t>In consultations since 28 March 2022</a:t>
            </a:r>
          </a:p>
          <a:p>
            <a:pPr lvl="1"/>
            <a:r>
              <a:rPr lang="en-US" sz="1800" dirty="0"/>
              <a:t>DS611: </a:t>
            </a:r>
            <a:r>
              <a:rPr lang="en-US" sz="1800" dirty="0">
                <a:solidFill>
                  <a:srgbClr val="0070C0"/>
                </a:solidFill>
              </a:rPr>
              <a:t>China</a:t>
            </a:r>
            <a:r>
              <a:rPr lang="en-US" sz="1800" dirty="0"/>
              <a:t>— Enforcement of intellectual property rights, </a:t>
            </a:r>
            <a:r>
              <a:rPr lang="en-US" sz="1800" dirty="0">
                <a:solidFill>
                  <a:srgbClr val="FF0000"/>
                </a:solidFill>
              </a:rPr>
              <a:t>EU</a:t>
            </a:r>
          </a:p>
          <a:p>
            <a:pPr lvl="2"/>
            <a:r>
              <a:rPr lang="en-US" sz="1600" dirty="0"/>
              <a:t>In consultations since 18 February 2022; panel composed</a:t>
            </a:r>
          </a:p>
          <a:p>
            <a:pPr lvl="1"/>
            <a:endParaRPr lang="en-US" sz="1600" dirty="0"/>
          </a:p>
          <a:p>
            <a:pPr lvl="1"/>
            <a:endParaRPr lang="en-US" sz="1800" dirty="0"/>
          </a:p>
          <a:p>
            <a:pPr lvl="2"/>
            <a:endParaRPr lang="en-US" sz="18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28</a:t>
            </a:fld>
            <a:endParaRPr lang="en-US" dirty="0"/>
          </a:p>
        </p:txBody>
      </p:sp>
    </p:spTree>
    <p:extLst>
      <p:ext uri="{BB962C8B-B14F-4D97-AF65-F5344CB8AC3E}">
        <p14:creationId xmlns:p14="http://schemas.microsoft.com/office/powerpoint/2010/main" val="4227310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29</a:t>
            </a:fld>
            <a:endParaRPr lang="en-US"/>
          </a:p>
        </p:txBody>
      </p:sp>
    </p:spTree>
    <p:extLst>
      <p:ext uri="{BB962C8B-B14F-4D97-AF65-F5344CB8AC3E}">
        <p14:creationId xmlns:p14="http://schemas.microsoft.com/office/powerpoint/2010/main" val="2954265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0B5B-14B6-6240-9A24-F3FA05834F2C}"/>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95BCFAF4-180D-B245-9203-31F6ECA5499F}"/>
              </a:ext>
            </a:extLst>
          </p:cNvPr>
          <p:cNvSpPr>
            <a:spLocks noGrp="1"/>
          </p:cNvSpPr>
          <p:nvPr>
            <p:ph idx="1"/>
          </p:nvPr>
        </p:nvSpPr>
        <p:spPr/>
        <p:txBody>
          <a:bodyPr/>
          <a:lstStyle/>
          <a:p>
            <a:r>
              <a:rPr lang="en-US" dirty="0"/>
              <a:t>Mid-term feedback:</a:t>
            </a:r>
          </a:p>
          <a:p>
            <a:pPr lvl="1"/>
            <a:r>
              <a:rPr lang="en-US" dirty="0"/>
              <a:t>Ford School students are asked for feedback, which will be shared anonymously with instructors.</a:t>
            </a:r>
          </a:p>
          <a:p>
            <a:r>
              <a:rPr lang="en-US" dirty="0"/>
              <a:t>Quizzes</a:t>
            </a:r>
          </a:p>
          <a:p>
            <a:pPr lvl="1"/>
            <a:r>
              <a:rPr lang="en-US" dirty="0"/>
              <a:t>Results: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F47859F-79BB-2D45-9C81-08E69B399686}"/>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63BD19A7-7EBE-1E41-97C6-551AE0A8B0FA}"/>
              </a:ext>
            </a:extLst>
          </p:cNvPr>
          <p:cNvSpPr>
            <a:spLocks noGrp="1"/>
          </p:cNvSpPr>
          <p:nvPr>
            <p:ph type="sldNum" sz="quarter" idx="12"/>
          </p:nvPr>
        </p:nvSpPr>
        <p:spPr/>
        <p:txBody>
          <a:bodyPr/>
          <a:lstStyle/>
          <a:p>
            <a:pPr>
              <a:defRPr/>
            </a:pPr>
            <a:fld id="{659DFB22-C7E9-9E4B-8431-4E4E88AD005A}" type="slidenum">
              <a:rPr lang="en-US" smtClean="0"/>
              <a:pPr>
                <a:defRPr/>
              </a:pPr>
              <a:t>3</a:t>
            </a:fld>
            <a:endParaRPr lang="en-US"/>
          </a:p>
        </p:txBody>
      </p:sp>
    </p:spTree>
    <p:extLst>
      <p:ext uri="{BB962C8B-B14F-4D97-AF65-F5344CB8AC3E}">
        <p14:creationId xmlns:p14="http://schemas.microsoft.com/office/powerpoint/2010/main" val="7203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pPr marL="0" indent="0">
              <a:buNone/>
            </a:pPr>
            <a:r>
              <a:rPr lang="en-US" sz="2800" dirty="0"/>
              <a:t>On Jackson:</a:t>
            </a:r>
          </a:p>
          <a:p>
            <a:r>
              <a:rPr lang="en-US" sz="2800" dirty="0"/>
              <a:t>What are the six entities that play constitutional roles in the European Community?</a:t>
            </a:r>
          </a:p>
          <a:p>
            <a:pPr marL="0" indent="0">
              <a:buNone/>
            </a:pPr>
            <a:endParaRPr lang="en-US" sz="2800" dirty="0"/>
          </a:p>
          <a:p>
            <a:pPr marL="0" indent="0">
              <a:buNone/>
            </a:pPr>
            <a:r>
              <a:rPr lang="en-US" sz="2800" dirty="0"/>
              <a:t>On “European Union in Brief”:</a:t>
            </a:r>
          </a:p>
          <a:p>
            <a:pPr lvl="0"/>
            <a:r>
              <a:rPr lang="en-US" sz="2800" dirty="0"/>
              <a:t>What does the “single market” entail? </a:t>
            </a:r>
          </a:p>
          <a:p>
            <a:pPr lvl="0"/>
            <a:r>
              <a:rPr lang="en-US" sz="2800" dirty="0"/>
              <a:t>What are the three entities through which EU citizens and members states are represented?  </a:t>
            </a:r>
          </a:p>
          <a:p>
            <a:pPr lvl="0"/>
            <a:r>
              <a:rPr lang="en-US" sz="2800" dirty="0"/>
              <a:t>Why and when did it change its name from EEC to EU?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30</a:t>
            </a:fld>
            <a:endParaRPr lang="en-US"/>
          </a:p>
        </p:txBody>
      </p:sp>
    </p:spTree>
    <p:extLst>
      <p:ext uri="{BB962C8B-B14F-4D97-AF65-F5344CB8AC3E}">
        <p14:creationId xmlns:p14="http://schemas.microsoft.com/office/powerpoint/2010/main" val="2639462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EU Commission “Making Trade Policy”</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What sorts of policy are the “exclusive power of the EU,” meaning that they cannot be done by member states individually?</a:t>
            </a:r>
          </a:p>
          <a:p>
            <a:r>
              <a:rPr lang="en-US" sz="2800" dirty="0"/>
              <a:t>Which part of the EU negotiates trade agreements with other countries?  Is that entity constrained in any way as to with whom it can negotiate and what its objectives should be?  </a:t>
            </a:r>
          </a:p>
          <a:p>
            <a:r>
              <a:rPr lang="en-US" sz="2800" dirty="0"/>
              <a:t>Once a trade agreement is negotiated, who approves it?</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31</a:t>
            </a:fld>
            <a:endParaRPr lang="en-US"/>
          </a:p>
        </p:txBody>
      </p:sp>
    </p:spTree>
    <p:extLst>
      <p:ext uri="{BB962C8B-B14F-4D97-AF65-F5344CB8AC3E}">
        <p14:creationId xmlns:p14="http://schemas.microsoft.com/office/powerpoint/2010/main" val="1681740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sz="4000" dirty="0"/>
              <a:t>Questions on</a:t>
            </a:r>
            <a:r>
              <a:rPr lang="en-US" sz="4000" i="1" dirty="0"/>
              <a:t>, </a:t>
            </a:r>
            <a:r>
              <a:rPr lang="en-US" sz="4000" dirty="0"/>
              <a:t>Matthias &amp; Parsons, </a:t>
            </a:r>
            <a:br>
              <a:rPr lang="en-US" sz="4000" dirty="0"/>
            </a:br>
            <a:r>
              <a:rPr lang="en-US" sz="4000" dirty="0"/>
              <a:t>“Single-Market Power…”</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Which of the US and EU have the more integrated markets? </a:t>
            </a:r>
          </a:p>
          <a:p>
            <a:r>
              <a:rPr lang="en-US" sz="2800" dirty="0"/>
              <a:t>If indeed the US is less integrated, why is there so much greater interstate trade and mobility? </a:t>
            </a:r>
          </a:p>
          <a:p>
            <a:r>
              <a:rPr lang="en-US" sz="2800" dirty="0"/>
              <a:t>How does California restrict imports of eggs from some other states?</a:t>
            </a:r>
          </a:p>
          <a:p>
            <a:r>
              <a:rPr lang="en-US" sz="2800" dirty="0"/>
              <a:t>Can colleges in the US and EU charge different tuitions for students from outside their state or country?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32</a:t>
            </a:fld>
            <a:endParaRPr lang="en-US"/>
          </a:p>
        </p:txBody>
      </p:sp>
    </p:spTree>
    <p:extLst>
      <p:ext uri="{BB962C8B-B14F-4D97-AF65-F5344CB8AC3E}">
        <p14:creationId xmlns:p14="http://schemas.microsoft.com/office/powerpoint/2010/main" val="3631771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a:t>
            </a:r>
            <a:r>
              <a:rPr lang="en-US" i="1" dirty="0"/>
              <a:t>Economist</a:t>
            </a:r>
            <a:r>
              <a:rPr lang="en-US" dirty="0"/>
              <a:t>, </a:t>
            </a:r>
            <a:br>
              <a:rPr lang="en-US" dirty="0"/>
            </a:br>
            <a:r>
              <a:rPr lang="en-US" dirty="0"/>
              <a:t>“The Trade War Within”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To what extent are EU countries largely free-traders?</a:t>
            </a:r>
          </a:p>
          <a:p>
            <a:r>
              <a:rPr lang="en-US" sz="2800" dirty="0"/>
              <a:t>Why was the EU considering taking some developing countries off the list for GSP treatment?  Can you find out whether it did in fact do this for Brazil, Russia, Saudi Arabia, South Africa?</a:t>
            </a:r>
          </a:p>
          <a:p>
            <a:r>
              <a:rPr lang="en-US" sz="2800" dirty="0"/>
              <a:t>What are the 3 levels of EU GSP and what do they mean? </a:t>
            </a:r>
          </a:p>
          <a:p>
            <a:r>
              <a:rPr lang="en-US" sz="2800" dirty="0"/>
              <a:t>What is meant by the need for “reciprocity”?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33</a:t>
            </a:fld>
            <a:endParaRPr lang="en-US"/>
          </a:p>
        </p:txBody>
      </p:sp>
    </p:spTree>
    <p:extLst>
      <p:ext uri="{BB962C8B-B14F-4D97-AF65-F5344CB8AC3E}">
        <p14:creationId xmlns:p14="http://schemas.microsoft.com/office/powerpoint/2010/main" val="2339134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Bounds, </a:t>
            </a:r>
            <a:br>
              <a:rPr lang="en-US" dirty="0"/>
            </a:br>
            <a:r>
              <a:rPr lang="en-US" dirty="0"/>
              <a:t>“EU Seeks Protected Status”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Once a product has protected status, what does this mean? </a:t>
            </a:r>
          </a:p>
          <a:p>
            <a:r>
              <a:rPr lang="en-US" dirty="0"/>
              <a:t>Does the WTO accept the idea of protected status? </a:t>
            </a:r>
          </a:p>
          <a:p>
            <a:r>
              <a:rPr lang="en-US" dirty="0"/>
              <a:t>What are some examples of currently protected products? </a:t>
            </a:r>
          </a:p>
          <a:p>
            <a:r>
              <a:rPr lang="en-US" dirty="0"/>
              <a:t>Over what part(s) of the world do the EU designations of protected status apply?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34</a:t>
            </a:fld>
            <a:endParaRPr lang="en-US"/>
          </a:p>
        </p:txBody>
      </p:sp>
    </p:spTree>
    <p:extLst>
      <p:ext uri="{BB962C8B-B14F-4D97-AF65-F5344CB8AC3E}">
        <p14:creationId xmlns:p14="http://schemas.microsoft.com/office/powerpoint/2010/main" val="4026207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t>Japan</a:t>
            </a:r>
          </a:p>
          <a:p>
            <a:r>
              <a:rPr lang="en-US" dirty="0">
                <a:solidFill>
                  <a:schemeClr val="bg1">
                    <a:lumMod val="75000"/>
                  </a:schemeClr>
                </a:solidFill>
              </a:rPr>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35</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75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Portions of government dealing with trade</a:t>
            </a:r>
          </a:p>
          <a:p>
            <a:pPr lvl="1"/>
            <a:r>
              <a:rPr lang="en-US" dirty="0"/>
              <a:t>METI = Ministry of Economy, Trade, and Industry</a:t>
            </a:r>
          </a:p>
          <a:p>
            <a:pPr lvl="2"/>
            <a:r>
              <a:rPr lang="en-US" dirty="0"/>
              <a:t>Previously MITI, Ministry of International Trade and Industry</a:t>
            </a:r>
          </a:p>
          <a:p>
            <a:pPr lvl="1"/>
            <a:r>
              <a:rPr lang="en-US" dirty="0"/>
              <a:t>MAFF = Ministry of Agriculture, Forestry, and Fisheries</a:t>
            </a:r>
          </a:p>
          <a:p>
            <a:pPr lvl="2"/>
            <a:r>
              <a:rPr lang="en-US" dirty="0"/>
              <a:t>Handles all agriculture trade (with high tariffs)</a:t>
            </a:r>
          </a:p>
          <a:p>
            <a:pPr lvl="1"/>
            <a:r>
              <a:rPr lang="en-US" dirty="0"/>
              <a:t>MOFA = Ministry of Foreign Affairs</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36</a:t>
            </a:fld>
            <a:endParaRPr lang="en-US"/>
          </a:p>
        </p:txBody>
      </p:sp>
    </p:spTree>
    <p:extLst>
      <p:ext uri="{BB962C8B-B14F-4D97-AF65-F5344CB8AC3E}">
        <p14:creationId xmlns:p14="http://schemas.microsoft.com/office/powerpoint/2010/main" val="2545039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sz="2800" dirty="0"/>
              <a:t>Japan’s trade disputes</a:t>
            </a:r>
          </a:p>
          <a:p>
            <a:pPr lvl="1"/>
            <a:r>
              <a:rPr lang="en-US" sz="2400" dirty="0"/>
              <a:t>Most serious recent dispute has been with South Korea</a:t>
            </a:r>
          </a:p>
          <a:p>
            <a:pPr lvl="2"/>
            <a:r>
              <a:rPr lang="en-US" sz="2000" dirty="0"/>
              <a:t>2018:  S.K. Supreme Court ordered reparations from 2 Japanese companies for WWII forced labor.  </a:t>
            </a:r>
          </a:p>
          <a:p>
            <a:pPr lvl="2"/>
            <a:r>
              <a:rPr lang="en-US" sz="2000" dirty="0"/>
              <a:t>S.K. also continues concerns about WWII “comfort women”</a:t>
            </a:r>
          </a:p>
          <a:p>
            <a:pPr lvl="2"/>
            <a:r>
              <a:rPr lang="en-US" sz="2000" dirty="0"/>
              <a:t>2019:  Japan tightened export controls to S.K. and dropped S.K. from its “white list” for ”fast-track exports”</a:t>
            </a:r>
          </a:p>
          <a:p>
            <a:pPr lvl="2"/>
            <a:r>
              <a:rPr lang="en-US" sz="2000" dirty="0"/>
              <a:t>S.K cancelled military intelligence sharing</a:t>
            </a:r>
          </a:p>
          <a:p>
            <a:pPr lvl="2"/>
            <a:r>
              <a:rPr lang="en-US" sz="2000" dirty="0"/>
              <a:t>2-way trade dropped 41%</a:t>
            </a:r>
          </a:p>
          <a:p>
            <a:pPr lvl="2"/>
            <a:r>
              <a:rPr lang="en-US" sz="2000" dirty="0"/>
              <a:t>As we saw Sep 4, they have now resolved the issue</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37</a:t>
            </a:fld>
            <a:endParaRPr lang="en-US"/>
          </a:p>
        </p:txBody>
      </p:sp>
    </p:spTree>
    <p:extLst>
      <p:ext uri="{BB962C8B-B14F-4D97-AF65-F5344CB8AC3E}">
        <p14:creationId xmlns:p14="http://schemas.microsoft.com/office/powerpoint/2010/main" val="1965108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38</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Japan Tariffs per WTO</a:t>
            </a:r>
          </a:p>
        </p:txBody>
      </p:sp>
      <p:pic>
        <p:nvPicPr>
          <p:cNvPr id="3" name="Picture 2">
            <a:extLst>
              <a:ext uri="{FF2B5EF4-FFF2-40B4-BE49-F238E27FC236}">
                <a16:creationId xmlns:a16="http://schemas.microsoft.com/office/drawing/2014/main" id="{8D65C9D5-D5B4-65EA-15AD-3029AC363B57}"/>
              </a:ext>
            </a:extLst>
          </p:cNvPr>
          <p:cNvPicPr>
            <a:picLocks noChangeAspect="1"/>
          </p:cNvPicPr>
          <p:nvPr/>
        </p:nvPicPr>
        <p:blipFill>
          <a:blip r:embed="rId3"/>
          <a:stretch>
            <a:fillRect/>
          </a:stretch>
        </p:blipFill>
        <p:spPr>
          <a:xfrm>
            <a:off x="1200150" y="1682750"/>
            <a:ext cx="6743700" cy="3492500"/>
          </a:xfrm>
          <a:prstGeom prst="rect">
            <a:avLst/>
          </a:prstGeom>
        </p:spPr>
      </p:pic>
    </p:spTree>
    <p:extLst>
      <p:ext uri="{BB962C8B-B14F-4D97-AF65-F5344CB8AC3E}">
        <p14:creationId xmlns:p14="http://schemas.microsoft.com/office/powerpoint/2010/main" val="3928975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F353E5-6910-8772-6102-3CDD7F9D37C7}"/>
              </a:ext>
            </a:extLst>
          </p:cNvPr>
          <p:cNvPicPr>
            <a:picLocks noChangeAspect="1"/>
          </p:cNvPicPr>
          <p:nvPr/>
        </p:nvPicPr>
        <p:blipFill>
          <a:blip r:embed="rId3"/>
          <a:stretch>
            <a:fillRect/>
          </a:stretch>
        </p:blipFill>
        <p:spPr>
          <a:xfrm>
            <a:off x="685800" y="1012749"/>
            <a:ext cx="7772400" cy="483250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39</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Japan per WTO</a:t>
            </a:r>
          </a:p>
        </p:txBody>
      </p:sp>
      <p:pic>
        <p:nvPicPr>
          <p:cNvPr id="7" name="Picture 6">
            <a:extLst>
              <a:ext uri="{FF2B5EF4-FFF2-40B4-BE49-F238E27FC236}">
                <a16:creationId xmlns:a16="http://schemas.microsoft.com/office/drawing/2014/main" id="{58FE4DEF-5892-A244-B53B-D3DA538A6783}"/>
              </a:ext>
            </a:extLst>
          </p:cNvPr>
          <p:cNvPicPr>
            <a:picLocks noChangeAspect="1"/>
          </p:cNvPicPr>
          <p:nvPr/>
        </p:nvPicPr>
        <p:blipFill>
          <a:blip r:embed="rId4"/>
          <a:stretch>
            <a:fillRect/>
          </a:stretch>
        </p:blipFill>
        <p:spPr>
          <a:xfrm>
            <a:off x="0" y="4180490"/>
            <a:ext cx="1905000" cy="1839310"/>
          </a:xfrm>
          <a:prstGeom prst="rect">
            <a:avLst/>
          </a:prstGeom>
        </p:spPr>
      </p:pic>
      <p:pic>
        <p:nvPicPr>
          <p:cNvPr id="3" name="Picture 2">
            <a:extLst>
              <a:ext uri="{FF2B5EF4-FFF2-40B4-BE49-F238E27FC236}">
                <a16:creationId xmlns:a16="http://schemas.microsoft.com/office/drawing/2014/main" id="{930BD9EB-A9D5-8B45-983A-78C21EDE4A2E}"/>
              </a:ext>
            </a:extLst>
          </p:cNvPr>
          <p:cNvPicPr>
            <a:picLocks noChangeAspect="1"/>
          </p:cNvPicPr>
          <p:nvPr/>
        </p:nvPicPr>
        <p:blipFill>
          <a:blip r:embed="rId5"/>
          <a:stretch>
            <a:fillRect/>
          </a:stretch>
        </p:blipFill>
        <p:spPr>
          <a:xfrm>
            <a:off x="3657600" y="4724400"/>
            <a:ext cx="1784350" cy="1312226"/>
          </a:xfrm>
          <a:prstGeom prst="rect">
            <a:avLst/>
          </a:prstGeom>
        </p:spPr>
      </p:pic>
    </p:spTree>
    <p:extLst>
      <p:ext uri="{BB962C8B-B14F-4D97-AF65-F5344CB8AC3E}">
        <p14:creationId xmlns:p14="http://schemas.microsoft.com/office/powerpoint/2010/main" val="57500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t>European Union</a:t>
            </a:r>
          </a:p>
          <a:p>
            <a:r>
              <a:rPr lang="en-US" dirty="0"/>
              <a:t>Japan</a:t>
            </a:r>
          </a:p>
          <a:p>
            <a:r>
              <a:rPr lang="en-US" dirty="0"/>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62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534C09-87B4-A75D-CF7D-1D5BFBD60D22}"/>
              </a:ext>
            </a:extLst>
          </p:cNvPr>
          <p:cNvPicPr>
            <a:picLocks noChangeAspect="1"/>
          </p:cNvPicPr>
          <p:nvPr/>
        </p:nvPicPr>
        <p:blipFill>
          <a:blip r:embed="rId3"/>
          <a:stretch>
            <a:fillRect/>
          </a:stretch>
        </p:blipFill>
        <p:spPr>
          <a:xfrm>
            <a:off x="685800" y="983114"/>
            <a:ext cx="7772400" cy="489177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40</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Japan per WTO</a:t>
            </a:r>
          </a:p>
        </p:txBody>
      </p:sp>
      <p:pic>
        <p:nvPicPr>
          <p:cNvPr id="3" name="Picture 2">
            <a:extLst>
              <a:ext uri="{FF2B5EF4-FFF2-40B4-BE49-F238E27FC236}">
                <a16:creationId xmlns:a16="http://schemas.microsoft.com/office/drawing/2014/main" id="{99F8E3B9-17AE-D4DA-C619-A9466788A905}"/>
              </a:ext>
            </a:extLst>
          </p:cNvPr>
          <p:cNvPicPr>
            <a:picLocks noChangeAspect="1"/>
          </p:cNvPicPr>
          <p:nvPr/>
        </p:nvPicPr>
        <p:blipFill>
          <a:blip r:embed="rId4"/>
          <a:stretch>
            <a:fillRect/>
          </a:stretch>
        </p:blipFill>
        <p:spPr>
          <a:xfrm>
            <a:off x="152400" y="4648200"/>
            <a:ext cx="2514600" cy="954107"/>
          </a:xfrm>
          <a:prstGeom prst="rect">
            <a:avLst/>
          </a:prstGeom>
        </p:spPr>
      </p:pic>
    </p:spTree>
    <p:extLst>
      <p:ext uri="{BB962C8B-B14F-4D97-AF65-F5344CB8AC3E}">
        <p14:creationId xmlns:p14="http://schemas.microsoft.com/office/powerpoint/2010/main" val="2147225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2020-21: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2000" dirty="0"/>
              <a:t>DS601: </a:t>
            </a:r>
            <a:r>
              <a:rPr lang="en-US" sz="2000" dirty="0">
                <a:solidFill>
                  <a:srgbClr val="0070C0"/>
                </a:solidFill>
              </a:rPr>
              <a:t>China</a:t>
            </a:r>
            <a:r>
              <a:rPr lang="en-US" sz="2000" dirty="0"/>
              <a:t> — Anti-Dumping measures on stainless steel products from </a:t>
            </a:r>
            <a:r>
              <a:rPr lang="en-US" sz="2000" dirty="0">
                <a:solidFill>
                  <a:srgbClr val="FF0000"/>
                </a:solidFill>
              </a:rPr>
              <a:t>Japan</a:t>
            </a:r>
          </a:p>
          <a:p>
            <a:pPr lvl="2"/>
            <a:r>
              <a:rPr lang="en-US" sz="1800" dirty="0"/>
              <a:t>Consultations requested 11 June 2021</a:t>
            </a:r>
          </a:p>
          <a:p>
            <a:pPr lvl="2"/>
            <a:r>
              <a:rPr lang="en-US" sz="1800" dirty="0"/>
              <a:t>Report(s) adopted with recommendation to bring measures into conformity</a:t>
            </a:r>
          </a:p>
          <a:p>
            <a:pPr lvl="1"/>
            <a:r>
              <a:rPr lang="en-US" sz="2000" dirty="0"/>
              <a:t>DS594: </a:t>
            </a:r>
            <a:r>
              <a:rPr lang="en-US" sz="2000" dirty="0">
                <a:solidFill>
                  <a:srgbClr val="0070C0"/>
                </a:solidFill>
              </a:rPr>
              <a:t>Korea</a:t>
            </a:r>
            <a:r>
              <a:rPr lang="en-US" sz="2000" dirty="0"/>
              <a:t> — Measures Affecting Trade in Commercial Vessels (second complaint) (</a:t>
            </a:r>
            <a:r>
              <a:rPr lang="en-US" sz="2000" dirty="0">
                <a:solidFill>
                  <a:srgbClr val="FF0000"/>
                </a:solidFill>
              </a:rPr>
              <a:t>Japan</a:t>
            </a:r>
            <a:r>
              <a:rPr lang="en-US" sz="2000" dirty="0"/>
              <a:t>)</a:t>
            </a:r>
          </a:p>
          <a:p>
            <a:pPr lvl="2"/>
            <a:r>
              <a:rPr lang="en-US" sz="1800" dirty="0"/>
              <a:t>In consultations since 31 January 2020</a:t>
            </a:r>
            <a:endParaRPr lang="en-US" sz="9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41</a:t>
            </a:fld>
            <a:endParaRPr lang="en-US" dirty="0"/>
          </a:p>
        </p:txBody>
      </p:sp>
    </p:spTree>
    <p:extLst>
      <p:ext uri="{BB962C8B-B14F-4D97-AF65-F5344CB8AC3E}">
        <p14:creationId xmlns:p14="http://schemas.microsoft.com/office/powerpoint/2010/main" val="1557606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42</a:t>
            </a:fld>
            <a:endParaRPr lang="en-US"/>
          </a:p>
        </p:txBody>
      </p:sp>
    </p:spTree>
    <p:extLst>
      <p:ext uri="{BB962C8B-B14F-4D97-AF65-F5344CB8AC3E}">
        <p14:creationId xmlns:p14="http://schemas.microsoft.com/office/powerpoint/2010/main" val="3666563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371600"/>
            <a:ext cx="8229600" cy="4525963"/>
          </a:xfrm>
        </p:spPr>
        <p:txBody>
          <a:bodyPr/>
          <a:lstStyle/>
          <a:p>
            <a:pPr marL="0" indent="0">
              <a:buNone/>
            </a:pPr>
            <a:r>
              <a:rPr lang="en-US" sz="2800" dirty="0"/>
              <a:t>From Jackson:</a:t>
            </a:r>
          </a:p>
          <a:p>
            <a:r>
              <a:rPr lang="en-US" sz="2800" dirty="0"/>
              <a:t>Why is Japan a less complicated country than the US and EU for understanding its interaction with international trade law and negotiations?</a:t>
            </a:r>
          </a:p>
          <a:p>
            <a:endParaRPr lang="en-US" sz="2800" dirty="0"/>
          </a:p>
          <a:p>
            <a:pPr marL="0" indent="0">
              <a:buNone/>
            </a:pPr>
            <a:r>
              <a:rPr lang="en-US" sz="2800" dirty="0"/>
              <a:t>From METI: </a:t>
            </a:r>
          </a:p>
          <a:p>
            <a:r>
              <a:rPr lang="en-US" sz="2800" dirty="0"/>
              <a:t>What is METI’s “general rule”? </a:t>
            </a:r>
          </a:p>
          <a:p>
            <a:r>
              <a:rPr lang="en-US" sz="2800" dirty="0"/>
              <a:t>What are some of the exceptions to free trade that they base their trade controls on? </a:t>
            </a:r>
          </a:p>
          <a:p>
            <a:r>
              <a:rPr lang="en-US" sz="2800" dirty="0"/>
              <a:t>What are some of the things that METI does? </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43</a:t>
            </a:fld>
            <a:endParaRPr lang="en-US"/>
          </a:p>
        </p:txBody>
      </p:sp>
    </p:spTree>
    <p:extLst>
      <p:ext uri="{BB962C8B-B14F-4D97-AF65-F5344CB8AC3E}">
        <p14:creationId xmlns:p14="http://schemas.microsoft.com/office/powerpoint/2010/main" val="2855503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Japan’s</a:t>
            </a:r>
            <a:br>
              <a:rPr lang="en-US" dirty="0"/>
            </a:br>
            <a:r>
              <a:rPr lang="en-US" dirty="0"/>
              <a:t>“Trade Policy Review 2023”</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What are some unusual features of Japan’s international economic situation? </a:t>
            </a:r>
          </a:p>
          <a:p>
            <a:r>
              <a:rPr lang="en-US" dirty="0"/>
              <a:t>On what are Japan’s highest MFN tariffs?</a:t>
            </a:r>
          </a:p>
          <a:p>
            <a:r>
              <a:rPr lang="en-US" dirty="0"/>
              <a:t>Has Japan recently adopted new industrial policy?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44</a:t>
            </a:fld>
            <a:endParaRPr lang="en-US"/>
          </a:p>
        </p:txBody>
      </p:sp>
    </p:spTree>
    <p:extLst>
      <p:ext uri="{BB962C8B-B14F-4D97-AF65-F5344CB8AC3E}">
        <p14:creationId xmlns:p14="http://schemas.microsoft.com/office/powerpoint/2010/main" val="4167555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45</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142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Part of government dealing with trade</a:t>
            </a:r>
          </a:p>
          <a:p>
            <a:pPr lvl="1"/>
            <a:r>
              <a:rPr lang="en-US" dirty="0"/>
              <a:t>MOFCOM = Ministry of Commerce</a:t>
            </a:r>
          </a:p>
          <a:p>
            <a:pPr lvl="2"/>
            <a:r>
              <a:rPr lang="en-US" dirty="0"/>
              <a:t>Mission: To draft the laws and regulations governing foreign trade </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46</a:t>
            </a:fld>
            <a:endParaRPr lang="en-US"/>
          </a:p>
        </p:txBody>
      </p:sp>
    </p:spTree>
    <p:extLst>
      <p:ext uri="{BB962C8B-B14F-4D97-AF65-F5344CB8AC3E}">
        <p14:creationId xmlns:p14="http://schemas.microsoft.com/office/powerpoint/2010/main" val="3236493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47</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China Tariffs per WTO</a:t>
            </a:r>
          </a:p>
        </p:txBody>
      </p:sp>
      <p:pic>
        <p:nvPicPr>
          <p:cNvPr id="2" name="Picture 1">
            <a:extLst>
              <a:ext uri="{FF2B5EF4-FFF2-40B4-BE49-F238E27FC236}">
                <a16:creationId xmlns:a16="http://schemas.microsoft.com/office/drawing/2014/main" id="{212BD13C-E231-D378-AEAF-30BECF1B7415}"/>
              </a:ext>
            </a:extLst>
          </p:cNvPr>
          <p:cNvPicPr>
            <a:picLocks noChangeAspect="1"/>
          </p:cNvPicPr>
          <p:nvPr/>
        </p:nvPicPr>
        <p:blipFill>
          <a:blip r:embed="rId3"/>
          <a:stretch>
            <a:fillRect/>
          </a:stretch>
        </p:blipFill>
        <p:spPr>
          <a:xfrm>
            <a:off x="685800" y="1411599"/>
            <a:ext cx="7772400" cy="4034802"/>
          </a:xfrm>
          <a:prstGeom prst="rect">
            <a:avLst/>
          </a:prstGeom>
        </p:spPr>
      </p:pic>
      <p:sp>
        <p:nvSpPr>
          <p:cNvPr id="3" name="TextBox 2">
            <a:extLst>
              <a:ext uri="{FF2B5EF4-FFF2-40B4-BE49-F238E27FC236}">
                <a16:creationId xmlns:a16="http://schemas.microsoft.com/office/drawing/2014/main" id="{C51D407E-E65B-9152-6001-EEB8C84DD90F}"/>
              </a:ext>
            </a:extLst>
          </p:cNvPr>
          <p:cNvSpPr txBox="1"/>
          <p:nvPr/>
        </p:nvSpPr>
        <p:spPr>
          <a:xfrm>
            <a:off x="6400800" y="990600"/>
            <a:ext cx="1905000" cy="1477328"/>
          </a:xfrm>
          <a:prstGeom prst="rect">
            <a:avLst/>
          </a:prstGeom>
          <a:solidFill>
            <a:schemeClr val="bg1"/>
          </a:solidFill>
          <a:ln w="57150">
            <a:solidFill>
              <a:srgbClr val="FF0000"/>
            </a:solidFill>
          </a:ln>
        </p:spPr>
        <p:txBody>
          <a:bodyPr wrap="square" rtlCol="0">
            <a:spAutoFit/>
          </a:bodyPr>
          <a:lstStyle/>
          <a:p>
            <a:r>
              <a:rPr lang="en-US" dirty="0">
                <a:solidFill>
                  <a:srgbClr val="FF0000"/>
                </a:solidFill>
              </a:rPr>
              <a:t>This is from earlier year.  This year WTO says “No Data found”</a:t>
            </a:r>
          </a:p>
        </p:txBody>
      </p:sp>
    </p:spTree>
    <p:extLst>
      <p:ext uri="{BB962C8B-B14F-4D97-AF65-F5344CB8AC3E}">
        <p14:creationId xmlns:p14="http://schemas.microsoft.com/office/powerpoint/2010/main" val="3869098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3871A-6689-0866-920F-0E340606F236}"/>
              </a:ext>
            </a:extLst>
          </p:cNvPr>
          <p:cNvPicPr>
            <a:picLocks noChangeAspect="1"/>
          </p:cNvPicPr>
          <p:nvPr/>
        </p:nvPicPr>
        <p:blipFill>
          <a:blip r:embed="rId3"/>
          <a:stretch>
            <a:fillRect/>
          </a:stretch>
        </p:blipFill>
        <p:spPr>
          <a:xfrm>
            <a:off x="685800" y="983114"/>
            <a:ext cx="7772400" cy="489177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48</a:t>
            </a:fld>
            <a:endParaRPr lang="en-US"/>
          </a:p>
        </p:txBody>
      </p:sp>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China per WTO</a:t>
            </a:r>
          </a:p>
        </p:txBody>
      </p:sp>
      <p:pic>
        <p:nvPicPr>
          <p:cNvPr id="7" name="Picture 6">
            <a:extLst>
              <a:ext uri="{FF2B5EF4-FFF2-40B4-BE49-F238E27FC236}">
                <a16:creationId xmlns:a16="http://schemas.microsoft.com/office/drawing/2014/main" id="{FAA93CC8-6A0A-F447-B210-AADD16A6A6E1}"/>
              </a:ext>
            </a:extLst>
          </p:cNvPr>
          <p:cNvPicPr>
            <a:picLocks noChangeAspect="1"/>
          </p:cNvPicPr>
          <p:nvPr/>
        </p:nvPicPr>
        <p:blipFill>
          <a:blip r:embed="rId4"/>
          <a:stretch>
            <a:fillRect/>
          </a:stretch>
        </p:blipFill>
        <p:spPr>
          <a:xfrm>
            <a:off x="0" y="4180490"/>
            <a:ext cx="1905000" cy="1839310"/>
          </a:xfrm>
          <a:prstGeom prst="rect">
            <a:avLst/>
          </a:prstGeom>
        </p:spPr>
      </p:pic>
      <p:pic>
        <p:nvPicPr>
          <p:cNvPr id="8" name="Picture 7">
            <a:extLst>
              <a:ext uri="{FF2B5EF4-FFF2-40B4-BE49-F238E27FC236}">
                <a16:creationId xmlns:a16="http://schemas.microsoft.com/office/drawing/2014/main" id="{63986202-74D3-004C-A54E-8D0476F152B2}"/>
              </a:ext>
            </a:extLst>
          </p:cNvPr>
          <p:cNvPicPr>
            <a:picLocks noChangeAspect="1"/>
          </p:cNvPicPr>
          <p:nvPr/>
        </p:nvPicPr>
        <p:blipFill>
          <a:blip r:embed="rId5"/>
          <a:stretch>
            <a:fillRect/>
          </a:stretch>
        </p:blipFill>
        <p:spPr>
          <a:xfrm>
            <a:off x="3429000" y="4876800"/>
            <a:ext cx="1759341" cy="1314450"/>
          </a:xfrm>
          <a:prstGeom prst="rect">
            <a:avLst/>
          </a:prstGeom>
        </p:spPr>
      </p:pic>
    </p:spTree>
    <p:extLst>
      <p:ext uri="{BB962C8B-B14F-4D97-AF65-F5344CB8AC3E}">
        <p14:creationId xmlns:p14="http://schemas.microsoft.com/office/powerpoint/2010/main" val="371545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F7016-DCC2-8BE4-F496-BD9BD702C00E}"/>
              </a:ext>
            </a:extLst>
          </p:cNvPr>
          <p:cNvPicPr>
            <a:picLocks noChangeAspect="1"/>
          </p:cNvPicPr>
          <p:nvPr/>
        </p:nvPicPr>
        <p:blipFill>
          <a:blip r:embed="rId3"/>
          <a:stretch>
            <a:fillRect/>
          </a:stretch>
        </p:blipFill>
        <p:spPr>
          <a:xfrm>
            <a:off x="685800" y="994952"/>
            <a:ext cx="7772400" cy="4868095"/>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49</a:t>
            </a:fld>
            <a:endParaRPr lang="en-US"/>
          </a:p>
        </p:txBody>
      </p:sp>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China per WTO</a:t>
            </a:r>
          </a:p>
        </p:txBody>
      </p:sp>
      <p:pic>
        <p:nvPicPr>
          <p:cNvPr id="9" name="Picture 8">
            <a:extLst>
              <a:ext uri="{FF2B5EF4-FFF2-40B4-BE49-F238E27FC236}">
                <a16:creationId xmlns:a16="http://schemas.microsoft.com/office/drawing/2014/main" id="{B7D596CC-FD46-FA50-8BEE-04D5B4535693}"/>
              </a:ext>
            </a:extLst>
          </p:cNvPr>
          <p:cNvPicPr>
            <a:picLocks noChangeAspect="1"/>
          </p:cNvPicPr>
          <p:nvPr/>
        </p:nvPicPr>
        <p:blipFill>
          <a:blip r:embed="rId4"/>
          <a:stretch>
            <a:fillRect/>
          </a:stretch>
        </p:blipFill>
        <p:spPr>
          <a:xfrm>
            <a:off x="152400" y="4648200"/>
            <a:ext cx="2514600" cy="954107"/>
          </a:xfrm>
          <a:prstGeom prst="rect">
            <a:avLst/>
          </a:prstGeom>
        </p:spPr>
      </p:pic>
    </p:spTree>
    <p:extLst>
      <p:ext uri="{BB962C8B-B14F-4D97-AF65-F5344CB8AC3E}">
        <p14:creationId xmlns:p14="http://schemas.microsoft.com/office/powerpoint/2010/main" val="107637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sz="2800" dirty="0"/>
              <a:t>History</a:t>
            </a:r>
          </a:p>
          <a:p>
            <a:pPr lvl="1"/>
            <a:r>
              <a:rPr lang="en-US" sz="2400" dirty="0"/>
              <a:t>1957 Treaty of Rome created European Economic Community (EEC) as a ”common market”</a:t>
            </a:r>
          </a:p>
          <a:p>
            <a:pPr lvl="2"/>
            <a:r>
              <a:rPr lang="en-US" sz="2000" dirty="0"/>
              <a:t>Eliminated barriers to movement of goods, services, capital, and labor (eventually)</a:t>
            </a:r>
          </a:p>
          <a:p>
            <a:pPr lvl="2"/>
            <a:r>
              <a:rPr lang="en-US" sz="2000" dirty="0"/>
              <a:t>Prohibited policies to inhibit market competition</a:t>
            </a:r>
          </a:p>
          <a:p>
            <a:pPr lvl="2"/>
            <a:r>
              <a:rPr lang="en-US" sz="2000" dirty="0"/>
              <a:t>Adopted Common Agricultural Policy (CAP)</a:t>
            </a:r>
          </a:p>
          <a:p>
            <a:pPr lvl="2"/>
            <a:r>
              <a:rPr lang="en-US" sz="2000" dirty="0"/>
              <a:t>Adopted common external trade policy</a:t>
            </a:r>
          </a:p>
          <a:p>
            <a:pPr lvl="3"/>
            <a:r>
              <a:rPr lang="en-US" sz="1800" dirty="0"/>
              <a:t>(Hence a Customs Union, not a Free Trade Area)</a:t>
            </a:r>
          </a:p>
          <a:p>
            <a:pPr lvl="1"/>
            <a:r>
              <a:rPr lang="en-US" sz="2000" dirty="0"/>
              <a:t>Original Six countries:  Belgium, France, Germany, Italy, Luxembourg, Netherlands</a:t>
            </a:r>
          </a:p>
          <a:p>
            <a:pPr lvl="1"/>
            <a:r>
              <a:rPr lang="en-US" sz="2000" dirty="0"/>
              <a:t>Added 6 more: 1973:  Denmark, Ireland, UK; 1981: Greece; 1986:  Portugal, Spain (also E. Germany 1990)</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a:t>
            </a:fld>
            <a:endParaRPr lang="en-US"/>
          </a:p>
        </p:txBody>
      </p:sp>
    </p:spTree>
    <p:extLst>
      <p:ext uri="{BB962C8B-B14F-4D97-AF65-F5344CB8AC3E}">
        <p14:creationId xmlns:p14="http://schemas.microsoft.com/office/powerpoint/2010/main" val="1034240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2022-23: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1800" dirty="0"/>
              <a:t>DS615:  </a:t>
            </a:r>
            <a:r>
              <a:rPr lang="en-US" sz="1800" dirty="0">
                <a:solidFill>
                  <a:srgbClr val="0070C0"/>
                </a:solidFill>
              </a:rPr>
              <a:t>United States </a:t>
            </a:r>
            <a:r>
              <a:rPr lang="en-US" sz="1800" dirty="0"/>
              <a:t>- Measures on Certain Semiconductor and other Products, and Related Services and Technologies, </a:t>
            </a:r>
            <a:r>
              <a:rPr lang="en-US" sz="1800" dirty="0">
                <a:solidFill>
                  <a:srgbClr val="FF0000"/>
                </a:solidFill>
              </a:rPr>
              <a:t>China</a:t>
            </a:r>
          </a:p>
          <a:p>
            <a:pPr lvl="2"/>
            <a:r>
              <a:rPr lang="en-US" sz="1600" dirty="0"/>
              <a:t>In consultations since 12 December 2022</a:t>
            </a:r>
          </a:p>
          <a:p>
            <a:pPr lvl="1"/>
            <a:r>
              <a:rPr lang="en-US" sz="1800" dirty="0"/>
              <a:t>DS611: </a:t>
            </a:r>
            <a:r>
              <a:rPr lang="en-US" sz="1800" dirty="0">
                <a:solidFill>
                  <a:srgbClr val="0070C0"/>
                </a:solidFill>
              </a:rPr>
              <a:t>China</a:t>
            </a:r>
            <a:r>
              <a:rPr lang="en-US" sz="1800" dirty="0"/>
              <a:t>— Enforcement of intellectual property rights, </a:t>
            </a:r>
            <a:r>
              <a:rPr lang="en-US" sz="1800" dirty="0">
                <a:solidFill>
                  <a:srgbClr val="FF0000"/>
                </a:solidFill>
              </a:rPr>
              <a:t>EU</a:t>
            </a:r>
          </a:p>
          <a:p>
            <a:pPr lvl="2"/>
            <a:r>
              <a:rPr lang="en-US" sz="1600" dirty="0"/>
              <a:t>Consultations requested 18 February 2022; panel composed</a:t>
            </a:r>
          </a:p>
          <a:p>
            <a:pPr lvl="1"/>
            <a:r>
              <a:rPr lang="en-US" sz="1800" dirty="0"/>
              <a:t>DS610: </a:t>
            </a:r>
            <a:r>
              <a:rPr lang="en-US" sz="1800" dirty="0">
                <a:solidFill>
                  <a:srgbClr val="0070C0"/>
                </a:solidFill>
              </a:rPr>
              <a:t> China</a:t>
            </a:r>
            <a:r>
              <a:rPr lang="en-US" sz="1800" dirty="0"/>
              <a:t>—Measures concerning trade in goods and services, </a:t>
            </a:r>
            <a:r>
              <a:rPr lang="en-US" sz="1800" dirty="0">
                <a:solidFill>
                  <a:srgbClr val="FF0000"/>
                </a:solidFill>
              </a:rPr>
              <a:t>EU</a:t>
            </a:r>
          </a:p>
          <a:p>
            <a:pPr lvl="2"/>
            <a:r>
              <a:rPr lang="en-US" sz="1600" dirty="0"/>
              <a:t>Consultations requested 27 January 2022; panel composed</a:t>
            </a:r>
            <a:endParaRPr lang="en-US" sz="1200" dirty="0"/>
          </a:p>
          <a:p>
            <a:pPr lvl="1"/>
            <a:r>
              <a:rPr lang="en-US" sz="1800" dirty="0"/>
              <a:t>DS603: </a:t>
            </a:r>
            <a:r>
              <a:rPr lang="en-US" sz="1800" dirty="0">
                <a:solidFill>
                  <a:srgbClr val="0070C0"/>
                </a:solidFill>
              </a:rPr>
              <a:t> Australia</a:t>
            </a:r>
            <a:r>
              <a:rPr lang="en-US" sz="1800" dirty="0"/>
              <a:t>—Anti-dumping and countervailing duty measures on certain products from </a:t>
            </a:r>
            <a:r>
              <a:rPr lang="en-US" sz="1800" dirty="0">
                <a:solidFill>
                  <a:srgbClr val="FF0000"/>
                </a:solidFill>
              </a:rPr>
              <a:t>China</a:t>
            </a:r>
          </a:p>
          <a:p>
            <a:pPr lvl="2"/>
            <a:r>
              <a:rPr lang="en-US" sz="1600" dirty="0"/>
              <a:t>Consultations requested 24 June 2021; panel composed</a:t>
            </a:r>
          </a:p>
          <a:p>
            <a:pPr lvl="1"/>
            <a:r>
              <a:rPr lang="en-US" sz="1800" dirty="0"/>
              <a:t>DS602: </a:t>
            </a:r>
            <a:r>
              <a:rPr lang="en-US" sz="1800" dirty="0">
                <a:solidFill>
                  <a:srgbClr val="0070C0"/>
                </a:solidFill>
              </a:rPr>
              <a:t> China</a:t>
            </a:r>
            <a:r>
              <a:rPr lang="en-US" sz="1800" dirty="0"/>
              <a:t>—Anti-dumping and countervailing duty measures on wine from </a:t>
            </a:r>
            <a:r>
              <a:rPr lang="en-US" sz="1800" dirty="0">
                <a:solidFill>
                  <a:srgbClr val="FF0000"/>
                </a:solidFill>
              </a:rPr>
              <a:t>Australia</a:t>
            </a:r>
          </a:p>
          <a:p>
            <a:pPr lvl="2"/>
            <a:r>
              <a:rPr lang="en-US" sz="1600" dirty="0"/>
              <a:t>Consultations requested 22 June 2021; panel composed</a:t>
            </a:r>
          </a:p>
          <a:p>
            <a:pPr lvl="2"/>
            <a:endParaRPr lang="en-US" sz="12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50</a:t>
            </a:fld>
            <a:endParaRPr lang="en-US" dirty="0"/>
          </a:p>
        </p:txBody>
      </p:sp>
    </p:spTree>
    <p:extLst>
      <p:ext uri="{BB962C8B-B14F-4D97-AF65-F5344CB8AC3E}">
        <p14:creationId xmlns:p14="http://schemas.microsoft.com/office/powerpoint/2010/main" val="4055892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51</a:t>
            </a:fld>
            <a:endParaRPr lang="en-US"/>
          </a:p>
        </p:txBody>
      </p:sp>
    </p:spTree>
    <p:extLst>
      <p:ext uri="{BB962C8B-B14F-4D97-AF65-F5344CB8AC3E}">
        <p14:creationId xmlns:p14="http://schemas.microsoft.com/office/powerpoint/2010/main" val="2778682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China’s</a:t>
            </a:r>
            <a:br>
              <a:rPr lang="en-US" dirty="0"/>
            </a:br>
            <a:r>
              <a:rPr lang="en-US" dirty="0"/>
              <a:t>“Trade Policy Review 2021”</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has China’s GDP growth rate changed?  How has its current account surplus changed? </a:t>
            </a:r>
          </a:p>
          <a:p>
            <a:r>
              <a:rPr lang="en-US" dirty="0"/>
              <a:t>Does the government intend to eliminate State Owned Enterprises? </a:t>
            </a:r>
          </a:p>
          <a:p>
            <a:r>
              <a:rPr lang="en-US" dirty="0"/>
              <a:t>How, if at all, does China manage inward foreign direct investment?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52</a:t>
            </a:fld>
            <a:endParaRPr lang="en-US"/>
          </a:p>
        </p:txBody>
      </p:sp>
    </p:spTree>
    <p:extLst>
      <p:ext uri="{BB962C8B-B14F-4D97-AF65-F5344CB8AC3E}">
        <p14:creationId xmlns:p14="http://schemas.microsoft.com/office/powerpoint/2010/main" val="225884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“Trade Policy Review 2021” continued</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high are China’s tariffs?</a:t>
            </a:r>
          </a:p>
          <a:p>
            <a:r>
              <a:rPr lang="en-US" dirty="0"/>
              <a:t>What is China’s policy regarding trade in garbage (solid waste)?</a:t>
            </a:r>
          </a:p>
          <a:p>
            <a:r>
              <a:rPr lang="en-US" dirty="0"/>
              <a:t>Does China use tariff-rate quotas? </a:t>
            </a:r>
          </a:p>
          <a:p>
            <a:r>
              <a:rPr lang="en-US" dirty="0"/>
              <a:t>Has China made any changes in its intellectual property rules and procedures?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53</a:t>
            </a:fld>
            <a:endParaRPr lang="en-US"/>
          </a:p>
        </p:txBody>
      </p:sp>
    </p:spTree>
    <p:extLst>
      <p:ext uri="{BB962C8B-B14F-4D97-AF65-F5344CB8AC3E}">
        <p14:creationId xmlns:p14="http://schemas.microsoft.com/office/powerpoint/2010/main" val="3437618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Wei “China Spends Far More Than Others”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As percent of GDP, how does China’s government support compare to US and also the second most supported? </a:t>
            </a:r>
          </a:p>
          <a:p>
            <a:r>
              <a:rPr lang="en-US" dirty="0"/>
              <a:t>Might the US respond to this with policy? </a:t>
            </a:r>
          </a:p>
          <a:p>
            <a:r>
              <a:rPr lang="en-US" dirty="0"/>
              <a:t>What forms does China’s government support take?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54</a:t>
            </a:fld>
            <a:endParaRPr lang="en-US"/>
          </a:p>
        </p:txBody>
      </p:sp>
    </p:spTree>
    <p:extLst>
      <p:ext uri="{BB962C8B-B14F-4D97-AF65-F5344CB8AC3E}">
        <p14:creationId xmlns:p14="http://schemas.microsoft.com/office/powerpoint/2010/main" val="3704769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solidFill>
                  <a:schemeClr val="bg1">
                    <a:lumMod val="75000"/>
                  </a:schemeClr>
                </a:solidFill>
              </a:rPr>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55</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78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6019800" cy="4525963"/>
          </a:xfrm>
        </p:spPr>
        <p:txBody>
          <a:bodyPr/>
          <a:lstStyle/>
          <a:p>
            <a:r>
              <a:rPr lang="en-US" dirty="0"/>
              <a:t>United Kingdom</a:t>
            </a:r>
          </a:p>
          <a:p>
            <a:pPr lvl="1"/>
            <a:r>
              <a:rPr lang="en-US" dirty="0"/>
              <a:t>Department for International Business and Trade</a:t>
            </a:r>
          </a:p>
          <a:p>
            <a:pPr lvl="2"/>
            <a:r>
              <a:rPr lang="en-US" dirty="0"/>
              <a:t>Minister of State for Trade: Nigel Huddleston since February 2023</a:t>
            </a:r>
          </a:p>
          <a:p>
            <a:pPr lvl="2"/>
            <a:r>
              <a:rPr lang="en-US" dirty="0"/>
              <a:t>Trade Secretary: Kemi Badenoch since September 2022</a:t>
            </a:r>
          </a:p>
          <a:p>
            <a:pPr lvl="3"/>
            <a:r>
              <a:rPr lang="en-US" dirty="0"/>
              <a:t>“Secretary of State for Business and Trade”</a:t>
            </a:r>
          </a:p>
          <a:p>
            <a:pPr lvl="1"/>
            <a:r>
              <a:rPr lang="en-US" dirty="0"/>
              <a:t>UK Trade Remedies Authority</a:t>
            </a:r>
          </a:p>
          <a:p>
            <a:pPr lvl="2"/>
            <a:r>
              <a:rPr lang="en-US" sz="2000" dirty="0"/>
              <a:t>Handles AD, CVD, and Safeguards</a:t>
            </a:r>
          </a:p>
          <a:p>
            <a:pPr lvl="2"/>
            <a:endParaRPr lang="en-US" dirty="0"/>
          </a:p>
          <a:p>
            <a:pPr lvl="1"/>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56</a:t>
            </a:fld>
            <a:endParaRPr lang="en-US" dirty="0"/>
          </a:p>
        </p:txBody>
      </p:sp>
      <p:pic>
        <p:nvPicPr>
          <p:cNvPr id="1026" name="Picture 2" descr="upload.wikimedia.org/wikipedia/commons/4/43/Offici...">
            <a:extLst>
              <a:ext uri="{FF2B5EF4-FFF2-40B4-BE49-F238E27FC236}">
                <a16:creationId xmlns:a16="http://schemas.microsoft.com/office/drawing/2014/main" id="{661675A0-8535-13FB-9596-B4527431E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962400"/>
            <a:ext cx="15113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2DF098-4705-B599-F38B-4D42FA9F4401}"/>
              </a:ext>
            </a:extLst>
          </p:cNvPr>
          <p:cNvPicPr>
            <a:picLocks noChangeAspect="1"/>
          </p:cNvPicPr>
          <p:nvPr/>
        </p:nvPicPr>
        <p:blipFill>
          <a:blip r:embed="rId4"/>
          <a:stretch>
            <a:fillRect/>
          </a:stretch>
        </p:blipFill>
        <p:spPr>
          <a:xfrm>
            <a:off x="6934200" y="2133600"/>
            <a:ext cx="1458191" cy="1688432"/>
          </a:xfrm>
          <a:prstGeom prst="rect">
            <a:avLst/>
          </a:prstGeom>
        </p:spPr>
      </p:pic>
    </p:spTree>
    <p:extLst>
      <p:ext uri="{BB962C8B-B14F-4D97-AF65-F5344CB8AC3E}">
        <p14:creationId xmlns:p14="http://schemas.microsoft.com/office/powerpoint/2010/main" val="350314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Australia</a:t>
            </a:r>
          </a:p>
          <a:p>
            <a:pPr lvl="1"/>
            <a:r>
              <a:rPr lang="en-US" dirty="0"/>
              <a:t>Minister for Trade and Tourism  </a:t>
            </a:r>
          </a:p>
          <a:p>
            <a:pPr lvl="2"/>
            <a:r>
              <a:rPr lang="en-US" dirty="0"/>
              <a:t>Senator the Hon Don Farrell since June 1, 2022</a:t>
            </a:r>
          </a:p>
          <a:p>
            <a:pPr lvl="1"/>
            <a:r>
              <a:rPr lang="en-US" dirty="0"/>
              <a:t>Anti-Dumping Commission</a:t>
            </a:r>
          </a:p>
          <a:p>
            <a:pPr lvl="2"/>
            <a:r>
              <a:rPr lang="en-US" dirty="0"/>
              <a:t>Handles ADD &amp; CVD</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57</a:t>
            </a:fld>
            <a:endParaRPr lang="en-US"/>
          </a:p>
        </p:txBody>
      </p:sp>
      <p:pic>
        <p:nvPicPr>
          <p:cNvPr id="6" name="Picture 5">
            <a:extLst>
              <a:ext uri="{FF2B5EF4-FFF2-40B4-BE49-F238E27FC236}">
                <a16:creationId xmlns:a16="http://schemas.microsoft.com/office/drawing/2014/main" id="{31EA37E4-CD65-387B-0BE4-7F17493F6BF9}"/>
              </a:ext>
            </a:extLst>
          </p:cNvPr>
          <p:cNvPicPr>
            <a:picLocks noChangeAspect="1"/>
          </p:cNvPicPr>
          <p:nvPr/>
        </p:nvPicPr>
        <p:blipFill>
          <a:blip r:embed="rId2"/>
          <a:stretch>
            <a:fillRect/>
          </a:stretch>
        </p:blipFill>
        <p:spPr>
          <a:xfrm>
            <a:off x="6172200" y="3124200"/>
            <a:ext cx="1771650" cy="2266587"/>
          </a:xfrm>
          <a:prstGeom prst="rect">
            <a:avLst/>
          </a:prstGeom>
        </p:spPr>
      </p:pic>
    </p:spTree>
    <p:extLst>
      <p:ext uri="{BB962C8B-B14F-4D97-AF65-F5344CB8AC3E}">
        <p14:creationId xmlns:p14="http://schemas.microsoft.com/office/powerpoint/2010/main" val="91005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Switzerland</a:t>
            </a:r>
          </a:p>
          <a:p>
            <a:pPr lvl="1"/>
            <a:r>
              <a:rPr lang="en-US" dirty="0"/>
              <a:t>Federal Department of Economic Affairs, Education and Research</a:t>
            </a:r>
          </a:p>
          <a:p>
            <a:pPr lvl="2"/>
            <a:r>
              <a:rPr lang="en-US" dirty="0"/>
              <a:t>Headed by Guy </a:t>
            </a:r>
            <a:r>
              <a:rPr lang="en-US" dirty="0" err="1"/>
              <a:t>Parmelin</a:t>
            </a:r>
            <a:r>
              <a:rPr lang="en-US" dirty="0"/>
              <a:t> since 2019</a:t>
            </a:r>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58</a:t>
            </a:fld>
            <a:endParaRPr lang="en-US"/>
          </a:p>
        </p:txBody>
      </p:sp>
      <p:pic>
        <p:nvPicPr>
          <p:cNvPr id="7" name="Picture 6">
            <a:extLst>
              <a:ext uri="{FF2B5EF4-FFF2-40B4-BE49-F238E27FC236}">
                <a16:creationId xmlns:a16="http://schemas.microsoft.com/office/drawing/2014/main" id="{70F8ADAD-226A-AE4D-A4E5-40794EE1F9CE}"/>
              </a:ext>
            </a:extLst>
          </p:cNvPr>
          <p:cNvPicPr>
            <a:picLocks noChangeAspect="1"/>
          </p:cNvPicPr>
          <p:nvPr/>
        </p:nvPicPr>
        <p:blipFill>
          <a:blip r:embed="rId2"/>
          <a:stretch>
            <a:fillRect/>
          </a:stretch>
        </p:blipFill>
        <p:spPr>
          <a:xfrm>
            <a:off x="5562600" y="3657600"/>
            <a:ext cx="3048000" cy="2516605"/>
          </a:xfrm>
          <a:prstGeom prst="rect">
            <a:avLst/>
          </a:prstGeom>
        </p:spPr>
      </p:pic>
      <p:sp>
        <p:nvSpPr>
          <p:cNvPr id="8" name="Content Placeholder 2">
            <a:extLst>
              <a:ext uri="{FF2B5EF4-FFF2-40B4-BE49-F238E27FC236}">
                <a16:creationId xmlns:a16="http://schemas.microsoft.com/office/drawing/2014/main" id="{C23B1540-D28C-8847-8BE1-6BBC2951AA30}"/>
              </a:ext>
            </a:extLst>
          </p:cNvPr>
          <p:cNvSpPr txBox="1">
            <a:spLocks/>
          </p:cNvSpPr>
          <p:nvPr/>
        </p:nvSpPr>
        <p:spPr bwMode="auto">
          <a:xfrm>
            <a:off x="457200" y="3505200"/>
            <a:ext cx="5029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lvl="2"/>
            <a:r>
              <a:rPr lang="en-US" dirty="0"/>
              <a:t>(Now also President)</a:t>
            </a:r>
            <a:endParaRPr lang="en-US" kern="0" dirty="0"/>
          </a:p>
          <a:p>
            <a:pPr lvl="1"/>
            <a:r>
              <a:rPr lang="en-US" kern="0" dirty="0"/>
              <a:t>Does </a:t>
            </a:r>
            <a:r>
              <a:rPr lang="en-US" u="sng" kern="0" dirty="0"/>
              <a:t>not</a:t>
            </a:r>
            <a:r>
              <a:rPr lang="en-US" kern="0" dirty="0"/>
              <a:t> use ADD, CVD, safeguards, or quotas</a:t>
            </a:r>
          </a:p>
          <a:p>
            <a:pPr lvl="1"/>
            <a:r>
              <a:rPr lang="en-US" kern="0" dirty="0"/>
              <a:t>Has many FTAs, including with EU</a:t>
            </a:r>
          </a:p>
        </p:txBody>
      </p:sp>
    </p:spTree>
    <p:extLst>
      <p:ext uri="{BB962C8B-B14F-4D97-AF65-F5344CB8AC3E}">
        <p14:creationId xmlns:p14="http://schemas.microsoft.com/office/powerpoint/2010/main" val="892892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5410200" cy="4525963"/>
          </a:xfrm>
        </p:spPr>
        <p:txBody>
          <a:bodyPr/>
          <a:lstStyle/>
          <a:p>
            <a:r>
              <a:rPr lang="en-US" dirty="0"/>
              <a:t>South Korea</a:t>
            </a:r>
          </a:p>
          <a:p>
            <a:pPr lvl="1"/>
            <a:r>
              <a:rPr lang="en-US" dirty="0"/>
              <a:t>Ministry of Trade, Industry, and Energy</a:t>
            </a:r>
          </a:p>
          <a:p>
            <a:pPr lvl="2"/>
            <a:r>
              <a:rPr lang="en-US" dirty="0"/>
              <a:t>Minister:  Lee Chang-yang</a:t>
            </a:r>
          </a:p>
          <a:p>
            <a:pPr lvl="3"/>
            <a:r>
              <a:rPr lang="en-US" dirty="0"/>
              <a:t>Since May 2022</a:t>
            </a:r>
          </a:p>
          <a:p>
            <a:pPr lvl="2"/>
            <a:r>
              <a:rPr lang="en-US" dirty="0"/>
              <a:t>Minister for Trade:  </a:t>
            </a:r>
            <a:r>
              <a:rPr lang="en-US" dirty="0" err="1"/>
              <a:t>Ahn</a:t>
            </a:r>
            <a:r>
              <a:rPr lang="en-US" dirty="0"/>
              <a:t> </a:t>
            </a:r>
            <a:r>
              <a:rPr lang="en-US" dirty="0" err="1"/>
              <a:t>Duk-geun</a:t>
            </a:r>
            <a:endParaRPr lang="en-US" dirty="0"/>
          </a:p>
          <a:p>
            <a:pPr lvl="3"/>
            <a:r>
              <a:rPr lang="en-US" dirty="0"/>
              <a:t>Since ? 2022</a:t>
            </a:r>
          </a:p>
          <a:p>
            <a:pPr lvl="3"/>
            <a:r>
              <a:rPr lang="en-US" dirty="0"/>
              <a:t>PhD Econ UM under Deardorff</a:t>
            </a:r>
          </a:p>
          <a:p>
            <a:pPr lvl="1"/>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59</a:t>
            </a:fld>
            <a:endParaRPr lang="en-US"/>
          </a:p>
        </p:txBody>
      </p:sp>
      <p:pic>
        <p:nvPicPr>
          <p:cNvPr id="6" name="Picture 5">
            <a:extLst>
              <a:ext uri="{FF2B5EF4-FFF2-40B4-BE49-F238E27FC236}">
                <a16:creationId xmlns:a16="http://schemas.microsoft.com/office/drawing/2014/main" id="{56B7A377-B727-0ED1-B5D6-3998954F5A91}"/>
              </a:ext>
            </a:extLst>
          </p:cNvPr>
          <p:cNvPicPr>
            <a:picLocks noChangeAspect="1"/>
          </p:cNvPicPr>
          <p:nvPr/>
        </p:nvPicPr>
        <p:blipFill>
          <a:blip r:embed="rId2"/>
          <a:stretch>
            <a:fillRect/>
          </a:stretch>
        </p:blipFill>
        <p:spPr>
          <a:xfrm>
            <a:off x="6172200" y="1371600"/>
            <a:ext cx="1728216" cy="2057400"/>
          </a:xfrm>
          <a:prstGeom prst="rect">
            <a:avLst/>
          </a:prstGeom>
        </p:spPr>
      </p:pic>
      <p:pic>
        <p:nvPicPr>
          <p:cNvPr id="7" name="Picture 6">
            <a:extLst>
              <a:ext uri="{FF2B5EF4-FFF2-40B4-BE49-F238E27FC236}">
                <a16:creationId xmlns:a16="http://schemas.microsoft.com/office/drawing/2014/main" id="{8B222D6D-6071-86D6-7D39-0D614AFD4146}"/>
              </a:ext>
            </a:extLst>
          </p:cNvPr>
          <p:cNvPicPr>
            <a:picLocks noChangeAspect="1"/>
          </p:cNvPicPr>
          <p:nvPr/>
        </p:nvPicPr>
        <p:blipFill>
          <a:blip r:embed="rId3"/>
          <a:stretch>
            <a:fillRect/>
          </a:stretch>
        </p:blipFill>
        <p:spPr>
          <a:xfrm>
            <a:off x="6178062" y="3461238"/>
            <a:ext cx="1714501" cy="2057401"/>
          </a:xfrm>
          <a:prstGeom prst="rect">
            <a:avLst/>
          </a:prstGeom>
        </p:spPr>
      </p:pic>
    </p:spTree>
    <p:extLst>
      <p:ext uri="{BB962C8B-B14F-4D97-AF65-F5344CB8AC3E}">
        <p14:creationId xmlns:p14="http://schemas.microsoft.com/office/powerpoint/2010/main" val="337637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6</a:t>
            </a:fld>
            <a:endParaRPr lang="en-US"/>
          </a:p>
        </p:txBody>
      </p:sp>
      <p:pic>
        <p:nvPicPr>
          <p:cNvPr id="3" name="Picture 2">
            <a:extLst>
              <a:ext uri="{FF2B5EF4-FFF2-40B4-BE49-F238E27FC236}">
                <a16:creationId xmlns:a16="http://schemas.microsoft.com/office/drawing/2014/main" id="{A562AAA8-0E1F-0B4B-9978-867AAA064791}"/>
              </a:ext>
            </a:extLst>
          </p:cNvPr>
          <p:cNvPicPr>
            <a:picLocks noChangeAspect="1"/>
          </p:cNvPicPr>
          <p:nvPr/>
        </p:nvPicPr>
        <p:blipFill>
          <a:blip r:embed="rId3"/>
          <a:stretch>
            <a:fillRect/>
          </a:stretch>
        </p:blipFill>
        <p:spPr>
          <a:xfrm>
            <a:off x="1752600" y="609600"/>
            <a:ext cx="5638800" cy="5638800"/>
          </a:xfrm>
          <a:prstGeom prst="rect">
            <a:avLst/>
          </a:prstGeom>
        </p:spPr>
      </p:pic>
      <p:sp>
        <p:nvSpPr>
          <p:cNvPr id="6" name="TextBox 5">
            <a:extLst>
              <a:ext uri="{FF2B5EF4-FFF2-40B4-BE49-F238E27FC236}">
                <a16:creationId xmlns:a16="http://schemas.microsoft.com/office/drawing/2014/main" id="{CEC61CC5-B008-A14F-8E04-3AAB9A1B98C8}"/>
              </a:ext>
            </a:extLst>
          </p:cNvPr>
          <p:cNvSpPr txBox="1"/>
          <p:nvPr/>
        </p:nvSpPr>
        <p:spPr>
          <a:xfrm>
            <a:off x="152400" y="533400"/>
            <a:ext cx="1219200" cy="830997"/>
          </a:xfrm>
          <a:prstGeom prst="rect">
            <a:avLst/>
          </a:prstGeom>
          <a:noFill/>
        </p:spPr>
        <p:txBody>
          <a:bodyPr wrap="square" rtlCol="0">
            <a:spAutoFit/>
          </a:bodyPr>
          <a:lstStyle/>
          <a:p>
            <a:r>
              <a:rPr lang="en-US" sz="2400" dirty="0"/>
              <a:t>As of 1990</a:t>
            </a:r>
          </a:p>
        </p:txBody>
      </p:sp>
    </p:spTree>
    <p:extLst>
      <p:ext uri="{BB962C8B-B14F-4D97-AF65-F5344CB8AC3E}">
        <p14:creationId xmlns:p14="http://schemas.microsoft.com/office/powerpoint/2010/main" val="1930478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60</a:t>
            </a:fld>
            <a:endParaRPr lang="en-US"/>
          </a:p>
        </p:txBody>
      </p:sp>
    </p:spTree>
    <p:extLst>
      <p:ext uri="{BB962C8B-B14F-4D97-AF65-F5344CB8AC3E}">
        <p14:creationId xmlns:p14="http://schemas.microsoft.com/office/powerpoint/2010/main" val="153553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History</a:t>
            </a:r>
          </a:p>
          <a:p>
            <a:pPr lvl="1"/>
            <a:r>
              <a:rPr lang="en-US" sz="2400" dirty="0"/>
              <a:t>“Europe 1992”:  Treaty on European Union, signed Feb 7, 1992, in Maastricht, Netherlands</a:t>
            </a:r>
          </a:p>
          <a:p>
            <a:pPr lvl="2"/>
            <a:r>
              <a:rPr lang="en-US" sz="2000" dirty="0"/>
              <a:t>“Four Freedoms” became reality:  free movement of goods, services, people, and money</a:t>
            </a:r>
          </a:p>
          <a:p>
            <a:pPr lvl="2"/>
            <a:r>
              <a:rPr lang="en-US" sz="2000" dirty="0"/>
              <a:t>Set rules for (future) single currency</a:t>
            </a:r>
          </a:p>
          <a:p>
            <a:pPr lvl="1"/>
            <a:r>
              <a:rPr lang="en-US" sz="2400" dirty="0"/>
              <a:t>1995:  Added Austria, Finland, Sweden</a:t>
            </a:r>
          </a:p>
          <a:p>
            <a:pPr lvl="1"/>
            <a:r>
              <a:rPr lang="en-US" sz="2400" dirty="0"/>
              <a:t>2004:  Added 10 more:  8 from former Soviet Bloc, plus Malta and Cyprus</a:t>
            </a:r>
          </a:p>
          <a:p>
            <a:pPr lvl="1"/>
            <a:r>
              <a:rPr lang="en-US" sz="2400" dirty="0"/>
              <a:t>2007:  Added Bulgaria and Romania</a:t>
            </a:r>
          </a:p>
          <a:p>
            <a:pPr lvl="1"/>
            <a:r>
              <a:rPr lang="en-US" sz="2400" dirty="0"/>
              <a:t>2013:  Added Croatia</a:t>
            </a:r>
          </a:p>
          <a:p>
            <a:pPr lvl="1"/>
            <a:r>
              <a:rPr lang="en-US" sz="2400" dirty="0"/>
              <a:t>2020:  Subtracted United Kingdom</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7</a:t>
            </a:fld>
            <a:endParaRPr lang="en-US"/>
          </a:p>
        </p:txBody>
      </p:sp>
    </p:spTree>
    <p:extLst>
      <p:ext uri="{BB962C8B-B14F-4D97-AF65-F5344CB8AC3E}">
        <p14:creationId xmlns:p14="http://schemas.microsoft.com/office/powerpoint/2010/main" val="60195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8</a:t>
            </a:fld>
            <a:endParaRPr lang="en-US"/>
          </a:p>
        </p:txBody>
      </p:sp>
      <p:pic>
        <p:nvPicPr>
          <p:cNvPr id="2" name="Picture 1">
            <a:extLst>
              <a:ext uri="{FF2B5EF4-FFF2-40B4-BE49-F238E27FC236}">
                <a16:creationId xmlns:a16="http://schemas.microsoft.com/office/drawing/2014/main" id="{0AD38231-31F6-7F40-8781-DBCE46B70E83}"/>
              </a:ext>
            </a:extLst>
          </p:cNvPr>
          <p:cNvPicPr>
            <a:picLocks noChangeAspect="1"/>
          </p:cNvPicPr>
          <p:nvPr/>
        </p:nvPicPr>
        <p:blipFill>
          <a:blip r:embed="rId3"/>
          <a:stretch>
            <a:fillRect/>
          </a:stretch>
        </p:blipFill>
        <p:spPr>
          <a:xfrm>
            <a:off x="2133600" y="379572"/>
            <a:ext cx="4876800" cy="6098856"/>
          </a:xfrm>
          <a:prstGeom prst="rect">
            <a:avLst/>
          </a:prstGeom>
        </p:spPr>
      </p:pic>
      <p:sp>
        <p:nvSpPr>
          <p:cNvPr id="6" name="TextBox 5">
            <a:extLst>
              <a:ext uri="{FF2B5EF4-FFF2-40B4-BE49-F238E27FC236}">
                <a16:creationId xmlns:a16="http://schemas.microsoft.com/office/drawing/2014/main" id="{E036DF3F-E114-0847-8D49-59FDAD5C977E}"/>
              </a:ext>
            </a:extLst>
          </p:cNvPr>
          <p:cNvSpPr txBox="1"/>
          <p:nvPr/>
        </p:nvSpPr>
        <p:spPr>
          <a:xfrm>
            <a:off x="152400" y="533400"/>
            <a:ext cx="1219200" cy="830997"/>
          </a:xfrm>
          <a:prstGeom prst="rect">
            <a:avLst/>
          </a:prstGeom>
          <a:noFill/>
        </p:spPr>
        <p:txBody>
          <a:bodyPr wrap="square" rtlCol="0">
            <a:spAutoFit/>
          </a:bodyPr>
          <a:lstStyle/>
          <a:p>
            <a:r>
              <a:rPr lang="en-US" sz="2400" dirty="0"/>
              <a:t>As of 2020</a:t>
            </a:r>
          </a:p>
        </p:txBody>
      </p:sp>
      <p:sp>
        <p:nvSpPr>
          <p:cNvPr id="3" name="Oval 2">
            <a:extLst>
              <a:ext uri="{FF2B5EF4-FFF2-40B4-BE49-F238E27FC236}">
                <a16:creationId xmlns:a16="http://schemas.microsoft.com/office/drawing/2014/main" id="{1D89908A-EBA8-9145-A41B-90CEEA07796D}"/>
              </a:ext>
            </a:extLst>
          </p:cNvPr>
          <p:cNvSpPr/>
          <p:nvPr/>
        </p:nvSpPr>
        <p:spPr>
          <a:xfrm>
            <a:off x="3733800" y="1219200"/>
            <a:ext cx="1905000" cy="4572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9265E9-BB56-F043-B65A-36F569290742}"/>
              </a:ext>
            </a:extLst>
          </p:cNvPr>
          <p:cNvSpPr txBox="1"/>
          <p:nvPr/>
        </p:nvSpPr>
        <p:spPr>
          <a:xfrm>
            <a:off x="7315200" y="2667000"/>
            <a:ext cx="1600200" cy="3139321"/>
          </a:xfrm>
          <a:prstGeom prst="rect">
            <a:avLst/>
          </a:prstGeom>
          <a:noFill/>
          <a:ln w="57150">
            <a:solidFill>
              <a:srgbClr val="FF0000"/>
            </a:solidFill>
          </a:ln>
        </p:spPr>
        <p:txBody>
          <a:bodyPr wrap="square" rtlCol="0">
            <a:spAutoFit/>
          </a:bodyPr>
          <a:lstStyle/>
          <a:p>
            <a:pPr algn="ctr"/>
            <a:r>
              <a:rPr lang="en-US" b="1" dirty="0"/>
              <a:t>NOTE:</a:t>
            </a:r>
            <a:r>
              <a:rPr lang="en-US" dirty="0"/>
              <a:t>  </a:t>
            </a:r>
          </a:p>
          <a:p>
            <a:pPr algn="ctr"/>
            <a:r>
              <a:rPr lang="en-US" u="sng" dirty="0"/>
              <a:t>Not</a:t>
            </a:r>
            <a:r>
              <a:rPr lang="en-US" dirty="0"/>
              <a:t> yet members, and maybe never:</a:t>
            </a:r>
          </a:p>
          <a:p>
            <a:pPr algn="ctr"/>
            <a:endParaRPr lang="en-US" dirty="0"/>
          </a:p>
          <a:p>
            <a:pPr algn="ctr"/>
            <a:r>
              <a:rPr lang="en-US" dirty="0"/>
              <a:t>Serbia</a:t>
            </a:r>
          </a:p>
          <a:p>
            <a:pPr algn="ctr"/>
            <a:r>
              <a:rPr lang="en-US" dirty="0"/>
              <a:t>Montenegro</a:t>
            </a:r>
          </a:p>
          <a:p>
            <a:pPr algn="ctr"/>
            <a:r>
              <a:rPr lang="en-US" dirty="0"/>
              <a:t>N. Macedonia</a:t>
            </a:r>
          </a:p>
          <a:p>
            <a:pPr algn="ctr"/>
            <a:r>
              <a:rPr lang="en-US" dirty="0"/>
              <a:t>Albania</a:t>
            </a:r>
          </a:p>
          <a:p>
            <a:pPr algn="ctr"/>
            <a:r>
              <a:rPr lang="en-US" dirty="0"/>
              <a:t>Turkey</a:t>
            </a:r>
          </a:p>
        </p:txBody>
      </p:sp>
      <p:cxnSp>
        <p:nvCxnSpPr>
          <p:cNvPr id="9" name="Straight Connector 8">
            <a:extLst>
              <a:ext uri="{FF2B5EF4-FFF2-40B4-BE49-F238E27FC236}">
                <a16:creationId xmlns:a16="http://schemas.microsoft.com/office/drawing/2014/main" id="{B5AEA39C-66B2-8B48-BA36-1A5196F19FB1}"/>
              </a:ext>
            </a:extLst>
          </p:cNvPr>
          <p:cNvCxnSpPr>
            <a:cxnSpLocks/>
            <a:endCxn id="3" idx="6"/>
          </p:cNvCxnSpPr>
          <p:nvPr/>
        </p:nvCxnSpPr>
        <p:spPr>
          <a:xfrm flipH="1" flipV="1">
            <a:off x="5638800" y="1447800"/>
            <a:ext cx="1676400" cy="121920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1BD3FEB-8E0F-754B-AD08-ED1EC281C557}"/>
              </a:ext>
            </a:extLst>
          </p:cNvPr>
          <p:cNvCxnSpPr>
            <a:cxnSpLocks/>
          </p:cNvCxnSpPr>
          <p:nvPr/>
        </p:nvCxnSpPr>
        <p:spPr>
          <a:xfrm flipH="1">
            <a:off x="5562600" y="5181600"/>
            <a:ext cx="1752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2FA1D7E-8EB0-5E48-9A1D-8D742D6CDF0A}"/>
              </a:ext>
            </a:extLst>
          </p:cNvPr>
          <p:cNvCxnSpPr>
            <a:cxnSpLocks/>
          </p:cNvCxnSpPr>
          <p:nvPr/>
        </p:nvCxnSpPr>
        <p:spPr>
          <a:xfrm flipH="1">
            <a:off x="5181600" y="5334000"/>
            <a:ext cx="2133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6FBEC05-951E-4245-B121-1BDBB236A89D}"/>
              </a:ext>
            </a:extLst>
          </p:cNvPr>
          <p:cNvCxnSpPr>
            <a:cxnSpLocks/>
          </p:cNvCxnSpPr>
          <p:nvPr/>
        </p:nvCxnSpPr>
        <p:spPr>
          <a:xfrm flipH="1">
            <a:off x="6096000" y="5410200"/>
            <a:ext cx="1219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23CADFC-A819-1248-99D2-DB16498E8467}"/>
              </a:ext>
            </a:extLst>
          </p:cNvPr>
          <p:cNvCxnSpPr>
            <a:cxnSpLocks/>
          </p:cNvCxnSpPr>
          <p:nvPr/>
        </p:nvCxnSpPr>
        <p:spPr>
          <a:xfrm flipH="1">
            <a:off x="5334000" y="5562600"/>
            <a:ext cx="1981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645E7B7-7BDA-8140-8AEE-D69C63294FAE}"/>
              </a:ext>
            </a:extLst>
          </p:cNvPr>
          <p:cNvCxnSpPr>
            <a:cxnSpLocks/>
          </p:cNvCxnSpPr>
          <p:nvPr/>
        </p:nvCxnSpPr>
        <p:spPr>
          <a:xfrm flipH="1">
            <a:off x="6629400" y="5715000"/>
            <a:ext cx="6858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The EU today</a:t>
            </a:r>
          </a:p>
          <a:p>
            <a:pPr lvl="1"/>
            <a:r>
              <a:rPr lang="en-US" sz="2000" dirty="0"/>
              <a:t>27 Countries </a:t>
            </a:r>
          </a:p>
          <a:p>
            <a:pPr lvl="1"/>
            <a:r>
              <a:rPr lang="en-US" sz="2000" dirty="0"/>
              <a:t>Note who is </a:t>
            </a:r>
            <a:r>
              <a:rPr lang="en-US" sz="2000" u="sng" dirty="0"/>
              <a:t>not</a:t>
            </a:r>
            <a:r>
              <a:rPr lang="en-US" sz="2000" dirty="0"/>
              <a:t> in</a:t>
            </a:r>
          </a:p>
          <a:p>
            <a:pPr lvl="2"/>
            <a:r>
              <a:rPr lang="en-US" sz="1600" dirty="0"/>
              <a:t>UK (anymore)</a:t>
            </a:r>
          </a:p>
          <a:p>
            <a:pPr lvl="2"/>
            <a:r>
              <a:rPr lang="en-US" sz="1600" dirty="0"/>
              <a:t>Switzerland</a:t>
            </a:r>
          </a:p>
          <a:p>
            <a:pPr lvl="2"/>
            <a:r>
              <a:rPr lang="en-US" sz="1600" dirty="0"/>
              <a:t>Norway</a:t>
            </a:r>
          </a:p>
          <a:p>
            <a:pPr lvl="2"/>
            <a:r>
              <a:rPr lang="en-US" sz="1600" dirty="0"/>
              <a:t>Iceland</a:t>
            </a:r>
          </a:p>
          <a:p>
            <a:pPr lvl="2"/>
            <a:r>
              <a:rPr lang="en-US" sz="1600" dirty="0"/>
              <a:t>Official candidates:  Turkey and several parts of former Yugoslavia</a:t>
            </a:r>
          </a:p>
          <a:p>
            <a:pPr lvl="2"/>
            <a:r>
              <a:rPr lang="en-US" sz="1600" dirty="0"/>
              <a:t>Potential candidates:  Other parts of former Yugoslavia</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9</a:t>
            </a:fld>
            <a:endParaRPr lang="en-US"/>
          </a:p>
        </p:txBody>
      </p:sp>
    </p:spTree>
    <p:extLst>
      <p:ext uri="{BB962C8B-B14F-4D97-AF65-F5344CB8AC3E}">
        <p14:creationId xmlns:p14="http://schemas.microsoft.com/office/powerpoint/2010/main" val="189284761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106926</TotalTime>
  <Words>3448</Words>
  <Application>Microsoft Macintosh PowerPoint</Application>
  <PresentationFormat>On-screen Show (4:3)</PresentationFormat>
  <Paragraphs>479</Paragraphs>
  <Slides>60</Slides>
  <Notes>34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60</vt:i4>
      </vt:variant>
    </vt:vector>
  </HeadingPairs>
  <TitlesOfParts>
    <vt:vector size="62" baseType="lpstr">
      <vt:lpstr>Arial</vt:lpstr>
      <vt:lpstr>Default Design</vt:lpstr>
      <vt:lpstr>Class 10  Policies and Institutions: National, Other  by Alan V. Deardorff University of Michigan 2023</vt:lpstr>
      <vt:lpstr>Pause for News</vt:lpstr>
      <vt:lpstr>Announcements</vt:lpstr>
      <vt:lpstr>Outline</vt:lpstr>
      <vt:lpstr>European Union</vt:lpstr>
      <vt:lpstr>PowerPoint Presentation</vt:lpstr>
      <vt:lpstr>European Union</vt:lpstr>
      <vt:lpstr>PowerPoint Presentation</vt:lpstr>
      <vt:lpstr>European Union</vt:lpstr>
      <vt:lpstr>PowerPoint Presentation</vt:lpstr>
      <vt:lpstr>European Union</vt:lpstr>
      <vt:lpstr>European Union</vt:lpstr>
      <vt:lpstr>European Union</vt:lpstr>
      <vt:lpstr>European Union</vt:lpstr>
      <vt:lpstr>European Union</vt:lpstr>
      <vt:lpstr>European Union</vt:lpstr>
      <vt:lpstr>European 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EU with US Tariffs</vt:lpstr>
      <vt:lpstr>Comparison of EU with US Disputes</vt:lpstr>
      <vt:lpstr>Comparison of EU with US FTAs</vt:lpstr>
      <vt:lpstr>European Union</vt:lpstr>
      <vt:lpstr>Pause for Discussion</vt:lpstr>
      <vt:lpstr>Questions</vt:lpstr>
      <vt:lpstr>Questions on EU Commission “Making Trade Policy”</vt:lpstr>
      <vt:lpstr>Questions on, Matthias &amp; Parsons,  “Single-Market Power…”</vt:lpstr>
      <vt:lpstr>Questions on Economist,  “The Trade War Within”</vt:lpstr>
      <vt:lpstr>Questions on Bounds,  “EU Seeks Protected Status”</vt:lpstr>
      <vt:lpstr>Outline</vt:lpstr>
      <vt:lpstr>Japan</vt:lpstr>
      <vt:lpstr>Japan</vt:lpstr>
      <vt:lpstr>PowerPoint Presentation</vt:lpstr>
      <vt:lpstr>PowerPoint Presentation</vt:lpstr>
      <vt:lpstr>PowerPoint Presentation</vt:lpstr>
      <vt:lpstr>Japan</vt:lpstr>
      <vt:lpstr>Pause for Discussion</vt:lpstr>
      <vt:lpstr>Questions</vt:lpstr>
      <vt:lpstr>Questions on Japan’s “Trade Policy Review 2023”</vt:lpstr>
      <vt:lpstr>Outline</vt:lpstr>
      <vt:lpstr>China</vt:lpstr>
      <vt:lpstr>PowerPoint Presentation</vt:lpstr>
      <vt:lpstr>PowerPoint Presentation</vt:lpstr>
      <vt:lpstr>PowerPoint Presentation</vt:lpstr>
      <vt:lpstr>China</vt:lpstr>
      <vt:lpstr>Pause for Discussion</vt:lpstr>
      <vt:lpstr>Questions on China’s “Trade Policy Review 2021”</vt:lpstr>
      <vt:lpstr>Questions on “Trade Policy Review 2021” continued</vt:lpstr>
      <vt:lpstr>Questions on Wei “China Spends Far More Than Others”</vt:lpstr>
      <vt:lpstr>Outline</vt:lpstr>
      <vt:lpstr>Other</vt:lpstr>
      <vt:lpstr>Other</vt:lpstr>
      <vt:lpstr>Other</vt:lpstr>
      <vt:lpstr>Other</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International Economics Introduction and Overview</dc:title>
  <dc:creator>Ford School</dc:creator>
  <cp:lastModifiedBy>Deardorff, Alan</cp:lastModifiedBy>
  <cp:revision>210</cp:revision>
  <cp:lastPrinted>2022-10-04T14:00:41Z</cp:lastPrinted>
  <dcterms:created xsi:type="dcterms:W3CDTF">2011-01-03T19:29:08Z</dcterms:created>
  <dcterms:modified xsi:type="dcterms:W3CDTF">2023-08-20T19:57:24Z</dcterms:modified>
</cp:coreProperties>
</file>