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2" r:id="rId3"/>
    <p:sldId id="279" r:id="rId4"/>
    <p:sldId id="294" r:id="rId5"/>
    <p:sldId id="289" r:id="rId6"/>
    <p:sldId id="295" r:id="rId7"/>
    <p:sldId id="280" r:id="rId8"/>
    <p:sldId id="293" r:id="rId9"/>
    <p:sldId id="281" r:id="rId10"/>
    <p:sldId id="283" r:id="rId11"/>
    <p:sldId id="284" r:id="rId12"/>
    <p:sldId id="285" r:id="rId13"/>
    <p:sldId id="286" r:id="rId14"/>
    <p:sldId id="290" r:id="rId15"/>
    <p:sldId id="291" r:id="rId16"/>
    <p:sldId id="292" r:id="rId1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 autoAdjust="0"/>
    <p:restoredTop sz="92508" autoAdjust="0"/>
  </p:normalViewPr>
  <p:slideViewPr>
    <p:cSldViewPr>
      <p:cViewPr varScale="1">
        <p:scale>
          <a:sx n="104" d="100"/>
          <a:sy n="104" d="100"/>
        </p:scale>
        <p:origin x="2032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toplurilaterals.info/plural_initiative/the-mpia/#:~:text=Known%20as%20the%20Multiparty%20Interim,and%20staffed%20WTO%20Appellate%20Bod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toplurilaterals.info/plural_initiative/the-mpia/#:~:text=Known%20as%20the%20Multiparty%20Interim,and%20staffed%20WTO%20Appellate%20Bod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how-china-swallowed-the-wto-150955130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how-china-swallowed-the-wto-150955130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how-china-swallowed-the-wto-150955130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how-china-swallowed-the-wto-150955130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how-china-swallowed-the-wto-150955130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Norman, Laurence. “WTO Appoints Nigeria’s Ngozi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Okonjo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-Iweala as First Female Leader,”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February 15, 2021.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5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Geneva Trade Platform, “Multi-Party Interim Appeal Arbitration Arrangement (MPIA),” Geneva Graduate Institute, Konrad Adenauer Stiftung, undated.  [4p]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https://wtoplurilaterals.info/plural_initiative/the-mpia/#:~:text=Known%20as%20the%20Multiparty%20Interim,and%20staffed%20WTO%20Appellate%20Body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Geneva Trade Platform, “Multi-Party Interim Appeal Arbitration Arrangement (MPIA),” Geneva Graduate Institute, Konrad Adenauer Stiftung, undated.  [4p]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https://wtoplurilaterals.info/plural_initiative/the-mpia/#:~:text=Known%20as%20the%20Multiparty%20Interim,and%20staffed%20WTO%20Appellate%20Body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9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Schlesinger, Jacob M., “How China Swallowed the WTO,”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2, 2017.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https://www.wsj.com/articles/how-china-swallowed-the-wto-1509551308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Schlesinger, Jacob M., “How China Swallowed the WTO,”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2, 2017.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https://www.wsj.com/articles/how-china-swallowed-the-wto-1509551308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Schlesinger, Jacob M., “How China Swallowed the WTO,”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2, 2017.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https://www.wsj.com/articles/how-china-swallowed-the-wto-1509551308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Schlesinger, Jacob M., “How China Swallowed the WTO,”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2, 2017.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https://www.wsj.com/articles/how-china-swallowed-the-wto-1509551308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0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Schlesinger, Jacob M., “How China Swallowed the WTO,”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2, 2017.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https://www.wsj.com/articles/how-china-swallowed-the-wto-1509551308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Classs 7,8:  Policies &amp; Institutions:  International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Classes 7, 8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Policies and Institutions: International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EF996-B87A-E840-85E8-1A247302C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9488"/>
            <a:ext cx="9144000" cy="37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5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7C267-A824-074B-B2AB-24DE56F8C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286"/>
            <a:ext cx="9144000" cy="37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8DB4D-EE40-4346-93A0-25454A1FF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5071"/>
            <a:ext cx="9144000" cy="35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7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9837D-D133-3E49-A283-464FA7528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47" y="0"/>
            <a:ext cx="4438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7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8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BCED1-3392-D64D-B28C-E4A445E4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467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8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#: 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#: 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461665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Geneva Trade Platform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0A0CA-1ED2-79A3-3F5D-B3913AF55DF7}"/>
              </a:ext>
            </a:extLst>
          </p:cNvPr>
          <p:cNvSpPr txBox="1"/>
          <p:nvPr/>
        </p:nvSpPr>
        <p:spPr>
          <a:xfrm>
            <a:off x="2286000" y="2136339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A3B4A"/>
                </a:solidFill>
                <a:effectLst/>
                <a:latin typeface="Helvetica" pitchFamily="2" charset="0"/>
              </a:rPr>
              <a:t>Parties to the MPIA</a:t>
            </a:r>
            <a:endParaRPr lang="en-US" dirty="0">
              <a:solidFill>
                <a:srgbClr val="3A3B4A"/>
              </a:solidFill>
              <a:effectLst/>
              <a:latin typeface="Helvetica" pitchFamily="2" charset="0"/>
            </a:endParaRPr>
          </a:p>
          <a:p>
            <a:r>
              <a:rPr lang="en-US" i="1" dirty="0">
                <a:solidFill>
                  <a:srgbClr val="3A3B4A"/>
                </a:solidFill>
                <a:effectLst/>
                <a:latin typeface="Helvetica" pitchFamily="2" charset="0"/>
              </a:rPr>
              <a:t>The following WTO members are parties to the MPIA: Australia; Benin; Brazil; Canada;</a:t>
            </a:r>
            <a:endParaRPr lang="en-US" dirty="0">
              <a:solidFill>
                <a:srgbClr val="3A3B4A"/>
              </a:solidFill>
              <a:effectLst/>
              <a:latin typeface="Helvetica" pitchFamily="2" charset="0"/>
            </a:endParaRPr>
          </a:p>
          <a:p>
            <a:r>
              <a:rPr lang="en-US" i="1" dirty="0">
                <a:solidFill>
                  <a:srgbClr val="3A3B4A"/>
                </a:solidFill>
                <a:effectLst/>
                <a:latin typeface="Helvetica" pitchFamily="2" charset="0"/>
              </a:rPr>
              <a:t>China; Chile; Colombia; Costa Rica; Ecuador; European Union; Guatemala; Hong</a:t>
            </a:r>
            <a:endParaRPr lang="en-US" dirty="0">
              <a:solidFill>
                <a:srgbClr val="3A3B4A"/>
              </a:solidFill>
              <a:effectLst/>
              <a:latin typeface="Helvetica" pitchFamily="2" charset="0"/>
            </a:endParaRPr>
          </a:p>
          <a:p>
            <a:r>
              <a:rPr lang="en-US" i="1" dirty="0">
                <a:solidFill>
                  <a:srgbClr val="3A3B4A"/>
                </a:solidFill>
                <a:effectLst/>
                <a:latin typeface="Helvetica" pitchFamily="2" charset="0"/>
              </a:rPr>
              <a:t>Kong, China; Iceland; Japan; Macao, China; Mexico; Montenegro; New Zealand; Nicaragua; </a:t>
            </a:r>
            <a:r>
              <a:rPr lang="en-US" i="1" dirty="0"/>
              <a:t>Norway; Pakistan; Peru; Singapore; Switzerland; Ukraine and Uruguay.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Classs 7,8:  Policies &amp; Institutions:  International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24EF6B-1ACA-99D9-4799-645E9629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977900"/>
            <a:ext cx="7200900" cy="490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010BC-2B46-B966-BD69-8B708E507CE6}"/>
              </a:ext>
            </a:extLst>
          </p:cNvPr>
          <p:cNvSpPr txBox="1"/>
          <p:nvPr/>
        </p:nvSpPr>
        <p:spPr>
          <a:xfrm>
            <a:off x="7620000" y="3581400"/>
            <a:ext cx="83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Also Japan </a:t>
            </a:r>
          </a:p>
        </p:txBody>
      </p:sp>
    </p:spTree>
    <p:extLst>
      <p:ext uri="{BB962C8B-B14F-4D97-AF65-F5344CB8AC3E}">
        <p14:creationId xmlns:p14="http://schemas.microsoft.com/office/powerpoint/2010/main" val="129603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#: 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#: 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646331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charset="0"/>
                <a:ea typeface="ＭＳ Ｐゴシック" charset="-128"/>
                <a:cs typeface="ＭＳ Ｐゴシック" charset="-128"/>
              </a:rPr>
              <a:t>Schlesinger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Classs</a:t>
            </a:r>
            <a:r>
              <a:rPr lang="en-US" dirty="0"/>
              <a:t> 7,8:  Policies &amp; Institutions:  International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BF36DC-FE9C-AB42-9942-9B69671C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6912"/>
            <a:ext cx="9144000" cy="30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323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75061</TotalTime>
  <Words>540</Words>
  <Application>Microsoft Macintosh PowerPoint</Application>
  <PresentationFormat>On-screen Show (4:3)</PresentationFormat>
  <Paragraphs>66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Helvetica</vt:lpstr>
      <vt:lpstr>Default Design</vt:lpstr>
      <vt:lpstr>Classes 7, 8  Policies and Institutions: International  by Alan V. Deardorff University of Michigan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143</cp:revision>
  <cp:lastPrinted>2018-09-04T12:02:20Z</cp:lastPrinted>
  <dcterms:created xsi:type="dcterms:W3CDTF">2011-01-03T19:29:08Z</dcterms:created>
  <dcterms:modified xsi:type="dcterms:W3CDTF">2023-08-18T16:59:16Z</dcterms:modified>
</cp:coreProperties>
</file>