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97" r:id="rId3"/>
    <p:sldId id="4414" r:id="rId4"/>
    <p:sldId id="314" r:id="rId5"/>
    <p:sldId id="486" r:id="rId6"/>
    <p:sldId id="487" r:id="rId7"/>
    <p:sldId id="315" r:id="rId8"/>
    <p:sldId id="318" r:id="rId9"/>
    <p:sldId id="4204" r:id="rId10"/>
    <p:sldId id="4205" r:id="rId11"/>
    <p:sldId id="488" r:id="rId12"/>
    <p:sldId id="489" r:id="rId13"/>
    <p:sldId id="498" r:id="rId14"/>
    <p:sldId id="317" r:id="rId15"/>
    <p:sldId id="4206" r:id="rId16"/>
    <p:sldId id="4208" r:id="rId17"/>
    <p:sldId id="4209" r:id="rId18"/>
    <p:sldId id="4210" r:id="rId19"/>
    <p:sldId id="4211" r:id="rId20"/>
    <p:sldId id="4212" r:id="rId21"/>
    <p:sldId id="4213" r:id="rId22"/>
    <p:sldId id="496" r:id="rId23"/>
    <p:sldId id="483" r:id="rId24"/>
    <p:sldId id="485" r:id="rId25"/>
    <p:sldId id="4412" r:id="rId26"/>
    <p:sldId id="319" r:id="rId27"/>
    <p:sldId id="320" r:id="rId28"/>
    <p:sldId id="321" r:id="rId29"/>
    <p:sldId id="4413" r:id="rId30"/>
    <p:sldId id="322" r:id="rId31"/>
    <p:sldId id="323" r:id="rId32"/>
    <p:sldId id="324" r:id="rId33"/>
    <p:sldId id="326" r:id="rId34"/>
    <p:sldId id="327" r:id="rId35"/>
    <p:sldId id="490" r:id="rId36"/>
    <p:sldId id="491" r:id="rId37"/>
    <p:sldId id="325" r:id="rId38"/>
    <p:sldId id="492" r:id="rId39"/>
    <p:sldId id="493" r:id="rId40"/>
    <p:sldId id="507" r:id="rId41"/>
    <p:sldId id="506" r:id="rId42"/>
    <p:sldId id="328" r:id="rId43"/>
    <p:sldId id="4410" r:id="rId44"/>
    <p:sldId id="4214" r:id="rId45"/>
    <p:sldId id="4405" r:id="rId46"/>
    <p:sldId id="4411" r:id="rId47"/>
    <p:sldId id="4409" r:id="rId48"/>
    <p:sldId id="510" r:id="rId49"/>
    <p:sldId id="4408" r:id="rId50"/>
    <p:sldId id="517" r:id="rId5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2496" autoAdjust="0"/>
  </p:normalViewPr>
  <p:slideViewPr>
    <p:cSldViewPr snapToGrid="0">
      <p:cViewPr>
        <p:scale>
          <a:sx n="80" d="100"/>
          <a:sy n="80" d="100"/>
        </p:scale>
        <p:origin x="1448" y="70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2/07-july/0722-quarterly-international-transactions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issues/2023/04-April/0423-quarterly-International-transactions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KOM,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21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Chelsey Dulaney and Georgi </a:t>
            </a:r>
            <a:r>
              <a:rPr lang="en-US" b="0" dirty="0" err="1"/>
              <a:t>Kanchev</a:t>
            </a:r>
            <a:r>
              <a:rPr lang="en-US" b="0" dirty="0"/>
              <a:t>, “</a:t>
            </a:r>
            <a:r>
              <a:rPr lang="en-US" b="0" i="0" dirty="0">
                <a:effectLst/>
                <a:latin typeface="var(--typography-headline-standard-xxl-font-family)"/>
              </a:rPr>
              <a:t>Russian Ruble at Weakest Level Since Early Days of Ukraine War,” Wall Street Journal, August 14, 2023.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var(--typography-headline-standard-xxl-font-family)"/>
              </a:rPr>
              <a:t>https://</a:t>
            </a:r>
            <a:r>
              <a:rPr lang="en-US" b="0" i="0" dirty="0" err="1">
                <a:effectLst/>
                <a:latin typeface="var(--typography-headline-standard-xxl-font-family)"/>
              </a:rPr>
              <a:t>www.wsj.com</a:t>
            </a:r>
            <a:r>
              <a:rPr lang="en-US" b="0" i="0" dirty="0">
                <a:effectLst/>
                <a:latin typeface="var(--typography-headline-standard-xxl-font-family)"/>
              </a:rPr>
              <a:t>/articles/russian-ruble-at-weakest-level-since-early-days-of-ukraine-war-eaef275f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var(--typography-headline-standard-xxl-font-family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tradingeconomics.com</a:t>
            </a:r>
            <a:r>
              <a:rPr lang="en-US" dirty="0"/>
              <a:t>/</a:t>
            </a:r>
            <a:r>
              <a:rPr lang="en-US" dirty="0" err="1"/>
              <a:t>china</a:t>
            </a:r>
            <a:r>
              <a:rPr lang="en-US" dirty="0"/>
              <a:t>/balance-of-trade#:~:text=Balance%20of%20Trade%20in%20China,Billion%20in%20February%20of%202020.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9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5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KOM,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2022,”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102(7), July 2022.  [11p] 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https://apps.bea.gov/scb/2022/07-july/0722-quarterly-international-transactions.htm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Berg, Elliot, Jr., "A Look at the U.S. International Transactions Fourth Quarter and Year 2022," </a:t>
            </a:r>
            <a:r>
              <a:rPr lang="en-US" sz="1200" i="1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Survey of Current Business</a:t>
            </a: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</a:rPr>
              <a:t>, Bureau of Economic Analysis, April 11, 2023. [15p] 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hlinkClick r:id="rId3"/>
              </a:rPr>
              <a:t>https://apps.bea.gov/scb/issues/2023/04-April/0423-quarterly-International-transactions.htm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2267528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▪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0D01C0-4FD2-4065-9EC3-96A3083982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3971925"/>
            <a:ext cx="8229600" cy="2105025"/>
          </a:xfrm>
        </p:spPr>
        <p:txBody>
          <a:bodyPr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143000"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buFont typeface="Arial" panose="020B0604020202020204" pitchFamily="34" charset="0"/>
              <a:buChar char="▪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2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International Transactions </a:t>
            </a:r>
            <a:br>
              <a:rPr lang="en-US" sz="3600" b="1" dirty="0"/>
            </a:br>
            <a:r>
              <a:rPr lang="en-US" sz="3600" b="1" dirty="0"/>
              <a:t>and the Trade Balance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cs typeface="Times New Roman" panose="02020603050405020304" pitchFamily="18" charset="0"/>
              </a:rPr>
              <a:t>Table 13.2 U.S. Balance of Payments Accounts for 2019 (Billions of Dollars) </a:t>
            </a:r>
            <a:r>
              <a:rPr lang="en-US" altLang="en-US" sz="2000" b="0" dirty="0">
                <a:cs typeface="Times New Roman" panose="02020603050405020304" pitchFamily="18" charset="0"/>
              </a:rPr>
              <a:t>(2 of 2)</a:t>
            </a:r>
            <a:endParaRPr lang="en-IN" sz="20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555750"/>
          <a:ext cx="8229600" cy="3618981"/>
        </p:xfrm>
        <a:graphic>
          <a:graphicData uri="http://schemas.openxmlformats.org/drawingml/2006/table">
            <a:tbl>
              <a:tblPr firstRow="1" bandRow="1"/>
              <a:tblGrid>
                <a:gridCol w="1856859">
                  <a:extLst>
                    <a:ext uri="{9D8B030D-6E8A-4147-A177-3AD203B41FA5}">
                      <a16:colId xmlns:a16="http://schemas.microsoft.com/office/drawing/2014/main" val="3520439532"/>
                    </a:ext>
                  </a:extLst>
                </a:gridCol>
                <a:gridCol w="3651542">
                  <a:extLst>
                    <a:ext uri="{9D8B030D-6E8A-4147-A177-3AD203B41FA5}">
                      <a16:colId xmlns:a16="http://schemas.microsoft.com/office/drawing/2014/main" val="2752802505"/>
                    </a:ext>
                  </a:extLst>
                </a:gridCol>
                <a:gridCol w="2721199">
                  <a:extLst>
                    <a:ext uri="{9D8B030D-6E8A-4147-A177-3AD203B41FA5}">
                      <a16:colId xmlns:a16="http://schemas.microsoft.com/office/drawing/2014/main" val="4162093639"/>
                    </a:ext>
                  </a:extLst>
                </a:gridCol>
              </a:tblGrid>
              <a:tr h="22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Financial Account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187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(4)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Net U.S. acquisition of financial assets, excluding financial derivatives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440.75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5597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Official reserve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4.66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41466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436.09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85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(5)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Net U.S. incurrence of liabilities, excluding financial derivatives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797.96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04758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Official reserve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61.63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54983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Other assets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736.33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18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(6)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Financial derivatives, other than reserves, net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38.34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639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n-lt"/>
                        </a:rPr>
                        <a:t>Net financial flows </a:t>
                      </a:r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Left bracket left parenthesis 4 right parenthesis minus left parenthesis 5 right parenthesis minus left parenthesis 6 right parenthesis right bracket</a:t>
                      </a:r>
                      <a:endParaRPr lang="en-IN" sz="100" b="1" i="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395.54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5091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Statistical Discrepancy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90.92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22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[</a:t>
                      </a:r>
                      <a:r>
                        <a:rPr lang="en-US" sz="1200" dirty="0">
                          <a:latin typeface="+mn-lt"/>
                        </a:rPr>
                        <a:t>Net financial flows less sum of current and capital accounts</a:t>
                      </a:r>
                      <a:r>
                        <a:rPr lang="en-US" sz="1200" b="1" dirty="0">
                          <a:latin typeface="+mn-lt"/>
                        </a:rPr>
                        <a:t>]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9831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0285" y="3975902"/>
          <a:ext cx="572770" cy="19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177480" progId="Equation.DSMT4">
                  <p:embed/>
                </p:oleObj>
              </mc:Choice>
              <mc:Fallback>
                <p:oleObj name="Equation" r:id="rId3" imgW="520560" imgH="177480" progId="Equation.DSMT4">
                  <p:embed/>
                  <p:pic>
                    <p:nvPicPr>
                      <p:cNvPr id="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0285" y="3975902"/>
                        <a:ext cx="572770" cy="1955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F853E1-5EF2-4C0C-BCA7-6C50231E9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4905" y="4276847"/>
          <a:ext cx="854365" cy="18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F853E1-5EF2-4C0C-BCA7-6C50231E9421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905" y="4276847"/>
                        <a:ext cx="854365" cy="184727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60285" y="4218427"/>
          <a:ext cx="5969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7" name="Object 6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0285" y="4218427"/>
                        <a:ext cx="596900" cy="17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529942"/>
            <a:ext cx="8229600" cy="66312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Arial (Body)"/>
              </a:rPr>
              <a:t>Source: </a:t>
            </a:r>
            <a:r>
              <a:rPr lang="en-US" sz="1600" dirty="0">
                <a:latin typeface="Arial (Body)"/>
              </a:rPr>
              <a:t>U.S. Department of Commerce, Bureau of Economic Analysis, June 196, 2020, release. Totals may differ from sums because of rounding.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A52F11E-4FDB-3171-DFEB-1E05989803F8}"/>
              </a:ext>
            </a:extLst>
          </p:cNvPr>
          <p:cNvSpPr/>
          <p:nvPr/>
        </p:nvSpPr>
        <p:spPr>
          <a:xfrm>
            <a:off x="2171673" y="2987864"/>
            <a:ext cx="210065" cy="836713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48083-43C2-043F-28C0-D8E85A8238F3}"/>
              </a:ext>
            </a:extLst>
          </p:cNvPr>
          <p:cNvSpPr txBox="1"/>
          <p:nvPr/>
        </p:nvSpPr>
        <p:spPr>
          <a:xfrm>
            <a:off x="1224500" y="3236181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Credits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59751C85-8D9D-887A-106D-81D79EB9CAB9}"/>
              </a:ext>
            </a:extLst>
          </p:cNvPr>
          <p:cNvSpPr/>
          <p:nvPr/>
        </p:nvSpPr>
        <p:spPr>
          <a:xfrm>
            <a:off x="2165047" y="1868056"/>
            <a:ext cx="210065" cy="978511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563837-E6FC-BED9-A629-0A21A23909A8}"/>
              </a:ext>
            </a:extLst>
          </p:cNvPr>
          <p:cNvSpPr txBox="1"/>
          <p:nvPr/>
        </p:nvSpPr>
        <p:spPr>
          <a:xfrm>
            <a:off x="1225825" y="2227692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Debits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91632D-181C-940F-5319-2E6242ECFD79}"/>
              </a:ext>
            </a:extLst>
          </p:cNvPr>
          <p:cNvSpPr/>
          <p:nvPr/>
        </p:nvSpPr>
        <p:spPr>
          <a:xfrm>
            <a:off x="2926465" y="1840755"/>
            <a:ext cx="1080654" cy="2137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5B139F-DA73-90E0-725A-EF7F033D6428}"/>
              </a:ext>
            </a:extLst>
          </p:cNvPr>
          <p:cNvSpPr/>
          <p:nvPr/>
        </p:nvSpPr>
        <p:spPr>
          <a:xfrm>
            <a:off x="2912048" y="2975517"/>
            <a:ext cx="1080654" cy="2137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3107A-A9AC-D9A6-5319-6D611B7B1D9F}"/>
              </a:ext>
            </a:extLst>
          </p:cNvPr>
          <p:cNvSpPr txBox="1"/>
          <p:nvPr/>
        </p:nvSpPr>
        <p:spPr>
          <a:xfrm>
            <a:off x="4361934" y="2261287"/>
            <a:ext cx="2848233" cy="52322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These are both </a:t>
            </a:r>
            <a:r>
              <a:rPr lang="en-US" sz="1400" u="sng" dirty="0"/>
              <a:t>changes</a:t>
            </a:r>
            <a:r>
              <a:rPr lang="en-US" sz="1400" dirty="0"/>
              <a:t> from end of last year to end of this year.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460396-A7CD-D4B0-96E4-C5D3D9BD02E8}"/>
              </a:ext>
            </a:extLst>
          </p:cNvPr>
          <p:cNvCxnSpPr>
            <a:stCxn id="12" idx="6"/>
          </p:cNvCxnSpPr>
          <p:nvPr/>
        </p:nvCxnSpPr>
        <p:spPr>
          <a:xfrm>
            <a:off x="4007119" y="1947633"/>
            <a:ext cx="360995" cy="3136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792F4-EB05-EE06-2132-3DBF86A9526B}"/>
              </a:ext>
            </a:extLst>
          </p:cNvPr>
          <p:cNvCxnSpPr>
            <a:cxnSpLocks/>
          </p:cNvCxnSpPr>
          <p:nvPr/>
        </p:nvCxnSpPr>
        <p:spPr>
          <a:xfrm flipV="1">
            <a:off x="3960341" y="2792627"/>
            <a:ext cx="407773" cy="2347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GNP and GDP? </a:t>
            </a:r>
          </a:p>
          <a:p>
            <a:r>
              <a:rPr lang="en-US" dirty="0"/>
              <a:t>Why does GNP (or GDP) only include consumption of final goods, not firms’ purchases of intermediate inputs?</a:t>
            </a:r>
          </a:p>
          <a:p>
            <a:r>
              <a:rPr lang="en-US" dirty="0"/>
              <a:t>Why are imports subtracted from C+I+G+X–M in calculating GDP?  Is it because imports cause unemployment?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0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distinguishes credits and debits in the balance of payments? </a:t>
            </a:r>
          </a:p>
          <a:p>
            <a:r>
              <a:rPr lang="en-US" sz="2400" dirty="0"/>
              <a:t>What distinguishes the current account from the financial account? </a:t>
            </a:r>
          </a:p>
          <a:p>
            <a:r>
              <a:rPr lang="en-US" sz="2400" dirty="0"/>
              <a:t>For which categories of transactions did credits exceed debits for the United States in 2019 (the year reported in KOM)?</a:t>
            </a:r>
          </a:p>
          <a:p>
            <a:pPr lvl="1"/>
            <a:r>
              <a:rPr lang="en-US" sz="2000" dirty="0"/>
              <a:t>Trade in goods </a:t>
            </a:r>
          </a:p>
          <a:p>
            <a:pPr lvl="1"/>
            <a:r>
              <a:rPr lang="en-US" sz="2000" dirty="0"/>
              <a:t>Trade in services </a:t>
            </a:r>
          </a:p>
          <a:p>
            <a:pPr lvl="1"/>
            <a:r>
              <a:rPr lang="en-US" sz="2000" dirty="0"/>
              <a:t>Investment (i.e., “primary income”) </a:t>
            </a:r>
          </a:p>
          <a:p>
            <a:pPr lvl="1"/>
            <a:r>
              <a:rPr lang="en-US" sz="2000" dirty="0"/>
              <a:t>Transfer payments (i.e., “secondary income”) </a:t>
            </a:r>
          </a:p>
          <a:p>
            <a:pPr lvl="1"/>
            <a:r>
              <a:rPr lang="en-US" sz="2000" dirty="0"/>
              <a:t>Changes in asset holdings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5AC646-43F3-1341-B705-533E24AD9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33308"/>
              </p:ext>
            </p:extLst>
          </p:nvPr>
        </p:nvGraphicFramePr>
        <p:xfrm>
          <a:off x="685800" y="1066800"/>
          <a:ext cx="7696199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22">
                  <a:extLst>
                    <a:ext uri="{9D8B030D-6E8A-4147-A177-3AD203B41FA5}">
                      <a16:colId xmlns:a16="http://schemas.microsoft.com/office/drawing/2014/main" val="39717723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7272558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402461476"/>
                    </a:ext>
                  </a:extLst>
                </a:gridCol>
                <a:gridCol w="4842553">
                  <a:extLst>
                    <a:ext uri="{9D8B030D-6E8A-4147-A177-3AD203B41FA5}">
                      <a16:colId xmlns:a16="http://schemas.microsoft.com/office/drawing/2014/main" val="797208050"/>
                    </a:ext>
                  </a:extLst>
                </a:gridCol>
                <a:gridCol w="1124164">
                  <a:extLst>
                    <a:ext uri="{9D8B030D-6E8A-4147-A177-3AD203B41FA5}">
                      <a16:colId xmlns:a16="http://schemas.microsoft.com/office/drawing/2014/main" val="3302512401"/>
                    </a:ext>
                  </a:extLst>
                </a:gridCol>
                <a:gridCol w="951216">
                  <a:extLst>
                    <a:ext uri="{9D8B030D-6E8A-4147-A177-3AD203B41FA5}">
                      <a16:colId xmlns:a16="http://schemas.microsoft.com/office/drawing/2014/main" val="4302494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8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Current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Services (including investment income rcvd)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5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1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6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Services (including investment income paid)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8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Transfers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(in)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8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37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Financial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9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assets held abroad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foreign holdings of assets in US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61386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5063E20-051F-A749-BD0C-43D972FA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F5756-C592-6846-8DBC-F08EA9461191}"/>
              </a:ext>
            </a:extLst>
          </p:cNvPr>
          <p:cNvSpPr txBox="1"/>
          <p:nvPr/>
        </p:nvSpPr>
        <p:spPr>
          <a:xfrm>
            <a:off x="3165764" y="4419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Current Account:   Credits minus Debits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A27F7E-60D5-3041-B829-604EDB710435}"/>
              </a:ext>
            </a:extLst>
          </p:cNvPr>
          <p:cNvCxnSpPr/>
          <p:nvPr/>
        </p:nvCxnSpPr>
        <p:spPr>
          <a:xfrm>
            <a:off x="990600" y="4419600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B5090C-33B8-2641-A996-C998A2FB075A}"/>
              </a:ext>
            </a:extLst>
          </p:cNvPr>
          <p:cNvSpPr txBox="1"/>
          <p:nvPr/>
        </p:nvSpPr>
        <p:spPr>
          <a:xfrm>
            <a:off x="2895600" y="5943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Financial  Account:   Credits minus Debits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63909-3B80-904A-8219-B1AEB266FF50}"/>
              </a:ext>
            </a:extLst>
          </p:cNvPr>
          <p:cNvCxnSpPr/>
          <p:nvPr/>
        </p:nvCxnSpPr>
        <p:spPr>
          <a:xfrm>
            <a:off x="990600" y="5900737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F0298-7EBF-BF03-D828-C0D6C6AD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93626"/>
            <a:ext cx="7772400" cy="34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A92D22-2F4B-532F-DE94-5C6AE1245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49" y="457199"/>
            <a:ext cx="5897881" cy="59578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7B2EC-451D-D599-FA45-75075145DBAE}"/>
              </a:ext>
            </a:extLst>
          </p:cNvPr>
          <p:cNvSpPr txBox="1"/>
          <p:nvPr/>
        </p:nvSpPr>
        <p:spPr>
          <a:xfrm>
            <a:off x="76199" y="1981200"/>
            <a:ext cx="26196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all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90C5DC9-F497-957E-66AE-041D4A9EE298}"/>
              </a:ext>
            </a:extLst>
          </p:cNvPr>
          <p:cNvSpPr/>
          <p:nvPr/>
        </p:nvSpPr>
        <p:spPr>
          <a:xfrm>
            <a:off x="5518890" y="2133600"/>
            <a:ext cx="221283" cy="579120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83664-98CA-C4AA-83E0-E9E02CB8C0A5}"/>
              </a:ext>
            </a:extLst>
          </p:cNvPr>
          <p:cNvSpPr txBox="1"/>
          <p:nvPr/>
        </p:nvSpPr>
        <p:spPr>
          <a:xfrm>
            <a:off x="99953" y="3000929"/>
            <a:ext cx="2595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also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1CFA272-1CA4-8CCE-23BD-E1F24FF3453E}"/>
              </a:ext>
            </a:extLst>
          </p:cNvPr>
          <p:cNvSpPr/>
          <p:nvPr/>
        </p:nvSpPr>
        <p:spPr>
          <a:xfrm>
            <a:off x="5526509" y="3343813"/>
            <a:ext cx="221283" cy="580487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0B902D-8235-BE72-7F9D-61490FF96D94}"/>
              </a:ext>
            </a:extLst>
          </p:cNvPr>
          <p:cNvSpPr/>
          <p:nvPr/>
        </p:nvSpPr>
        <p:spPr>
          <a:xfrm>
            <a:off x="3360420" y="3357609"/>
            <a:ext cx="642089" cy="1678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EAEE79-9E37-9391-4ECD-E7E321B6BF66}"/>
              </a:ext>
            </a:extLst>
          </p:cNvPr>
          <p:cNvSpPr/>
          <p:nvPr/>
        </p:nvSpPr>
        <p:spPr>
          <a:xfrm>
            <a:off x="3261738" y="4081299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1063C3-B0CA-791D-C9E1-84F4432F6104}"/>
              </a:ext>
            </a:extLst>
          </p:cNvPr>
          <p:cNvCxnSpPr>
            <a:cxnSpLocks/>
          </p:cNvCxnSpPr>
          <p:nvPr/>
        </p:nvCxnSpPr>
        <p:spPr>
          <a:xfrm>
            <a:off x="3936617" y="2889977"/>
            <a:ext cx="8027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596195-39C1-A7C8-63CC-F2E6FC2D8A6C}"/>
              </a:ext>
            </a:extLst>
          </p:cNvPr>
          <p:cNvSpPr txBox="1"/>
          <p:nvPr/>
        </p:nvSpPr>
        <p:spPr>
          <a:xfrm>
            <a:off x="131128" y="2714046"/>
            <a:ext cx="26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Ignore this.  It’s small.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C9C31E-6CD1-734E-4508-CD966493EE1A}"/>
              </a:ext>
            </a:extLst>
          </p:cNvPr>
          <p:cNvCxnSpPr>
            <a:cxnSpLocks/>
          </p:cNvCxnSpPr>
          <p:nvPr/>
        </p:nvCxnSpPr>
        <p:spPr>
          <a:xfrm>
            <a:off x="3721483" y="4861247"/>
            <a:ext cx="11231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E56AA8-D4B6-6468-EFB1-2053E8E6B86A}"/>
              </a:ext>
            </a:extLst>
          </p:cNvPr>
          <p:cNvSpPr txBox="1"/>
          <p:nvPr/>
        </p:nvSpPr>
        <p:spPr>
          <a:xfrm>
            <a:off x="131128" y="4621836"/>
            <a:ext cx="241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Really, errors and omissions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8E7C9-E941-FCD1-9414-AC8B8CA44832}"/>
              </a:ext>
            </a:extLst>
          </p:cNvPr>
          <p:cNvSpPr txBox="1"/>
          <p:nvPr/>
        </p:nvSpPr>
        <p:spPr>
          <a:xfrm>
            <a:off x="478971" y="693127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Bal on CA is –280,783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FDB118-8BEA-AA54-B37B-E66FFBAEBF28}"/>
              </a:ext>
            </a:extLst>
          </p:cNvPr>
          <p:cNvSpPr/>
          <p:nvPr/>
        </p:nvSpPr>
        <p:spPr>
          <a:xfrm>
            <a:off x="5640809" y="5050152"/>
            <a:ext cx="832514" cy="245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1B192A-DF28-32A7-10E3-796232A1B89D}"/>
              </a:ext>
            </a:extLst>
          </p:cNvPr>
          <p:cNvSpPr txBox="1"/>
          <p:nvPr/>
        </p:nvSpPr>
        <p:spPr>
          <a:xfrm>
            <a:off x="3852796" y="676969"/>
            <a:ext cx="28604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1,023,8868 – 1,304,650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F2BEE5-91D5-CC5B-70B6-8F0D24A5399A}"/>
              </a:ext>
            </a:extLst>
          </p:cNvPr>
          <p:cNvSpPr/>
          <p:nvPr/>
        </p:nvSpPr>
        <p:spPr>
          <a:xfrm>
            <a:off x="5622630" y="1244483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50F776-C15C-5513-B60E-FEC050EE1829}"/>
              </a:ext>
            </a:extLst>
          </p:cNvPr>
          <p:cNvSpPr/>
          <p:nvPr/>
        </p:nvSpPr>
        <p:spPr>
          <a:xfrm>
            <a:off x="5630250" y="1987910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8361E5-A7CF-6BCD-70B5-59F0A96E6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22450"/>
            <a:ext cx="7315200" cy="3213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AA1579-DA36-7329-1544-2F30F6BC1A7E}"/>
              </a:ext>
            </a:extLst>
          </p:cNvPr>
          <p:cNvSpPr/>
          <p:nvPr/>
        </p:nvSpPr>
        <p:spPr>
          <a:xfrm>
            <a:off x="4537758" y="2597873"/>
            <a:ext cx="990600" cy="176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B20E1-2514-ACBA-8091-AB39261685D6}"/>
              </a:ext>
            </a:extLst>
          </p:cNvPr>
          <p:cNvSpPr txBox="1"/>
          <p:nvPr/>
        </p:nvSpPr>
        <p:spPr>
          <a:xfrm>
            <a:off x="4461558" y="2293073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Trade War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FE3E59-E57B-F1F6-20E2-0D4DA24C72DC}"/>
              </a:ext>
            </a:extLst>
          </p:cNvPr>
          <p:cNvSpPr/>
          <p:nvPr/>
        </p:nvSpPr>
        <p:spPr>
          <a:xfrm>
            <a:off x="5715000" y="2235200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C0476-6813-CC2A-348B-E1B52AB83CBE}"/>
              </a:ext>
            </a:extLst>
          </p:cNvPr>
          <p:cNvSpPr txBox="1"/>
          <p:nvPr/>
        </p:nvSpPr>
        <p:spPr>
          <a:xfrm>
            <a:off x="6400800" y="4673600"/>
            <a:ext cx="123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25189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D3F6B-0262-AB0E-68CB-C523ADDE6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419100"/>
            <a:ext cx="67183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6E85A-A87B-BCA4-F892-66E2D20D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419100"/>
            <a:ext cx="67183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432D-6106-814E-989F-110D627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DA9A-4C7C-6942-BFE4-471C551B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Papers</a:t>
            </a:r>
          </a:p>
          <a:p>
            <a:pPr lvl="1"/>
            <a:r>
              <a:rPr lang="en-US" sz="2000" dirty="0"/>
              <a:t>Monday was the drop/add deadline, so I’ll be doing the paper assignments soon</a:t>
            </a:r>
          </a:p>
          <a:p>
            <a:pPr lvl="1"/>
            <a:r>
              <a:rPr lang="en-US" sz="2000" dirty="0"/>
              <a:t>Group assignments will be in Canvas:  Files / Paper Assignments</a:t>
            </a:r>
          </a:p>
          <a:p>
            <a:pPr lvl="1"/>
            <a:r>
              <a:rPr lang="en-US" sz="2000" dirty="0"/>
              <a:t>Assignments will also be there, and on website under Paper Assignments</a:t>
            </a:r>
          </a:p>
          <a:p>
            <a:pPr lvl="1"/>
            <a:r>
              <a:rPr lang="en-US" sz="2000" dirty="0"/>
              <a:t>First paper is due Wed, Oct 4, 8:30 AM in Canvas</a:t>
            </a:r>
          </a:p>
          <a:p>
            <a:pPr lvl="1"/>
            <a:r>
              <a:rPr lang="en-US" sz="2000" dirty="0"/>
              <a:t>The groups will be set in Canvas; turn in once per group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B038D-53B3-3942-9AE5-318C0ACF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64EB-F4ED-DD4D-88B8-A74552D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977AC1-386B-A12D-EB4B-4FACEE7AD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927"/>
            <a:ext cx="9118081" cy="28473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CA0A89-58EB-F54C-95DA-086D97B4BF4F}"/>
              </a:ext>
            </a:extLst>
          </p:cNvPr>
          <p:cNvSpPr/>
          <p:nvPr/>
        </p:nvSpPr>
        <p:spPr>
          <a:xfrm>
            <a:off x="522890" y="1971150"/>
            <a:ext cx="45720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E4D0-247A-4245-B599-580E694A9EBB}"/>
              </a:ext>
            </a:extLst>
          </p:cNvPr>
          <p:cNvSpPr txBox="1"/>
          <p:nvPr/>
        </p:nvSpPr>
        <p:spPr>
          <a:xfrm>
            <a:off x="609600" y="144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zero.  This whole thing is negative – a </a:t>
            </a:r>
            <a:r>
              <a:rPr lang="en-US" u="sng" dirty="0">
                <a:solidFill>
                  <a:srgbClr val="FF0000"/>
                </a:solidFill>
              </a:rPr>
              <a:t>deficit!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4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E93DB-2545-6D00-184A-0147A93D6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3053"/>
            <a:ext cx="9092181" cy="28473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3F2D86-0841-D040-A28A-C95A54BD4D38}"/>
              </a:ext>
            </a:extLst>
          </p:cNvPr>
          <p:cNvCxnSpPr>
            <a:cxnSpLocks/>
          </p:cNvCxnSpPr>
          <p:nvPr/>
        </p:nvCxnSpPr>
        <p:spPr>
          <a:xfrm>
            <a:off x="1905000" y="16764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FB7629-0A00-3E46-A187-E041A61448B9}"/>
              </a:ext>
            </a:extLst>
          </p:cNvPr>
          <p:cNvSpPr txBox="1"/>
          <p:nvPr/>
        </p:nvSpPr>
        <p:spPr>
          <a:xfrm>
            <a:off x="2107557" y="167736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Trump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4A58194-D23A-D64A-B12F-0E5ECB0A85CD}"/>
              </a:ext>
            </a:extLst>
          </p:cNvPr>
          <p:cNvSpPr/>
          <p:nvPr/>
        </p:nvSpPr>
        <p:spPr>
          <a:xfrm rot="5400000">
            <a:off x="2824068" y="614919"/>
            <a:ext cx="221283" cy="2059391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C7711-9B79-F943-AAFC-12760EAFBF44}"/>
              </a:ext>
            </a:extLst>
          </p:cNvPr>
          <p:cNvSpPr txBox="1"/>
          <p:nvPr/>
        </p:nvSpPr>
        <p:spPr>
          <a:xfrm>
            <a:off x="1800726" y="118511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Deficit grew larger...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A27CB1F-697A-0E4C-B0DA-1C17031AD462}"/>
              </a:ext>
            </a:extLst>
          </p:cNvPr>
          <p:cNvSpPr/>
          <p:nvPr/>
        </p:nvSpPr>
        <p:spPr>
          <a:xfrm rot="5400000">
            <a:off x="4379142" y="1167419"/>
            <a:ext cx="221283" cy="970548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1A444-01E3-3D41-9023-27BCAF18DB42}"/>
              </a:ext>
            </a:extLst>
          </p:cNvPr>
          <p:cNvSpPr txBox="1"/>
          <p:nvPr/>
        </p:nvSpPr>
        <p:spPr>
          <a:xfrm>
            <a:off x="3558165" y="90376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…then smaller…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AE9C751-BBE3-CF43-8F1E-A42F4DA6AC24}"/>
              </a:ext>
            </a:extLst>
          </p:cNvPr>
          <p:cNvSpPr/>
          <p:nvPr/>
        </p:nvSpPr>
        <p:spPr>
          <a:xfrm rot="5400000">
            <a:off x="5509315" y="1044247"/>
            <a:ext cx="221283" cy="1224802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E5D5F-F425-EF42-9AA7-66AAD4B560CC}"/>
              </a:ext>
            </a:extLst>
          </p:cNvPr>
          <p:cNvSpPr txBox="1"/>
          <p:nvPr/>
        </p:nvSpPr>
        <p:spPr>
          <a:xfrm>
            <a:off x="4607403" y="11803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…then much larger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9E252B-0FFA-9EDD-AC77-5658F0F157FD}"/>
              </a:ext>
            </a:extLst>
          </p:cNvPr>
          <p:cNvCxnSpPr>
            <a:cxnSpLocks/>
          </p:cNvCxnSpPr>
          <p:nvPr/>
        </p:nvCxnSpPr>
        <p:spPr>
          <a:xfrm>
            <a:off x="6239852" y="1664825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7C314E-D2F0-31D8-33F6-E23CCEF69CB3}"/>
              </a:ext>
            </a:extLst>
          </p:cNvPr>
          <p:cNvSpPr txBox="1"/>
          <p:nvPr/>
        </p:nvSpPr>
        <p:spPr>
          <a:xfrm>
            <a:off x="6705592" y="137595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Biden</a:t>
            </a:r>
          </a:p>
        </p:txBody>
      </p:sp>
    </p:spTree>
    <p:extLst>
      <p:ext uri="{BB962C8B-B14F-4D97-AF65-F5344CB8AC3E}">
        <p14:creationId xmlns:p14="http://schemas.microsoft.com/office/powerpoint/2010/main" val="27543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A4EC-037A-FD49-B734-69B513F2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Trade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8C91-E0E3-E64F-BF29-618ABC90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Grew from about $2 billion in 1992 to almost $70 billion in 2006</a:t>
            </a:r>
          </a:p>
          <a:p>
            <a:r>
              <a:rPr lang="en-US" sz="2800" dirty="0"/>
              <a:t>Shrank in the recessions of 2001 &amp; 2008, but not 2020</a:t>
            </a:r>
          </a:p>
          <a:p>
            <a:r>
              <a:rPr lang="en-US" sz="2800" dirty="0"/>
              <a:t>Grew for Trump’s first two years, then fell until 2020</a:t>
            </a:r>
          </a:p>
          <a:p>
            <a:r>
              <a:rPr lang="en-US" sz="2800" dirty="0"/>
              <a:t>Grew past the 2006 level in 2020</a:t>
            </a:r>
          </a:p>
          <a:p>
            <a:r>
              <a:rPr lang="en-US" sz="2800" dirty="0"/>
              <a:t>And even more in 2021 and early 2022</a:t>
            </a:r>
          </a:p>
          <a:p>
            <a:r>
              <a:rPr lang="en-US" sz="2800" dirty="0"/>
              <a:t>Has declined since early 2022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A6CA-DB62-E648-820A-EFE623C3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F34E9-4D07-284F-9B42-483926E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2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Berg, </a:t>
            </a:r>
            <a:br>
              <a:rPr lang="en-US" dirty="0"/>
            </a:br>
            <a:r>
              <a:rPr lang="en-US" dirty="0"/>
              <a:t>Survey of Current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mostly happened to current account transactions in Q4 of 2022 compared to Q3? (the most recent change in the BEA table, in its far-right column)</a:t>
            </a:r>
          </a:p>
          <a:p>
            <a:r>
              <a:rPr lang="en-US" sz="2800" dirty="0"/>
              <a:t>What happened to financial transactions?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Swanson,</a:t>
            </a:r>
            <a:br>
              <a:rPr lang="en-US" dirty="0"/>
            </a:br>
            <a:r>
              <a:rPr lang="en-US" dirty="0"/>
              <a:t>“America’s Trade Deficit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Why does this show the US trade deficit most recently growing when the Berg reading shows it falling?</a:t>
            </a:r>
          </a:p>
          <a:p>
            <a:r>
              <a:rPr lang="en-US" sz="2800" dirty="0"/>
              <a:t>How did inflation contribute to the increase in the deficit?</a:t>
            </a:r>
          </a:p>
          <a:p>
            <a:r>
              <a:rPr lang="en-US" sz="2800" dirty="0"/>
              <a:t>How is it possible that the trade deficit grew when “US exports grew more swiftly than imports”?  </a:t>
            </a:r>
          </a:p>
          <a:p>
            <a:r>
              <a:rPr lang="en-US" sz="2800" dirty="0"/>
              <a:t>This mentions a “reshuffling” of trade away from China.  Did the US trade deficit with China fall?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0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Surpluses and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u="sng" dirty="0"/>
              <a:t>subset</a:t>
            </a:r>
            <a:r>
              <a:rPr lang="en-US" dirty="0"/>
              <a:t> of transactions</a:t>
            </a:r>
          </a:p>
          <a:p>
            <a:pPr lvl="1"/>
            <a:r>
              <a:rPr lang="en-US" dirty="0"/>
              <a:t>“Surplus” is credits &gt; debits</a:t>
            </a:r>
          </a:p>
          <a:p>
            <a:pPr lvl="1"/>
            <a:r>
              <a:rPr lang="en-US" dirty="0"/>
              <a:t>“Deficit” is debits &gt; credits</a:t>
            </a:r>
          </a:p>
          <a:p>
            <a:r>
              <a:rPr lang="en-US" dirty="0"/>
              <a:t>Common “balances”:</a:t>
            </a:r>
          </a:p>
          <a:p>
            <a:pPr lvl="1"/>
            <a:r>
              <a:rPr lang="en-US" dirty="0"/>
              <a:t>Balance of Merchandise Trade (i.e., goods)</a:t>
            </a:r>
          </a:p>
          <a:p>
            <a:pPr lvl="1"/>
            <a:r>
              <a:rPr lang="en-US" dirty="0"/>
              <a:t>Balance on Goods and Services</a:t>
            </a:r>
          </a:p>
          <a:p>
            <a:pPr lvl="1"/>
            <a:r>
              <a:rPr lang="en-US" dirty="0"/>
              <a:t>Balance on Current Account</a:t>
            </a:r>
          </a:p>
          <a:p>
            <a:pPr lvl="1"/>
            <a:r>
              <a:rPr lang="en-US" dirty="0"/>
              <a:t>Balance on Financial Account</a:t>
            </a:r>
          </a:p>
          <a:p>
            <a:pPr marL="914400" lvl="2" indent="0">
              <a:buNone/>
            </a:pPr>
            <a:r>
              <a:rPr lang="en-US" dirty="0"/>
              <a:t>= Financial inflows minus financial outflows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all transaction were captured perfectly, then all would add to zero</a:t>
            </a:r>
          </a:p>
          <a:p>
            <a:pPr marL="457200" lvl="1" indent="0">
              <a:buNone/>
            </a:pPr>
            <a:r>
              <a:rPr lang="en-US" sz="2400" dirty="0"/>
              <a:t>			∑ credits = ∑ debits</a:t>
            </a:r>
          </a:p>
          <a:p>
            <a:r>
              <a:rPr lang="en-US" sz="28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Balance on Current Account</a:t>
            </a:r>
          </a:p>
          <a:p>
            <a:pPr marL="457200" lvl="1" indent="0">
              <a:buNone/>
            </a:pPr>
            <a:r>
              <a:rPr lang="en-US" sz="2400" dirty="0"/>
              <a:t>			+</a:t>
            </a:r>
          </a:p>
          <a:p>
            <a:pPr marL="457200" lvl="1" indent="0">
              <a:buNone/>
            </a:pPr>
            <a:r>
              <a:rPr lang="en-US" sz="2400" dirty="0"/>
              <a:t>	Balance on Financial Account</a:t>
            </a:r>
          </a:p>
          <a:p>
            <a:pPr marL="457200" lvl="1" indent="0">
              <a:buNone/>
            </a:pPr>
            <a:r>
              <a:rPr lang="en-US" sz="2400" dirty="0"/>
              <a:t>			= 0 </a:t>
            </a:r>
          </a:p>
          <a:p>
            <a:r>
              <a:rPr lang="en-US" sz="2000" dirty="0"/>
              <a:t>(If they don’t, there must be errors, hence “statistical discrepancy”)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Every actual transaction has two parts, and these cancel each other</a:t>
            </a:r>
          </a:p>
          <a:p>
            <a:pPr lvl="2"/>
            <a:r>
              <a:rPr lang="en-US" dirty="0"/>
              <a:t>Example:  I buy a book for $10 from the UK</a:t>
            </a:r>
          </a:p>
          <a:p>
            <a:pPr lvl="3"/>
            <a:r>
              <a:rPr lang="en-US" dirty="0"/>
              <a:t>That’s a US debit of $10</a:t>
            </a:r>
          </a:p>
          <a:p>
            <a:pPr lvl="3"/>
            <a:r>
              <a:rPr lang="en-US" dirty="0"/>
              <a:t>If the seller does nothing (keeps the $10 cash), it’s an increase in that foreigner’s holdings of US assets (the $10 bill), a US credit</a:t>
            </a:r>
          </a:p>
          <a:p>
            <a:pPr lvl="3"/>
            <a:r>
              <a:rPr lang="en-US" dirty="0"/>
              <a:t>The seller may instead do many other things with the $10, but each of them would result in either a $10 US credit or reversing a $10 US debit</a:t>
            </a:r>
          </a:p>
          <a:p>
            <a:pPr lvl="3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Every actual transaction has two parts, and these cancel each other</a:t>
            </a:r>
          </a:p>
          <a:p>
            <a:pPr lvl="2"/>
            <a:r>
              <a:rPr lang="en-US" dirty="0"/>
              <a:t>Example:  I buy a book for $10 from the UK</a:t>
            </a:r>
          </a:p>
          <a:p>
            <a:pPr lvl="3"/>
            <a:r>
              <a:rPr lang="en-US" dirty="0"/>
              <a:t>That’s a US debit of $10</a:t>
            </a:r>
          </a:p>
          <a:p>
            <a:pPr lvl="3"/>
            <a:r>
              <a:rPr lang="en-US" dirty="0"/>
              <a:t>If the seller does nothing (keeps the $10 cash), it’s an increase in that foreigner’s holdings of US assets (the $10 bill), a US credit</a:t>
            </a:r>
          </a:p>
          <a:p>
            <a:pPr lvl="3"/>
            <a:r>
              <a:rPr lang="en-US" dirty="0"/>
              <a:t>The seller may instead do many other things with the $10, but each of them would result in either a $10 US credit or reversing a $10 US debit</a:t>
            </a:r>
          </a:p>
          <a:p>
            <a:pPr lvl="3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821C9A31-C336-AC7D-5C22-4D1FFF2772BD}"/>
              </a:ext>
            </a:extLst>
          </p:cNvPr>
          <p:cNvSpPr/>
          <p:nvPr/>
        </p:nvSpPr>
        <p:spPr>
          <a:xfrm>
            <a:off x="404260" y="539014"/>
            <a:ext cx="5066098" cy="3407343"/>
          </a:xfrm>
          <a:prstGeom prst="wedgeRectCallout">
            <a:avLst>
              <a:gd name="adj1" fmla="val 37375"/>
              <a:gd name="adj2" fmla="val 78436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Buy a US export (US credit in trade account)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Pay interest on debt to US (US credit in primary income)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Give to US charity (US credit in secondary income)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Deposit in US bank (US credit in financial account)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Borrow less from NY bank (reverse US debit in financial account)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Sell for £ to someone who uses $10 for one of above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F9EDFE-0190-1E5F-A5F3-9F140B4B45B7}"/>
              </a:ext>
            </a:extLst>
          </p:cNvPr>
          <p:cNvCxnSpPr/>
          <p:nvPr/>
        </p:nvCxnSpPr>
        <p:spPr>
          <a:xfrm>
            <a:off x="4803007" y="5216893"/>
            <a:ext cx="22811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7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432D-6106-814E-989F-110D627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DA9A-4C7C-6942-BFE4-471C551B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Office hour tomorrow:  I have a meeting at 10:30, so if you want to see me, come between 10 and 10:25.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B038D-53B3-3942-9AE5-318C0ACF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64EB-F4ED-DD4D-88B8-A74552D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Implication</a:t>
            </a:r>
          </a:p>
          <a:p>
            <a:pPr lvl="1"/>
            <a:r>
              <a:rPr lang="en-US" sz="2400" dirty="0"/>
              <a:t>A trade (or current account) deficit must be accompanied by </a:t>
            </a:r>
          </a:p>
          <a:p>
            <a:pPr lvl="2"/>
            <a:r>
              <a:rPr lang="en-US" sz="2000" dirty="0"/>
              <a:t>Financial account surplus</a:t>
            </a:r>
          </a:p>
          <a:p>
            <a:pPr lvl="2"/>
            <a:r>
              <a:rPr lang="en-US" sz="2000" dirty="0"/>
              <a:t>Thus net capital inflow</a:t>
            </a:r>
          </a:p>
          <a:p>
            <a:r>
              <a:rPr lang="en-US" sz="2800" dirty="0"/>
              <a:t>How does it happen?</a:t>
            </a:r>
          </a:p>
          <a:p>
            <a:pPr lvl="1"/>
            <a:r>
              <a:rPr lang="en-US" sz="2400" dirty="0"/>
              <a:t>Credits correspond to supply of foreign exchange</a:t>
            </a:r>
          </a:p>
          <a:p>
            <a:pPr lvl="1"/>
            <a:r>
              <a:rPr lang="en-US" sz="2400" dirty="0"/>
              <a:t>Debits correspond to demand for foreign exchange</a:t>
            </a:r>
          </a:p>
          <a:p>
            <a:pPr lvl="1"/>
            <a:r>
              <a:rPr lang="en-US" sz="2400" dirty="0"/>
              <a:t>So exchange-market equilibrium </a:t>
            </a:r>
          </a:p>
          <a:p>
            <a:pPr lvl="2"/>
            <a:r>
              <a:rPr lang="en-US" sz="2000" dirty="0"/>
              <a:t>Implies supply = demand</a:t>
            </a:r>
          </a:p>
          <a:p>
            <a:pPr lvl="2"/>
            <a:r>
              <a:rPr lang="en-US" sz="2000" dirty="0"/>
              <a:t>Implies credits = debits </a:t>
            </a:r>
          </a:p>
          <a:p>
            <a:pPr lvl="3"/>
            <a:endParaRPr lang="en-US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8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(from macroeconomics) the definition of GDP</a:t>
            </a:r>
          </a:p>
          <a:p>
            <a:pPr lvl="1"/>
            <a:r>
              <a:rPr lang="en-US" dirty="0"/>
              <a:t>GDP = Y = C + I + G + (X – M)</a:t>
            </a:r>
          </a:p>
          <a:p>
            <a:pPr lvl="2"/>
            <a:r>
              <a:rPr lang="en-US" dirty="0"/>
              <a:t>(C + I + G) equals expenditure, E</a:t>
            </a:r>
          </a:p>
          <a:p>
            <a:pPr lvl="2"/>
            <a:r>
              <a:rPr lang="en-US" dirty="0"/>
              <a:t>(X–M) equals trade surplus</a:t>
            </a:r>
          </a:p>
          <a:p>
            <a:pPr lvl="1"/>
            <a:r>
              <a:rPr lang="en-US" dirty="0"/>
              <a:t>So:  </a:t>
            </a:r>
          </a:p>
          <a:p>
            <a:pPr marL="457200" lvl="1" indent="0">
              <a:buNone/>
            </a:pPr>
            <a:r>
              <a:rPr lang="en-US" dirty="0"/>
              <a:t>			X – M = Y – E</a:t>
            </a:r>
          </a:p>
          <a:p>
            <a:pPr lvl="1"/>
            <a:r>
              <a:rPr lang="en-US" dirty="0"/>
              <a:t>Trade surplus equals </a:t>
            </a:r>
          </a:p>
          <a:p>
            <a:pPr marL="457200" lvl="1" indent="0">
              <a:buNone/>
            </a:pPr>
            <a:r>
              <a:rPr lang="en-US" dirty="0"/>
              <a:t>		Income minus expenditure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52F6-496F-EF40-935C-56936EC12A07}"/>
              </a:ext>
            </a:extLst>
          </p:cNvPr>
          <p:cNvSpPr/>
          <p:nvPr/>
        </p:nvSpPr>
        <p:spPr>
          <a:xfrm>
            <a:off x="3170712" y="45720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Interpretations of a trade deficit</a:t>
            </a:r>
          </a:p>
          <a:p>
            <a:pPr marL="914400" lvl="2" indent="0">
              <a:buNone/>
            </a:pPr>
            <a:r>
              <a:rPr lang="en-US" dirty="0"/>
              <a:t>	(as the US has had for decades)</a:t>
            </a:r>
          </a:p>
          <a:p>
            <a:pPr lvl="1"/>
            <a:r>
              <a:rPr lang="en-US" dirty="0"/>
              <a:t>We are spending more than our income</a:t>
            </a:r>
          </a:p>
          <a:p>
            <a:pPr lvl="1"/>
            <a:r>
              <a:rPr lang="en-US" dirty="0"/>
              <a:t>We are consuming (and investing in) more goods that we are producing</a:t>
            </a:r>
          </a:p>
          <a:p>
            <a:pPr lvl="1"/>
            <a:r>
              <a:rPr lang="en-US" dirty="0"/>
              <a:t>We are borrowing from (or selling assets to) foreigners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9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Interpretation</a:t>
            </a:r>
          </a:p>
          <a:p>
            <a:pPr lvl="1"/>
            <a:r>
              <a:rPr lang="en-US" sz="2400" dirty="0"/>
              <a:t>With T = net taxes, then Y–T is “disposable income”</a:t>
            </a:r>
          </a:p>
          <a:p>
            <a:pPr lvl="1"/>
            <a:r>
              <a:rPr lang="en-US" sz="2400" dirty="0"/>
              <a:t>Rearrange:  Y = C + I + G + (X – M)</a:t>
            </a:r>
          </a:p>
          <a:p>
            <a:pPr lvl="1"/>
            <a:r>
              <a:rPr lang="en-US" sz="2400" dirty="0"/>
              <a:t>Y – C – G – I = (X – M)</a:t>
            </a:r>
          </a:p>
          <a:p>
            <a:pPr lvl="1"/>
            <a:r>
              <a:rPr lang="en-US" sz="2400" dirty="0"/>
              <a:t>(Y – T – C) + (T – G) – I = (X – M)</a:t>
            </a:r>
          </a:p>
          <a:p>
            <a:pPr lvl="1"/>
            <a:r>
              <a:rPr lang="en-US" sz="2400" dirty="0"/>
              <a:t>Private savings + Government saving – I = (X – M)</a:t>
            </a:r>
          </a:p>
          <a:p>
            <a:pPr lvl="1"/>
            <a:r>
              <a:rPr lang="en-US" sz="2400" dirty="0"/>
              <a:t>Total Saving – Investment = (X – M)</a:t>
            </a:r>
          </a:p>
          <a:p>
            <a:pPr lvl="1"/>
            <a:r>
              <a:rPr lang="en-US" sz="24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		</a:t>
            </a:r>
            <a:r>
              <a:rPr lang="en-US" dirty="0"/>
              <a:t>X – M = S – I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3C320-5EC6-944F-B2B7-A31E5666B725}"/>
              </a:ext>
            </a:extLst>
          </p:cNvPr>
          <p:cNvSpPr/>
          <p:nvPr/>
        </p:nvSpPr>
        <p:spPr>
          <a:xfrm>
            <a:off x="3124200" y="52578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3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That foreign trade barriers are hurting our exports</a:t>
            </a:r>
          </a:p>
          <a:p>
            <a:r>
              <a:rPr lang="en-US" sz="2800" dirty="0"/>
              <a:t>That other countries are engaged in unfair trade</a:t>
            </a:r>
          </a:p>
          <a:p>
            <a:r>
              <a:rPr lang="en-US" sz="2800" dirty="0"/>
              <a:t>That our firms are not competitive</a:t>
            </a:r>
          </a:p>
          <a:p>
            <a:r>
              <a:rPr lang="en-US" sz="2800" dirty="0"/>
              <a:t>That we are losing jobs to other countries</a:t>
            </a:r>
          </a:p>
          <a:p>
            <a:r>
              <a:rPr lang="en-US" sz="2800" dirty="0"/>
              <a:t>That we need to restrict trade</a:t>
            </a:r>
          </a:p>
          <a:p>
            <a:r>
              <a:rPr lang="en-US" sz="2800" dirty="0"/>
              <a:t>(But note:  many disagree, including Trump and two of the optional readings:  Scott and </a:t>
            </a:r>
            <a:r>
              <a:rPr lang="en-US" sz="2800" dirty="0" err="1"/>
              <a:t>Mokhiber</a:t>
            </a:r>
            <a:r>
              <a:rPr lang="en-US" sz="2800" dirty="0"/>
              <a:t>, and Buffet)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7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4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must credits and debits exactly offset if measured accurately?</a:t>
            </a:r>
          </a:p>
          <a:p>
            <a:r>
              <a:rPr lang="en-US" dirty="0"/>
              <a:t>KOM defines a country’s current account surplus as its exports minus its imports.  Why is this also said to equal “net foreign investment”?</a:t>
            </a:r>
          </a:p>
          <a:p>
            <a:r>
              <a:rPr lang="en-US" dirty="0"/>
              <a:t>What are, and what are not, the implications of a trade deficit?  Jobs?  Debt?  Trade barriers?  Competitiveness?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trade (or current account) deficit good or bad?</a:t>
            </a:r>
          </a:p>
          <a:p>
            <a:pPr lvl="1"/>
            <a:r>
              <a:rPr lang="en-US" dirty="0"/>
              <a:t>It depends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5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Obstfeld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country with a trade deficit losing from trade?</a:t>
            </a:r>
          </a:p>
          <a:p>
            <a:r>
              <a:rPr lang="en-US" dirty="0"/>
              <a:t>What determines a country’s bilateral deficits and surpluses?</a:t>
            </a:r>
          </a:p>
          <a:p>
            <a:r>
              <a:rPr lang="en-US" dirty="0"/>
              <a:t>Why does the fact that the US was at full employment matter for the discussion in Obstfeld?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  <a:p>
            <a:r>
              <a:rPr lang="en-US" dirty="0"/>
              <a:t>The Balance of Payments Accounts</a:t>
            </a:r>
          </a:p>
          <a:p>
            <a:r>
              <a:rPr lang="en-US" dirty="0"/>
              <a:t>Surpluses and Deficits</a:t>
            </a:r>
          </a:p>
          <a:p>
            <a:r>
              <a:rPr lang="en-US" dirty="0"/>
              <a:t>They Add to Zero</a:t>
            </a:r>
          </a:p>
          <a:p>
            <a:r>
              <a:rPr lang="en-US" dirty="0"/>
              <a:t>What a Deficit Means</a:t>
            </a:r>
          </a:p>
          <a:p>
            <a:r>
              <a:rPr lang="en-US" dirty="0"/>
              <a:t>The Assumption of Balanced Trade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1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trade sceptics, such as Scott, associate trade deficits with lost jobs.</a:t>
            </a:r>
          </a:p>
          <a:p>
            <a:pPr lvl="1"/>
            <a:r>
              <a:rPr lang="en-US" dirty="0"/>
              <a:t>In other work (not assigned) Scott "measures” the lost jobs by comparing</a:t>
            </a:r>
          </a:p>
          <a:p>
            <a:pPr lvl="2"/>
            <a:r>
              <a:rPr lang="en-US" dirty="0"/>
              <a:t>The jobs producing US exports</a:t>
            </a:r>
          </a:p>
          <a:p>
            <a:pPr marL="914400" lvl="2" indent="0">
              <a:buNone/>
            </a:pPr>
            <a:r>
              <a:rPr lang="en-US" dirty="0"/>
              <a:t>	to</a:t>
            </a:r>
          </a:p>
          <a:p>
            <a:pPr lvl="2"/>
            <a:r>
              <a:rPr lang="en-US" dirty="0"/>
              <a:t>The jobs the US would need to produce US imports here</a:t>
            </a:r>
          </a:p>
          <a:p>
            <a:pPr lvl="1"/>
            <a:r>
              <a:rPr lang="en-US" dirty="0"/>
              <a:t>By this measure, “jobs lost” are sometimes more than the unemployed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0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~Scott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has risen most, the US trade deficit in goods or in manufacturing?  Why is this important, according to Scott?</a:t>
            </a:r>
          </a:p>
          <a:p>
            <a:r>
              <a:rPr lang="en-US" dirty="0"/>
              <a:t>What does Scott blame for the high and rising US trade deficits? </a:t>
            </a:r>
          </a:p>
          <a:p>
            <a:r>
              <a:rPr lang="en-US" dirty="0"/>
              <a:t>What US policy changes does he call for?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3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 we will assume either</a:t>
            </a:r>
          </a:p>
          <a:p>
            <a:pPr lvl="1"/>
            <a:r>
              <a:rPr lang="en-US" dirty="0"/>
              <a:t>Trade is balanced, or</a:t>
            </a:r>
          </a:p>
          <a:p>
            <a:pPr lvl="1"/>
            <a:r>
              <a:rPr lang="en-US" dirty="0"/>
              <a:t>The trade imbalance does not change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Because the trade imbalance depends </a:t>
            </a:r>
          </a:p>
          <a:p>
            <a:pPr lvl="2"/>
            <a:r>
              <a:rPr lang="en-US" dirty="0"/>
              <a:t>On macroeconomic factors, such as monetary and fiscal policies</a:t>
            </a:r>
          </a:p>
          <a:p>
            <a:pPr lvl="2"/>
            <a:r>
              <a:rPr lang="en-US" u="sng" dirty="0"/>
              <a:t>Not</a:t>
            </a:r>
            <a:r>
              <a:rPr lang="en-US" dirty="0"/>
              <a:t> on the trade policies will are studying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5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4EB88-F709-D363-8025-670842C4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91504"/>
            <a:ext cx="7772400" cy="3474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27B27-39A3-3C6F-CA79-8F31AA52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21" y="791755"/>
            <a:ext cx="2882900" cy="101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20CF42-86FC-7551-4E81-24A13A858231}"/>
              </a:ext>
            </a:extLst>
          </p:cNvPr>
          <p:cNvSpPr txBox="1"/>
          <p:nvPr/>
        </p:nvSpPr>
        <p:spPr>
          <a:xfrm>
            <a:off x="7593068" y="1394730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million</a:t>
            </a:r>
          </a:p>
        </p:txBody>
      </p:sp>
    </p:spTree>
    <p:extLst>
      <p:ext uri="{BB962C8B-B14F-4D97-AF65-F5344CB8AC3E}">
        <p14:creationId xmlns:p14="http://schemas.microsoft.com/office/powerpoint/2010/main" val="3344115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Russia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A812C-CE32-7BE0-47E0-DCF577DB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57" y="1863801"/>
            <a:ext cx="6578884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2FB55-F730-41C8-F6E8-43F3F35D0ABC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Year:</a:t>
            </a:r>
          </a:p>
        </p:txBody>
      </p:sp>
    </p:spTree>
    <p:extLst>
      <p:ext uri="{BB962C8B-B14F-4D97-AF65-F5344CB8AC3E}">
        <p14:creationId xmlns:p14="http://schemas.microsoft.com/office/powerpoint/2010/main" val="3642459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Russia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2FB55-F730-41C8-F6E8-43F3F35D0ABC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Year: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70959-EC63-D15D-5B5A-D6C0116B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05000"/>
            <a:ext cx="64008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47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BF92F-2C05-8184-4EAD-FFCE18DE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450850"/>
            <a:ext cx="7264400" cy="5956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6284BA-EE20-438F-01B6-78AE869B95BF}"/>
              </a:ext>
            </a:extLst>
          </p:cNvPr>
          <p:cNvSpPr txBox="1"/>
          <p:nvPr/>
        </p:nvSpPr>
        <p:spPr>
          <a:xfrm>
            <a:off x="391886" y="6257109"/>
            <a:ext cx="25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WSJ:  August 14, 2023</a:t>
            </a:r>
          </a:p>
        </p:txBody>
      </p:sp>
    </p:spTree>
    <p:extLst>
      <p:ext uri="{BB962C8B-B14F-4D97-AF65-F5344CB8AC3E}">
        <p14:creationId xmlns:p14="http://schemas.microsoft.com/office/powerpoint/2010/main" val="913979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D26BC2-89DD-99CC-CD08-0C8E9E0E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03711"/>
            <a:ext cx="7772400" cy="34505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1E28D-BA95-AB9C-0086-D51C54077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51983"/>
            <a:ext cx="276860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C2C42-AD3B-8929-F164-4BFEAA2F3C37}"/>
              </a:ext>
            </a:extLst>
          </p:cNvPr>
          <p:cNvSpPr txBox="1"/>
          <p:nvPr/>
        </p:nvSpPr>
        <p:spPr>
          <a:xfrm>
            <a:off x="7749822" y="1381667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 billion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201A5-6F59-32DE-6209-CED1917F5B04}"/>
              </a:ext>
            </a:extLst>
          </p:cNvPr>
          <p:cNvSpPr txBox="1"/>
          <p:nvPr/>
        </p:nvSpPr>
        <p:spPr>
          <a:xfrm>
            <a:off x="3064042" y="5502442"/>
            <a:ext cx="3545305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Why do you suppose China’s surplus is smallest in February?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43976E-8612-98AA-C6F2-25173579FDED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3304674" y="4908884"/>
            <a:ext cx="1532021" cy="59355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0FA4B4-F233-DB6B-AEED-0E78315EEE05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836695" y="4908884"/>
            <a:ext cx="1499937" cy="593558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0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China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F9C8D-86C6-1E08-EFCC-5CA2D3D1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35" y="1863801"/>
            <a:ext cx="5823928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206C0-894F-0326-9CD0-E3FC17877764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Year:</a:t>
            </a:r>
          </a:p>
        </p:txBody>
      </p:sp>
    </p:spTree>
    <p:extLst>
      <p:ext uri="{BB962C8B-B14F-4D97-AF65-F5344CB8AC3E}">
        <p14:creationId xmlns:p14="http://schemas.microsoft.com/office/powerpoint/2010/main" val="705908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China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206C0-894F-0326-9CD0-E3FC17877764}"/>
              </a:ext>
            </a:extLst>
          </p:cNvPr>
          <p:cNvSpPr txBox="1"/>
          <p:nvPr/>
        </p:nvSpPr>
        <p:spPr>
          <a:xfrm>
            <a:off x="457200" y="1219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Year: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70C591-FCBA-613F-1CEC-6F504559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828800"/>
            <a:ext cx="54991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KOM:</a:t>
            </a:r>
          </a:p>
          <a:p>
            <a:pPr marL="457200" lvl="1" indent="0">
              <a:buNone/>
            </a:pPr>
            <a:r>
              <a:rPr lang="en-US" dirty="0"/>
              <a:t>			Y = C + I + G + (X – M)</a:t>
            </a:r>
          </a:p>
          <a:p>
            <a:pPr lvl="1"/>
            <a:r>
              <a:rPr lang="en-US" dirty="0"/>
              <a:t>Where</a:t>
            </a:r>
          </a:p>
          <a:p>
            <a:pPr lvl="2"/>
            <a:r>
              <a:rPr lang="en-US" dirty="0"/>
              <a:t>Y = GDP = Gross Domestic Product</a:t>
            </a:r>
          </a:p>
          <a:p>
            <a:pPr lvl="2"/>
            <a:r>
              <a:rPr lang="en-US" dirty="0"/>
              <a:t>C = Consumption</a:t>
            </a:r>
          </a:p>
          <a:p>
            <a:pPr lvl="2"/>
            <a:r>
              <a:rPr lang="en-US" dirty="0"/>
              <a:t>I = Investment</a:t>
            </a:r>
          </a:p>
          <a:p>
            <a:pPr lvl="2"/>
            <a:r>
              <a:rPr lang="en-US" dirty="0"/>
              <a:t>G = Government purchases</a:t>
            </a:r>
          </a:p>
          <a:p>
            <a:pPr lvl="2"/>
            <a:r>
              <a:rPr lang="en-US" dirty="0"/>
              <a:t>X = Exports</a:t>
            </a:r>
          </a:p>
          <a:p>
            <a:pPr lvl="2"/>
            <a:r>
              <a:rPr lang="en-US" dirty="0"/>
              <a:t>M = Imports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5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Krugman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Krugman say is the source of Russia’s trade surplus? </a:t>
            </a:r>
          </a:p>
          <a:p>
            <a:r>
              <a:rPr lang="en-US" dirty="0"/>
              <a:t>What does he say is the source of China’s trade surplus? </a:t>
            </a:r>
          </a:p>
          <a:p>
            <a:r>
              <a:rPr lang="en-US" dirty="0"/>
              <a:t>Why does he say that the surpluses are good for other countries? </a:t>
            </a:r>
          </a:p>
          <a:p>
            <a:r>
              <a:rPr lang="en-US" dirty="0"/>
              <a:t>Why (according to him) are dictators more likely to have these problems?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GDP measures</a:t>
            </a:r>
          </a:p>
          <a:p>
            <a:pPr lvl="1"/>
            <a:r>
              <a:rPr lang="en-US" sz="2400" dirty="0"/>
              <a:t>The economy’s output of goods and services</a:t>
            </a:r>
          </a:p>
          <a:p>
            <a:pPr lvl="1"/>
            <a:r>
              <a:rPr lang="en-US" sz="2400" dirty="0"/>
              <a:t>Essentially the same as National Income</a:t>
            </a:r>
          </a:p>
          <a:p>
            <a:pPr lvl="2"/>
            <a:r>
              <a:rPr lang="en-US" sz="2000" dirty="0"/>
              <a:t>Wages, salaries, interest, rent, and profits</a:t>
            </a:r>
          </a:p>
          <a:p>
            <a:pPr lvl="2"/>
            <a:r>
              <a:rPr lang="en-US" sz="2000" dirty="0"/>
              <a:t>=GDP since production generates income</a:t>
            </a:r>
          </a:p>
          <a:p>
            <a:pPr lvl="1"/>
            <a:r>
              <a:rPr lang="en-US" sz="2400" dirty="0"/>
              <a:t>GDP is positively related to, but </a:t>
            </a:r>
            <a:r>
              <a:rPr lang="en-US" sz="2400" u="sng" dirty="0"/>
              <a:t>not</a:t>
            </a:r>
            <a:r>
              <a:rPr lang="en-US" sz="2400" dirty="0"/>
              <a:t> the same as</a:t>
            </a:r>
          </a:p>
          <a:p>
            <a:pPr lvl="2"/>
            <a:r>
              <a:rPr lang="en-US" sz="2000" dirty="0"/>
              <a:t>Employment</a:t>
            </a:r>
          </a:p>
          <a:p>
            <a:pPr lvl="2"/>
            <a:r>
              <a:rPr lang="en-US" sz="2000" dirty="0"/>
              <a:t>Welfare</a:t>
            </a:r>
          </a:p>
          <a:p>
            <a:pPr lvl="2"/>
            <a:r>
              <a:rPr lang="en-US" sz="2000" dirty="0"/>
              <a:t>Happiness</a:t>
            </a:r>
          </a:p>
          <a:p>
            <a:pPr lvl="1"/>
            <a:r>
              <a:rPr lang="en-US" sz="2400" dirty="0"/>
              <a:t>And there are problems even with measuring output.  E.g., it misses all that we produce in our homes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Credits versus debits</a:t>
            </a:r>
          </a:p>
          <a:p>
            <a:pPr lvl="2"/>
            <a:r>
              <a:rPr lang="en-US" dirty="0"/>
              <a:t>Credits correspond to payments that would flow </a:t>
            </a:r>
            <a:r>
              <a:rPr lang="en-US" u="sng" dirty="0"/>
              <a:t>into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Exports</a:t>
            </a:r>
          </a:p>
          <a:p>
            <a:pPr lvl="3"/>
            <a:r>
              <a:rPr lang="en-US" dirty="0"/>
              <a:t>Borrowing from foreigners</a:t>
            </a:r>
          </a:p>
          <a:p>
            <a:pPr lvl="3"/>
            <a:r>
              <a:rPr lang="en-US" dirty="0"/>
              <a:t>Collection of interest and dividends from foreigners</a:t>
            </a:r>
          </a:p>
          <a:p>
            <a:pPr lvl="2"/>
            <a:r>
              <a:rPr lang="en-US" dirty="0"/>
              <a:t>Debits correspond to payments that would flow </a:t>
            </a:r>
            <a:r>
              <a:rPr lang="en-US" u="sng" dirty="0"/>
              <a:t>out of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Imports, etc.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B11D9-73D8-0C47-A1C4-81DD0C422BD2}"/>
              </a:ext>
            </a:extLst>
          </p:cNvPr>
          <p:cNvSpPr txBox="1"/>
          <p:nvPr/>
        </p:nvSpPr>
        <p:spPr>
          <a:xfrm>
            <a:off x="3810000" y="4953000"/>
            <a:ext cx="45720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use of the words “credit” and “debit” is specific to the international accounts.  It is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the same as their use in accounting or in other contexts.</a:t>
            </a:r>
          </a:p>
        </p:txBody>
      </p:sp>
    </p:spTree>
    <p:extLst>
      <p:ext uri="{BB962C8B-B14F-4D97-AF65-F5344CB8AC3E}">
        <p14:creationId xmlns:p14="http://schemas.microsoft.com/office/powerpoint/2010/main" val="21303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Current versus Financial Accounts</a:t>
            </a:r>
          </a:p>
          <a:p>
            <a:pPr lvl="2"/>
            <a:r>
              <a:rPr lang="en-US" dirty="0"/>
              <a:t>Financial account is (only) </a:t>
            </a:r>
            <a:r>
              <a:rPr lang="en-US" u="sng" dirty="0"/>
              <a:t>changes</a:t>
            </a:r>
            <a:r>
              <a:rPr lang="en-US" dirty="0"/>
              <a:t> in holding of assets by one country in another</a:t>
            </a:r>
          </a:p>
          <a:p>
            <a:pPr lvl="2"/>
            <a:r>
              <a:rPr lang="en-US" dirty="0"/>
              <a:t>Current account all other international transactions:</a:t>
            </a:r>
          </a:p>
          <a:p>
            <a:pPr lvl="3"/>
            <a:r>
              <a:rPr lang="en-US" dirty="0"/>
              <a:t>Trade (both goods and services)</a:t>
            </a:r>
          </a:p>
          <a:p>
            <a:pPr lvl="3"/>
            <a:r>
              <a:rPr lang="en-US" dirty="0"/>
              <a:t>Income payments (wages, interest, &amp; dividends)</a:t>
            </a:r>
          </a:p>
          <a:p>
            <a:pPr lvl="3"/>
            <a:r>
              <a:rPr lang="en-US" dirty="0"/>
              <a:t>Transfers (Gifts, remittances, and foreign aid)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cs typeface="Times New Roman" panose="02020603050405020304" pitchFamily="18" charset="0"/>
              </a:rPr>
              <a:t>Table 13.2 U.S. Balance of Payments Accounts for 2019 (Billions of Dollars) </a:t>
            </a:r>
            <a:r>
              <a:rPr lang="en-US" altLang="en-US" sz="2000" b="0" dirty="0">
                <a:cs typeface="Times New Roman" panose="02020603050405020304" pitchFamily="18" charset="0"/>
              </a:rPr>
              <a:t>(1 of 2)</a:t>
            </a:r>
            <a:endParaRPr lang="en-IN" sz="2000" b="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457200" y="1555750"/>
          <a:ext cx="7917498" cy="3709680"/>
        </p:xfrm>
        <a:graphic>
          <a:graphicData uri="http://schemas.openxmlformats.org/drawingml/2006/table">
            <a:tbl>
              <a:tblPr firstRow="1" bandRow="1"/>
              <a:tblGrid>
                <a:gridCol w="1427480">
                  <a:extLst>
                    <a:ext uri="{9D8B030D-6E8A-4147-A177-3AD203B41FA5}">
                      <a16:colId xmlns:a16="http://schemas.microsoft.com/office/drawing/2014/main" val="3520439532"/>
                    </a:ext>
                  </a:extLst>
                </a:gridCol>
                <a:gridCol w="3746818">
                  <a:extLst>
                    <a:ext uri="{9D8B030D-6E8A-4147-A177-3AD203B41FA5}">
                      <a16:colId xmlns:a16="http://schemas.microsoft.com/office/drawing/2014/main" val="275280250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62093639"/>
                    </a:ext>
                  </a:extLst>
                </a:gridCol>
              </a:tblGrid>
              <a:tr h="228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+mn-lt"/>
                        </a:rPr>
                        <a:t>Current Account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" dirty="0">
                          <a:latin typeface="+mn-lt"/>
                        </a:rPr>
                        <a:t>Blank</a:t>
                      </a: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95187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(1)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Exports and current transfer receipts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latin typeface="+mn-lt"/>
                        </a:rPr>
                        <a:t>3,805.94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805597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Goods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1,652.44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41466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Services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875.83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785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Income receipts (primary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1,135.69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04758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Current transfer receipts (secondary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141.98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654983"/>
                  </a:ext>
                </a:extLst>
              </a:tr>
              <a:tr h="33866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(2)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Imports and current transfer payments</a:t>
                      </a:r>
                    </a:p>
                    <a:p>
                      <a:r>
                        <a:rPr lang="en-US" sz="1200" dirty="0">
                          <a:latin typeface="+mn-lt"/>
                        </a:rPr>
                        <a:t>     Of which: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4,286.16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718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Goods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2,516.77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3639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Services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588.36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5091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Income receipts (primary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899.35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32232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Current transfer receipts (secondary income)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latin typeface="+mn-lt"/>
                        </a:rPr>
                        <a:t>281.69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29831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latin typeface="+mn-lt"/>
                        </a:rPr>
                        <a:t>Balance on current account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eft bracket left parenthesis 1 right parenthesis minus left parenthesis 2 right parenthesis right bracket</a:t>
                      </a:r>
                      <a:endParaRPr lang="en-IN" sz="100" b="1" i="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480.22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10745"/>
                  </a:ext>
                </a:extLst>
              </a:tr>
              <a:tr h="22846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(3)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n-lt"/>
                        </a:rPr>
                        <a:t>Capital Account</a:t>
                      </a:r>
                      <a:endParaRPr lang="en-IN" sz="12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6.24</a:t>
                      </a:r>
                      <a:endParaRPr lang="en-IN" sz="100" dirty="0">
                        <a:latin typeface="+mn-lt"/>
                      </a:endParaRPr>
                    </a:p>
                  </a:txBody>
                  <a:tcPr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24307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4317D1-D695-4AAF-8C0E-934DAD97F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40700" y="4772932"/>
          <a:ext cx="622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4317D1-D695-4AAF-8C0E-934DAD97FF3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0700" y="4772932"/>
                        <a:ext cx="622300" cy="20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10714" y="4766582"/>
          <a:ext cx="609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0714" y="4766582"/>
                        <a:ext cx="609600" cy="1778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1210" y="5027842"/>
          <a:ext cx="431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7" name="Object 6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1210" y="5027842"/>
                        <a:ext cx="431800" cy="177800"/>
                      </a:xfrm>
                      <a:prstGeom prst="rect">
                        <a:avLst/>
                      </a:prstGeom>
                      <a:solidFill>
                        <a:schemeClr val="l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573482"/>
            <a:ext cx="8229600" cy="663121"/>
          </a:xfrm>
        </p:spPr>
        <p:txBody>
          <a:bodyPr/>
          <a:lstStyle/>
          <a:p>
            <a:pPr marL="432" indent="0">
              <a:buNone/>
            </a:pPr>
            <a:r>
              <a:rPr lang="en-US" sz="1600" b="1" dirty="0">
                <a:latin typeface="Arial (Body)"/>
              </a:rPr>
              <a:t>Source: </a:t>
            </a:r>
            <a:r>
              <a:rPr lang="en-US" sz="1600" dirty="0">
                <a:latin typeface="Arial (Body)"/>
              </a:rPr>
              <a:t>U.S. Department of Commerce, Bureau of Economic Analysis, June 196, 2020, release. Totals may differ from sums because of rounding.</a:t>
            </a:r>
            <a:endParaRPr lang="en-IN" sz="16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02453AC-B428-0F34-4856-4CBE4E71F11D}"/>
              </a:ext>
            </a:extLst>
          </p:cNvPr>
          <p:cNvSpPr/>
          <p:nvPr/>
        </p:nvSpPr>
        <p:spPr>
          <a:xfrm>
            <a:off x="1742303" y="1890584"/>
            <a:ext cx="210065" cy="1346886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58368-B9E9-FD46-22F7-47CF7087BFAF}"/>
              </a:ext>
            </a:extLst>
          </p:cNvPr>
          <p:cNvSpPr txBox="1"/>
          <p:nvPr/>
        </p:nvSpPr>
        <p:spPr>
          <a:xfrm>
            <a:off x="795130" y="2401294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Credits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AA71B1C-98C0-3887-A998-7221AD621226}"/>
              </a:ext>
            </a:extLst>
          </p:cNvPr>
          <p:cNvSpPr/>
          <p:nvPr/>
        </p:nvSpPr>
        <p:spPr>
          <a:xfrm>
            <a:off x="1743628" y="3339047"/>
            <a:ext cx="210065" cy="1346886"/>
          </a:xfrm>
          <a:prstGeom prst="leftBrace">
            <a:avLst>
              <a:gd name="adj1" fmla="val 4618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7881E-6493-7AD7-C58C-E5469A18DAE2}"/>
              </a:ext>
            </a:extLst>
          </p:cNvPr>
          <p:cNvSpPr txBox="1"/>
          <p:nvPr/>
        </p:nvSpPr>
        <p:spPr>
          <a:xfrm>
            <a:off x="796455" y="3849757"/>
            <a:ext cx="108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Debits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EECD79-FC58-A0D0-882C-602E79388744}"/>
              </a:ext>
            </a:extLst>
          </p:cNvPr>
          <p:cNvSpPr/>
          <p:nvPr/>
        </p:nvSpPr>
        <p:spPr>
          <a:xfrm>
            <a:off x="6882714" y="5560540"/>
            <a:ext cx="1099751" cy="3830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1D32F-E667-4BDF-70FD-6F0104CA763C}"/>
              </a:ext>
            </a:extLst>
          </p:cNvPr>
          <p:cNvSpPr txBox="1"/>
          <p:nvPr/>
        </p:nvSpPr>
        <p:spPr>
          <a:xfrm>
            <a:off x="7278129" y="5968314"/>
            <a:ext cx="55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48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106060</TotalTime>
  <Words>3277</Words>
  <Application>Microsoft Macintosh PowerPoint</Application>
  <PresentationFormat>On-screen Show (4:3)</PresentationFormat>
  <Paragraphs>468</Paragraphs>
  <Slides>50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(Body)</vt:lpstr>
      <vt:lpstr>Times</vt:lpstr>
      <vt:lpstr>Times New Roman</vt:lpstr>
      <vt:lpstr>var(--typography-headline-standard-xxl-font-family)</vt:lpstr>
      <vt:lpstr>Default Design</vt:lpstr>
      <vt:lpstr>Equation</vt:lpstr>
      <vt:lpstr>Class 6  International Transactions  and the Trade Balance  by Alan V. Deardorff University of Michigan 2023</vt:lpstr>
      <vt:lpstr>Announcements</vt:lpstr>
      <vt:lpstr>Announcements</vt:lpstr>
      <vt:lpstr>Outline</vt:lpstr>
      <vt:lpstr>A Bit of Macroeconomics</vt:lpstr>
      <vt:lpstr>A Bit of Macroeconomics</vt:lpstr>
      <vt:lpstr>The Balance of Payments Accounts</vt:lpstr>
      <vt:lpstr>The Balance of Payments Accounts</vt:lpstr>
      <vt:lpstr>Table 13.2 U.S. Balance of Payments Accounts for 2019 (Billions of Dollars) (1 of 2)</vt:lpstr>
      <vt:lpstr>Table 13.2 U.S. Balance of Payments Accounts for 2019 (Billions of Dollars) (2 of 2)</vt:lpstr>
      <vt:lpstr>Pause for Discussion</vt:lpstr>
      <vt:lpstr>Questions on KOM</vt:lpstr>
      <vt:lpstr>More Questions on KOM</vt:lpstr>
      <vt:lpstr>The Balance of Payments Accounts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US Trade Deficit</vt:lpstr>
      <vt:lpstr>Pause for Discussion</vt:lpstr>
      <vt:lpstr>Questions on Berg,  Survey of Current Business</vt:lpstr>
      <vt:lpstr>Questions on Swanson, “America’s Trade Deficit …”</vt:lpstr>
      <vt:lpstr>Surpluses and Deficits</vt:lpstr>
      <vt:lpstr>They Add to Zero</vt:lpstr>
      <vt:lpstr>They Add to Zero</vt:lpstr>
      <vt:lpstr>They Add to Zero</vt:lpstr>
      <vt:lpstr>They Add to Zero</vt:lpstr>
      <vt:lpstr>What a Deficit Means</vt:lpstr>
      <vt:lpstr>What a Deficit Means</vt:lpstr>
      <vt:lpstr>What a Deficit Means</vt:lpstr>
      <vt:lpstr>What a Deficit Does Not Mean</vt:lpstr>
      <vt:lpstr>Pause for Discussion</vt:lpstr>
      <vt:lpstr>More Questions on KOM</vt:lpstr>
      <vt:lpstr>What a Deficit Means</vt:lpstr>
      <vt:lpstr>Pause for Discussion</vt:lpstr>
      <vt:lpstr>Questions from Obstfeld</vt:lpstr>
      <vt:lpstr>What a Deficit Means</vt:lpstr>
      <vt:lpstr>Questions from ~Scott</vt:lpstr>
      <vt:lpstr>Balanced Trade</vt:lpstr>
      <vt:lpstr>PowerPoint Presentation</vt:lpstr>
      <vt:lpstr>Recent Rate Movements:  Russia</vt:lpstr>
      <vt:lpstr>Recent Rate Movements:  Russia</vt:lpstr>
      <vt:lpstr>PowerPoint Presentation</vt:lpstr>
      <vt:lpstr>PowerPoint Presentation</vt:lpstr>
      <vt:lpstr>Recent Rate Movements:  China</vt:lpstr>
      <vt:lpstr>Recent Rate Movements:  China</vt:lpstr>
      <vt:lpstr>Questions from Krugman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195</cp:revision>
  <cp:lastPrinted>2023-08-17T18:42:38Z</cp:lastPrinted>
  <dcterms:created xsi:type="dcterms:W3CDTF">2011-01-03T19:29:08Z</dcterms:created>
  <dcterms:modified xsi:type="dcterms:W3CDTF">2023-09-20T14:56:51Z</dcterms:modified>
</cp:coreProperties>
</file>