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528" r:id="rId3"/>
    <p:sldId id="507" r:id="rId4"/>
    <p:sldId id="537" r:id="rId5"/>
    <p:sldId id="510" r:id="rId6"/>
    <p:sldId id="523" r:id="rId7"/>
    <p:sldId id="524" r:id="rId8"/>
    <p:sldId id="282" r:id="rId9"/>
    <p:sldId id="284" r:id="rId10"/>
    <p:sldId id="285" r:id="rId11"/>
    <p:sldId id="522" r:id="rId12"/>
    <p:sldId id="483" r:id="rId13"/>
    <p:sldId id="531" r:id="rId14"/>
    <p:sldId id="538" r:id="rId15"/>
    <p:sldId id="484" r:id="rId16"/>
    <p:sldId id="486" r:id="rId17"/>
    <p:sldId id="490" r:id="rId18"/>
    <p:sldId id="487" r:id="rId19"/>
    <p:sldId id="508" r:id="rId20"/>
    <p:sldId id="532" r:id="rId21"/>
    <p:sldId id="489" r:id="rId22"/>
    <p:sldId id="533" r:id="rId23"/>
    <p:sldId id="534" r:id="rId24"/>
    <p:sldId id="539" r:id="rId25"/>
    <p:sldId id="542" r:id="rId26"/>
    <p:sldId id="289" r:id="rId27"/>
    <p:sldId id="291" r:id="rId28"/>
    <p:sldId id="297" r:id="rId29"/>
    <p:sldId id="299" r:id="rId30"/>
    <p:sldId id="301" r:id="rId31"/>
    <p:sldId id="492" r:id="rId32"/>
    <p:sldId id="493" r:id="rId33"/>
    <p:sldId id="540" r:id="rId34"/>
    <p:sldId id="541" r:id="rId35"/>
    <p:sldId id="543" r:id="rId36"/>
    <p:sldId id="544" r:id="rId37"/>
    <p:sldId id="549" r:id="rId38"/>
    <p:sldId id="545" r:id="rId39"/>
    <p:sldId id="546" r:id="rId40"/>
    <p:sldId id="547" r:id="rId41"/>
    <p:sldId id="548" r:id="rId4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2431" autoAdjust="0"/>
  </p:normalViewPr>
  <p:slideViewPr>
    <p:cSldViewPr>
      <p:cViewPr varScale="1">
        <p:scale>
          <a:sx n="104" d="100"/>
          <a:sy n="104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8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8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8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8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7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7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&amp; Co, “” The CHIPS and Science Act: Here’s what’s in it,” October 4, 2022.</a:t>
            </a:r>
          </a:p>
          <a:p>
            <a:r>
              <a:rPr lang="en-US" dirty="0"/>
              <a:t>https://</a:t>
            </a:r>
            <a:r>
              <a:rPr lang="en-US" dirty="0" err="1"/>
              <a:t>www.mckinsey.com</a:t>
            </a:r>
            <a:r>
              <a:rPr lang="en-US" dirty="0"/>
              <a:t>/industries/public-sector/our-insights/the-chips-and-science-act-</a:t>
            </a:r>
            <a:r>
              <a:rPr lang="en-US" dirty="0" err="1"/>
              <a:t>heres</a:t>
            </a:r>
            <a:r>
              <a:rPr lang="en-US" dirty="0"/>
              <a:t>-</a:t>
            </a:r>
            <a:r>
              <a:rPr lang="en-US" dirty="0" err="1"/>
              <a:t>whats</a:t>
            </a:r>
            <a:r>
              <a:rPr lang="en-US" dirty="0"/>
              <a:t>-in-it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</a:t>
            </a:r>
            <a:r>
              <a:rPr lang="en-US">
                <a:hlinkClick r:id="rId3"/>
              </a:rPr>
              <a:t>/feds/files/2019086pap.pdf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Bown</a:t>
            </a:r>
            <a:r>
              <a:rPr lang="en-US" dirty="0"/>
              <a:t>, Chad P., “Four years into the trade war, are the US and China decoupling?,” Realtime Economics, Peterson Institute of International Economics, October 20,, 2022.</a:t>
            </a:r>
          </a:p>
          <a:p>
            <a:r>
              <a:rPr lang="en-US" dirty="0"/>
              <a:t>https://</a:t>
            </a:r>
            <a:r>
              <a:rPr lang="en-US" dirty="0" err="1"/>
              <a:t>www.piie.com</a:t>
            </a:r>
            <a:r>
              <a:rPr lang="en-US" dirty="0"/>
              <a:t>/blogs/</a:t>
            </a:r>
            <a:r>
              <a:rPr lang="en-US" dirty="0" err="1"/>
              <a:t>realtime</a:t>
            </a:r>
            <a:r>
              <a:rPr lang="en-US" dirty="0"/>
              <a:t>-economics/four-years-trade-war-are-us-and-china-decoupling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Mar 1, 2018:  Trump levies tariffs</a:t>
            </a:r>
          </a:p>
          <a:p>
            <a:pPr lvl="2"/>
            <a:r>
              <a:rPr lang="en-US" dirty="0"/>
              <a:t>25% on steel, 10% on aluminum</a:t>
            </a:r>
          </a:p>
          <a:p>
            <a:pPr lvl="2"/>
            <a:r>
              <a:rPr lang="en-US" dirty="0"/>
              <a:t>Against all countries</a:t>
            </a:r>
          </a:p>
          <a:p>
            <a:pPr lvl="3"/>
            <a:r>
              <a:rPr lang="en-US" dirty="0"/>
              <a:t>A few removed shortly thereafter</a:t>
            </a:r>
          </a:p>
          <a:p>
            <a:pPr lvl="3"/>
            <a:r>
              <a:rPr lang="en-US" dirty="0"/>
              <a:t>Remained in place on EU, China, Canada, Mexico, and others</a:t>
            </a:r>
          </a:p>
          <a:p>
            <a:pPr lvl="2"/>
            <a:r>
              <a:rPr lang="en-US" dirty="0"/>
              <a:t>Retaliation by all</a:t>
            </a:r>
          </a:p>
          <a:p>
            <a:pPr lvl="2"/>
            <a:r>
              <a:rPr lang="en-US" dirty="0"/>
              <a:t>(Tariffs on Canada &amp; Mexico later removed)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US-EU and other</a:t>
            </a:r>
          </a:p>
          <a:p>
            <a:pPr lvl="1"/>
            <a:r>
              <a:rPr lang="en-US" sz="2400" dirty="0"/>
              <a:t>Negotiations began under Biden May 17, 2021</a:t>
            </a:r>
          </a:p>
          <a:p>
            <a:pPr lvl="1"/>
            <a:r>
              <a:rPr lang="en-US" sz="2400" dirty="0"/>
              <a:t>US lifts some tariffs but keeps them on over-quota quantities (“tariff-rate quota”) and partners remove retaliatory tariffs on US:</a:t>
            </a:r>
          </a:p>
          <a:p>
            <a:pPr lvl="2"/>
            <a:r>
              <a:rPr lang="en-US" sz="2000" dirty="0"/>
              <a:t>EU:  Oct 31, 2021</a:t>
            </a:r>
          </a:p>
          <a:p>
            <a:pPr lvl="2"/>
            <a:r>
              <a:rPr lang="en-US" sz="2000" dirty="0"/>
              <a:t>Japan:  Feb 7, 2022</a:t>
            </a:r>
          </a:p>
          <a:p>
            <a:pPr lvl="2"/>
            <a:r>
              <a:rPr lang="en-US" sz="2000" dirty="0"/>
              <a:t>UK:  Mar 22, 2022</a:t>
            </a:r>
          </a:p>
          <a:p>
            <a:pPr lvl="2"/>
            <a:r>
              <a:rPr lang="en-US" sz="2000" dirty="0"/>
              <a:t>Ukraine:  May 9, 2022</a:t>
            </a:r>
          </a:p>
          <a:p>
            <a:pPr lvl="1"/>
            <a:r>
              <a:rPr lang="en-US" sz="2400" dirty="0"/>
              <a:t>WTO panel rules on Trump’s tariffs (“inconsistent”)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Williams, “Biden Official Says…”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imposed tariffs on steel based on “national security.”  Does Biden agree?  Why or why not?</a:t>
            </a:r>
          </a:p>
          <a:p>
            <a:r>
              <a:rPr lang="en-US" dirty="0"/>
              <a:t>A November deadline is mentioned.  When is that?  What happens then? </a:t>
            </a:r>
          </a:p>
          <a:p>
            <a:r>
              <a:rPr lang="en-US" dirty="0"/>
              <a:t>What alternatives to simply removing the tariffs are mentioned?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Bounds, “EU rejects US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“green steel club” that EU and US are striving for, and what is its more formal name? </a:t>
            </a:r>
          </a:p>
          <a:p>
            <a:r>
              <a:rPr lang="en-US" sz="2800" dirty="0"/>
              <a:t>What policies do the EU and US favor, and why do they disagree? </a:t>
            </a:r>
          </a:p>
          <a:p>
            <a:r>
              <a:rPr lang="en-US" sz="2800" dirty="0"/>
              <a:t>What was the truce that they agreed to earlier, and when does it expire? </a:t>
            </a:r>
          </a:p>
          <a:p>
            <a:r>
              <a:rPr lang="en-US" sz="2800" dirty="0"/>
              <a:t>The EU is also concerned about the IRA.  What is that, and why are they concerned?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basis for US tariffs on China was mostly on intellectual property</a:t>
            </a:r>
          </a:p>
          <a:p>
            <a:pPr lvl="1"/>
            <a:r>
              <a:rPr lang="en-US" dirty="0"/>
              <a:t>IP includes patents, trademarks, copyrights, and trade secrets</a:t>
            </a:r>
          </a:p>
          <a:p>
            <a:pPr lvl="1"/>
            <a:r>
              <a:rPr lang="en-US" dirty="0"/>
              <a:t>US (and others) claim that China</a:t>
            </a:r>
          </a:p>
          <a:p>
            <a:pPr lvl="2"/>
            <a:r>
              <a:rPr lang="en-US" dirty="0"/>
              <a:t>Steals technology secrets</a:t>
            </a:r>
          </a:p>
          <a:p>
            <a:pPr lvl="2"/>
            <a:r>
              <a:rPr lang="en-US" dirty="0"/>
              <a:t>Forces investors to turn over technologies in joint ventures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81591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(United States Trade Representative) under Trump</a:t>
            </a:r>
          </a:p>
          <a:p>
            <a:pPr lvl="1"/>
            <a:r>
              <a:rPr lang="en-US" dirty="0"/>
              <a:t>Initiated investigation of China’s IP practices</a:t>
            </a:r>
          </a:p>
          <a:p>
            <a:pPr lvl="1"/>
            <a:r>
              <a:rPr lang="en-US" dirty="0"/>
              <a:t>Under Section 301 of US trade law – Unfair trade practices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something permitted by the WTO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5ABAC-D611-AF45-9AA8-C1E1B91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15295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22, 2018:  Report found unfair trade practices</a:t>
            </a:r>
          </a:p>
          <a:p>
            <a:pPr lvl="1"/>
            <a:r>
              <a:rPr lang="en-US" dirty="0"/>
              <a:t>IP violations (see above)</a:t>
            </a:r>
          </a:p>
          <a:p>
            <a:pPr lvl="1"/>
            <a:r>
              <a:rPr lang="en-US" dirty="0"/>
              <a:t>Also subsidies to firms and state-owned enterprises (SOEs) to trade unfairly</a:t>
            </a:r>
          </a:p>
          <a:p>
            <a:r>
              <a:rPr lang="en-US" dirty="0"/>
              <a:t>Trump announced tariffs on up to $60 billion of China’s exports to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China levied tariffs on each other</a:t>
            </a:r>
          </a:p>
          <a:p>
            <a:pPr lvl="1"/>
            <a:r>
              <a:rPr lang="en-US" dirty="0"/>
              <a:t>Three times in 2018, twice in 2019</a:t>
            </a:r>
          </a:p>
          <a:p>
            <a:pPr lvl="2"/>
            <a:r>
              <a:rPr lang="en-US" dirty="0"/>
              <a:t>Trump either added new tariffs on China exports or raised them</a:t>
            </a:r>
          </a:p>
          <a:p>
            <a:pPr lvl="2"/>
            <a:r>
              <a:rPr lang="en-US" dirty="0"/>
              <a:t>Each time, China responded with more tariffs on US exports</a:t>
            </a:r>
          </a:p>
          <a:p>
            <a:pPr lvl="1"/>
            <a:r>
              <a:rPr lang="en-US" dirty="0"/>
              <a:t>Threat of more in December 2019 was suspended by the “Phase One” US-China Trade Deal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C93CE-F872-974B-B1F4-7BD1F0435929}"/>
              </a:ext>
            </a:extLst>
          </p:cNvPr>
          <p:cNvSpPr txBox="1"/>
          <p:nvPr/>
        </p:nvSpPr>
        <p:spPr>
          <a:xfrm>
            <a:off x="2743200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 Tariffs,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B5B8F-9834-3B25-9705-592A1D9C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4" y="631938"/>
            <a:ext cx="7249071" cy="5572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71683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Monday I’ll start by asking you for News, then discuss that and what I’ve noticed myself.</a:t>
            </a:r>
          </a:p>
          <a:p>
            <a:r>
              <a:rPr lang="en-US" sz="2800" dirty="0"/>
              <a:t>Note that if I don’t get through all my slides, you should view them later.  (But not the Aug 28 class.)</a:t>
            </a:r>
          </a:p>
          <a:p>
            <a:r>
              <a:rPr lang="en-US" sz="2800" dirty="0"/>
              <a:t>Office hours:</a:t>
            </a:r>
          </a:p>
          <a:p>
            <a:pPr lvl="1"/>
            <a:r>
              <a:rPr lang="en-US" sz="2400" dirty="0"/>
              <a:t>Feel free to enter even if others are there</a:t>
            </a:r>
          </a:p>
          <a:p>
            <a:pPr lvl="1"/>
            <a:r>
              <a:rPr lang="en-US" sz="2400" dirty="0"/>
              <a:t>If you want a private meeting, email me to schedule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4B4E0-3EE3-8B17-AF38-4E85D268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" y="482915"/>
            <a:ext cx="7543800" cy="57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485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Phase One Deal</a:t>
            </a:r>
          </a:p>
          <a:p>
            <a:pPr lvl="1"/>
            <a:r>
              <a:rPr lang="en-US" sz="2400" dirty="0"/>
              <a:t>In anticipation, Trump called off December 2019 tariffs</a:t>
            </a:r>
          </a:p>
          <a:p>
            <a:pPr lvl="1"/>
            <a:r>
              <a:rPr lang="en-US" sz="2400" dirty="0"/>
              <a:t>Agreement signed January 15, 2020</a:t>
            </a:r>
          </a:p>
          <a:p>
            <a:r>
              <a:rPr lang="en-US" sz="2800" dirty="0"/>
              <a:t>Content of Deal:</a:t>
            </a:r>
          </a:p>
          <a:p>
            <a:pPr lvl="1"/>
            <a:r>
              <a:rPr lang="en-US" sz="2400" dirty="0"/>
              <a:t>China to buy $200 billion more US exports</a:t>
            </a:r>
          </a:p>
          <a:p>
            <a:pPr lvl="1"/>
            <a:r>
              <a:rPr lang="en-US" sz="2400" dirty="0"/>
              <a:t>US to reduce a few tariffs on China</a:t>
            </a:r>
          </a:p>
          <a:p>
            <a:pPr lvl="1"/>
            <a:r>
              <a:rPr lang="en-US" sz="2400" dirty="0"/>
              <a:t>China to stop forcing foreign companies to transfer technology</a:t>
            </a:r>
          </a:p>
          <a:p>
            <a:pPr lvl="1"/>
            <a:r>
              <a:rPr lang="en-US" sz="2400" dirty="0"/>
              <a:t>Most tariffs remain in place by both, and China did not address subsidies and SOEs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313FE-CA21-4260-B85D-36629738D33B}"/>
              </a:ext>
            </a:extLst>
          </p:cNvPr>
          <p:cNvSpPr txBox="1"/>
          <p:nvPr/>
        </p:nvSpPr>
        <p:spPr>
          <a:xfrm>
            <a:off x="280416" y="582252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E4D70-F4D0-6EA2-419C-9CECF18F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89040"/>
            <a:ext cx="7305936" cy="5679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83395-7CB9-7C37-0FCE-9068778C0AF4}"/>
              </a:ext>
            </a:extLst>
          </p:cNvPr>
          <p:cNvSpPr txBox="1"/>
          <p:nvPr/>
        </p:nvSpPr>
        <p:spPr>
          <a:xfrm>
            <a:off x="268224" y="2190122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dirty="0">
                <a:solidFill>
                  <a:srgbClr val="FF0000"/>
                </a:solidFill>
              </a:rPr>
              <a:t>  Industrial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dirty="0">
                <a:solidFill>
                  <a:srgbClr val="0070C0"/>
                </a:solidFill>
              </a:rPr>
              <a:t>  Industrial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7EF6A-979F-46BC-0E0E-3F584E344058}"/>
              </a:ext>
            </a:extLst>
          </p:cNvPr>
          <p:cNvSpPr txBox="1"/>
          <p:nvPr/>
        </p:nvSpPr>
        <p:spPr>
          <a:xfrm>
            <a:off x="7388352" y="228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56738A-9B19-AE81-6265-2B0FA88D9AB0}"/>
              </a:ext>
            </a:extLst>
          </p:cNvPr>
          <p:cNvSpPr/>
          <p:nvPr/>
        </p:nvSpPr>
        <p:spPr>
          <a:xfrm>
            <a:off x="7540752" y="1428929"/>
            <a:ext cx="1143000" cy="2533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Effects of the trade war</a:t>
            </a:r>
          </a:p>
          <a:p>
            <a:pPr lvl="3"/>
            <a:r>
              <a:rPr lang="en-US" sz="1600" kern="1200" dirty="0">
                <a:latin typeface="Arial" charset="0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600" i="1" kern="1200" dirty="0">
                <a:latin typeface="Arial" charset="0"/>
                <a:cs typeface="ＭＳ Ｐゴシック" charset="-128"/>
              </a:rPr>
              <a:t>The Economist</a:t>
            </a:r>
            <a:r>
              <a:rPr lang="en-US" sz="1600" kern="1200" dirty="0">
                <a:latin typeface="Arial" charset="0"/>
                <a:cs typeface="ＭＳ Ｐゴシック" charset="-128"/>
              </a:rPr>
              <a:t>, January 1, 2022. </a:t>
            </a:r>
            <a:endParaRPr lang="en-US" sz="1600" dirty="0"/>
          </a:p>
          <a:p>
            <a:pPr lvl="1"/>
            <a:r>
              <a:rPr lang="en-US" sz="2400" dirty="0"/>
              <a:t>Tariffs rose:  </a:t>
            </a:r>
          </a:p>
          <a:p>
            <a:pPr lvl="2"/>
            <a:r>
              <a:rPr lang="en-US" sz="2000" dirty="0"/>
              <a:t>US on China 3% to 19%</a:t>
            </a:r>
          </a:p>
          <a:p>
            <a:pPr lvl="2"/>
            <a:r>
              <a:rPr lang="en-US" sz="2000" dirty="0"/>
              <a:t>China on US 8% to 21%</a:t>
            </a:r>
          </a:p>
          <a:p>
            <a:pPr lvl="1"/>
            <a:r>
              <a:rPr lang="en-US" sz="2400" dirty="0"/>
              <a:t>Compared to Smoot-Hawley tariffs of 1930</a:t>
            </a:r>
          </a:p>
          <a:p>
            <a:pPr lvl="2"/>
            <a:r>
              <a:rPr lang="en-US" sz="2000" dirty="0"/>
              <a:t>Covered more trade as share of GDP</a:t>
            </a:r>
          </a:p>
          <a:p>
            <a:pPr lvl="2"/>
            <a:r>
              <a:rPr lang="en-US" sz="2000" dirty="0"/>
              <a:t>Caused smaller harm to GDP (“effects muffled by complex supply chains”)</a:t>
            </a:r>
          </a:p>
          <a:p>
            <a:pPr lvl="1"/>
            <a:r>
              <a:rPr lang="en-US" sz="2400" dirty="0"/>
              <a:t>US prices of imports rose by 90% of tariffs</a:t>
            </a:r>
          </a:p>
          <a:p>
            <a:pPr lvl="1"/>
            <a:r>
              <a:rPr lang="en-US" sz="2400" dirty="0"/>
              <a:t>Reduced US manufacturing employment by 1.4%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1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Other effects of the trade war</a:t>
            </a:r>
          </a:p>
          <a:p>
            <a:pPr lvl="1"/>
            <a:r>
              <a:rPr lang="en-US" sz="2400" dirty="0"/>
              <a:t>With higher tariffs, exporters are re-packaging to keep values under the “</a:t>
            </a:r>
            <a:r>
              <a:rPr lang="en-US" sz="2400" i="1" dirty="0"/>
              <a:t>de minimis</a:t>
            </a:r>
            <a:r>
              <a:rPr lang="en-US" sz="2400" dirty="0"/>
              <a:t>” threshold</a:t>
            </a:r>
          </a:p>
          <a:p>
            <a:pPr lvl="2"/>
            <a:r>
              <a:rPr lang="en-US" sz="2000" dirty="0"/>
              <a:t>Into US, imports under $800 pay no tariff</a:t>
            </a:r>
          </a:p>
          <a:p>
            <a:pPr lvl="2"/>
            <a:r>
              <a:rPr lang="en-US" sz="2000" dirty="0"/>
              <a:t>See </a:t>
            </a:r>
            <a:r>
              <a:rPr lang="en-US" sz="2000" i="1" dirty="0"/>
              <a:t>Economist</a:t>
            </a:r>
            <a:r>
              <a:rPr lang="en-US" sz="2000" dirty="0"/>
              <a:t>, “Artful dodging:  America’s tariff wall on Chinese imports looks increasingly like Swiss cheese,” Feb 26, 2022 (Not assigned)</a:t>
            </a:r>
          </a:p>
          <a:p>
            <a:r>
              <a:rPr lang="en-US" sz="2800" dirty="0"/>
              <a:t>What happened to trade?</a:t>
            </a:r>
          </a:p>
          <a:p>
            <a:pPr lvl="1"/>
            <a:r>
              <a:rPr lang="en-US" sz="2400" dirty="0"/>
              <a:t>US imports from China:  following from unassigned reading by </a:t>
            </a:r>
            <a:r>
              <a:rPr lang="en-US" sz="2400" dirty="0" err="1"/>
              <a:t>Bown</a:t>
            </a:r>
            <a:r>
              <a:rPr lang="en-US" sz="2400" dirty="0"/>
              <a:t> (2022)</a:t>
            </a:r>
          </a:p>
          <a:p>
            <a:pPr lvl="1"/>
            <a:r>
              <a:rPr lang="en-US" sz="2400" dirty="0"/>
              <a:t>US exports to China: following from optional reading, </a:t>
            </a:r>
            <a:r>
              <a:rPr lang="en-US" sz="2400" dirty="0" err="1"/>
              <a:t>Bown</a:t>
            </a:r>
            <a:r>
              <a:rPr lang="en-US" sz="2400" dirty="0"/>
              <a:t> and Wang (2023)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E92EA-E655-D686-2798-97A7C7B8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4BBBA-7D60-0177-4F1E-33B4C68A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BA583-0B95-EE4C-3D50-D7D24DD5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3878"/>
            <a:ext cx="7772400" cy="46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D10CC-39D6-0CF9-23AD-F11E4D5601CB}"/>
              </a:ext>
            </a:extLst>
          </p:cNvPr>
          <p:cNvSpPr txBox="1"/>
          <p:nvPr/>
        </p:nvSpPr>
        <p:spPr>
          <a:xfrm>
            <a:off x="228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65537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0D9E3-ABEA-8885-76F7-8635446C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31501"/>
            <a:ext cx="7772400" cy="419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A91C3-2E4A-CCAD-356D-B82CF9D9EE38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48801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8E43F-3A61-5FD0-84E4-1AE4A3AE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01535"/>
            <a:ext cx="7772400" cy="2854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FB48D-762C-2F66-D75F-41FB28B91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7772400" cy="97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95F02-01C8-0394-6FFA-4B6B54D931B3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200689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FFBA4-5180-E888-AC4D-D5BEE2DF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53855"/>
            <a:ext cx="7772400" cy="3950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53422-4EF0-B2BA-2639-8A0893E67FBE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106833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3D815-C794-EE86-C4C7-5F4D3580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1619"/>
            <a:ext cx="7772400" cy="299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3B9E5-D4EB-9737-3B13-CD7FE681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90600"/>
            <a:ext cx="7772400" cy="978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21D89-E928-4214-A08B-75E11EDB9866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154852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B264C-4A09-EFA3-E069-C7F4774A09F1}"/>
              </a:ext>
            </a:extLst>
          </p:cNvPr>
          <p:cNvSpPr txBox="1"/>
          <p:nvPr/>
        </p:nvSpPr>
        <p:spPr>
          <a:xfrm>
            <a:off x="2209800" y="2438400"/>
            <a:ext cx="4546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Trade Wars</a:t>
            </a:r>
          </a:p>
        </p:txBody>
      </p:sp>
    </p:spTree>
    <p:extLst>
      <p:ext uri="{BB962C8B-B14F-4D97-AF65-F5344CB8AC3E}">
        <p14:creationId xmlns:p14="http://schemas.microsoft.com/office/powerpoint/2010/main" val="3394836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5AD07-6191-7EB6-ACC2-60AE1AAE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8953"/>
            <a:ext cx="7772400" cy="364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55337-8E31-7905-C216-4756074B4295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3172524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</a:t>
            </a:r>
            <a:br>
              <a:rPr lang="en-US" dirty="0"/>
            </a:br>
            <a:r>
              <a:rPr lang="en-US" dirty="0"/>
              <a:t>“New Research…”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China promise in the Phase One deal, and to what extent did they do as promised? </a:t>
            </a:r>
          </a:p>
          <a:p>
            <a:r>
              <a:rPr lang="en-US" dirty="0"/>
              <a:t>How did US import patterns change? </a:t>
            </a:r>
          </a:p>
          <a:p>
            <a:r>
              <a:rPr lang="en-US" dirty="0"/>
              <a:t>Are the changes in US import patterns good or bad for the US?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2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Manak et al.,</a:t>
            </a:r>
            <a:br>
              <a:rPr lang="en-US" dirty="0"/>
            </a:br>
            <a:r>
              <a:rPr lang="en-US" dirty="0"/>
              <a:t>“Cost of Trump’s Trade War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reviews have been undertaken of Trump’s tariffs on China? </a:t>
            </a:r>
          </a:p>
          <a:p>
            <a:r>
              <a:rPr lang="en-US" dirty="0"/>
              <a:t>What is the consensus of the feedback? </a:t>
            </a:r>
          </a:p>
          <a:p>
            <a:r>
              <a:rPr lang="en-US" dirty="0"/>
              <a:t>How did the tariffs on imports affect US exports? </a:t>
            </a:r>
          </a:p>
          <a:p>
            <a:r>
              <a:rPr lang="en-US" dirty="0"/>
              <a:t>One responder said the tariffs caused them to move their production to China.  Why would that be?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4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Swanson,</a:t>
            </a:r>
            <a:br>
              <a:rPr lang="en-US" dirty="0"/>
            </a:br>
            <a:r>
              <a:rPr lang="en-US" dirty="0"/>
              <a:t>“Contentious U.S.-China…”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China’s economy bigger or smaller than the US economy? </a:t>
            </a:r>
          </a:p>
          <a:p>
            <a:r>
              <a:rPr lang="en-US" dirty="0"/>
              <a:t>Where does China stand as a trading partner of the US? </a:t>
            </a:r>
          </a:p>
          <a:p>
            <a:r>
              <a:rPr lang="en-US" dirty="0"/>
              <a:t>Does China make cars? </a:t>
            </a:r>
          </a:p>
          <a:p>
            <a:r>
              <a:rPr lang="en-US" dirty="0"/>
              <a:t>Is the US eager to export all products to China?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 early as 2016 (under Obama), the US was taking actions to “Safeguard US Semiconductor Supremacy”</a:t>
            </a:r>
          </a:p>
          <a:p>
            <a:r>
              <a:rPr lang="en-US" sz="2800" dirty="0"/>
              <a:t>Placed Chinese companies on its “Entity List”</a:t>
            </a:r>
          </a:p>
          <a:p>
            <a:pPr lvl="1"/>
            <a:r>
              <a:rPr lang="en-US" sz="2400" dirty="0"/>
              <a:t>2016:  ZTE, a partially state-owned technology company that specializes in telecommunication</a:t>
            </a:r>
          </a:p>
          <a:p>
            <a:pPr lvl="1"/>
            <a:r>
              <a:rPr lang="en-US" sz="2400" dirty="0"/>
              <a:t>2019:  Huawei, the world's largest supplier of telecommunications network equipment </a:t>
            </a:r>
          </a:p>
          <a:p>
            <a:pPr lvl="1"/>
            <a:r>
              <a:rPr lang="en-US" sz="2400" dirty="0"/>
              <a:t>2020:  SMIC, a semiconductor foundry company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794490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2022</a:t>
            </a:r>
          </a:p>
          <a:p>
            <a:pPr lvl="1"/>
            <a:r>
              <a:rPr lang="en-US" sz="2400" dirty="0"/>
              <a:t>Aug 9:  US passes CHIPS Act</a:t>
            </a:r>
          </a:p>
          <a:p>
            <a:pPr lvl="2"/>
            <a:r>
              <a:rPr lang="en-US" sz="2000" dirty="0"/>
              <a:t>“invests $280 billion to bolster US semiconductor capacity, catalyze R&amp;D, and create regional high-tech hubs and a bigger, more inclusive STEM workforce.” (per McKinsey &amp; Co)</a:t>
            </a:r>
          </a:p>
          <a:p>
            <a:pPr lvl="1"/>
            <a:r>
              <a:rPr lang="en-US" sz="2400" dirty="0"/>
              <a:t>Aug 31:  US Imposes New Controls on Advanced Chip Exports</a:t>
            </a:r>
          </a:p>
          <a:p>
            <a:pPr lvl="1"/>
            <a:r>
              <a:rPr lang="en-US" sz="2400" dirty="0"/>
              <a:t>Sep 16:  US Redefines National Security </a:t>
            </a:r>
          </a:p>
          <a:p>
            <a:pPr lvl="2"/>
            <a:r>
              <a:rPr lang="en-US" sz="2000" dirty="0"/>
              <a:t>“maintain as large a lead as possible in foundational technologies”</a:t>
            </a:r>
          </a:p>
          <a:p>
            <a:pPr lvl="1"/>
            <a:r>
              <a:rPr lang="en-US" sz="2400" dirty="0"/>
              <a:t>Oct &amp;:  New export controls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3885021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2023</a:t>
            </a:r>
          </a:p>
          <a:p>
            <a:pPr lvl="1"/>
            <a:r>
              <a:rPr lang="en-US" sz="2400" dirty="0"/>
              <a:t>Mar 8:  Netherlands Joins US Export Controls</a:t>
            </a:r>
          </a:p>
          <a:p>
            <a:pPr lvl="1"/>
            <a:r>
              <a:rPr lang="en-US" sz="2400" dirty="0"/>
              <a:t>Mar 31:  Japan Restricts Chipmaking Equipment Exports</a:t>
            </a:r>
          </a:p>
          <a:p>
            <a:pPr lvl="1"/>
            <a:r>
              <a:rPr lang="en-US" sz="2400" dirty="0"/>
              <a:t>May 21:  China Bans Some Chips from US-Based Micron</a:t>
            </a:r>
          </a:p>
          <a:p>
            <a:pPr lvl="1"/>
            <a:r>
              <a:rPr lang="en-US" sz="2400" dirty="0"/>
              <a:t>Sep 1:  US, Japan, &amp; Netherlands require permit to export high-end chip-making machines made by Dutch company, ASML</a:t>
            </a:r>
          </a:p>
          <a:p>
            <a:pPr lvl="2"/>
            <a:r>
              <a:rPr lang="en-US" sz="2000" dirty="0"/>
              <a:t>China says this is a “technological blockade against China”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1669029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Mozur</a:t>
            </a:r>
            <a:r>
              <a:rPr lang="en-US" dirty="0"/>
              <a:t> &amp; Nicholas,</a:t>
            </a:r>
            <a:br>
              <a:rPr lang="en-US" dirty="0"/>
            </a:br>
            <a:r>
              <a:rPr lang="en-US" dirty="0"/>
              <a:t>“With Ban on Micron…”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China’s claimed basis for blocking purchases of chips from Micron?</a:t>
            </a:r>
          </a:p>
          <a:p>
            <a:r>
              <a:rPr lang="en-US" dirty="0"/>
              <a:t>What actions had the US taken previously that might have motivated this? </a:t>
            </a:r>
          </a:p>
          <a:p>
            <a:r>
              <a:rPr lang="en-US" dirty="0"/>
              <a:t>What actions had China taken previously in this area?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B8EB-E6CF-E14D-87FA-BFD5F39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919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Hayashi &amp; McKinnon,</a:t>
            </a:r>
            <a:br>
              <a:rPr lang="en-US" sz="4000" dirty="0"/>
            </a:br>
            <a:r>
              <a:rPr lang="en-US" sz="4000" dirty="0"/>
              <a:t>“U.S. Looks to Restrict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restriction of Chinese access to US cloud services closing a loophole in previous US export restrictions? </a:t>
            </a:r>
          </a:p>
          <a:p>
            <a:r>
              <a:rPr lang="en-US" dirty="0"/>
              <a:t>What had China done just before this announcement? </a:t>
            </a:r>
          </a:p>
          <a:p>
            <a:r>
              <a:rPr lang="en-US" dirty="0"/>
              <a:t>What else is the US worried about China cutting off?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2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Sohn et al.,</a:t>
            </a:r>
            <a:br>
              <a:rPr lang="en-US" sz="4000" dirty="0"/>
            </a:br>
            <a:r>
              <a:rPr lang="en-US" sz="4000" dirty="0"/>
              <a:t>“China’s Export Curb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China targeting with its new restrictions on exports of gallium and germanium? </a:t>
            </a:r>
          </a:p>
          <a:p>
            <a:r>
              <a:rPr lang="en-US" dirty="0"/>
              <a:t>What are the aims of China and the US? </a:t>
            </a:r>
          </a:p>
          <a:p>
            <a:r>
              <a:rPr lang="en-US" dirty="0"/>
              <a:t>What steps does South Korea say it will pursue to deal with this? </a:t>
            </a:r>
          </a:p>
          <a:p>
            <a:r>
              <a:rPr lang="en-US" dirty="0"/>
              <a:t>Does China have a natural monopoly on these materials?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57FBA-94F8-56F8-9F16-B3528E2B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" y="2413000"/>
            <a:ext cx="7468712" cy="2311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C20A0-8369-944D-A869-3858238ABD2D}"/>
              </a:ext>
            </a:extLst>
          </p:cNvPr>
          <p:cNvSpPr txBox="1"/>
          <p:nvPr/>
        </p:nvSpPr>
        <p:spPr>
          <a:xfrm flipV="1">
            <a:off x="685800" y="1817132"/>
            <a:ext cx="2438400" cy="8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618A-A527-AA4D-BA84-76E617D30726}"/>
              </a:ext>
            </a:extLst>
          </p:cNvPr>
          <p:cNvSpPr txBox="1"/>
          <p:nvPr/>
        </p:nvSpPr>
        <p:spPr>
          <a:xfrm>
            <a:off x="990600" y="160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Bown</a:t>
            </a:r>
            <a:r>
              <a:rPr lang="en-US" dirty="0"/>
              <a:t>, Chad P. and Melina Kolb, "Trump's Trade War Timeline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CB893-99F5-E84D-8B6E-9677DDB2941D}"/>
              </a:ext>
            </a:extLst>
          </p:cNvPr>
          <p:cNvSpPr/>
          <p:nvPr/>
        </p:nvSpPr>
        <p:spPr>
          <a:xfrm>
            <a:off x="228600" y="31242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CC912-A3BC-F949-91F2-8DE1063A0C9A}"/>
              </a:ext>
            </a:extLst>
          </p:cNvPr>
          <p:cNvSpPr txBox="1"/>
          <p:nvPr/>
        </p:nvSpPr>
        <p:spPr>
          <a:xfrm>
            <a:off x="4648200" y="1905000"/>
            <a:ext cx="251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We’ll focus on these three only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43D71C-FBF3-A760-6CDE-14D645354F4A}"/>
              </a:ext>
            </a:extLst>
          </p:cNvPr>
          <p:cNvSpPr/>
          <p:nvPr/>
        </p:nvSpPr>
        <p:spPr>
          <a:xfrm>
            <a:off x="228600" y="34290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E78FE4-BFE5-D388-256A-2FC2C7FCE793}"/>
              </a:ext>
            </a:extLst>
          </p:cNvPr>
          <p:cNvSpPr/>
          <p:nvPr/>
        </p:nvSpPr>
        <p:spPr>
          <a:xfrm>
            <a:off x="228600" y="44196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Bown</a:t>
            </a:r>
            <a:r>
              <a:rPr lang="en-US" dirty="0"/>
              <a:t> &amp; Kolb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what countries is/was the US engaged in a trade war?</a:t>
            </a:r>
          </a:p>
          <a:p>
            <a:r>
              <a:rPr lang="en-US" sz="2800" dirty="0"/>
              <a:t>What have been the legal bases (within the US) for tariffs and threats of tariffs?</a:t>
            </a:r>
          </a:p>
          <a:p>
            <a:r>
              <a:rPr lang="en-US" sz="2800" dirty="0"/>
              <a:t>What is the current status of the trade war with China? </a:t>
            </a:r>
          </a:p>
          <a:p>
            <a:r>
              <a:rPr lang="en-US" sz="2800" dirty="0"/>
              <a:t>To what extent has President Biden reversed the tariffs begun by Trump? </a:t>
            </a:r>
          </a:p>
          <a:p>
            <a:r>
              <a:rPr lang="en-US" sz="2800" dirty="0"/>
              <a:t>What main new actions have happened under Biden?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Wars, 2018-2021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  <a:p>
            <a:pPr lvl="1"/>
            <a:r>
              <a:rPr lang="en-US" sz="2400" dirty="0"/>
              <a:t>Battles in the Trade Wars</a:t>
            </a:r>
          </a:p>
          <a:p>
            <a:pPr lvl="2"/>
            <a:r>
              <a:rPr lang="en-US" sz="2000" dirty="0"/>
              <a:t>(Washing Machines &amp; Solar Panels)</a:t>
            </a:r>
          </a:p>
          <a:p>
            <a:pPr lvl="2"/>
            <a:r>
              <a:rPr lang="en-US" sz="2000" dirty="0"/>
              <a:t>Steel &amp; Aluminum</a:t>
            </a:r>
          </a:p>
          <a:p>
            <a:pPr lvl="2"/>
            <a:r>
              <a:rPr lang="en-US" sz="2000" dirty="0"/>
              <a:t>US-China Trade War (re Intellectual Property)</a:t>
            </a:r>
          </a:p>
          <a:p>
            <a:pPr lvl="2"/>
            <a:r>
              <a:rPr lang="en-US" sz="2000" dirty="0"/>
              <a:t>(Cars)</a:t>
            </a:r>
          </a:p>
          <a:p>
            <a:pPr lvl="2"/>
            <a:r>
              <a:rPr lang="en-US" sz="2000" dirty="0"/>
              <a:t>(Mexico migration)</a:t>
            </a:r>
          </a:p>
          <a:p>
            <a:pPr lvl="2"/>
            <a:r>
              <a:rPr lang="en-US" sz="2000" dirty="0"/>
              <a:t>Semiconductors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Section 232 of US trade law</a:t>
            </a:r>
          </a:p>
          <a:p>
            <a:pPr lvl="1"/>
            <a:r>
              <a:rPr lang="en-US" dirty="0"/>
              <a:t>Tariffs on imports that “threaten national security”</a:t>
            </a:r>
          </a:p>
          <a:p>
            <a:pPr lvl="1"/>
            <a:r>
              <a:rPr lang="en-US" dirty="0"/>
              <a:t>“National security” is not defined</a:t>
            </a:r>
          </a:p>
          <a:p>
            <a:pPr lvl="1"/>
            <a:r>
              <a:rPr lang="en-US" dirty="0"/>
              <a:t>Legality in WTO is unclear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102399</TotalTime>
  <Words>2659</Words>
  <Application>Microsoft Macintosh PowerPoint</Application>
  <PresentationFormat>On-screen Show (4:3)</PresentationFormat>
  <Paragraphs>305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Times</vt:lpstr>
      <vt:lpstr>Default Design</vt:lpstr>
      <vt:lpstr>Class 1  The State of Play in International Trade and Trade Policy I:   Trade Wars  by Alan V. Deardorff University of Michigan 2023</vt:lpstr>
      <vt:lpstr>Announcements</vt:lpstr>
      <vt:lpstr>PowerPoint Presentation</vt:lpstr>
      <vt:lpstr>PowerPoint Presentation</vt:lpstr>
      <vt:lpstr>PowerPoint Presentation</vt:lpstr>
      <vt:lpstr>Pause for Discussion</vt:lpstr>
      <vt:lpstr>Questions on Bown &amp; Kolb</vt:lpstr>
      <vt:lpstr>Trade Wars, 2018-2021</vt:lpstr>
      <vt:lpstr>Steel &amp; Aluminum</vt:lpstr>
      <vt:lpstr>Steel &amp; Aluminum</vt:lpstr>
      <vt:lpstr>Steel &amp; Aluminum</vt:lpstr>
      <vt:lpstr>Pause for Discussion</vt:lpstr>
      <vt:lpstr>Questions on  Williams, “Biden Official Says…”</vt:lpstr>
      <vt:lpstr>Questions on  Bounds, “EU rejects US …”</vt:lpstr>
      <vt:lpstr>US-China Trade War</vt:lpstr>
      <vt:lpstr>US-China Trade War</vt:lpstr>
      <vt:lpstr>US-China Trade War</vt:lpstr>
      <vt:lpstr>US-China Trade War</vt:lpstr>
      <vt:lpstr>PowerPoint Presentation</vt:lpstr>
      <vt:lpstr>PowerPoint Presentation</vt:lpstr>
      <vt:lpstr>US-China Trade War</vt:lpstr>
      <vt:lpstr>PowerPoint Presentation</vt:lpstr>
      <vt:lpstr>US-China Trade War</vt:lpstr>
      <vt:lpstr>US-China Trade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on Economist, “New Research…”</vt:lpstr>
      <vt:lpstr>Questions on Manak et al., “Cost of Trump’s Trade War …”</vt:lpstr>
      <vt:lpstr>Questions on Swanson, “Contentious U.S.-China…”</vt:lpstr>
      <vt:lpstr>Semiconductors</vt:lpstr>
      <vt:lpstr>Semiconductors</vt:lpstr>
      <vt:lpstr>Semiconductors</vt:lpstr>
      <vt:lpstr>Pause for Discussion</vt:lpstr>
      <vt:lpstr>Questions on Mozur &amp; Nicholas, “With Ban on Micron…”</vt:lpstr>
      <vt:lpstr>Questions on Hayashi &amp; McKinnon, “U.S. Looks to Restrict …”</vt:lpstr>
      <vt:lpstr>Questions on Sohn et al., “China’s Export Curb 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179</cp:revision>
  <cp:lastPrinted>2022-08-22T19:00:09Z</cp:lastPrinted>
  <dcterms:created xsi:type="dcterms:W3CDTF">2011-01-03T19:29:08Z</dcterms:created>
  <dcterms:modified xsi:type="dcterms:W3CDTF">2023-08-13T22:42:31Z</dcterms:modified>
</cp:coreProperties>
</file>