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4"/>
  </p:notesMasterIdLst>
  <p:handoutMasterIdLst>
    <p:handoutMasterId r:id="rId75"/>
  </p:handoutMasterIdLst>
  <p:sldIdLst>
    <p:sldId id="286" r:id="rId2"/>
    <p:sldId id="493" r:id="rId3"/>
    <p:sldId id="494" r:id="rId4"/>
    <p:sldId id="487" r:id="rId5"/>
    <p:sldId id="495" r:id="rId6"/>
    <p:sldId id="488" r:id="rId7"/>
    <p:sldId id="496" r:id="rId8"/>
    <p:sldId id="490" r:id="rId9"/>
    <p:sldId id="492" r:id="rId10"/>
    <p:sldId id="391" r:id="rId11"/>
    <p:sldId id="386" r:id="rId12"/>
    <p:sldId id="387" r:id="rId13"/>
    <p:sldId id="287" r:id="rId14"/>
    <p:sldId id="257" r:id="rId15"/>
    <p:sldId id="312" r:id="rId16"/>
    <p:sldId id="258" r:id="rId17"/>
    <p:sldId id="313" r:id="rId18"/>
    <p:sldId id="259" r:id="rId19"/>
    <p:sldId id="344" r:id="rId20"/>
    <p:sldId id="343" r:id="rId21"/>
    <p:sldId id="345" r:id="rId22"/>
    <p:sldId id="314" r:id="rId23"/>
    <p:sldId id="260" r:id="rId24"/>
    <p:sldId id="261" r:id="rId25"/>
    <p:sldId id="299" r:id="rId26"/>
    <p:sldId id="262" r:id="rId27"/>
    <p:sldId id="330" r:id="rId28"/>
    <p:sldId id="331" r:id="rId29"/>
    <p:sldId id="315" r:id="rId30"/>
    <p:sldId id="263" r:id="rId31"/>
    <p:sldId id="264" r:id="rId32"/>
    <p:sldId id="265" r:id="rId33"/>
    <p:sldId id="267" r:id="rId34"/>
    <p:sldId id="334" r:id="rId35"/>
    <p:sldId id="335" r:id="rId36"/>
    <p:sldId id="316" r:id="rId37"/>
    <p:sldId id="266" r:id="rId38"/>
    <p:sldId id="292" r:id="rId39"/>
    <p:sldId id="300" r:id="rId40"/>
    <p:sldId id="301" r:id="rId41"/>
    <p:sldId id="333" r:id="rId42"/>
    <p:sldId id="329" r:id="rId43"/>
    <p:sldId id="322" r:id="rId44"/>
    <p:sldId id="268" r:id="rId45"/>
    <p:sldId id="269" r:id="rId46"/>
    <p:sldId id="270" r:id="rId47"/>
    <p:sldId id="346" r:id="rId48"/>
    <p:sldId id="320" r:id="rId49"/>
    <p:sldId id="271" r:id="rId50"/>
    <p:sldId id="272" r:id="rId51"/>
    <p:sldId id="273" r:id="rId52"/>
    <p:sldId id="326" r:id="rId53"/>
    <p:sldId id="327" r:id="rId54"/>
    <p:sldId id="336" r:id="rId55"/>
    <p:sldId id="337" r:id="rId56"/>
    <p:sldId id="321" r:id="rId57"/>
    <p:sldId id="276" r:id="rId58"/>
    <p:sldId id="278" r:id="rId59"/>
    <p:sldId id="288" r:id="rId60"/>
    <p:sldId id="289" r:id="rId61"/>
    <p:sldId id="281" r:id="rId62"/>
    <p:sldId id="282" r:id="rId63"/>
    <p:sldId id="283" r:id="rId64"/>
    <p:sldId id="284" r:id="rId65"/>
    <p:sldId id="298" r:id="rId66"/>
    <p:sldId id="323" r:id="rId67"/>
    <p:sldId id="324" r:id="rId68"/>
    <p:sldId id="338" r:id="rId69"/>
    <p:sldId id="339" r:id="rId70"/>
    <p:sldId id="340" r:id="rId71"/>
    <p:sldId id="486" r:id="rId72"/>
    <p:sldId id="291"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0394" autoAdjust="0"/>
  </p:normalViewPr>
  <p:slideViewPr>
    <p:cSldViewPr>
      <p:cViewPr varScale="1">
        <p:scale>
          <a:sx n="98" d="100"/>
          <a:sy n="98" d="100"/>
        </p:scale>
        <p:origin x="31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A51474-DB48-FD4C-B441-984AD5A78C64}" type="slidenum">
              <a:rPr lang="en-US"/>
              <a:pPr/>
              <a:t>‹#›</a:t>
            </a:fld>
            <a:endParaRPr lang="en-US"/>
          </a:p>
        </p:txBody>
      </p:sp>
    </p:spTree>
    <p:extLst>
      <p:ext uri="{BB962C8B-B14F-4D97-AF65-F5344CB8AC3E}">
        <p14:creationId xmlns:p14="http://schemas.microsoft.com/office/powerpoint/2010/main" val="2088351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060A8C9-7C11-CF46-9F5D-1EBC31E7BF53}" type="slidenum">
              <a:rPr lang="en-US"/>
              <a:pPr/>
              <a:t>‹#›</a:t>
            </a:fld>
            <a:endParaRPr lang="en-US"/>
          </a:p>
        </p:txBody>
      </p:sp>
    </p:spTree>
    <p:extLst>
      <p:ext uri="{BB962C8B-B14F-4D97-AF65-F5344CB8AC3E}">
        <p14:creationId xmlns:p14="http://schemas.microsoft.com/office/powerpoint/2010/main" val="82160488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Add Porter</a:t>
            </a:r>
            <a:endParaRPr lang="en-US" dirty="0"/>
          </a:p>
        </p:txBody>
      </p:sp>
      <p:sp>
        <p:nvSpPr>
          <p:cNvPr id="4" name="Slide Number Placeholder 3"/>
          <p:cNvSpPr>
            <a:spLocks noGrp="1"/>
          </p:cNvSpPr>
          <p:nvPr>
            <p:ph type="sldNum" sz="quarter" idx="10"/>
          </p:nvPr>
        </p:nvSpPr>
        <p:spPr/>
        <p:txBody>
          <a:bodyPr/>
          <a:lstStyle/>
          <a:p>
            <a:fld id="{E060A8C9-7C11-CF46-9F5D-1EBC31E7BF53}" type="slidenum">
              <a:rPr lang="en-US" smtClean="0"/>
              <a:pPr/>
              <a:t>1</a:t>
            </a:fld>
            <a:endParaRPr lang="en-US"/>
          </a:p>
        </p:txBody>
      </p:sp>
    </p:spTree>
    <p:extLst>
      <p:ext uri="{BB962C8B-B14F-4D97-AF65-F5344CB8AC3E}">
        <p14:creationId xmlns:p14="http://schemas.microsoft.com/office/powerpoint/2010/main" val="532371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60A8C9-7C11-CF46-9F5D-1EBC31E7BF53}" type="slidenum">
              <a:rPr lang="en-US" smtClean="0"/>
              <a:pPr/>
              <a:t>60</a:t>
            </a:fld>
            <a:endParaRPr lang="en-US"/>
          </a:p>
        </p:txBody>
      </p:sp>
    </p:spTree>
    <p:extLst>
      <p:ext uri="{BB962C8B-B14F-4D97-AF65-F5344CB8AC3E}">
        <p14:creationId xmlns:p14="http://schemas.microsoft.com/office/powerpoint/2010/main" val="4096871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www.gettyimages.com</a:t>
            </a:r>
            <a:r>
              <a:rPr lang="en-US" dirty="0"/>
              <a:t>/detail/photo/chemical-industry-plants-spew-air-pollution-high-res-stock-photography/129740434</a:t>
            </a:r>
          </a:p>
        </p:txBody>
      </p:sp>
      <p:sp>
        <p:nvSpPr>
          <p:cNvPr id="4" name="Slide Number Placeholder 3"/>
          <p:cNvSpPr>
            <a:spLocks noGrp="1"/>
          </p:cNvSpPr>
          <p:nvPr>
            <p:ph type="sldNum" sz="quarter" idx="10"/>
          </p:nvPr>
        </p:nvSpPr>
        <p:spPr/>
        <p:txBody>
          <a:bodyPr/>
          <a:lstStyle/>
          <a:p>
            <a:fld id="{E060A8C9-7C11-CF46-9F5D-1EBC31E7BF53}" type="slidenum">
              <a:rPr lang="en-US" smtClean="0"/>
              <a:pPr/>
              <a:t>19</a:t>
            </a:fld>
            <a:endParaRPr lang="en-US"/>
          </a:p>
        </p:txBody>
      </p:sp>
    </p:spTree>
    <p:extLst>
      <p:ext uri="{BB962C8B-B14F-4D97-AF65-F5344CB8AC3E}">
        <p14:creationId xmlns:p14="http://schemas.microsoft.com/office/powerpoint/2010/main" val="371969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http://geo-</a:t>
            </a:r>
            <a:r>
              <a:rPr lang="en-US" dirty="0" err="1"/>
              <a:t>mexico.com</a:t>
            </a:r>
            <a:r>
              <a:rPr lang="en-US" dirty="0"/>
              <a:t>/?tag=border</a:t>
            </a:r>
          </a:p>
        </p:txBody>
      </p:sp>
      <p:sp>
        <p:nvSpPr>
          <p:cNvPr id="4" name="Slide Number Placeholder 3"/>
          <p:cNvSpPr>
            <a:spLocks noGrp="1"/>
          </p:cNvSpPr>
          <p:nvPr>
            <p:ph type="sldNum" sz="quarter" idx="10"/>
          </p:nvPr>
        </p:nvSpPr>
        <p:spPr/>
        <p:txBody>
          <a:bodyPr/>
          <a:lstStyle/>
          <a:p>
            <a:fld id="{E060A8C9-7C11-CF46-9F5D-1EBC31E7BF53}" type="slidenum">
              <a:rPr lang="en-US" smtClean="0"/>
              <a:pPr/>
              <a:t>20</a:t>
            </a:fld>
            <a:endParaRPr lang="en-US"/>
          </a:p>
        </p:txBody>
      </p:sp>
    </p:spTree>
    <p:extLst>
      <p:ext uri="{BB962C8B-B14F-4D97-AF65-F5344CB8AC3E}">
        <p14:creationId xmlns:p14="http://schemas.microsoft.com/office/powerpoint/2010/main" val="213018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Economist quote:  November 29, 2018, in “</a:t>
            </a:r>
            <a:r>
              <a:rPr lang="en-US" b="0" dirty="0" err="1"/>
              <a:t>Decarbonising</a:t>
            </a:r>
            <a:r>
              <a:rPr lang="en-US" b="0" dirty="0"/>
              <a:t> industry:  How to get the carbon out of industry”</a:t>
            </a:r>
          </a:p>
          <a:p>
            <a:endParaRPr lang="en-US" dirty="0"/>
          </a:p>
        </p:txBody>
      </p:sp>
      <p:sp>
        <p:nvSpPr>
          <p:cNvPr id="4" name="Slide Number Placeholder 3"/>
          <p:cNvSpPr>
            <a:spLocks noGrp="1"/>
          </p:cNvSpPr>
          <p:nvPr>
            <p:ph type="sldNum" sz="quarter" idx="5"/>
          </p:nvPr>
        </p:nvSpPr>
        <p:spPr/>
        <p:txBody>
          <a:bodyPr/>
          <a:lstStyle/>
          <a:p>
            <a:fld id="{E060A8C9-7C11-CF46-9F5D-1EBC31E7BF53}" type="slidenum">
              <a:rPr lang="en-US" smtClean="0"/>
              <a:pPr/>
              <a:t>40</a:t>
            </a:fld>
            <a:endParaRPr lang="en-US"/>
          </a:p>
        </p:txBody>
      </p:sp>
    </p:spTree>
    <p:extLst>
      <p:ext uri="{BB962C8B-B14F-4D97-AF65-F5344CB8AC3E}">
        <p14:creationId xmlns:p14="http://schemas.microsoft.com/office/powerpoint/2010/main" val="187515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www.ilo.org</a:t>
            </a:r>
            <a:r>
              <a:rPr lang="en-US" dirty="0"/>
              <a:t>/public/</a:t>
            </a:r>
            <a:r>
              <a:rPr lang="en-US" dirty="0" err="1"/>
              <a:t>english</a:t>
            </a:r>
            <a:r>
              <a:rPr lang="en-US" dirty="0"/>
              <a:t>/standards/</a:t>
            </a:r>
            <a:r>
              <a:rPr lang="en-US" dirty="0" err="1"/>
              <a:t>relm</a:t>
            </a:r>
            <a:r>
              <a:rPr lang="en-US" dirty="0"/>
              <a:t>/</a:t>
            </a:r>
            <a:r>
              <a:rPr lang="en-US" dirty="0" err="1"/>
              <a:t>country.htm</a:t>
            </a:r>
            <a:endParaRPr lang="en-US" dirty="0"/>
          </a:p>
        </p:txBody>
      </p:sp>
      <p:sp>
        <p:nvSpPr>
          <p:cNvPr id="4" name="Slide Number Placeholder 3"/>
          <p:cNvSpPr>
            <a:spLocks noGrp="1"/>
          </p:cNvSpPr>
          <p:nvPr>
            <p:ph type="sldNum" sz="quarter" idx="10"/>
          </p:nvPr>
        </p:nvSpPr>
        <p:spPr/>
        <p:txBody>
          <a:bodyPr/>
          <a:lstStyle/>
          <a:p>
            <a:fld id="{E060A8C9-7C11-CF46-9F5D-1EBC31E7BF53}" type="slidenum">
              <a:rPr lang="en-US" smtClean="0"/>
              <a:pPr/>
              <a:t>44</a:t>
            </a:fld>
            <a:endParaRPr lang="en-US"/>
          </a:p>
        </p:txBody>
      </p:sp>
    </p:spTree>
    <p:extLst>
      <p:ext uri="{BB962C8B-B14F-4D97-AF65-F5344CB8AC3E}">
        <p14:creationId xmlns:p14="http://schemas.microsoft.com/office/powerpoint/2010/main" val="360417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1a:  http://</a:t>
            </a:r>
            <a:r>
              <a:rPr lang="en-US" dirty="0" err="1"/>
              <a:t>www.ilo.org</a:t>
            </a:r>
            <a:r>
              <a:rPr lang="en-US" dirty="0"/>
              <a:t>/</a:t>
            </a:r>
            <a:r>
              <a:rPr lang="en-US" dirty="0" err="1"/>
              <a:t>dyn</a:t>
            </a:r>
            <a:r>
              <a:rPr lang="en-US" dirty="0"/>
              <a:t>/</a:t>
            </a:r>
            <a:r>
              <a:rPr lang="en-US" dirty="0" err="1"/>
              <a:t>normlex</a:t>
            </a:r>
            <a:r>
              <a:rPr lang="en-US" dirty="0"/>
              <a:t>/</a:t>
            </a:r>
            <a:r>
              <a:rPr lang="en-US" dirty="0" err="1"/>
              <a:t>en</a:t>
            </a:r>
            <a:r>
              <a:rPr lang="en-US" dirty="0"/>
              <a:t>/</a:t>
            </a:r>
            <a:r>
              <a:rPr lang="en-US" dirty="0" err="1"/>
              <a:t>f?p</a:t>
            </a:r>
            <a:r>
              <a:rPr lang="en-US" dirty="0"/>
              <a:t>=1000:11300:0::NO:11300:P11300_INSTRUMENT_ID:312232</a:t>
            </a:r>
          </a:p>
          <a:p>
            <a:r>
              <a:rPr lang="en-US" dirty="0"/>
              <a:t>1b:  http://</a:t>
            </a:r>
            <a:r>
              <a:rPr lang="en-US" dirty="0" err="1"/>
              <a:t>www.ilo.org</a:t>
            </a:r>
            <a:r>
              <a:rPr lang="en-US" dirty="0"/>
              <a:t>/</a:t>
            </a:r>
            <a:r>
              <a:rPr lang="en-US" dirty="0" err="1"/>
              <a:t>dyn</a:t>
            </a:r>
            <a:r>
              <a:rPr lang="en-US" dirty="0"/>
              <a:t>/</a:t>
            </a:r>
            <a:r>
              <a:rPr lang="en-US" dirty="0" err="1"/>
              <a:t>normlex</a:t>
            </a:r>
            <a:r>
              <a:rPr lang="en-US" dirty="0"/>
              <a:t>/</a:t>
            </a:r>
            <a:r>
              <a:rPr lang="en-US" dirty="0" err="1"/>
              <a:t>en</a:t>
            </a:r>
            <a:r>
              <a:rPr lang="en-US" dirty="0"/>
              <a:t>/</a:t>
            </a:r>
            <a:r>
              <a:rPr lang="en-US" dirty="0" err="1"/>
              <a:t>f?p</a:t>
            </a:r>
            <a:r>
              <a:rPr lang="en-US" dirty="0"/>
              <a:t>=1000:11300:0::NO:11300:P11300_INSTRUMENT_ID:312243</a:t>
            </a:r>
          </a:p>
          <a:p>
            <a:r>
              <a:rPr lang="en-US" dirty="0"/>
              <a:t>2a:  http://</a:t>
            </a:r>
            <a:r>
              <a:rPr lang="en-US" dirty="0" err="1"/>
              <a:t>www.ilo.org</a:t>
            </a:r>
            <a:r>
              <a:rPr lang="en-US" dirty="0"/>
              <a:t>/</a:t>
            </a:r>
            <a:r>
              <a:rPr lang="en-US" dirty="0" err="1"/>
              <a:t>dyn</a:t>
            </a:r>
            <a:r>
              <a:rPr lang="en-US" dirty="0"/>
              <a:t>/</a:t>
            </a:r>
            <a:r>
              <a:rPr lang="en-US" dirty="0" err="1"/>
              <a:t>normlex</a:t>
            </a:r>
            <a:r>
              <a:rPr lang="en-US" dirty="0"/>
              <a:t>/</a:t>
            </a:r>
            <a:r>
              <a:rPr lang="en-US" dirty="0" err="1"/>
              <a:t>en</a:t>
            </a:r>
            <a:r>
              <a:rPr lang="en-US" dirty="0"/>
              <a:t>/</a:t>
            </a:r>
            <a:r>
              <a:rPr lang="en-US" dirty="0" err="1"/>
              <a:t>f?p</a:t>
            </a:r>
            <a:r>
              <a:rPr lang="en-US" dirty="0"/>
              <a:t>=1000:11300:0::NO:11300:P11300_INSTRUMENT_ID:312174</a:t>
            </a:r>
          </a:p>
          <a:p>
            <a:r>
              <a:rPr lang="en-US" dirty="0"/>
              <a:t>2b:  http://</a:t>
            </a:r>
            <a:r>
              <a:rPr lang="en-US" dirty="0" err="1"/>
              <a:t>www.ilo.org</a:t>
            </a:r>
            <a:r>
              <a:rPr lang="en-US" dirty="0"/>
              <a:t>/</a:t>
            </a:r>
            <a:r>
              <a:rPr lang="en-US" dirty="0" err="1"/>
              <a:t>dyn</a:t>
            </a:r>
            <a:r>
              <a:rPr lang="en-US" dirty="0"/>
              <a:t>/</a:t>
            </a:r>
            <a:r>
              <a:rPr lang="en-US" dirty="0" err="1"/>
              <a:t>normlex</a:t>
            </a:r>
            <a:r>
              <a:rPr lang="en-US" dirty="0"/>
              <a:t>/</a:t>
            </a:r>
            <a:r>
              <a:rPr lang="en-US" dirty="0" err="1"/>
              <a:t>en</a:t>
            </a:r>
            <a:r>
              <a:rPr lang="en-US" dirty="0"/>
              <a:t>/</a:t>
            </a:r>
            <a:r>
              <a:rPr lang="en-US" dirty="0" err="1"/>
              <a:t>f?p</a:t>
            </a:r>
            <a:r>
              <a:rPr lang="en-US" dirty="0"/>
              <a:t>=1000:11300:0::NO:11300:P11300_INSTRUMENT_ID:312250</a:t>
            </a:r>
          </a:p>
        </p:txBody>
      </p:sp>
      <p:sp>
        <p:nvSpPr>
          <p:cNvPr id="4" name="Slide Number Placeholder 3"/>
          <p:cNvSpPr>
            <a:spLocks noGrp="1"/>
          </p:cNvSpPr>
          <p:nvPr>
            <p:ph type="sldNum" sz="quarter" idx="10"/>
          </p:nvPr>
        </p:nvSpPr>
        <p:spPr/>
        <p:txBody>
          <a:bodyPr/>
          <a:lstStyle/>
          <a:p>
            <a:fld id="{E060A8C9-7C11-CF46-9F5D-1EBC31E7BF53}" type="slidenum">
              <a:rPr lang="en-US" smtClean="0"/>
              <a:pPr/>
              <a:t>45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3a:  http://</a:t>
            </a:r>
            <a:r>
              <a:rPr lang="en-US" dirty="0" err="1"/>
              <a:t>www.ilo.org</a:t>
            </a:r>
            <a:r>
              <a:rPr lang="en-US" dirty="0"/>
              <a:t>/</a:t>
            </a:r>
            <a:r>
              <a:rPr lang="en-US" dirty="0" err="1"/>
              <a:t>dyn</a:t>
            </a:r>
            <a:r>
              <a:rPr lang="en-US" dirty="0"/>
              <a:t>/</a:t>
            </a:r>
            <a:r>
              <a:rPr lang="en-US" dirty="0" err="1"/>
              <a:t>normlex</a:t>
            </a:r>
            <a:r>
              <a:rPr lang="en-US" dirty="0"/>
              <a:t>/</a:t>
            </a:r>
            <a:r>
              <a:rPr lang="en-US" dirty="0" err="1"/>
              <a:t>en</a:t>
            </a:r>
            <a:r>
              <a:rPr lang="en-US" dirty="0"/>
              <a:t>/</a:t>
            </a:r>
            <a:r>
              <a:rPr lang="en-US" dirty="0" err="1"/>
              <a:t>f?p</a:t>
            </a:r>
            <a:r>
              <a:rPr lang="en-US" dirty="0"/>
              <a:t>=1000:11300:0::NO:11300:P11300_INSTRUMENT_ID:312256</a:t>
            </a:r>
          </a:p>
          <a:p>
            <a:r>
              <a:rPr lang="en-US" dirty="0"/>
              <a:t>3b:  http://</a:t>
            </a:r>
            <a:r>
              <a:rPr lang="en-US" dirty="0" err="1"/>
              <a:t>www.ilo.org</a:t>
            </a:r>
            <a:r>
              <a:rPr lang="en-US" dirty="0"/>
              <a:t>/</a:t>
            </a:r>
            <a:r>
              <a:rPr lang="en-US" dirty="0" err="1"/>
              <a:t>dyn</a:t>
            </a:r>
            <a:r>
              <a:rPr lang="en-US" dirty="0"/>
              <a:t>/</a:t>
            </a:r>
            <a:r>
              <a:rPr lang="en-US" dirty="0" err="1"/>
              <a:t>normlex</a:t>
            </a:r>
            <a:r>
              <a:rPr lang="en-US" dirty="0"/>
              <a:t>/</a:t>
            </a:r>
            <a:r>
              <a:rPr lang="en-US" dirty="0" err="1"/>
              <a:t>en</a:t>
            </a:r>
            <a:r>
              <a:rPr lang="en-US" dirty="0"/>
              <a:t>/</a:t>
            </a:r>
            <a:r>
              <a:rPr lang="en-US" dirty="0" err="1"/>
              <a:t>f?p</a:t>
            </a:r>
            <a:r>
              <a:rPr lang="en-US" dirty="0"/>
              <a:t>=1000:11300:0::NO:11300:P11300_INSTRUMENT_ID:312245</a:t>
            </a:r>
          </a:p>
          <a:p>
            <a:r>
              <a:rPr lang="en-US" dirty="0"/>
              <a:t>4a:  http://</a:t>
            </a:r>
            <a:r>
              <a:rPr lang="en-US" dirty="0" err="1"/>
              <a:t>www.ilo.org</a:t>
            </a:r>
            <a:r>
              <a:rPr lang="en-US" dirty="0"/>
              <a:t>/</a:t>
            </a:r>
            <a:r>
              <a:rPr lang="en-US" dirty="0" err="1"/>
              <a:t>dyn</a:t>
            </a:r>
            <a:r>
              <a:rPr lang="en-US" dirty="0"/>
              <a:t>/</a:t>
            </a:r>
            <a:r>
              <a:rPr lang="en-US" dirty="0" err="1"/>
              <a:t>normlex</a:t>
            </a:r>
            <a:r>
              <a:rPr lang="en-US" dirty="0"/>
              <a:t>/</a:t>
            </a:r>
            <a:r>
              <a:rPr lang="en-US" dirty="0" err="1"/>
              <a:t>en</a:t>
            </a:r>
            <a:r>
              <a:rPr lang="en-US" dirty="0"/>
              <a:t>/</a:t>
            </a:r>
            <a:r>
              <a:rPr lang="en-US" dirty="0" err="1"/>
              <a:t>f?p</a:t>
            </a:r>
            <a:r>
              <a:rPr lang="en-US" dirty="0"/>
              <a:t>=1000:11300:0::NO:11300:P11300_INSTRUMENT_ID:312283</a:t>
            </a:r>
          </a:p>
          <a:p>
            <a:r>
              <a:rPr lang="en-US" dirty="0"/>
              <a:t>4b:  http://</a:t>
            </a:r>
            <a:r>
              <a:rPr lang="en-US" dirty="0" err="1"/>
              <a:t>www.ilo.org</a:t>
            </a:r>
            <a:r>
              <a:rPr lang="en-US" dirty="0"/>
              <a:t>/</a:t>
            </a:r>
            <a:r>
              <a:rPr lang="en-US" dirty="0" err="1"/>
              <a:t>dyn</a:t>
            </a:r>
            <a:r>
              <a:rPr lang="en-US" dirty="0"/>
              <a:t>/</a:t>
            </a:r>
            <a:r>
              <a:rPr lang="en-US" dirty="0" err="1"/>
              <a:t>normlex</a:t>
            </a:r>
            <a:r>
              <a:rPr lang="en-US" dirty="0"/>
              <a:t>/</a:t>
            </a:r>
            <a:r>
              <a:rPr lang="en-US" dirty="0" err="1"/>
              <a:t>en</a:t>
            </a:r>
            <a:r>
              <a:rPr lang="en-US" dirty="0"/>
              <a:t>/</a:t>
            </a:r>
            <a:r>
              <a:rPr lang="en-US" dirty="0" err="1"/>
              <a:t>f?p</a:t>
            </a:r>
            <a:r>
              <a:rPr lang="en-US" dirty="0"/>
              <a:t>=1000:11300:0::NO:11300:P11300_INSTRUMENT_ID:312327</a:t>
            </a:r>
          </a:p>
        </p:txBody>
      </p:sp>
      <p:sp>
        <p:nvSpPr>
          <p:cNvPr id="4" name="Slide Number Placeholder 3"/>
          <p:cNvSpPr>
            <a:spLocks noGrp="1"/>
          </p:cNvSpPr>
          <p:nvPr>
            <p:ph type="sldNum" sz="quarter" idx="10"/>
          </p:nvPr>
        </p:nvSpPr>
        <p:spPr/>
        <p:txBody>
          <a:bodyPr/>
          <a:lstStyle/>
          <a:p>
            <a:fld id="{E060A8C9-7C11-CF46-9F5D-1EBC31E7BF53}" type="slidenum">
              <a:rPr lang="en-US" smtClean="0"/>
              <a:pPr/>
              <a:t>46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www.ilo.org</a:t>
            </a:r>
            <a:r>
              <a:rPr lang="en-US" dirty="0"/>
              <a:t>/</a:t>
            </a:r>
            <a:r>
              <a:rPr lang="en-US" dirty="0" err="1"/>
              <a:t>dyn</a:t>
            </a:r>
            <a:r>
              <a:rPr lang="en-US" dirty="0"/>
              <a:t>/</a:t>
            </a:r>
            <a:r>
              <a:rPr lang="en-US" dirty="0" err="1"/>
              <a:t>normlex</a:t>
            </a:r>
            <a:r>
              <a:rPr lang="en-US" dirty="0"/>
              <a:t>/en/</a:t>
            </a:r>
            <a:r>
              <a:rPr lang="en-US" dirty="0" err="1"/>
              <a:t>f?p</a:t>
            </a:r>
            <a:r>
              <a:rPr lang="en-US" dirty="0"/>
              <a:t>=NORMLEXPUB:1:0::NO:::</a:t>
            </a:r>
          </a:p>
          <a:p>
            <a:endParaRPr lang="en-US" dirty="0"/>
          </a:p>
        </p:txBody>
      </p:sp>
      <p:sp>
        <p:nvSpPr>
          <p:cNvPr id="4" name="Slide Number Placeholder 3"/>
          <p:cNvSpPr>
            <a:spLocks noGrp="1"/>
          </p:cNvSpPr>
          <p:nvPr>
            <p:ph type="sldNum" sz="quarter" idx="10"/>
          </p:nvPr>
        </p:nvSpPr>
        <p:spPr/>
        <p:txBody>
          <a:bodyPr/>
          <a:lstStyle/>
          <a:p>
            <a:fld id="{E060A8C9-7C11-CF46-9F5D-1EBC31E7BF53}" type="slidenum">
              <a:rPr lang="en-US" smtClean="0"/>
              <a:pPr/>
              <a:t>47</a:t>
            </a:fld>
            <a:endParaRPr lang="en-US"/>
          </a:p>
        </p:txBody>
      </p:sp>
    </p:spTree>
    <p:extLst>
      <p:ext uri="{BB962C8B-B14F-4D97-AF65-F5344CB8AC3E}">
        <p14:creationId xmlns:p14="http://schemas.microsoft.com/office/powerpoint/2010/main" val="58902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www.ilo.org</a:t>
            </a:r>
            <a:r>
              <a:rPr lang="en-US" dirty="0"/>
              <a:t>/</a:t>
            </a:r>
            <a:r>
              <a:rPr lang="en-US" dirty="0" err="1"/>
              <a:t>dyn</a:t>
            </a:r>
            <a:r>
              <a:rPr lang="en-US" dirty="0"/>
              <a:t>/</a:t>
            </a:r>
            <a:r>
              <a:rPr lang="en-US" dirty="0" err="1"/>
              <a:t>normlex</a:t>
            </a:r>
            <a:r>
              <a:rPr lang="en-US" dirty="0"/>
              <a:t>/en/</a:t>
            </a:r>
            <a:r>
              <a:rPr lang="en-US" dirty="0" err="1"/>
              <a:t>f?p</a:t>
            </a:r>
            <a:r>
              <a:rPr lang="en-US" dirty="0"/>
              <a:t>=1000:12001:0::NO:::</a:t>
            </a:r>
          </a:p>
          <a:p>
            <a:endParaRPr lang="en-US" dirty="0"/>
          </a:p>
        </p:txBody>
      </p:sp>
      <p:sp>
        <p:nvSpPr>
          <p:cNvPr id="4" name="Slide Number Placeholder 3"/>
          <p:cNvSpPr>
            <a:spLocks noGrp="1"/>
          </p:cNvSpPr>
          <p:nvPr>
            <p:ph type="sldNum" sz="quarter" idx="10"/>
          </p:nvPr>
        </p:nvSpPr>
        <p:spPr/>
        <p:txBody>
          <a:bodyPr/>
          <a:lstStyle/>
          <a:p>
            <a:fld id="{E060A8C9-7C11-CF46-9F5D-1EBC31E7BF53}" type="slidenum">
              <a:rPr lang="en-US" smtClean="0"/>
              <a:pPr/>
              <a:t>49</a:t>
            </a:fld>
            <a:endParaRPr lang="en-US"/>
          </a:p>
        </p:txBody>
      </p:sp>
    </p:spTree>
    <p:extLst>
      <p:ext uri="{BB962C8B-B14F-4D97-AF65-F5344CB8AC3E}">
        <p14:creationId xmlns:p14="http://schemas.microsoft.com/office/powerpoint/2010/main" val="166761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23:  Environment, Labor</a:t>
            </a:r>
          </a:p>
        </p:txBody>
      </p:sp>
      <p:sp>
        <p:nvSpPr>
          <p:cNvPr id="6" name="Slide Number Placeholder 5"/>
          <p:cNvSpPr>
            <a:spLocks noGrp="1"/>
          </p:cNvSpPr>
          <p:nvPr>
            <p:ph type="sldNum" sz="quarter" idx="12"/>
          </p:nvPr>
        </p:nvSpPr>
        <p:spPr/>
        <p:txBody>
          <a:bodyPr/>
          <a:lstStyle>
            <a:lvl1pPr>
              <a:defRPr smtClean="0"/>
            </a:lvl1pPr>
          </a:lstStyle>
          <a:p>
            <a:fld id="{CBE66B30-F9CA-9540-B0FF-676035157BC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23:  Environment, Labor</a:t>
            </a:r>
          </a:p>
        </p:txBody>
      </p:sp>
      <p:sp>
        <p:nvSpPr>
          <p:cNvPr id="6" name="Slide Number Placeholder 5"/>
          <p:cNvSpPr>
            <a:spLocks noGrp="1"/>
          </p:cNvSpPr>
          <p:nvPr>
            <p:ph type="sldNum" sz="quarter" idx="12"/>
          </p:nvPr>
        </p:nvSpPr>
        <p:spPr/>
        <p:txBody>
          <a:bodyPr/>
          <a:lstStyle>
            <a:lvl1pPr>
              <a:defRPr smtClean="0"/>
            </a:lvl1pPr>
          </a:lstStyle>
          <a:p>
            <a:fld id="{4C9DCF01-6086-BA47-9B89-08CDC142768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23:  Environment, Labor</a:t>
            </a:r>
          </a:p>
        </p:txBody>
      </p:sp>
      <p:sp>
        <p:nvSpPr>
          <p:cNvPr id="6" name="Slide Number Placeholder 5"/>
          <p:cNvSpPr>
            <a:spLocks noGrp="1"/>
          </p:cNvSpPr>
          <p:nvPr>
            <p:ph type="sldNum" sz="quarter" idx="12"/>
          </p:nvPr>
        </p:nvSpPr>
        <p:spPr/>
        <p:txBody>
          <a:bodyPr/>
          <a:lstStyle>
            <a:lvl1pPr>
              <a:defRPr smtClean="0"/>
            </a:lvl1pPr>
          </a:lstStyle>
          <a:p>
            <a:fld id="{798992D4-5B96-1047-9F9A-F83A9C22BEB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23:  Environment, Labor</a:t>
            </a:r>
          </a:p>
        </p:txBody>
      </p:sp>
      <p:sp>
        <p:nvSpPr>
          <p:cNvPr id="6" name="Slide Number Placeholder 5"/>
          <p:cNvSpPr>
            <a:spLocks noGrp="1"/>
          </p:cNvSpPr>
          <p:nvPr>
            <p:ph type="sldNum" sz="quarter" idx="12"/>
          </p:nvPr>
        </p:nvSpPr>
        <p:spPr/>
        <p:txBody>
          <a:bodyPr/>
          <a:lstStyle>
            <a:lvl1pPr>
              <a:defRPr smtClean="0"/>
            </a:lvl1pPr>
          </a:lstStyle>
          <a:p>
            <a:fld id="{B8110CFB-C5D0-7E4C-8ABB-3B94C0A65A6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23:  Environment, Labor</a:t>
            </a:r>
          </a:p>
        </p:txBody>
      </p:sp>
      <p:sp>
        <p:nvSpPr>
          <p:cNvPr id="6" name="Slide Number Placeholder 5"/>
          <p:cNvSpPr>
            <a:spLocks noGrp="1"/>
          </p:cNvSpPr>
          <p:nvPr>
            <p:ph type="sldNum" sz="quarter" idx="12"/>
          </p:nvPr>
        </p:nvSpPr>
        <p:spPr/>
        <p:txBody>
          <a:bodyPr/>
          <a:lstStyle>
            <a:lvl1pPr>
              <a:defRPr smtClean="0"/>
            </a:lvl1pPr>
          </a:lstStyle>
          <a:p>
            <a:fld id="{25D083B7-3782-2841-A9DE-D7F5A110662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23:  Environment, Labor</a:t>
            </a:r>
          </a:p>
        </p:txBody>
      </p:sp>
      <p:sp>
        <p:nvSpPr>
          <p:cNvPr id="7" name="Slide Number Placeholder 6"/>
          <p:cNvSpPr>
            <a:spLocks noGrp="1"/>
          </p:cNvSpPr>
          <p:nvPr>
            <p:ph type="sldNum" sz="quarter" idx="12"/>
          </p:nvPr>
        </p:nvSpPr>
        <p:spPr/>
        <p:txBody>
          <a:bodyPr/>
          <a:lstStyle>
            <a:lvl1pPr>
              <a:defRPr smtClean="0"/>
            </a:lvl1pPr>
          </a:lstStyle>
          <a:p>
            <a:fld id="{72D76EDD-8826-F949-8190-AF1A5DFED31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Econ 340, Deardorff, Lecture 23:  Environment, Labor</a:t>
            </a:r>
          </a:p>
        </p:txBody>
      </p:sp>
      <p:sp>
        <p:nvSpPr>
          <p:cNvPr id="9" name="Slide Number Placeholder 8"/>
          <p:cNvSpPr>
            <a:spLocks noGrp="1"/>
          </p:cNvSpPr>
          <p:nvPr>
            <p:ph type="sldNum" sz="quarter" idx="12"/>
          </p:nvPr>
        </p:nvSpPr>
        <p:spPr/>
        <p:txBody>
          <a:bodyPr/>
          <a:lstStyle>
            <a:lvl1pPr>
              <a:defRPr smtClean="0"/>
            </a:lvl1pPr>
          </a:lstStyle>
          <a:p>
            <a:fld id="{88A55BBA-D404-604B-B153-B52A4730352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Econ 340, Deardorff, Lecture 23:  Environment, Labor</a:t>
            </a:r>
          </a:p>
        </p:txBody>
      </p:sp>
      <p:sp>
        <p:nvSpPr>
          <p:cNvPr id="5" name="Slide Number Placeholder 4"/>
          <p:cNvSpPr>
            <a:spLocks noGrp="1"/>
          </p:cNvSpPr>
          <p:nvPr>
            <p:ph type="sldNum" sz="quarter" idx="12"/>
          </p:nvPr>
        </p:nvSpPr>
        <p:spPr/>
        <p:txBody>
          <a:bodyPr/>
          <a:lstStyle>
            <a:lvl1pPr>
              <a:defRPr smtClean="0"/>
            </a:lvl1pPr>
          </a:lstStyle>
          <a:p>
            <a:fld id="{1E5D3ACB-686C-0A49-853A-91D61D2BE7D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Econ 340, Deardorff, Lecture 23:  Environment, Labor</a:t>
            </a:r>
          </a:p>
        </p:txBody>
      </p:sp>
      <p:sp>
        <p:nvSpPr>
          <p:cNvPr id="4" name="Slide Number Placeholder 3"/>
          <p:cNvSpPr>
            <a:spLocks noGrp="1"/>
          </p:cNvSpPr>
          <p:nvPr>
            <p:ph type="sldNum" sz="quarter" idx="12"/>
          </p:nvPr>
        </p:nvSpPr>
        <p:spPr/>
        <p:txBody>
          <a:bodyPr/>
          <a:lstStyle>
            <a:lvl1pPr>
              <a:defRPr smtClean="0"/>
            </a:lvl1pPr>
          </a:lstStyle>
          <a:p>
            <a:fld id="{4E00560D-B028-9C40-95F2-AF2BF7E3FC6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23:  Environment, Labor</a:t>
            </a:r>
          </a:p>
        </p:txBody>
      </p:sp>
      <p:sp>
        <p:nvSpPr>
          <p:cNvPr id="7" name="Slide Number Placeholder 6"/>
          <p:cNvSpPr>
            <a:spLocks noGrp="1"/>
          </p:cNvSpPr>
          <p:nvPr>
            <p:ph type="sldNum" sz="quarter" idx="12"/>
          </p:nvPr>
        </p:nvSpPr>
        <p:spPr/>
        <p:txBody>
          <a:bodyPr/>
          <a:lstStyle>
            <a:lvl1pPr>
              <a:defRPr smtClean="0"/>
            </a:lvl1pPr>
          </a:lstStyle>
          <a:p>
            <a:fld id="{FD6EBFF7-D5B4-F543-BA9A-7D7DC88E082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23:  Environment, Labor</a:t>
            </a:r>
          </a:p>
        </p:txBody>
      </p:sp>
      <p:sp>
        <p:nvSpPr>
          <p:cNvPr id="7" name="Slide Number Placeholder 6"/>
          <p:cNvSpPr>
            <a:spLocks noGrp="1"/>
          </p:cNvSpPr>
          <p:nvPr>
            <p:ph type="sldNum" sz="quarter" idx="12"/>
          </p:nvPr>
        </p:nvSpPr>
        <p:spPr/>
        <p:txBody>
          <a:bodyPr/>
          <a:lstStyle>
            <a:lvl1pPr>
              <a:defRPr smtClean="0"/>
            </a:lvl1pPr>
          </a:lstStyle>
          <a:p>
            <a:fld id="{9B74D215-EBE8-A94E-B207-DD51F0F3303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Econ 340, Deardorff, Lecture 23:  Environment, Labor</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0FEBE4F-487A-B44D-92C1-CC004395FBF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hyperlink" Target="https://www.washingtonpost.com/us-policy/2019/12/02/trump-announces-tariffs-steel-aluminum-brazil-argentina/?utm_campaign=post_most&amp;utm_medium=Email&amp;utm_source=Newsletter&amp;wpisrc=nl_most&amp;wpmm=1" TargetMode="External"/><Relationship Id="rId13" Type="http://schemas.openxmlformats.org/officeDocument/2006/relationships/hyperlink" Target="https://umich.instructure.com/files/13266816/download?download_frd=1" TargetMode="External"/><Relationship Id="rId3" Type="http://schemas.openxmlformats.org/officeDocument/2006/relationships/hyperlink" Target="https://umich.instructure.com/files/13266608/download?download_frd=1" TargetMode="External"/><Relationship Id="rId7" Type="http://schemas.openxmlformats.org/officeDocument/2006/relationships/hyperlink" Target="https://umich.instructure.com/files/13266610/download?download_frd=1" TargetMode="External"/><Relationship Id="rId12" Type="http://schemas.openxmlformats.org/officeDocument/2006/relationships/hyperlink" Target="https://www.ft.com/content/52e4922a-1556-11ea-9ee4-11f260415385" TargetMode="External"/><Relationship Id="rId17" Type="http://schemas.openxmlformats.org/officeDocument/2006/relationships/hyperlink" Target="https://umich.instructure.com/files/13270949/download?download_frd=1" TargetMode="External"/><Relationship Id="rId2" Type="http://schemas.openxmlformats.org/officeDocument/2006/relationships/hyperlink" Target="https://www.wsj.com/articles/trump-restores-tariffs-on-steel-and-aluminum-shipped-from-argentina-brazil-11575288359?mod=itp_wsj&amp;ru=yahoo" TargetMode="External"/><Relationship Id="rId16" Type="http://schemas.openxmlformats.org/officeDocument/2006/relationships/hyperlink" Target="https://www.nytimes.com/2019/12/05/business/opec-oil-production-cuts.html" TargetMode="External"/><Relationship Id="rId1" Type="http://schemas.openxmlformats.org/officeDocument/2006/relationships/slideLayout" Target="../slideLayouts/slideLayout2.xml"/><Relationship Id="rId6" Type="http://schemas.openxmlformats.org/officeDocument/2006/relationships/hyperlink" Target="https://www.ft.com/content/1ad2ffbc-14f6-11ea-8d73-6303645ac406" TargetMode="External"/><Relationship Id="rId11" Type="http://schemas.openxmlformats.org/officeDocument/2006/relationships/hyperlink" Target="https://umich.instructure.com/files/13266809/download?download_frd=1" TargetMode="External"/><Relationship Id="rId5" Type="http://schemas.openxmlformats.org/officeDocument/2006/relationships/hyperlink" Target="https://umich.instructure.com/files/13266611/download?download_frd=1" TargetMode="External"/><Relationship Id="rId15" Type="http://schemas.openxmlformats.org/officeDocument/2006/relationships/hyperlink" Target="https://umich.instructure.com/files/13270948/download?download_frd=1" TargetMode="External"/><Relationship Id="rId10" Type="http://schemas.openxmlformats.org/officeDocument/2006/relationships/hyperlink" Target="https://www.wsj.com/articles/trumps-tariff-threats-move-from-trade-to-tax-11575383470?mod=itp_wsj&amp;ru=yahoo" TargetMode="External"/><Relationship Id="rId4" Type="http://schemas.openxmlformats.org/officeDocument/2006/relationships/hyperlink" Target="https://www.nytimes.com/2019/12/02/business/economy/trump-tariffs-brazil-argentina-metal.html" TargetMode="External"/><Relationship Id="rId9" Type="http://schemas.openxmlformats.org/officeDocument/2006/relationships/hyperlink" Target="https://umich.instructure.com/files/13266612/download?download_frd=1" TargetMode="External"/><Relationship Id="rId14" Type="http://schemas.openxmlformats.org/officeDocument/2006/relationships/hyperlink" Target="https://www.wsj.com/articles/opec-agrees-to-deeper-cuts-ahead-of-aramco-ipo-11575570843?tesla=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3048000"/>
            <a:ext cx="7772400" cy="1470025"/>
          </a:xfrm>
        </p:spPr>
        <p:txBody>
          <a:bodyPr/>
          <a:lstStyle/>
          <a:p>
            <a:r>
              <a:rPr lang="en-US"/>
              <a:t>Lecture 23</a:t>
            </a:r>
            <a:br>
              <a:rPr lang="en-US"/>
            </a:br>
            <a:r>
              <a:rPr lang="en-US"/>
              <a:t> </a:t>
            </a:r>
            <a:r>
              <a:rPr lang="en-US" sz="4000"/>
              <a:t>Environment, Labor Standards, and Trade</a:t>
            </a:r>
          </a:p>
        </p:txBody>
      </p:sp>
      <p:sp>
        <p:nvSpPr>
          <p:cNvPr id="40963" name="Rectangle 3"/>
          <p:cNvSpPr>
            <a:spLocks noGrp="1" noChangeArrowheads="1"/>
          </p:cNvSpPr>
          <p:nvPr>
            <p:ph type="subTitle" idx="1"/>
          </p:nvPr>
        </p:nvSpPr>
        <p:spPr>
          <a:xfrm>
            <a:off x="1447800" y="1524000"/>
            <a:ext cx="6400800" cy="1066800"/>
          </a:xfrm>
        </p:spPr>
        <p:txBody>
          <a:bodyPr/>
          <a:lstStyle/>
          <a:p>
            <a:r>
              <a:rPr lang="en-US" sz="5400"/>
              <a:t>Econ 340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686C4E-6EAD-6B47-8AD0-319FB190D633}"/>
              </a:ext>
            </a:extLst>
          </p:cNvPr>
          <p:cNvSpPr>
            <a:spLocks noGrp="1"/>
          </p:cNvSpPr>
          <p:nvPr>
            <p:ph type="ftr" sz="quarter" idx="11"/>
          </p:nvPr>
        </p:nvSpPr>
        <p:spPr/>
        <p:txBody>
          <a:bodyPr/>
          <a:lstStyle/>
          <a:p>
            <a:r>
              <a:rPr lang="en-US"/>
              <a:t>Econ 340, Deardorff, Lecture 22:  Outsourcing &amp; Offshoring</a:t>
            </a:r>
          </a:p>
        </p:txBody>
      </p:sp>
      <p:sp>
        <p:nvSpPr>
          <p:cNvPr id="5" name="Slide Number Placeholder 4">
            <a:extLst>
              <a:ext uri="{FF2B5EF4-FFF2-40B4-BE49-F238E27FC236}">
                <a16:creationId xmlns:a16="http://schemas.microsoft.com/office/drawing/2014/main" id="{A675157D-EA18-8B4D-B15D-3071E13691AE}"/>
              </a:ext>
            </a:extLst>
          </p:cNvPr>
          <p:cNvSpPr>
            <a:spLocks noGrp="1"/>
          </p:cNvSpPr>
          <p:nvPr>
            <p:ph type="sldNum" sz="quarter" idx="12"/>
          </p:nvPr>
        </p:nvSpPr>
        <p:spPr/>
        <p:txBody>
          <a:bodyPr/>
          <a:lstStyle/>
          <a:p>
            <a:fld id="{0F7259DF-F8BF-D64D-ABAC-9BC47E6AE9E6}" type="slidenum">
              <a:rPr lang="en-US" smtClean="0"/>
              <a:pPr/>
              <a:t>10</a:t>
            </a:fld>
            <a:endParaRPr lang="en-US"/>
          </a:p>
        </p:txBody>
      </p:sp>
      <p:pic>
        <p:nvPicPr>
          <p:cNvPr id="2" name="Picture 1">
            <a:extLst>
              <a:ext uri="{FF2B5EF4-FFF2-40B4-BE49-F238E27FC236}">
                <a16:creationId xmlns:a16="http://schemas.microsoft.com/office/drawing/2014/main" id="{0B8A85AB-E427-FB42-AB37-6069724DB7DC}"/>
              </a:ext>
            </a:extLst>
          </p:cNvPr>
          <p:cNvPicPr>
            <a:picLocks noChangeAspect="1"/>
          </p:cNvPicPr>
          <p:nvPr/>
        </p:nvPicPr>
        <p:blipFill>
          <a:blip r:embed="rId2"/>
          <a:stretch>
            <a:fillRect/>
          </a:stretch>
        </p:blipFill>
        <p:spPr>
          <a:xfrm>
            <a:off x="0" y="1280750"/>
            <a:ext cx="9144000" cy="4296499"/>
          </a:xfrm>
          <a:prstGeom prst="rect">
            <a:avLst/>
          </a:prstGeom>
        </p:spPr>
      </p:pic>
      <p:sp>
        <p:nvSpPr>
          <p:cNvPr id="3" name="TextBox 2">
            <a:extLst>
              <a:ext uri="{FF2B5EF4-FFF2-40B4-BE49-F238E27FC236}">
                <a16:creationId xmlns:a16="http://schemas.microsoft.com/office/drawing/2014/main" id="{31A452C2-53A7-E145-B18E-79F159506D04}"/>
              </a:ext>
            </a:extLst>
          </p:cNvPr>
          <p:cNvSpPr txBox="1"/>
          <p:nvPr/>
        </p:nvSpPr>
        <p:spPr>
          <a:xfrm>
            <a:off x="457200" y="5715000"/>
            <a:ext cx="5029200" cy="646331"/>
          </a:xfrm>
          <a:prstGeom prst="rect">
            <a:avLst/>
          </a:prstGeom>
          <a:noFill/>
        </p:spPr>
        <p:txBody>
          <a:bodyPr wrap="square" rtlCol="0">
            <a:spAutoFit/>
          </a:bodyPr>
          <a:lstStyle/>
          <a:p>
            <a:r>
              <a:rPr lang="en-US" dirty="0"/>
              <a:t>Note:  Does </a:t>
            </a:r>
            <a:r>
              <a:rPr lang="en-US" u="sng" dirty="0"/>
              <a:t>not</a:t>
            </a:r>
            <a:r>
              <a:rPr lang="en-US" dirty="0"/>
              <a:t> cover slides  on NAFTA History that we jumped over in Lecture 18</a:t>
            </a:r>
          </a:p>
        </p:txBody>
      </p:sp>
    </p:spTree>
    <p:extLst>
      <p:ext uri="{BB962C8B-B14F-4D97-AF65-F5344CB8AC3E}">
        <p14:creationId xmlns:p14="http://schemas.microsoft.com/office/powerpoint/2010/main" val="415458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686C4E-6EAD-6B47-8AD0-319FB190D633}"/>
              </a:ext>
            </a:extLst>
          </p:cNvPr>
          <p:cNvSpPr>
            <a:spLocks noGrp="1"/>
          </p:cNvSpPr>
          <p:nvPr>
            <p:ph type="ftr" sz="quarter" idx="11"/>
          </p:nvPr>
        </p:nvSpPr>
        <p:spPr/>
        <p:txBody>
          <a:bodyPr/>
          <a:lstStyle/>
          <a:p>
            <a:r>
              <a:rPr lang="en-US"/>
              <a:t>Econ 340, Deardorff, Lecture 22:  Outsourcing &amp; Offshoring</a:t>
            </a:r>
          </a:p>
        </p:txBody>
      </p:sp>
      <p:sp>
        <p:nvSpPr>
          <p:cNvPr id="5" name="Slide Number Placeholder 4">
            <a:extLst>
              <a:ext uri="{FF2B5EF4-FFF2-40B4-BE49-F238E27FC236}">
                <a16:creationId xmlns:a16="http://schemas.microsoft.com/office/drawing/2014/main" id="{A675157D-EA18-8B4D-B15D-3071E13691AE}"/>
              </a:ext>
            </a:extLst>
          </p:cNvPr>
          <p:cNvSpPr>
            <a:spLocks noGrp="1"/>
          </p:cNvSpPr>
          <p:nvPr>
            <p:ph type="sldNum" sz="quarter" idx="12"/>
          </p:nvPr>
        </p:nvSpPr>
        <p:spPr/>
        <p:txBody>
          <a:bodyPr/>
          <a:lstStyle/>
          <a:p>
            <a:fld id="{0F7259DF-F8BF-D64D-ABAC-9BC47E6AE9E6}" type="slidenum">
              <a:rPr lang="en-US" smtClean="0"/>
              <a:pPr/>
              <a:t>11</a:t>
            </a:fld>
            <a:endParaRPr lang="en-US"/>
          </a:p>
        </p:txBody>
      </p:sp>
      <p:pic>
        <p:nvPicPr>
          <p:cNvPr id="6" name="Picture 5">
            <a:extLst>
              <a:ext uri="{FF2B5EF4-FFF2-40B4-BE49-F238E27FC236}">
                <a16:creationId xmlns:a16="http://schemas.microsoft.com/office/drawing/2014/main" id="{78CA7C4E-C871-0E46-93CE-A9B1B947D2F7}"/>
              </a:ext>
            </a:extLst>
          </p:cNvPr>
          <p:cNvPicPr>
            <a:picLocks noChangeAspect="1"/>
          </p:cNvPicPr>
          <p:nvPr/>
        </p:nvPicPr>
        <p:blipFill>
          <a:blip r:embed="rId2"/>
          <a:stretch>
            <a:fillRect/>
          </a:stretch>
        </p:blipFill>
        <p:spPr>
          <a:xfrm>
            <a:off x="0" y="932414"/>
            <a:ext cx="9144000" cy="4993172"/>
          </a:xfrm>
          <a:prstGeom prst="rect">
            <a:avLst/>
          </a:prstGeom>
        </p:spPr>
      </p:pic>
      <p:sp>
        <p:nvSpPr>
          <p:cNvPr id="7" name="Oval 6">
            <a:extLst>
              <a:ext uri="{FF2B5EF4-FFF2-40B4-BE49-F238E27FC236}">
                <a16:creationId xmlns:a16="http://schemas.microsoft.com/office/drawing/2014/main" id="{56447E39-FE54-FB44-A5A6-2D19AE01B56C}"/>
              </a:ext>
            </a:extLst>
          </p:cNvPr>
          <p:cNvSpPr/>
          <p:nvPr/>
        </p:nvSpPr>
        <p:spPr>
          <a:xfrm>
            <a:off x="127000" y="4724400"/>
            <a:ext cx="1155700" cy="4953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76A75A1-7C56-5C46-889F-E439C9539980}"/>
              </a:ext>
            </a:extLst>
          </p:cNvPr>
          <p:cNvCxnSpPr>
            <a:endCxn id="7" idx="7"/>
          </p:cNvCxnSpPr>
          <p:nvPr/>
        </p:nvCxnSpPr>
        <p:spPr>
          <a:xfrm flipH="1">
            <a:off x="1113452" y="2387600"/>
            <a:ext cx="1464648" cy="2409335"/>
          </a:xfrm>
          <a:prstGeom prst="straightConnector1">
            <a:avLst/>
          </a:prstGeom>
          <a:ln w="57150">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924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686C4E-6EAD-6B47-8AD0-319FB190D633}"/>
              </a:ext>
            </a:extLst>
          </p:cNvPr>
          <p:cNvSpPr>
            <a:spLocks noGrp="1"/>
          </p:cNvSpPr>
          <p:nvPr>
            <p:ph type="ftr" sz="quarter" idx="11"/>
          </p:nvPr>
        </p:nvSpPr>
        <p:spPr/>
        <p:txBody>
          <a:bodyPr/>
          <a:lstStyle/>
          <a:p>
            <a:r>
              <a:rPr lang="en-US"/>
              <a:t>Econ 340, Deardorff, Lecture 22:  Outsourcing &amp; Offshoring</a:t>
            </a:r>
          </a:p>
        </p:txBody>
      </p:sp>
      <p:sp>
        <p:nvSpPr>
          <p:cNvPr id="5" name="Slide Number Placeholder 4">
            <a:extLst>
              <a:ext uri="{FF2B5EF4-FFF2-40B4-BE49-F238E27FC236}">
                <a16:creationId xmlns:a16="http://schemas.microsoft.com/office/drawing/2014/main" id="{A675157D-EA18-8B4D-B15D-3071E13691AE}"/>
              </a:ext>
            </a:extLst>
          </p:cNvPr>
          <p:cNvSpPr>
            <a:spLocks noGrp="1"/>
          </p:cNvSpPr>
          <p:nvPr>
            <p:ph type="sldNum" sz="quarter" idx="12"/>
          </p:nvPr>
        </p:nvSpPr>
        <p:spPr/>
        <p:txBody>
          <a:bodyPr/>
          <a:lstStyle/>
          <a:p>
            <a:fld id="{0F7259DF-F8BF-D64D-ABAC-9BC47E6AE9E6}" type="slidenum">
              <a:rPr lang="en-US" smtClean="0"/>
              <a:pPr/>
              <a:t>12</a:t>
            </a:fld>
            <a:endParaRPr lang="en-US"/>
          </a:p>
        </p:txBody>
      </p:sp>
      <p:pic>
        <p:nvPicPr>
          <p:cNvPr id="3" name="Picture 2">
            <a:extLst>
              <a:ext uri="{FF2B5EF4-FFF2-40B4-BE49-F238E27FC236}">
                <a16:creationId xmlns:a16="http://schemas.microsoft.com/office/drawing/2014/main" id="{CC71A7A5-1AA5-424C-9499-C4055A2DDFF0}"/>
              </a:ext>
            </a:extLst>
          </p:cNvPr>
          <p:cNvPicPr>
            <a:picLocks noChangeAspect="1"/>
          </p:cNvPicPr>
          <p:nvPr/>
        </p:nvPicPr>
        <p:blipFill>
          <a:blip r:embed="rId2"/>
          <a:stretch>
            <a:fillRect/>
          </a:stretch>
        </p:blipFill>
        <p:spPr>
          <a:xfrm>
            <a:off x="2774950" y="2578100"/>
            <a:ext cx="3594100" cy="1701800"/>
          </a:xfrm>
          <a:prstGeom prst="rect">
            <a:avLst/>
          </a:prstGeom>
        </p:spPr>
      </p:pic>
    </p:spTree>
    <p:extLst>
      <p:ext uri="{BB962C8B-B14F-4D97-AF65-F5344CB8AC3E}">
        <p14:creationId xmlns:p14="http://schemas.microsoft.com/office/powerpoint/2010/main" val="233801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48413855-FC61-904D-8A01-4D333D8A5FEC}" type="slidenum">
              <a:rPr lang="en-US"/>
              <a:pPr/>
              <a:t>13</a:t>
            </a:fld>
            <a:endParaRPr lang="en-US"/>
          </a:p>
        </p:txBody>
      </p:sp>
      <p:sp>
        <p:nvSpPr>
          <p:cNvPr id="43010" name="Rectangle 2"/>
          <p:cNvSpPr>
            <a:spLocks noGrp="1" noChangeArrowheads="1"/>
          </p:cNvSpPr>
          <p:nvPr>
            <p:ph type="title"/>
          </p:nvPr>
        </p:nvSpPr>
        <p:spPr/>
        <p:txBody>
          <a:bodyPr/>
          <a:lstStyle/>
          <a:p>
            <a:r>
              <a:rPr lang="en-US" sz="4000"/>
              <a:t>Outline: Environment, Labor Standards, and Trade</a:t>
            </a:r>
          </a:p>
        </p:txBody>
      </p:sp>
      <p:sp>
        <p:nvSpPr>
          <p:cNvPr id="43011" name="Rectangle 3"/>
          <p:cNvSpPr>
            <a:spLocks noGrp="1" noChangeArrowheads="1"/>
          </p:cNvSpPr>
          <p:nvPr>
            <p:ph type="body" idx="1"/>
          </p:nvPr>
        </p:nvSpPr>
        <p:spPr/>
        <p:txBody>
          <a:bodyPr/>
          <a:lstStyle/>
          <a:p>
            <a:pPr>
              <a:lnSpc>
                <a:spcPct val="90000"/>
              </a:lnSpc>
            </a:pPr>
            <a:r>
              <a:rPr lang="en-US" sz="2800" dirty="0"/>
              <a:t>The Issues</a:t>
            </a:r>
          </a:p>
          <a:p>
            <a:pPr>
              <a:lnSpc>
                <a:spcPct val="90000"/>
              </a:lnSpc>
            </a:pPr>
            <a:r>
              <a:rPr lang="en-US" sz="2800" dirty="0"/>
              <a:t>Environment</a:t>
            </a:r>
          </a:p>
          <a:p>
            <a:pPr lvl="1">
              <a:lnSpc>
                <a:spcPct val="90000"/>
              </a:lnSpc>
            </a:pPr>
            <a:r>
              <a:rPr lang="en-US" sz="2400" dirty="0"/>
              <a:t>Examples</a:t>
            </a:r>
          </a:p>
          <a:p>
            <a:pPr lvl="1">
              <a:lnSpc>
                <a:spcPct val="90000"/>
              </a:lnSpc>
            </a:pPr>
            <a:r>
              <a:rPr lang="en-US" sz="2400" dirty="0"/>
              <a:t>Policies</a:t>
            </a:r>
          </a:p>
          <a:p>
            <a:pPr lvl="1">
              <a:lnSpc>
                <a:spcPct val="90000"/>
              </a:lnSpc>
            </a:pPr>
            <a:r>
              <a:rPr lang="en-US" sz="2400" dirty="0"/>
              <a:t>International Problems</a:t>
            </a:r>
          </a:p>
          <a:p>
            <a:pPr lvl="1">
              <a:lnSpc>
                <a:spcPct val="90000"/>
              </a:lnSpc>
            </a:pPr>
            <a:r>
              <a:rPr lang="en-US" sz="2400" dirty="0"/>
              <a:t>Role of the WTO</a:t>
            </a:r>
          </a:p>
          <a:p>
            <a:pPr>
              <a:lnSpc>
                <a:spcPct val="90000"/>
              </a:lnSpc>
            </a:pPr>
            <a:r>
              <a:rPr lang="en-US" sz="2800" dirty="0"/>
              <a:t>Labor Standards</a:t>
            </a:r>
          </a:p>
          <a:p>
            <a:pPr lvl="1">
              <a:lnSpc>
                <a:spcPct val="90000"/>
              </a:lnSpc>
            </a:pPr>
            <a:r>
              <a:rPr lang="en-US" sz="2400" dirty="0"/>
              <a:t>Fundamental ILO Conventions</a:t>
            </a:r>
          </a:p>
          <a:p>
            <a:pPr lvl="1">
              <a:lnSpc>
                <a:spcPct val="90000"/>
              </a:lnSpc>
            </a:pPr>
            <a:r>
              <a:rPr lang="en-US" sz="2400" dirty="0"/>
              <a:t>United States Role</a:t>
            </a:r>
          </a:p>
          <a:p>
            <a:pPr lvl="1">
              <a:lnSpc>
                <a:spcPct val="90000"/>
              </a:lnSpc>
            </a:pPr>
            <a:r>
              <a:rPr lang="en-US" sz="2400" dirty="0"/>
              <a:t>Issues</a:t>
            </a:r>
          </a:p>
          <a:p>
            <a:pPr>
              <a:lnSpc>
                <a:spcPct val="90000"/>
              </a:lnSpc>
            </a:pPr>
            <a:endParaRPr lang="en-US" sz="2800" dirty="0"/>
          </a:p>
          <a:p>
            <a:pPr>
              <a:lnSpc>
                <a:spcPct val="90000"/>
              </a:lnSpc>
            </a:pPr>
            <a:endParaRPr lang="en-US" sz="28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E58C61C5-23F8-E341-8EDC-6850AAA488EF}" type="slidenum">
              <a:rPr lang="en-US"/>
              <a:pPr/>
              <a:t>14</a:t>
            </a:fld>
            <a:endParaRPr lang="en-US"/>
          </a:p>
        </p:txBody>
      </p:sp>
      <p:sp>
        <p:nvSpPr>
          <p:cNvPr id="3074" name="Rectangle 2"/>
          <p:cNvSpPr>
            <a:spLocks noGrp="1" noChangeArrowheads="1"/>
          </p:cNvSpPr>
          <p:nvPr>
            <p:ph type="title"/>
          </p:nvPr>
        </p:nvSpPr>
        <p:spPr/>
        <p:txBody>
          <a:bodyPr/>
          <a:lstStyle/>
          <a:p>
            <a:r>
              <a:rPr lang="en-US"/>
              <a:t>The Issues</a:t>
            </a:r>
          </a:p>
        </p:txBody>
      </p:sp>
      <p:sp>
        <p:nvSpPr>
          <p:cNvPr id="3075" name="Rectangle 3"/>
          <p:cNvSpPr>
            <a:spLocks noGrp="1" noChangeArrowheads="1"/>
          </p:cNvSpPr>
          <p:nvPr>
            <p:ph type="body" idx="1"/>
          </p:nvPr>
        </p:nvSpPr>
        <p:spPr/>
        <p:txBody>
          <a:bodyPr/>
          <a:lstStyle/>
          <a:p>
            <a:pPr>
              <a:lnSpc>
                <a:spcPct val="80000"/>
              </a:lnSpc>
            </a:pPr>
            <a:r>
              <a:rPr lang="en-US" sz="2400" dirty="0"/>
              <a:t>Environment</a:t>
            </a:r>
          </a:p>
          <a:p>
            <a:pPr lvl="1">
              <a:lnSpc>
                <a:spcPct val="80000"/>
              </a:lnSpc>
            </a:pPr>
            <a:r>
              <a:rPr lang="en-US" sz="2000" dirty="0"/>
              <a:t>Does trade hurt the environment?</a:t>
            </a:r>
          </a:p>
          <a:p>
            <a:pPr lvl="1">
              <a:lnSpc>
                <a:spcPct val="80000"/>
              </a:lnSpc>
            </a:pPr>
            <a:r>
              <a:rPr lang="en-US" sz="2000" dirty="0"/>
              <a:t>Does international competition weaken environmental laws?</a:t>
            </a:r>
          </a:p>
          <a:p>
            <a:pPr>
              <a:lnSpc>
                <a:spcPct val="80000"/>
              </a:lnSpc>
            </a:pPr>
            <a:r>
              <a:rPr lang="en-US" sz="2400" dirty="0"/>
              <a:t>Labor Standards</a:t>
            </a:r>
          </a:p>
          <a:p>
            <a:pPr lvl="1">
              <a:lnSpc>
                <a:spcPct val="80000"/>
              </a:lnSpc>
            </a:pPr>
            <a:r>
              <a:rPr lang="en-US" sz="2000" dirty="0"/>
              <a:t>Does trade hurt workers?</a:t>
            </a:r>
          </a:p>
          <a:p>
            <a:pPr lvl="1">
              <a:lnSpc>
                <a:spcPct val="80000"/>
              </a:lnSpc>
            </a:pPr>
            <a:r>
              <a:rPr lang="en-US" sz="2000" dirty="0"/>
              <a:t>Does international competition weaken labor standards?</a:t>
            </a:r>
          </a:p>
          <a:p>
            <a:pPr>
              <a:lnSpc>
                <a:spcPct val="80000"/>
              </a:lnSpc>
            </a:pPr>
            <a:r>
              <a:rPr lang="en-US" sz="2400" dirty="0"/>
              <a:t>Role of the WTO in both</a:t>
            </a:r>
          </a:p>
          <a:p>
            <a:pPr lvl="1">
              <a:lnSpc>
                <a:spcPct val="80000"/>
              </a:lnSpc>
            </a:pPr>
            <a:r>
              <a:rPr lang="en-US" sz="2000" dirty="0"/>
              <a:t>Do WTO rules </a:t>
            </a:r>
          </a:p>
          <a:p>
            <a:pPr lvl="2">
              <a:lnSpc>
                <a:spcPct val="80000"/>
              </a:lnSpc>
            </a:pPr>
            <a:r>
              <a:rPr lang="en-US" sz="1800" dirty="0"/>
              <a:t>Limit countries’ abilities to raise standards?</a:t>
            </a:r>
          </a:p>
          <a:p>
            <a:pPr lvl="2">
              <a:lnSpc>
                <a:spcPct val="80000"/>
              </a:lnSpc>
            </a:pPr>
            <a:r>
              <a:rPr lang="en-US" sz="1800" dirty="0"/>
              <a:t>Or lead them to reduce standards (“race to the bottom”)?</a:t>
            </a:r>
          </a:p>
          <a:p>
            <a:pPr lvl="1">
              <a:lnSpc>
                <a:spcPct val="80000"/>
              </a:lnSpc>
            </a:pPr>
            <a:r>
              <a:rPr lang="en-US" sz="2000" dirty="0"/>
              <a:t>Should trade policy be used to improve standards?</a:t>
            </a:r>
          </a:p>
          <a:p>
            <a:pPr lvl="1">
              <a:lnSpc>
                <a:spcPct val="80000"/>
              </a:lnSpc>
            </a:pPr>
            <a:r>
              <a:rPr lang="en-US" sz="2000" dirty="0"/>
              <a:t>Should trade policy be used if countries’ standards or policies differ?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7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48413855-FC61-904D-8A01-4D333D8A5FEC}" type="slidenum">
              <a:rPr lang="en-US"/>
              <a:pPr/>
              <a:t>15</a:t>
            </a:fld>
            <a:endParaRPr lang="en-US"/>
          </a:p>
        </p:txBody>
      </p:sp>
      <p:sp>
        <p:nvSpPr>
          <p:cNvPr id="43010" name="Rectangle 2"/>
          <p:cNvSpPr>
            <a:spLocks noGrp="1" noChangeArrowheads="1"/>
          </p:cNvSpPr>
          <p:nvPr>
            <p:ph type="title"/>
          </p:nvPr>
        </p:nvSpPr>
        <p:spPr/>
        <p:txBody>
          <a:bodyPr/>
          <a:lstStyle/>
          <a:p>
            <a:r>
              <a:rPr lang="en-US" sz="4000"/>
              <a:t>Outline: Environment, Labor Standards, and Trade</a:t>
            </a:r>
          </a:p>
        </p:txBody>
      </p:sp>
      <p:sp>
        <p:nvSpPr>
          <p:cNvPr id="43011" name="Rectangle 3"/>
          <p:cNvSpPr>
            <a:spLocks noGrp="1" noChangeArrowheads="1"/>
          </p:cNvSpPr>
          <p:nvPr>
            <p:ph type="body" idx="1"/>
          </p:nvPr>
        </p:nvSpPr>
        <p:spPr/>
        <p:txBody>
          <a:bodyPr/>
          <a:lstStyle/>
          <a:p>
            <a:pPr>
              <a:lnSpc>
                <a:spcPct val="90000"/>
              </a:lnSpc>
            </a:pPr>
            <a:r>
              <a:rPr lang="en-US" sz="2800" dirty="0">
                <a:solidFill>
                  <a:srgbClr val="BFBFBF"/>
                </a:solidFill>
              </a:rPr>
              <a:t>The Issues</a:t>
            </a:r>
          </a:p>
          <a:p>
            <a:pPr>
              <a:lnSpc>
                <a:spcPct val="90000"/>
              </a:lnSpc>
            </a:pPr>
            <a:r>
              <a:rPr lang="en-US" sz="2800" dirty="0"/>
              <a:t>Environment</a:t>
            </a:r>
          </a:p>
          <a:p>
            <a:pPr lvl="1">
              <a:lnSpc>
                <a:spcPct val="90000"/>
              </a:lnSpc>
            </a:pPr>
            <a:r>
              <a:rPr lang="en-US" sz="2400" dirty="0">
                <a:solidFill>
                  <a:srgbClr val="BFBFBF"/>
                </a:solidFill>
              </a:rPr>
              <a:t>Examples</a:t>
            </a:r>
          </a:p>
          <a:p>
            <a:pPr lvl="1">
              <a:lnSpc>
                <a:spcPct val="90000"/>
              </a:lnSpc>
            </a:pPr>
            <a:r>
              <a:rPr lang="en-US" sz="2400" dirty="0">
                <a:solidFill>
                  <a:srgbClr val="BFBFBF"/>
                </a:solidFill>
              </a:rPr>
              <a:t>Policies</a:t>
            </a:r>
          </a:p>
          <a:p>
            <a:pPr lvl="1">
              <a:lnSpc>
                <a:spcPct val="90000"/>
              </a:lnSpc>
            </a:pPr>
            <a:r>
              <a:rPr lang="en-US" sz="2400" dirty="0">
                <a:solidFill>
                  <a:srgbClr val="BFBFBF"/>
                </a:solidFill>
              </a:rPr>
              <a:t>International Problems</a:t>
            </a:r>
          </a:p>
          <a:p>
            <a:pPr lvl="1">
              <a:lnSpc>
                <a:spcPct val="90000"/>
              </a:lnSpc>
            </a:pPr>
            <a:r>
              <a:rPr lang="en-US" sz="2400" dirty="0">
                <a:solidFill>
                  <a:srgbClr val="BFBFBF"/>
                </a:solidFill>
              </a:rPr>
              <a:t>Role of the WTO</a:t>
            </a:r>
          </a:p>
          <a:p>
            <a:pPr>
              <a:lnSpc>
                <a:spcPct val="90000"/>
              </a:lnSpc>
            </a:pPr>
            <a:r>
              <a:rPr lang="en-US" sz="2800" dirty="0">
                <a:solidFill>
                  <a:srgbClr val="BFBFBF"/>
                </a:solidFill>
              </a:rPr>
              <a:t>Labor Standards</a:t>
            </a:r>
          </a:p>
          <a:p>
            <a:pPr lvl="1">
              <a:lnSpc>
                <a:spcPct val="90000"/>
              </a:lnSpc>
            </a:pPr>
            <a:r>
              <a:rPr lang="en-US" sz="2400" dirty="0">
                <a:solidFill>
                  <a:srgbClr val="BFBFBF"/>
                </a:solidFill>
              </a:rPr>
              <a:t>Fundamental ILO Conventions</a:t>
            </a:r>
          </a:p>
          <a:p>
            <a:pPr lvl="1">
              <a:lnSpc>
                <a:spcPct val="90000"/>
              </a:lnSpc>
            </a:pPr>
            <a:r>
              <a:rPr lang="en-US" sz="2400" dirty="0">
                <a:solidFill>
                  <a:srgbClr val="BFBFBF"/>
                </a:solidFill>
              </a:rPr>
              <a:t>United States Role</a:t>
            </a:r>
          </a:p>
          <a:p>
            <a:pPr lvl="1">
              <a:lnSpc>
                <a:spcPct val="90000"/>
              </a:lnSpc>
            </a:pPr>
            <a:r>
              <a:rPr lang="en-US" sz="2400" dirty="0">
                <a:solidFill>
                  <a:srgbClr val="BFBFBF"/>
                </a:solidFill>
              </a:rPr>
              <a:t>Issues</a:t>
            </a:r>
          </a:p>
          <a:p>
            <a:pPr>
              <a:lnSpc>
                <a:spcPct val="90000"/>
              </a:lnSpc>
            </a:pPr>
            <a:endParaRPr lang="en-US" sz="2800" dirty="0"/>
          </a:p>
          <a:p>
            <a:pPr>
              <a:lnSpc>
                <a:spcPct val="90000"/>
              </a:lnSpc>
            </a:pPr>
            <a:endParaRPr lang="en-US" sz="28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86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2E677AEE-6BBE-874A-BD1F-4F02A100756E}" type="slidenum">
              <a:rPr lang="en-US"/>
              <a:pPr/>
              <a:t>16</a:t>
            </a:fld>
            <a:endParaRPr lang="en-US"/>
          </a:p>
        </p:txBody>
      </p:sp>
      <p:sp>
        <p:nvSpPr>
          <p:cNvPr id="4098" name="Rectangle 2"/>
          <p:cNvSpPr>
            <a:spLocks noGrp="1" noChangeArrowheads="1"/>
          </p:cNvSpPr>
          <p:nvPr>
            <p:ph type="title"/>
          </p:nvPr>
        </p:nvSpPr>
        <p:spPr/>
        <p:txBody>
          <a:bodyPr/>
          <a:lstStyle/>
          <a:p>
            <a:r>
              <a:rPr lang="en-US"/>
              <a:t>Environment</a:t>
            </a:r>
          </a:p>
        </p:txBody>
      </p:sp>
      <p:sp>
        <p:nvSpPr>
          <p:cNvPr id="4099" name="Rectangle 3"/>
          <p:cNvSpPr>
            <a:spLocks noGrp="1" noChangeArrowheads="1"/>
          </p:cNvSpPr>
          <p:nvPr>
            <p:ph type="body" idx="1"/>
          </p:nvPr>
        </p:nvSpPr>
        <p:spPr/>
        <p:txBody>
          <a:bodyPr/>
          <a:lstStyle/>
          <a:p>
            <a:r>
              <a:rPr lang="en-US" dirty="0"/>
              <a:t>The problem:  Externalities</a:t>
            </a:r>
          </a:p>
          <a:p>
            <a:pPr lvl="1"/>
            <a:r>
              <a:rPr lang="en-US" dirty="0"/>
              <a:t>Externality is:  Cost or benefit of an activity that is not borne by the actor.</a:t>
            </a:r>
          </a:p>
          <a:p>
            <a:pPr lvl="1"/>
            <a:r>
              <a:rPr lang="en-US" dirty="0"/>
              <a:t>Examples:  Pollution, global warming, destruction of species</a:t>
            </a:r>
          </a:p>
          <a:p>
            <a:r>
              <a:rPr lang="en-US" dirty="0"/>
              <a:t>The issues:  </a:t>
            </a:r>
          </a:p>
          <a:p>
            <a:pPr lvl="1"/>
            <a:r>
              <a:rPr lang="en-US" dirty="0"/>
              <a:t>How should externalities be dealt with?</a:t>
            </a:r>
          </a:p>
          <a:p>
            <a:pPr lvl="1"/>
            <a:r>
              <a:rPr lang="en-US" dirty="0"/>
              <a:t>Is doing this made harder or easier by trade and trade policy, or by the WTO?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48413855-FC61-904D-8A01-4D333D8A5FEC}" type="slidenum">
              <a:rPr lang="en-US"/>
              <a:pPr/>
              <a:t>17</a:t>
            </a:fld>
            <a:endParaRPr lang="en-US"/>
          </a:p>
        </p:txBody>
      </p:sp>
      <p:sp>
        <p:nvSpPr>
          <p:cNvPr id="43010" name="Rectangle 2"/>
          <p:cNvSpPr>
            <a:spLocks noGrp="1" noChangeArrowheads="1"/>
          </p:cNvSpPr>
          <p:nvPr>
            <p:ph type="title"/>
          </p:nvPr>
        </p:nvSpPr>
        <p:spPr/>
        <p:txBody>
          <a:bodyPr/>
          <a:lstStyle/>
          <a:p>
            <a:r>
              <a:rPr lang="en-US" sz="4000"/>
              <a:t>Outline: Environment, Labor Standards, and Trade</a:t>
            </a:r>
          </a:p>
        </p:txBody>
      </p:sp>
      <p:sp>
        <p:nvSpPr>
          <p:cNvPr id="43011" name="Rectangle 3"/>
          <p:cNvSpPr>
            <a:spLocks noGrp="1" noChangeArrowheads="1"/>
          </p:cNvSpPr>
          <p:nvPr>
            <p:ph type="body" idx="1"/>
          </p:nvPr>
        </p:nvSpPr>
        <p:spPr/>
        <p:txBody>
          <a:bodyPr/>
          <a:lstStyle/>
          <a:p>
            <a:pPr>
              <a:lnSpc>
                <a:spcPct val="90000"/>
              </a:lnSpc>
            </a:pPr>
            <a:r>
              <a:rPr lang="en-US" sz="2800" dirty="0">
                <a:solidFill>
                  <a:srgbClr val="BFBFBF"/>
                </a:solidFill>
              </a:rPr>
              <a:t>The Issues</a:t>
            </a:r>
          </a:p>
          <a:p>
            <a:pPr>
              <a:lnSpc>
                <a:spcPct val="90000"/>
              </a:lnSpc>
            </a:pPr>
            <a:r>
              <a:rPr lang="en-US" sz="2800" dirty="0"/>
              <a:t>Environment</a:t>
            </a:r>
          </a:p>
          <a:p>
            <a:pPr lvl="1">
              <a:lnSpc>
                <a:spcPct val="90000"/>
              </a:lnSpc>
            </a:pPr>
            <a:r>
              <a:rPr lang="en-US" sz="2400" dirty="0"/>
              <a:t>Examples</a:t>
            </a:r>
          </a:p>
          <a:p>
            <a:pPr lvl="1">
              <a:lnSpc>
                <a:spcPct val="90000"/>
              </a:lnSpc>
            </a:pPr>
            <a:r>
              <a:rPr lang="en-US" sz="2400" dirty="0">
                <a:solidFill>
                  <a:srgbClr val="BFBFBF"/>
                </a:solidFill>
              </a:rPr>
              <a:t>Policies</a:t>
            </a:r>
          </a:p>
          <a:p>
            <a:pPr lvl="1">
              <a:lnSpc>
                <a:spcPct val="90000"/>
              </a:lnSpc>
            </a:pPr>
            <a:r>
              <a:rPr lang="en-US" sz="2400" dirty="0">
                <a:solidFill>
                  <a:srgbClr val="BFBFBF"/>
                </a:solidFill>
              </a:rPr>
              <a:t>International Problems</a:t>
            </a:r>
          </a:p>
          <a:p>
            <a:pPr lvl="1">
              <a:lnSpc>
                <a:spcPct val="90000"/>
              </a:lnSpc>
            </a:pPr>
            <a:r>
              <a:rPr lang="en-US" sz="2400" dirty="0">
                <a:solidFill>
                  <a:srgbClr val="BFBFBF"/>
                </a:solidFill>
              </a:rPr>
              <a:t>Role of the WTO</a:t>
            </a:r>
          </a:p>
          <a:p>
            <a:pPr>
              <a:lnSpc>
                <a:spcPct val="90000"/>
              </a:lnSpc>
            </a:pPr>
            <a:r>
              <a:rPr lang="en-US" sz="2800" dirty="0">
                <a:solidFill>
                  <a:srgbClr val="BFBFBF"/>
                </a:solidFill>
              </a:rPr>
              <a:t>Labor Standards</a:t>
            </a:r>
          </a:p>
          <a:p>
            <a:pPr lvl="1">
              <a:lnSpc>
                <a:spcPct val="90000"/>
              </a:lnSpc>
            </a:pPr>
            <a:r>
              <a:rPr lang="en-US" sz="2400" dirty="0">
                <a:solidFill>
                  <a:srgbClr val="BFBFBF"/>
                </a:solidFill>
              </a:rPr>
              <a:t>Fundamental ILO Conventions</a:t>
            </a:r>
          </a:p>
          <a:p>
            <a:pPr lvl="1">
              <a:lnSpc>
                <a:spcPct val="90000"/>
              </a:lnSpc>
            </a:pPr>
            <a:r>
              <a:rPr lang="en-US" sz="2400" dirty="0">
                <a:solidFill>
                  <a:srgbClr val="BFBFBF"/>
                </a:solidFill>
              </a:rPr>
              <a:t>United States Role</a:t>
            </a:r>
          </a:p>
          <a:p>
            <a:pPr lvl="1">
              <a:lnSpc>
                <a:spcPct val="90000"/>
              </a:lnSpc>
            </a:pPr>
            <a:r>
              <a:rPr lang="en-US" sz="2400" dirty="0">
                <a:solidFill>
                  <a:srgbClr val="BFBFBF"/>
                </a:solidFill>
              </a:rPr>
              <a:t>Issues</a:t>
            </a:r>
          </a:p>
          <a:p>
            <a:pPr>
              <a:lnSpc>
                <a:spcPct val="90000"/>
              </a:lnSpc>
            </a:pPr>
            <a:endParaRPr lang="en-US" sz="2800" dirty="0"/>
          </a:p>
          <a:p>
            <a:pPr>
              <a:lnSpc>
                <a:spcPct val="90000"/>
              </a:lnSpc>
            </a:pPr>
            <a:endParaRPr lang="en-US" sz="28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010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Environment: Examples</a:t>
            </a:r>
          </a:p>
        </p:txBody>
      </p:sp>
      <p:sp>
        <p:nvSpPr>
          <p:cNvPr id="5123" name="Rectangle 3"/>
          <p:cNvSpPr>
            <a:spLocks noGrp="1" noChangeArrowheads="1"/>
          </p:cNvSpPr>
          <p:nvPr>
            <p:ph type="body" idx="1"/>
          </p:nvPr>
        </p:nvSpPr>
        <p:spPr/>
        <p:txBody>
          <a:bodyPr/>
          <a:lstStyle/>
          <a:p>
            <a:r>
              <a:rPr lang="en-US" dirty="0"/>
              <a:t>Pollution along the Mexican border</a:t>
            </a:r>
          </a:p>
          <a:p>
            <a:pPr lvl="1"/>
            <a:r>
              <a:rPr lang="en-US" dirty="0"/>
              <a:t>Caused by production, for export to U.S.</a:t>
            </a:r>
          </a:p>
          <a:p>
            <a:pPr lvl="1"/>
            <a:r>
              <a:rPr lang="en-US" dirty="0"/>
              <a:t>Stimulated by </a:t>
            </a:r>
          </a:p>
          <a:p>
            <a:pPr lvl="2"/>
            <a:r>
              <a:rPr lang="en-US" dirty="0" err="1"/>
              <a:t>Maquiladoras</a:t>
            </a:r>
            <a:r>
              <a:rPr lang="en-US" dirty="0"/>
              <a:t> (Firms given special tariff treatment on processing for U.S. firms)</a:t>
            </a:r>
          </a:p>
          <a:p>
            <a:pPr lvl="2"/>
            <a:r>
              <a:rPr lang="en-US" dirty="0"/>
              <a:t>NAFTA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EEEBA0-97AC-B649-8700-80AFB890ADCF}"/>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98368267-DAB7-3F47-B0E8-81BF2E6FAABE}"/>
              </a:ext>
            </a:extLst>
          </p:cNvPr>
          <p:cNvSpPr>
            <a:spLocks noGrp="1"/>
          </p:cNvSpPr>
          <p:nvPr>
            <p:ph type="sldNum" sz="quarter" idx="12"/>
          </p:nvPr>
        </p:nvSpPr>
        <p:spPr/>
        <p:txBody>
          <a:bodyPr/>
          <a:lstStyle/>
          <a:p>
            <a:fld id="{B8110CFB-C5D0-7E4C-8ABB-3B94C0A65A6F}" type="slidenum">
              <a:rPr lang="en-US" smtClean="0"/>
              <a:pPr/>
              <a:t>19</a:t>
            </a:fld>
            <a:endParaRPr lang="en-US"/>
          </a:p>
        </p:txBody>
      </p:sp>
      <p:pic>
        <p:nvPicPr>
          <p:cNvPr id="2" name="Picture 1">
            <a:extLst>
              <a:ext uri="{FF2B5EF4-FFF2-40B4-BE49-F238E27FC236}">
                <a16:creationId xmlns:a16="http://schemas.microsoft.com/office/drawing/2014/main" id="{7A75F230-92B7-F942-AC6C-6B310F6BF6C0}"/>
              </a:ext>
            </a:extLst>
          </p:cNvPr>
          <p:cNvPicPr>
            <a:picLocks noChangeAspect="1"/>
          </p:cNvPicPr>
          <p:nvPr/>
        </p:nvPicPr>
        <p:blipFill>
          <a:blip r:embed="rId3"/>
          <a:stretch>
            <a:fillRect/>
          </a:stretch>
        </p:blipFill>
        <p:spPr>
          <a:xfrm>
            <a:off x="0" y="323490"/>
            <a:ext cx="9144000" cy="6211019"/>
          </a:xfrm>
          <a:prstGeom prst="rect">
            <a:avLst/>
          </a:prstGeom>
        </p:spPr>
      </p:pic>
      <p:pic>
        <p:nvPicPr>
          <p:cNvPr id="3" name="Picture 2">
            <a:extLst>
              <a:ext uri="{FF2B5EF4-FFF2-40B4-BE49-F238E27FC236}">
                <a16:creationId xmlns:a16="http://schemas.microsoft.com/office/drawing/2014/main" id="{E2B77D68-D7E0-8743-ADFF-8E6EF3E9FE6C}"/>
              </a:ext>
            </a:extLst>
          </p:cNvPr>
          <p:cNvPicPr>
            <a:picLocks noChangeAspect="1"/>
          </p:cNvPicPr>
          <p:nvPr/>
        </p:nvPicPr>
        <p:blipFill>
          <a:blip r:embed="rId4"/>
          <a:stretch>
            <a:fillRect/>
          </a:stretch>
        </p:blipFill>
        <p:spPr>
          <a:xfrm>
            <a:off x="0" y="6400800"/>
            <a:ext cx="9144000" cy="311157"/>
          </a:xfrm>
          <a:prstGeom prst="rect">
            <a:avLst/>
          </a:prstGeom>
        </p:spPr>
      </p:pic>
    </p:spTree>
    <p:extLst>
      <p:ext uri="{BB962C8B-B14F-4D97-AF65-F5344CB8AC3E}">
        <p14:creationId xmlns:p14="http://schemas.microsoft.com/office/powerpoint/2010/main" val="29164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72D0-17CA-6240-AEF7-10BEEACA1FED}"/>
              </a:ext>
            </a:extLst>
          </p:cNvPr>
          <p:cNvSpPr>
            <a:spLocks noGrp="1"/>
          </p:cNvSpPr>
          <p:nvPr>
            <p:ph type="title"/>
          </p:nvPr>
        </p:nvSpPr>
        <p:spPr/>
        <p:txBody>
          <a:bodyPr/>
          <a:lstStyle/>
          <a:p>
            <a:r>
              <a:rPr lang="en-US" dirty="0"/>
              <a:t>News:  Dec 2-8</a:t>
            </a:r>
          </a:p>
        </p:txBody>
      </p:sp>
      <p:sp>
        <p:nvSpPr>
          <p:cNvPr id="3" name="Content Placeholder 2">
            <a:extLst>
              <a:ext uri="{FF2B5EF4-FFF2-40B4-BE49-F238E27FC236}">
                <a16:creationId xmlns:a16="http://schemas.microsoft.com/office/drawing/2014/main" id="{BE8D8149-37BC-194A-8FAE-7A5308E64859}"/>
              </a:ext>
            </a:extLst>
          </p:cNvPr>
          <p:cNvSpPr>
            <a:spLocks noGrp="1"/>
          </p:cNvSpPr>
          <p:nvPr>
            <p:ph idx="1"/>
          </p:nvPr>
        </p:nvSpPr>
        <p:spPr/>
        <p:txBody>
          <a:bodyPr/>
          <a:lstStyle/>
          <a:p>
            <a:r>
              <a:rPr lang="en-US" sz="1100" dirty="0"/>
              <a:t>Trump puts metals tariffs on Argentina and Brazil -- WSJ: </a:t>
            </a:r>
            <a:r>
              <a:rPr lang="en-US" sz="1100" dirty="0">
                <a:hlinkClick r:id="rId2"/>
              </a:rPr>
              <a:t>12/2</a:t>
            </a:r>
            <a:r>
              <a:rPr lang="en-US" sz="1100" dirty="0"/>
              <a:t> | </a:t>
            </a:r>
            <a:r>
              <a:rPr lang="en-US" sz="1100" dirty="0">
                <a:hlinkClick r:id="rId3"/>
              </a:rPr>
              <a:t>Canvas</a:t>
            </a:r>
            <a:r>
              <a:rPr lang="en-US" sz="1100" dirty="0"/>
              <a:t> | NYT: </a:t>
            </a:r>
            <a:r>
              <a:rPr lang="en-US" sz="1100" dirty="0">
                <a:hlinkClick r:id="rId4"/>
              </a:rPr>
              <a:t>12/2</a:t>
            </a:r>
            <a:r>
              <a:rPr lang="en-US" sz="1100" dirty="0"/>
              <a:t> | </a:t>
            </a:r>
            <a:r>
              <a:rPr lang="en-US" sz="1100" dirty="0">
                <a:hlinkClick r:id="rId5"/>
              </a:rPr>
              <a:t>Canvas</a:t>
            </a:r>
            <a:r>
              <a:rPr lang="en-US" sz="1100" dirty="0"/>
              <a:t> | FT: </a:t>
            </a:r>
            <a:r>
              <a:rPr lang="en-US" sz="1100" dirty="0">
                <a:hlinkClick r:id="rId6"/>
              </a:rPr>
              <a:t>12/2</a:t>
            </a:r>
            <a:r>
              <a:rPr lang="en-US" sz="1100" dirty="0"/>
              <a:t> | </a:t>
            </a:r>
            <a:r>
              <a:rPr lang="en-US" sz="1100" dirty="0">
                <a:hlinkClick r:id="rId7"/>
              </a:rPr>
              <a:t>Canvas</a:t>
            </a:r>
            <a:r>
              <a:rPr lang="en-US" sz="1100" dirty="0"/>
              <a:t> | WP: </a:t>
            </a:r>
            <a:r>
              <a:rPr lang="en-US" sz="1100" dirty="0">
                <a:hlinkClick r:id="rId8"/>
              </a:rPr>
              <a:t>12/2</a:t>
            </a:r>
            <a:r>
              <a:rPr lang="en-US" sz="1100" dirty="0"/>
              <a:t> | </a:t>
            </a:r>
            <a:r>
              <a:rPr lang="en-US" sz="1100" dirty="0">
                <a:hlinkClick r:id="rId9"/>
              </a:rPr>
              <a:t>Canvas</a:t>
            </a:r>
            <a:r>
              <a:rPr lang="en-US" sz="1100" dirty="0"/>
              <a:t> </a:t>
            </a:r>
          </a:p>
          <a:p>
            <a:pPr lvl="1"/>
            <a:r>
              <a:rPr lang="en-US" sz="1100" dirty="0"/>
              <a:t>Trump says he will levy tariffs on steel and aluminum from Argentina and Brazil. His reason is his claim that they are manipulating their currencies. </a:t>
            </a:r>
          </a:p>
          <a:p>
            <a:pPr lvl="1"/>
            <a:r>
              <a:rPr lang="en-US" sz="1100" dirty="0"/>
              <a:t>Trump's tariffs on steel and aluminum were levied on the EU and many others, but Brazil and Argentina were exempted until now due to an agreement negotiated with them in 2018 to limit their exports. </a:t>
            </a:r>
          </a:p>
          <a:p>
            <a:pPr lvl="1"/>
            <a:r>
              <a:rPr lang="en-US" sz="1100" dirty="0"/>
              <a:t>A contributing reason may be that the US trade war with China has led to China shifting its purchases of agricultural products away from the US and toward these two countries. </a:t>
            </a:r>
          </a:p>
          <a:p>
            <a:r>
              <a:rPr lang="en-US" sz="1100" dirty="0"/>
              <a:t>Trump threatens tariff on France in retaliation against their digital tax -- WSJ: </a:t>
            </a:r>
            <a:r>
              <a:rPr lang="en-US" sz="1100" dirty="0">
                <a:hlinkClick r:id="rId10"/>
              </a:rPr>
              <a:t>12/3</a:t>
            </a:r>
            <a:r>
              <a:rPr lang="en-US" sz="1100" dirty="0"/>
              <a:t> | </a:t>
            </a:r>
            <a:r>
              <a:rPr lang="en-US" sz="1100" dirty="0">
                <a:hlinkClick r:id="rId11"/>
              </a:rPr>
              <a:t>Canvas</a:t>
            </a:r>
            <a:r>
              <a:rPr lang="en-US" sz="1100" dirty="0"/>
              <a:t> | FT: </a:t>
            </a:r>
            <a:r>
              <a:rPr lang="en-US" sz="1100" dirty="0">
                <a:hlinkClick r:id="rId12"/>
              </a:rPr>
              <a:t>12/2</a:t>
            </a:r>
            <a:r>
              <a:rPr lang="en-US" sz="1100" dirty="0"/>
              <a:t> | </a:t>
            </a:r>
            <a:r>
              <a:rPr lang="en-US" sz="1100" dirty="0">
                <a:hlinkClick r:id="rId13"/>
              </a:rPr>
              <a:t>Canvas</a:t>
            </a:r>
            <a:r>
              <a:rPr lang="en-US" sz="1100" dirty="0"/>
              <a:t> </a:t>
            </a:r>
          </a:p>
          <a:p>
            <a:pPr lvl="1"/>
            <a:r>
              <a:rPr lang="en-US" sz="1100" dirty="0"/>
              <a:t>Trump says he will put a 100% tariff on various luxury goods from France, in retaliation for their tax on digital commerce, which he says unfairly hurts American firms. </a:t>
            </a:r>
          </a:p>
          <a:p>
            <a:pPr lvl="1"/>
            <a:r>
              <a:rPr lang="en-US" sz="1100" dirty="0"/>
              <a:t>The Digital Services Tax takes 3% of revenues made in France by digital companies such as Google, Apple, Facebook, and Amazon. Though it applies to French and other European firms as well as US firms, the market is clearly dominated by the US firms. </a:t>
            </a:r>
          </a:p>
          <a:p>
            <a:pPr lvl="1"/>
            <a:r>
              <a:rPr lang="en-US" sz="1100" dirty="0"/>
              <a:t>The OECD is working on a broader effort to address the unfairness of international and digital taxation, and France's President Macron promised Trump to remove his tax once an OECD agreement has been reached. </a:t>
            </a:r>
          </a:p>
          <a:p>
            <a:r>
              <a:rPr lang="en-US" sz="1100" dirty="0"/>
              <a:t>OPEC and its allies agree to cut oil production -- WSJ: </a:t>
            </a:r>
            <a:r>
              <a:rPr lang="en-US" sz="1100" dirty="0">
                <a:hlinkClick r:id="rId14"/>
              </a:rPr>
              <a:t>12/6</a:t>
            </a:r>
            <a:r>
              <a:rPr lang="en-US" sz="1100" dirty="0"/>
              <a:t> | </a:t>
            </a:r>
            <a:r>
              <a:rPr lang="en-US" sz="1100" dirty="0">
                <a:hlinkClick r:id="rId15"/>
              </a:rPr>
              <a:t>Canvas</a:t>
            </a:r>
            <a:r>
              <a:rPr lang="en-US" sz="1100" dirty="0"/>
              <a:t> | NYT: </a:t>
            </a:r>
            <a:r>
              <a:rPr lang="en-US" sz="1100" dirty="0">
                <a:hlinkClick r:id="rId16"/>
              </a:rPr>
              <a:t>12/6</a:t>
            </a:r>
            <a:r>
              <a:rPr lang="en-US" sz="1100" dirty="0"/>
              <a:t> | </a:t>
            </a:r>
            <a:r>
              <a:rPr lang="en-US" sz="1100" dirty="0">
                <a:hlinkClick r:id="rId17"/>
              </a:rPr>
              <a:t>Canvas</a:t>
            </a:r>
            <a:r>
              <a:rPr lang="en-US" sz="1100" dirty="0"/>
              <a:t> </a:t>
            </a:r>
          </a:p>
          <a:p>
            <a:pPr lvl="1"/>
            <a:r>
              <a:rPr lang="en-US" sz="1100" dirty="0"/>
              <a:t>The Organization of </a:t>
            </a:r>
            <a:r>
              <a:rPr lang="en-US" sz="1100" dirty="0" err="1"/>
              <a:t>Petrolium</a:t>
            </a:r>
            <a:r>
              <a:rPr lang="en-US" sz="1100" dirty="0"/>
              <a:t> Exporting Countries (OPEC), meeting with other oil exporters including especially Russia, agreed to cut oil output next year by 40% more than previously agreed. The aim is to raise the world price of oil. </a:t>
            </a:r>
          </a:p>
          <a:p>
            <a:pPr lvl="1"/>
            <a:r>
              <a:rPr lang="en-US" sz="1100" dirty="0"/>
              <a:t>The burden of the cuts is expected to be shared by ten oil producers that are not members of OPEC, in addition to OPEC itself. Observers are not confident that they will actually succeed in reducing output, since the strong incentive for each country to produce more. </a:t>
            </a:r>
          </a:p>
          <a:p>
            <a:pPr lvl="1"/>
            <a:r>
              <a:rPr lang="en-US" sz="1100" dirty="0"/>
              <a:t>Saudi Arabia is most interested in raising the price of oil, because it plans soon to sell shares in the state oil company, Aramco, and it wants to get a high price for those shares. </a:t>
            </a:r>
          </a:p>
          <a:p>
            <a:endParaRPr lang="en-US" dirty="0"/>
          </a:p>
        </p:txBody>
      </p:sp>
      <p:sp>
        <p:nvSpPr>
          <p:cNvPr id="4" name="Footer Placeholder 3">
            <a:extLst>
              <a:ext uri="{FF2B5EF4-FFF2-40B4-BE49-F238E27FC236}">
                <a16:creationId xmlns:a16="http://schemas.microsoft.com/office/drawing/2014/main" id="{F0B51D78-B939-7D49-B27B-7D8D4C69BB67}"/>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91531F59-5295-1142-8CA0-6DEFC6A3D281}"/>
              </a:ext>
            </a:extLst>
          </p:cNvPr>
          <p:cNvSpPr>
            <a:spLocks noGrp="1"/>
          </p:cNvSpPr>
          <p:nvPr>
            <p:ph type="sldNum" sz="quarter" idx="12"/>
          </p:nvPr>
        </p:nvSpPr>
        <p:spPr/>
        <p:txBody>
          <a:bodyPr/>
          <a:lstStyle/>
          <a:p>
            <a:fld id="{B8110CFB-C5D0-7E4C-8ABB-3B94C0A65A6F}" type="slidenum">
              <a:rPr lang="en-US" smtClean="0"/>
              <a:pPr/>
              <a:t>2</a:t>
            </a:fld>
            <a:endParaRPr lang="en-US"/>
          </a:p>
        </p:txBody>
      </p:sp>
    </p:spTree>
    <p:extLst>
      <p:ext uri="{BB962C8B-B14F-4D97-AF65-F5344CB8AC3E}">
        <p14:creationId xmlns:p14="http://schemas.microsoft.com/office/powerpoint/2010/main" val="1173680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0EEEBA0-97AC-B649-8700-80AFB890ADCF}"/>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98368267-DAB7-3F47-B0E8-81BF2E6FAABE}"/>
              </a:ext>
            </a:extLst>
          </p:cNvPr>
          <p:cNvSpPr>
            <a:spLocks noGrp="1"/>
          </p:cNvSpPr>
          <p:nvPr>
            <p:ph type="sldNum" sz="quarter" idx="12"/>
          </p:nvPr>
        </p:nvSpPr>
        <p:spPr/>
        <p:txBody>
          <a:bodyPr/>
          <a:lstStyle/>
          <a:p>
            <a:fld id="{B8110CFB-C5D0-7E4C-8ABB-3B94C0A65A6F}" type="slidenum">
              <a:rPr lang="en-US" smtClean="0"/>
              <a:pPr/>
              <a:t>20</a:t>
            </a:fld>
            <a:endParaRPr lang="en-US"/>
          </a:p>
        </p:txBody>
      </p:sp>
      <p:pic>
        <p:nvPicPr>
          <p:cNvPr id="8" name="Picture 7">
            <a:extLst>
              <a:ext uri="{FF2B5EF4-FFF2-40B4-BE49-F238E27FC236}">
                <a16:creationId xmlns:a16="http://schemas.microsoft.com/office/drawing/2014/main" id="{B923259C-C2F0-394E-A7E5-EF036516548B}"/>
              </a:ext>
            </a:extLst>
          </p:cNvPr>
          <p:cNvPicPr>
            <a:picLocks noChangeAspect="1"/>
          </p:cNvPicPr>
          <p:nvPr/>
        </p:nvPicPr>
        <p:blipFill>
          <a:blip r:embed="rId3"/>
          <a:stretch>
            <a:fillRect/>
          </a:stretch>
        </p:blipFill>
        <p:spPr>
          <a:xfrm>
            <a:off x="0" y="274674"/>
            <a:ext cx="9144000" cy="6308651"/>
          </a:xfrm>
          <a:prstGeom prst="rect">
            <a:avLst/>
          </a:prstGeom>
        </p:spPr>
      </p:pic>
      <p:pic>
        <p:nvPicPr>
          <p:cNvPr id="9" name="Picture 8">
            <a:extLst>
              <a:ext uri="{FF2B5EF4-FFF2-40B4-BE49-F238E27FC236}">
                <a16:creationId xmlns:a16="http://schemas.microsoft.com/office/drawing/2014/main" id="{27BB0DF0-DACA-8F48-8635-00592EE7C20E}"/>
              </a:ext>
            </a:extLst>
          </p:cNvPr>
          <p:cNvPicPr>
            <a:picLocks noChangeAspect="1"/>
          </p:cNvPicPr>
          <p:nvPr/>
        </p:nvPicPr>
        <p:blipFill>
          <a:blip r:embed="rId4"/>
          <a:stretch>
            <a:fillRect/>
          </a:stretch>
        </p:blipFill>
        <p:spPr>
          <a:xfrm>
            <a:off x="609600" y="6096000"/>
            <a:ext cx="7924800" cy="622300"/>
          </a:xfrm>
          <a:prstGeom prst="rect">
            <a:avLst/>
          </a:prstGeom>
        </p:spPr>
      </p:pic>
    </p:spTree>
    <p:extLst>
      <p:ext uri="{BB962C8B-B14F-4D97-AF65-F5344CB8AC3E}">
        <p14:creationId xmlns:p14="http://schemas.microsoft.com/office/powerpoint/2010/main" val="85808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endParaRPr lang="en-US" dirty="0"/>
          </a:p>
        </p:txBody>
      </p:sp>
      <p:sp>
        <p:nvSpPr>
          <p:cNvPr id="5" name="Slide Number Placeholder 5"/>
          <p:cNvSpPr>
            <a:spLocks noGrp="1"/>
          </p:cNvSpPr>
          <p:nvPr>
            <p:ph type="sldNum" sz="quarter" idx="12"/>
          </p:nvPr>
        </p:nvSpPr>
        <p:spPr/>
        <p:txBody>
          <a:bodyPr/>
          <a:lstStyle/>
          <a:p>
            <a:fld id="{5BBCD9B9-6713-D041-AC00-BBDD42A81979}" type="slidenum">
              <a:rPr lang="en-US"/>
              <a:pPr/>
              <a:t>21</a:t>
            </a:fld>
            <a:endParaRPr lang="en-US" dirty="0"/>
          </a:p>
        </p:txBody>
      </p:sp>
      <p:sp>
        <p:nvSpPr>
          <p:cNvPr id="5122" name="Rectangle 2"/>
          <p:cNvSpPr>
            <a:spLocks noGrp="1" noChangeArrowheads="1"/>
          </p:cNvSpPr>
          <p:nvPr>
            <p:ph type="title"/>
          </p:nvPr>
        </p:nvSpPr>
        <p:spPr/>
        <p:txBody>
          <a:bodyPr/>
          <a:lstStyle/>
          <a:p>
            <a:r>
              <a:rPr lang="en-US"/>
              <a:t>Environment: Examples</a:t>
            </a:r>
          </a:p>
        </p:txBody>
      </p:sp>
      <p:sp>
        <p:nvSpPr>
          <p:cNvPr id="5123" name="Rectangle 3"/>
          <p:cNvSpPr>
            <a:spLocks noGrp="1" noChangeArrowheads="1"/>
          </p:cNvSpPr>
          <p:nvPr>
            <p:ph type="body" idx="1"/>
          </p:nvPr>
        </p:nvSpPr>
        <p:spPr/>
        <p:txBody>
          <a:bodyPr/>
          <a:lstStyle/>
          <a:p>
            <a:r>
              <a:rPr lang="en-US" dirty="0">
                <a:solidFill>
                  <a:schemeClr val="bg1">
                    <a:lumMod val="65000"/>
                  </a:schemeClr>
                </a:solidFill>
              </a:rPr>
              <a:t>Pollution along the Mexican border</a:t>
            </a:r>
          </a:p>
          <a:p>
            <a:pPr lvl="1"/>
            <a:r>
              <a:rPr lang="en-US" dirty="0">
                <a:solidFill>
                  <a:schemeClr val="bg1">
                    <a:lumMod val="65000"/>
                  </a:schemeClr>
                </a:solidFill>
              </a:rPr>
              <a:t>Caused by production, for export to U.S.</a:t>
            </a:r>
          </a:p>
          <a:p>
            <a:pPr lvl="1"/>
            <a:r>
              <a:rPr lang="en-US" dirty="0">
                <a:solidFill>
                  <a:schemeClr val="bg1">
                    <a:lumMod val="65000"/>
                  </a:schemeClr>
                </a:solidFill>
              </a:rPr>
              <a:t>Stimulated by </a:t>
            </a:r>
          </a:p>
          <a:p>
            <a:pPr lvl="2"/>
            <a:r>
              <a:rPr lang="en-US" dirty="0">
                <a:solidFill>
                  <a:schemeClr val="bg1">
                    <a:lumMod val="65000"/>
                  </a:schemeClr>
                </a:solidFill>
              </a:rPr>
              <a:t>Maquiladoras (Firms given special tariff treatment on processing for U.S. firms)</a:t>
            </a:r>
          </a:p>
          <a:p>
            <a:pPr lvl="2"/>
            <a:r>
              <a:rPr lang="en-US" dirty="0">
                <a:solidFill>
                  <a:schemeClr val="bg1">
                    <a:lumMod val="65000"/>
                  </a:schemeClr>
                </a:solidFill>
              </a:rPr>
              <a:t>NAFTA</a:t>
            </a:r>
          </a:p>
          <a:p>
            <a:r>
              <a:rPr lang="en-US" dirty="0"/>
              <a:t>U.S. laws struck down by GATT / WTO</a:t>
            </a:r>
          </a:p>
          <a:p>
            <a:pPr lvl="1"/>
            <a:r>
              <a:rPr lang="en-US" dirty="0"/>
              <a:t>Tuna-dolphin case</a:t>
            </a:r>
          </a:p>
          <a:p>
            <a:pPr lvl="1"/>
            <a:r>
              <a:rPr lang="en-US" dirty="0"/>
              <a:t>Shrimp-turtle case</a:t>
            </a:r>
          </a:p>
        </p:txBody>
      </p:sp>
      <p:sp>
        <p:nvSpPr>
          <p:cNvPr id="6" name="Oval 5"/>
          <p:cNvSpPr/>
          <p:nvPr/>
        </p:nvSpPr>
        <p:spPr>
          <a:xfrm>
            <a:off x="1066800" y="5029200"/>
            <a:ext cx="1219200" cy="533400"/>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219200" y="5562600"/>
            <a:ext cx="1219200" cy="533400"/>
          </a:xfrm>
          <a:prstGeom prst="ellipse">
            <a:avLst/>
          </a:prstGeom>
          <a:noFill/>
          <a:ln w="381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133600" y="5029200"/>
            <a:ext cx="1295400" cy="533400"/>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286000" y="5562600"/>
            <a:ext cx="1295400" cy="533400"/>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33400" y="6172200"/>
            <a:ext cx="2743200" cy="461665"/>
          </a:xfrm>
          <a:prstGeom prst="rect">
            <a:avLst/>
          </a:prstGeom>
          <a:noFill/>
        </p:spPr>
        <p:txBody>
          <a:bodyPr wrap="square" rtlCol="0">
            <a:spAutoFit/>
          </a:bodyPr>
          <a:lstStyle/>
          <a:p>
            <a:r>
              <a:rPr lang="en-US" sz="2400" dirty="0">
                <a:solidFill>
                  <a:srgbClr val="008000"/>
                </a:solidFill>
              </a:rPr>
              <a:t>Fishing for these…</a:t>
            </a:r>
          </a:p>
        </p:txBody>
      </p:sp>
      <p:sp>
        <p:nvSpPr>
          <p:cNvPr id="11" name="TextBox 10"/>
          <p:cNvSpPr txBox="1"/>
          <p:nvPr/>
        </p:nvSpPr>
        <p:spPr>
          <a:xfrm>
            <a:off x="3276600" y="5943600"/>
            <a:ext cx="2514600" cy="461665"/>
          </a:xfrm>
          <a:prstGeom prst="rect">
            <a:avLst/>
          </a:prstGeom>
          <a:noFill/>
        </p:spPr>
        <p:txBody>
          <a:bodyPr wrap="square" rtlCol="0">
            <a:spAutoFit/>
          </a:bodyPr>
          <a:lstStyle/>
          <a:p>
            <a:r>
              <a:rPr lang="en-US" sz="2400" dirty="0">
                <a:solidFill>
                  <a:srgbClr val="FF0000"/>
                </a:solidFill>
              </a:rPr>
              <a:t>… hurts these</a:t>
            </a:r>
          </a:p>
        </p:txBody>
      </p:sp>
      <p:sp>
        <p:nvSpPr>
          <p:cNvPr id="12" name="Freeform 11"/>
          <p:cNvSpPr/>
          <p:nvPr/>
        </p:nvSpPr>
        <p:spPr>
          <a:xfrm>
            <a:off x="217311" y="5283200"/>
            <a:ext cx="815622" cy="1066800"/>
          </a:xfrm>
          <a:custGeom>
            <a:avLst/>
            <a:gdLst>
              <a:gd name="connsiteX0" fmla="*/ 290689 w 815622"/>
              <a:gd name="connsiteY0" fmla="*/ 1066800 h 1066800"/>
              <a:gd name="connsiteX1" fmla="*/ 87489 w 815622"/>
              <a:gd name="connsiteY1" fmla="*/ 254000 h 1066800"/>
              <a:gd name="connsiteX2" fmla="*/ 815622 w 815622"/>
              <a:gd name="connsiteY2" fmla="*/ 0 h 1066800"/>
              <a:gd name="connsiteX3" fmla="*/ 815622 w 815622"/>
              <a:gd name="connsiteY3" fmla="*/ 0 h 1066800"/>
            </a:gdLst>
            <a:ahLst/>
            <a:cxnLst>
              <a:cxn ang="0">
                <a:pos x="connsiteX0" y="connsiteY0"/>
              </a:cxn>
              <a:cxn ang="0">
                <a:pos x="connsiteX1" y="connsiteY1"/>
              </a:cxn>
              <a:cxn ang="0">
                <a:pos x="connsiteX2" y="connsiteY2"/>
              </a:cxn>
              <a:cxn ang="0">
                <a:pos x="connsiteX3" y="connsiteY3"/>
              </a:cxn>
            </a:cxnLst>
            <a:rect l="l" t="t" r="r" b="b"/>
            <a:pathLst>
              <a:path w="815622" h="1066800">
                <a:moveTo>
                  <a:pt x="290689" y="1066800"/>
                </a:moveTo>
                <a:cubicBezTo>
                  <a:pt x="145344" y="749300"/>
                  <a:pt x="0" y="431800"/>
                  <a:pt x="87489" y="254000"/>
                </a:cubicBezTo>
                <a:cubicBezTo>
                  <a:pt x="174978" y="76200"/>
                  <a:pt x="815622" y="0"/>
                  <a:pt x="815622" y="0"/>
                </a:cubicBezTo>
                <a:lnTo>
                  <a:pt x="815622" y="0"/>
                </a:lnTo>
              </a:path>
            </a:pathLst>
          </a:custGeom>
          <a:ln w="381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0" y="5715000"/>
            <a:ext cx="1230489" cy="685800"/>
          </a:xfrm>
          <a:custGeom>
            <a:avLst/>
            <a:gdLst>
              <a:gd name="connsiteX0" fmla="*/ 290689 w 815622"/>
              <a:gd name="connsiteY0" fmla="*/ 1066800 h 1066800"/>
              <a:gd name="connsiteX1" fmla="*/ 87489 w 815622"/>
              <a:gd name="connsiteY1" fmla="*/ 254000 h 1066800"/>
              <a:gd name="connsiteX2" fmla="*/ 815622 w 815622"/>
              <a:gd name="connsiteY2" fmla="*/ 0 h 1066800"/>
              <a:gd name="connsiteX3" fmla="*/ 815622 w 815622"/>
              <a:gd name="connsiteY3" fmla="*/ 0 h 1066800"/>
            </a:gdLst>
            <a:ahLst/>
            <a:cxnLst>
              <a:cxn ang="0">
                <a:pos x="connsiteX0" y="connsiteY0"/>
              </a:cxn>
              <a:cxn ang="0">
                <a:pos x="connsiteX1" y="connsiteY1"/>
              </a:cxn>
              <a:cxn ang="0">
                <a:pos x="connsiteX2" y="connsiteY2"/>
              </a:cxn>
              <a:cxn ang="0">
                <a:pos x="connsiteX3" y="connsiteY3"/>
              </a:cxn>
            </a:cxnLst>
            <a:rect l="l" t="t" r="r" b="b"/>
            <a:pathLst>
              <a:path w="815622" h="1066800">
                <a:moveTo>
                  <a:pt x="290689" y="1066800"/>
                </a:moveTo>
                <a:cubicBezTo>
                  <a:pt x="145344" y="749300"/>
                  <a:pt x="0" y="431800"/>
                  <a:pt x="87489" y="254000"/>
                </a:cubicBezTo>
                <a:cubicBezTo>
                  <a:pt x="174978" y="76200"/>
                  <a:pt x="815622" y="0"/>
                  <a:pt x="815622" y="0"/>
                </a:cubicBezTo>
                <a:lnTo>
                  <a:pt x="815622" y="0"/>
                </a:lnTo>
              </a:path>
            </a:pathLst>
          </a:custGeom>
          <a:ln w="38100" cap="flat" cmpd="sng" algn="ctr">
            <a:solidFill>
              <a:srgbClr val="008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flipH="1">
            <a:off x="3352800" y="5105400"/>
            <a:ext cx="1272822" cy="914400"/>
          </a:xfrm>
          <a:custGeom>
            <a:avLst/>
            <a:gdLst>
              <a:gd name="connsiteX0" fmla="*/ 290689 w 815622"/>
              <a:gd name="connsiteY0" fmla="*/ 1066800 h 1066800"/>
              <a:gd name="connsiteX1" fmla="*/ 87489 w 815622"/>
              <a:gd name="connsiteY1" fmla="*/ 254000 h 1066800"/>
              <a:gd name="connsiteX2" fmla="*/ 815622 w 815622"/>
              <a:gd name="connsiteY2" fmla="*/ 0 h 1066800"/>
              <a:gd name="connsiteX3" fmla="*/ 815622 w 815622"/>
              <a:gd name="connsiteY3" fmla="*/ 0 h 1066800"/>
            </a:gdLst>
            <a:ahLst/>
            <a:cxnLst>
              <a:cxn ang="0">
                <a:pos x="connsiteX0" y="connsiteY0"/>
              </a:cxn>
              <a:cxn ang="0">
                <a:pos x="connsiteX1" y="connsiteY1"/>
              </a:cxn>
              <a:cxn ang="0">
                <a:pos x="connsiteX2" y="connsiteY2"/>
              </a:cxn>
              <a:cxn ang="0">
                <a:pos x="connsiteX3" y="connsiteY3"/>
              </a:cxn>
            </a:cxnLst>
            <a:rect l="l" t="t" r="r" b="b"/>
            <a:pathLst>
              <a:path w="815622" h="1066800">
                <a:moveTo>
                  <a:pt x="290689" y="1066800"/>
                </a:moveTo>
                <a:cubicBezTo>
                  <a:pt x="145344" y="749300"/>
                  <a:pt x="0" y="431800"/>
                  <a:pt x="87489" y="254000"/>
                </a:cubicBezTo>
                <a:cubicBezTo>
                  <a:pt x="174978" y="76200"/>
                  <a:pt x="815622" y="0"/>
                  <a:pt x="815622" y="0"/>
                </a:cubicBezTo>
                <a:lnTo>
                  <a:pt x="815622"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flipH="1">
            <a:off x="3429000" y="5638800"/>
            <a:ext cx="1272822" cy="381000"/>
          </a:xfrm>
          <a:custGeom>
            <a:avLst/>
            <a:gdLst>
              <a:gd name="connsiteX0" fmla="*/ 290689 w 815622"/>
              <a:gd name="connsiteY0" fmla="*/ 1066800 h 1066800"/>
              <a:gd name="connsiteX1" fmla="*/ 87489 w 815622"/>
              <a:gd name="connsiteY1" fmla="*/ 254000 h 1066800"/>
              <a:gd name="connsiteX2" fmla="*/ 815622 w 815622"/>
              <a:gd name="connsiteY2" fmla="*/ 0 h 1066800"/>
              <a:gd name="connsiteX3" fmla="*/ 815622 w 815622"/>
              <a:gd name="connsiteY3" fmla="*/ 0 h 1066800"/>
            </a:gdLst>
            <a:ahLst/>
            <a:cxnLst>
              <a:cxn ang="0">
                <a:pos x="connsiteX0" y="connsiteY0"/>
              </a:cxn>
              <a:cxn ang="0">
                <a:pos x="connsiteX1" y="connsiteY1"/>
              </a:cxn>
              <a:cxn ang="0">
                <a:pos x="connsiteX2" y="connsiteY2"/>
              </a:cxn>
              <a:cxn ang="0">
                <a:pos x="connsiteX3" y="connsiteY3"/>
              </a:cxn>
            </a:cxnLst>
            <a:rect l="l" t="t" r="r" b="b"/>
            <a:pathLst>
              <a:path w="815622" h="1066800">
                <a:moveTo>
                  <a:pt x="290689" y="1066800"/>
                </a:moveTo>
                <a:cubicBezTo>
                  <a:pt x="145344" y="749300"/>
                  <a:pt x="0" y="431800"/>
                  <a:pt x="87489" y="254000"/>
                </a:cubicBezTo>
                <a:cubicBezTo>
                  <a:pt x="174978" y="76200"/>
                  <a:pt x="815622" y="0"/>
                  <a:pt x="815622" y="0"/>
                </a:cubicBezTo>
                <a:lnTo>
                  <a:pt x="815622"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5638800" y="5181600"/>
            <a:ext cx="2514600" cy="830997"/>
          </a:xfrm>
          <a:prstGeom prst="rect">
            <a:avLst/>
          </a:prstGeom>
          <a:noFill/>
        </p:spPr>
        <p:txBody>
          <a:bodyPr wrap="square" rtlCol="0">
            <a:spAutoFit/>
          </a:bodyPr>
          <a:lstStyle/>
          <a:p>
            <a:r>
              <a:rPr lang="en-US" sz="2400" dirty="0"/>
              <a:t>US laws banned imports</a:t>
            </a:r>
          </a:p>
        </p:txBody>
      </p:sp>
      <p:sp>
        <p:nvSpPr>
          <p:cNvPr id="19" name="Right Arrow 18"/>
          <p:cNvSpPr/>
          <p:nvPr/>
        </p:nvSpPr>
        <p:spPr>
          <a:xfrm>
            <a:off x="4724400" y="5334000"/>
            <a:ext cx="990600" cy="4572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096000" y="6027003"/>
            <a:ext cx="2286000" cy="830997"/>
          </a:xfrm>
          <a:prstGeom prst="rect">
            <a:avLst/>
          </a:prstGeom>
          <a:noFill/>
        </p:spPr>
        <p:txBody>
          <a:bodyPr wrap="square" rtlCol="0">
            <a:spAutoFit/>
          </a:bodyPr>
          <a:lstStyle/>
          <a:p>
            <a:pPr algn="ctr"/>
            <a:r>
              <a:rPr lang="en-US" sz="2400" dirty="0">
                <a:solidFill>
                  <a:srgbClr val="FF0000"/>
                </a:solidFill>
              </a:rPr>
              <a:t>Struck Down by GATT/WTO!</a:t>
            </a:r>
          </a:p>
        </p:txBody>
      </p:sp>
      <p:sp>
        <p:nvSpPr>
          <p:cNvPr id="21" name="Down Arrow 20"/>
          <p:cNvSpPr/>
          <p:nvPr/>
        </p:nvSpPr>
        <p:spPr>
          <a:xfrm rot="19932399">
            <a:off x="6746211" y="5540889"/>
            <a:ext cx="381000" cy="595299"/>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89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P spid="6" grpId="0" animBg="1"/>
      <p:bldP spid="7" grpId="0" animBg="1"/>
      <p:bldP spid="8" grpId="0" animBg="1"/>
      <p:bldP spid="9" grpId="0" animBg="1"/>
      <p:bldP spid="10" grpId="0"/>
      <p:bldP spid="11" grpId="0"/>
      <p:bldP spid="12" grpId="0" animBg="1"/>
      <p:bldP spid="13" grpId="0" animBg="1"/>
      <p:bldP spid="14" grpId="0" animBg="1"/>
      <p:bldP spid="15" grpId="0" animBg="1"/>
      <p:bldP spid="17" grpId="0"/>
      <p:bldP spid="19" grpId="0" animBg="1"/>
      <p:bldP spid="20" grpId="0"/>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48413855-FC61-904D-8A01-4D333D8A5FEC}" type="slidenum">
              <a:rPr lang="en-US"/>
              <a:pPr/>
              <a:t>22</a:t>
            </a:fld>
            <a:endParaRPr lang="en-US"/>
          </a:p>
        </p:txBody>
      </p:sp>
      <p:sp>
        <p:nvSpPr>
          <p:cNvPr id="43010" name="Rectangle 2"/>
          <p:cNvSpPr>
            <a:spLocks noGrp="1" noChangeArrowheads="1"/>
          </p:cNvSpPr>
          <p:nvPr>
            <p:ph type="title"/>
          </p:nvPr>
        </p:nvSpPr>
        <p:spPr/>
        <p:txBody>
          <a:bodyPr/>
          <a:lstStyle/>
          <a:p>
            <a:r>
              <a:rPr lang="en-US" sz="4000"/>
              <a:t>Outline: Environment, Labor Standards, and Trade</a:t>
            </a:r>
          </a:p>
        </p:txBody>
      </p:sp>
      <p:sp>
        <p:nvSpPr>
          <p:cNvPr id="43011" name="Rectangle 3"/>
          <p:cNvSpPr>
            <a:spLocks noGrp="1" noChangeArrowheads="1"/>
          </p:cNvSpPr>
          <p:nvPr>
            <p:ph type="body" idx="1"/>
          </p:nvPr>
        </p:nvSpPr>
        <p:spPr/>
        <p:txBody>
          <a:bodyPr/>
          <a:lstStyle/>
          <a:p>
            <a:pPr>
              <a:lnSpc>
                <a:spcPct val="90000"/>
              </a:lnSpc>
            </a:pPr>
            <a:r>
              <a:rPr lang="en-US" sz="2800" dirty="0">
                <a:solidFill>
                  <a:srgbClr val="BFBFBF"/>
                </a:solidFill>
              </a:rPr>
              <a:t>The Issues</a:t>
            </a:r>
          </a:p>
          <a:p>
            <a:pPr>
              <a:lnSpc>
                <a:spcPct val="90000"/>
              </a:lnSpc>
            </a:pPr>
            <a:r>
              <a:rPr lang="en-US" sz="2800" dirty="0"/>
              <a:t>Environment</a:t>
            </a:r>
          </a:p>
          <a:p>
            <a:pPr lvl="1">
              <a:lnSpc>
                <a:spcPct val="90000"/>
              </a:lnSpc>
            </a:pPr>
            <a:r>
              <a:rPr lang="en-US" sz="2400" dirty="0">
                <a:solidFill>
                  <a:srgbClr val="BFBFBF"/>
                </a:solidFill>
              </a:rPr>
              <a:t>Examples</a:t>
            </a:r>
          </a:p>
          <a:p>
            <a:pPr lvl="1">
              <a:lnSpc>
                <a:spcPct val="90000"/>
              </a:lnSpc>
            </a:pPr>
            <a:r>
              <a:rPr lang="en-US" sz="2400" dirty="0"/>
              <a:t>Policies</a:t>
            </a:r>
          </a:p>
          <a:p>
            <a:pPr lvl="1">
              <a:lnSpc>
                <a:spcPct val="90000"/>
              </a:lnSpc>
            </a:pPr>
            <a:r>
              <a:rPr lang="en-US" sz="2400" dirty="0">
                <a:solidFill>
                  <a:srgbClr val="BFBFBF"/>
                </a:solidFill>
              </a:rPr>
              <a:t>International Problems</a:t>
            </a:r>
          </a:p>
          <a:p>
            <a:pPr lvl="1">
              <a:lnSpc>
                <a:spcPct val="90000"/>
              </a:lnSpc>
            </a:pPr>
            <a:r>
              <a:rPr lang="en-US" sz="2400" dirty="0">
                <a:solidFill>
                  <a:srgbClr val="BFBFBF"/>
                </a:solidFill>
              </a:rPr>
              <a:t>Role of the WTO</a:t>
            </a:r>
          </a:p>
          <a:p>
            <a:pPr>
              <a:lnSpc>
                <a:spcPct val="90000"/>
              </a:lnSpc>
            </a:pPr>
            <a:r>
              <a:rPr lang="en-US" sz="2800" dirty="0">
                <a:solidFill>
                  <a:srgbClr val="BFBFBF"/>
                </a:solidFill>
              </a:rPr>
              <a:t>Labor Standards</a:t>
            </a:r>
          </a:p>
          <a:p>
            <a:pPr lvl="1">
              <a:lnSpc>
                <a:spcPct val="90000"/>
              </a:lnSpc>
            </a:pPr>
            <a:r>
              <a:rPr lang="en-US" sz="2400" dirty="0">
                <a:solidFill>
                  <a:srgbClr val="BFBFBF"/>
                </a:solidFill>
              </a:rPr>
              <a:t>Fundamental ILO Conventions</a:t>
            </a:r>
          </a:p>
          <a:p>
            <a:pPr lvl="1">
              <a:lnSpc>
                <a:spcPct val="90000"/>
              </a:lnSpc>
            </a:pPr>
            <a:r>
              <a:rPr lang="en-US" sz="2400" dirty="0">
                <a:solidFill>
                  <a:srgbClr val="BFBFBF"/>
                </a:solidFill>
              </a:rPr>
              <a:t>United States Role</a:t>
            </a:r>
          </a:p>
          <a:p>
            <a:pPr lvl="1">
              <a:lnSpc>
                <a:spcPct val="90000"/>
              </a:lnSpc>
            </a:pPr>
            <a:r>
              <a:rPr lang="en-US" sz="2400" dirty="0">
                <a:solidFill>
                  <a:srgbClr val="BFBFBF"/>
                </a:solidFill>
              </a:rPr>
              <a:t>Issues</a:t>
            </a:r>
          </a:p>
          <a:p>
            <a:pPr>
              <a:lnSpc>
                <a:spcPct val="90000"/>
              </a:lnSpc>
            </a:pPr>
            <a:endParaRPr lang="en-US" sz="2800" dirty="0"/>
          </a:p>
          <a:p>
            <a:pPr>
              <a:lnSpc>
                <a:spcPct val="90000"/>
              </a:lnSpc>
            </a:pPr>
            <a:endParaRPr lang="en-US" sz="28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01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6235A15D-6768-ED43-9049-5C7CEAA436F0}" type="slidenum">
              <a:rPr lang="en-US"/>
              <a:pPr/>
              <a:t>23</a:t>
            </a:fld>
            <a:endParaRPr lang="en-US"/>
          </a:p>
        </p:txBody>
      </p:sp>
      <p:sp>
        <p:nvSpPr>
          <p:cNvPr id="6146" name="Rectangle 2"/>
          <p:cNvSpPr>
            <a:spLocks noGrp="1" noChangeArrowheads="1"/>
          </p:cNvSpPr>
          <p:nvPr>
            <p:ph type="title"/>
          </p:nvPr>
        </p:nvSpPr>
        <p:spPr/>
        <p:txBody>
          <a:bodyPr/>
          <a:lstStyle/>
          <a:p>
            <a:r>
              <a:rPr lang="en-US"/>
              <a:t>Environment:  Policies</a:t>
            </a:r>
          </a:p>
        </p:txBody>
      </p:sp>
      <p:sp>
        <p:nvSpPr>
          <p:cNvPr id="6147" name="Rectangle 3"/>
          <p:cNvSpPr>
            <a:spLocks noGrp="1" noChangeArrowheads="1"/>
          </p:cNvSpPr>
          <p:nvPr>
            <p:ph type="body" idx="1"/>
          </p:nvPr>
        </p:nvSpPr>
        <p:spPr/>
        <p:txBody>
          <a:bodyPr/>
          <a:lstStyle/>
          <a:p>
            <a:r>
              <a:rPr lang="en-US" dirty="0"/>
              <a:t>How to deal with a negative externality</a:t>
            </a:r>
          </a:p>
          <a:p>
            <a:pPr lvl="1"/>
            <a:r>
              <a:rPr lang="en-US" dirty="0"/>
              <a:t>Regulate:  Prohibit or limit activity</a:t>
            </a:r>
          </a:p>
          <a:p>
            <a:pPr lvl="1"/>
            <a:r>
              <a:rPr lang="en-US" dirty="0"/>
              <a:t>Tax:  Make activity more costly</a:t>
            </a:r>
          </a:p>
          <a:p>
            <a:pPr lvl="2"/>
            <a:r>
              <a:rPr lang="en-US" dirty="0"/>
              <a:t>By setting tax equal to cost to others, government can “internalize” the externality.</a:t>
            </a:r>
          </a:p>
          <a:p>
            <a:pPr lvl="1"/>
            <a:r>
              <a:rPr lang="en-US" dirty="0"/>
              <a:t>Hybrid:  Tradable licenses</a:t>
            </a:r>
          </a:p>
          <a:p>
            <a:pPr lvl="2"/>
            <a:r>
              <a:rPr lang="en-US" dirty="0"/>
              <a:t>Number of licenses set by regulation</a:t>
            </a:r>
          </a:p>
          <a:p>
            <a:pPr lvl="2"/>
            <a:r>
              <a:rPr lang="en-US" dirty="0"/>
              <a:t>Market determines who uses licenses </a:t>
            </a:r>
          </a:p>
          <a:p>
            <a:pPr lvl="2"/>
            <a:r>
              <a:rPr lang="en-US" dirty="0"/>
              <a:t>= “cap and trade”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FF03E556-7673-7A4A-BF4A-180A6D239872}" type="slidenum">
              <a:rPr lang="en-US"/>
              <a:pPr/>
              <a:t>24</a:t>
            </a:fld>
            <a:endParaRPr lang="en-US"/>
          </a:p>
        </p:txBody>
      </p:sp>
      <p:sp>
        <p:nvSpPr>
          <p:cNvPr id="7170" name="Rectangle 2"/>
          <p:cNvSpPr>
            <a:spLocks noGrp="1" noChangeArrowheads="1"/>
          </p:cNvSpPr>
          <p:nvPr>
            <p:ph type="title"/>
          </p:nvPr>
        </p:nvSpPr>
        <p:spPr/>
        <p:txBody>
          <a:bodyPr/>
          <a:lstStyle/>
          <a:p>
            <a:r>
              <a:rPr lang="en-US"/>
              <a:t>Environment:  Policies</a:t>
            </a:r>
          </a:p>
        </p:txBody>
      </p:sp>
      <p:sp>
        <p:nvSpPr>
          <p:cNvPr id="7171" name="Rectangle 3"/>
          <p:cNvSpPr>
            <a:spLocks noGrp="1" noChangeArrowheads="1"/>
          </p:cNvSpPr>
          <p:nvPr>
            <p:ph type="body" idx="1"/>
          </p:nvPr>
        </p:nvSpPr>
        <p:spPr/>
        <p:txBody>
          <a:bodyPr/>
          <a:lstStyle/>
          <a:p>
            <a:r>
              <a:rPr lang="en-US" dirty="0"/>
              <a:t>What is the “Optimal” level of a negative externality?</a:t>
            </a:r>
          </a:p>
          <a:p>
            <a:pPr lvl="1"/>
            <a:r>
              <a:rPr lang="en-US" dirty="0"/>
              <a:t>It is </a:t>
            </a:r>
            <a:r>
              <a:rPr lang="en-US" b="1" dirty="0"/>
              <a:t>not</a:t>
            </a:r>
            <a:r>
              <a:rPr lang="en-US" dirty="0"/>
              <a:t> zero!</a:t>
            </a:r>
          </a:p>
          <a:p>
            <a:pPr lvl="1"/>
            <a:r>
              <a:rPr lang="en-US" dirty="0"/>
              <a:t>It is found by equating </a:t>
            </a:r>
          </a:p>
          <a:p>
            <a:pPr lvl="2"/>
            <a:r>
              <a:rPr lang="en-US" dirty="0"/>
              <a:t>marginal benefit (of reducing externality) to </a:t>
            </a:r>
          </a:p>
          <a:p>
            <a:pPr lvl="2"/>
            <a:r>
              <a:rPr lang="en-US" dirty="0"/>
              <a:t>marginal cost (of reducing externality)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FF03E556-7673-7A4A-BF4A-180A6D239872}" type="slidenum">
              <a:rPr lang="en-US"/>
              <a:pPr/>
              <a:t>25</a:t>
            </a:fld>
            <a:endParaRPr lang="en-US"/>
          </a:p>
        </p:txBody>
      </p:sp>
      <p:sp>
        <p:nvSpPr>
          <p:cNvPr id="7170" name="Rectangle 2"/>
          <p:cNvSpPr>
            <a:spLocks noGrp="1" noChangeArrowheads="1"/>
          </p:cNvSpPr>
          <p:nvPr>
            <p:ph type="title"/>
          </p:nvPr>
        </p:nvSpPr>
        <p:spPr/>
        <p:txBody>
          <a:bodyPr/>
          <a:lstStyle/>
          <a:p>
            <a:r>
              <a:rPr lang="en-US"/>
              <a:t>Environment:  Policies</a:t>
            </a:r>
          </a:p>
        </p:txBody>
      </p:sp>
      <p:sp>
        <p:nvSpPr>
          <p:cNvPr id="7171" name="Rectangle 3"/>
          <p:cNvSpPr>
            <a:spLocks noGrp="1" noChangeArrowheads="1"/>
          </p:cNvSpPr>
          <p:nvPr>
            <p:ph type="body" idx="1"/>
          </p:nvPr>
        </p:nvSpPr>
        <p:spPr>
          <a:xfrm>
            <a:off x="457200" y="1447800"/>
            <a:ext cx="8229600" cy="4724400"/>
          </a:xfrm>
        </p:spPr>
        <p:txBody>
          <a:bodyPr/>
          <a:lstStyle/>
          <a:p>
            <a:r>
              <a:rPr lang="en-US" dirty="0"/>
              <a:t>What is the “Optimal” level of a negative externality?</a:t>
            </a:r>
          </a:p>
        </p:txBody>
      </p:sp>
      <p:cxnSp>
        <p:nvCxnSpPr>
          <p:cNvPr id="9" name="Straight Connector 8"/>
          <p:cNvCxnSpPr/>
          <p:nvPr/>
        </p:nvCxnSpPr>
        <p:spPr>
          <a:xfrm rot="5400000">
            <a:off x="2248694" y="3771900"/>
            <a:ext cx="2513806" cy="794"/>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3505200" y="5029200"/>
            <a:ext cx="3505200" cy="1588"/>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3482512" y="3059760"/>
            <a:ext cx="2924541" cy="1969440"/>
          </a:xfrm>
          <a:custGeom>
            <a:avLst/>
            <a:gdLst>
              <a:gd name="connsiteX0" fmla="*/ 0 w 2924541"/>
              <a:gd name="connsiteY0" fmla="*/ 0 h 2867322"/>
              <a:gd name="connsiteX1" fmla="*/ 1827838 w 2924541"/>
              <a:gd name="connsiteY1" fmla="*/ 1039164 h 2867322"/>
              <a:gd name="connsiteX2" fmla="*/ 2924541 w 2924541"/>
              <a:gd name="connsiteY2" fmla="*/ 2867322 h 2867322"/>
              <a:gd name="connsiteX3" fmla="*/ 2924541 w 2924541"/>
              <a:gd name="connsiteY3" fmla="*/ 2867322 h 2867322"/>
            </a:gdLst>
            <a:ahLst/>
            <a:cxnLst>
              <a:cxn ang="0">
                <a:pos x="connsiteX0" y="connsiteY0"/>
              </a:cxn>
              <a:cxn ang="0">
                <a:pos x="connsiteX1" y="connsiteY1"/>
              </a:cxn>
              <a:cxn ang="0">
                <a:pos x="connsiteX2" y="connsiteY2"/>
              </a:cxn>
              <a:cxn ang="0">
                <a:pos x="connsiteX3" y="connsiteY3"/>
              </a:cxn>
            </a:cxnLst>
            <a:rect l="l" t="t" r="r" b="b"/>
            <a:pathLst>
              <a:path w="2924541" h="2867322">
                <a:moveTo>
                  <a:pt x="0" y="0"/>
                </a:moveTo>
                <a:cubicBezTo>
                  <a:pt x="670207" y="280638"/>
                  <a:pt x="1340415" y="561277"/>
                  <a:pt x="1827838" y="1039164"/>
                </a:cubicBezTo>
                <a:cubicBezTo>
                  <a:pt x="2315262" y="1517051"/>
                  <a:pt x="2924541" y="2867322"/>
                  <a:pt x="2924541" y="2867322"/>
                </a:cubicBezTo>
                <a:lnTo>
                  <a:pt x="2924541" y="2867322"/>
                </a:lnTo>
              </a:path>
            </a:pathLst>
          </a:cu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flipV="1">
            <a:off x="3505201" y="2895600"/>
            <a:ext cx="2743199" cy="1676400"/>
          </a:xfrm>
          <a:custGeom>
            <a:avLst/>
            <a:gdLst>
              <a:gd name="connsiteX0" fmla="*/ 0 w 2924541"/>
              <a:gd name="connsiteY0" fmla="*/ 0 h 2867322"/>
              <a:gd name="connsiteX1" fmla="*/ 1827838 w 2924541"/>
              <a:gd name="connsiteY1" fmla="*/ 1039164 h 2867322"/>
              <a:gd name="connsiteX2" fmla="*/ 2924541 w 2924541"/>
              <a:gd name="connsiteY2" fmla="*/ 2867322 h 2867322"/>
              <a:gd name="connsiteX3" fmla="*/ 2924541 w 2924541"/>
              <a:gd name="connsiteY3" fmla="*/ 2867322 h 2867322"/>
            </a:gdLst>
            <a:ahLst/>
            <a:cxnLst>
              <a:cxn ang="0">
                <a:pos x="connsiteX0" y="connsiteY0"/>
              </a:cxn>
              <a:cxn ang="0">
                <a:pos x="connsiteX1" y="connsiteY1"/>
              </a:cxn>
              <a:cxn ang="0">
                <a:pos x="connsiteX2" y="connsiteY2"/>
              </a:cxn>
              <a:cxn ang="0">
                <a:pos x="connsiteX3" y="connsiteY3"/>
              </a:cxn>
            </a:cxnLst>
            <a:rect l="l" t="t" r="r" b="b"/>
            <a:pathLst>
              <a:path w="2924541" h="2867322">
                <a:moveTo>
                  <a:pt x="0" y="0"/>
                </a:moveTo>
                <a:cubicBezTo>
                  <a:pt x="670207" y="280638"/>
                  <a:pt x="1340415" y="561277"/>
                  <a:pt x="1827838" y="1039164"/>
                </a:cubicBezTo>
                <a:cubicBezTo>
                  <a:pt x="2315262" y="1517051"/>
                  <a:pt x="2924541" y="2867322"/>
                  <a:pt x="2924541" y="2867322"/>
                </a:cubicBezTo>
                <a:lnTo>
                  <a:pt x="2924541" y="2867322"/>
                </a:lnTo>
              </a:path>
            </a:pathLst>
          </a:custGeom>
          <a:ln w="3810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Straight Connector 16"/>
          <p:cNvCxnSpPr/>
          <p:nvPr/>
        </p:nvCxnSpPr>
        <p:spPr>
          <a:xfrm rot="5400000">
            <a:off x="4800997" y="4419203"/>
            <a:ext cx="1218406" cy="1588"/>
          </a:xfrm>
          <a:prstGeom prst="line">
            <a:avLst/>
          </a:prstGeom>
          <a:ln w="3810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124200" y="2286000"/>
            <a:ext cx="1066800" cy="461665"/>
          </a:xfrm>
          <a:prstGeom prst="rect">
            <a:avLst/>
          </a:prstGeom>
          <a:noFill/>
        </p:spPr>
        <p:txBody>
          <a:bodyPr wrap="square" rtlCol="0">
            <a:spAutoFit/>
          </a:bodyPr>
          <a:lstStyle/>
          <a:p>
            <a:r>
              <a:rPr lang="en-US" sz="2400" dirty="0"/>
              <a:t>$</a:t>
            </a:r>
          </a:p>
        </p:txBody>
      </p:sp>
      <p:sp>
        <p:nvSpPr>
          <p:cNvPr id="20" name="TextBox 19"/>
          <p:cNvSpPr txBox="1"/>
          <p:nvPr/>
        </p:nvSpPr>
        <p:spPr>
          <a:xfrm>
            <a:off x="6248400" y="5334000"/>
            <a:ext cx="1828800" cy="830997"/>
          </a:xfrm>
          <a:prstGeom prst="rect">
            <a:avLst/>
          </a:prstGeom>
          <a:noFill/>
        </p:spPr>
        <p:txBody>
          <a:bodyPr wrap="square" rtlCol="0">
            <a:spAutoFit/>
          </a:bodyPr>
          <a:lstStyle/>
          <a:p>
            <a:r>
              <a:rPr lang="en-US" sz="2400" dirty="0"/>
              <a:t>Zero pollution</a:t>
            </a:r>
          </a:p>
        </p:txBody>
      </p:sp>
      <p:sp>
        <p:nvSpPr>
          <p:cNvPr id="21" name="TextBox 20"/>
          <p:cNvSpPr txBox="1"/>
          <p:nvPr/>
        </p:nvSpPr>
        <p:spPr>
          <a:xfrm>
            <a:off x="3733800" y="5334000"/>
            <a:ext cx="1828800" cy="830997"/>
          </a:xfrm>
          <a:prstGeom prst="rect">
            <a:avLst/>
          </a:prstGeom>
          <a:noFill/>
        </p:spPr>
        <p:txBody>
          <a:bodyPr wrap="square" rtlCol="0">
            <a:spAutoFit/>
          </a:bodyPr>
          <a:lstStyle/>
          <a:p>
            <a:pPr algn="r"/>
            <a:r>
              <a:rPr lang="en-US" sz="2400" dirty="0"/>
              <a:t>Optimal pollution</a:t>
            </a:r>
          </a:p>
        </p:txBody>
      </p:sp>
      <p:sp>
        <p:nvSpPr>
          <p:cNvPr id="22" name="TextBox 21"/>
          <p:cNvSpPr txBox="1"/>
          <p:nvPr/>
        </p:nvSpPr>
        <p:spPr>
          <a:xfrm>
            <a:off x="6096000" y="3962400"/>
            <a:ext cx="1828800" cy="830997"/>
          </a:xfrm>
          <a:prstGeom prst="rect">
            <a:avLst/>
          </a:prstGeom>
          <a:noFill/>
        </p:spPr>
        <p:txBody>
          <a:bodyPr wrap="square" rtlCol="0">
            <a:spAutoFit/>
          </a:bodyPr>
          <a:lstStyle/>
          <a:p>
            <a:r>
              <a:rPr lang="en-US" sz="2400" dirty="0"/>
              <a:t>Marginal benefit …</a:t>
            </a:r>
          </a:p>
        </p:txBody>
      </p:sp>
      <p:sp>
        <p:nvSpPr>
          <p:cNvPr id="23" name="TextBox 22"/>
          <p:cNvSpPr txBox="1"/>
          <p:nvPr/>
        </p:nvSpPr>
        <p:spPr>
          <a:xfrm>
            <a:off x="6096000" y="2819400"/>
            <a:ext cx="1828800" cy="830997"/>
          </a:xfrm>
          <a:prstGeom prst="rect">
            <a:avLst/>
          </a:prstGeom>
          <a:noFill/>
        </p:spPr>
        <p:txBody>
          <a:bodyPr wrap="square" rtlCol="0">
            <a:spAutoFit/>
          </a:bodyPr>
          <a:lstStyle/>
          <a:p>
            <a:r>
              <a:rPr lang="en-US" sz="2400" dirty="0"/>
              <a:t>Marginal cost …</a:t>
            </a:r>
          </a:p>
        </p:txBody>
      </p:sp>
      <p:sp>
        <p:nvSpPr>
          <p:cNvPr id="24" name="TextBox 23"/>
          <p:cNvSpPr txBox="1"/>
          <p:nvPr/>
        </p:nvSpPr>
        <p:spPr>
          <a:xfrm>
            <a:off x="7696200" y="4648200"/>
            <a:ext cx="1447800" cy="1200328"/>
          </a:xfrm>
          <a:prstGeom prst="rect">
            <a:avLst/>
          </a:prstGeom>
          <a:noFill/>
        </p:spPr>
        <p:txBody>
          <a:bodyPr wrap="square" rtlCol="0">
            <a:spAutoFit/>
          </a:bodyPr>
          <a:lstStyle/>
          <a:p>
            <a:r>
              <a:rPr lang="en-US" sz="2400" dirty="0"/>
              <a:t>… of reducing pollution</a:t>
            </a:r>
          </a:p>
        </p:txBody>
      </p:sp>
      <p:cxnSp>
        <p:nvCxnSpPr>
          <p:cNvPr id="27" name="Straight Connector 26"/>
          <p:cNvCxnSpPr/>
          <p:nvPr/>
        </p:nvCxnSpPr>
        <p:spPr>
          <a:xfrm rot="5400000">
            <a:off x="5258594" y="5257006"/>
            <a:ext cx="304800" cy="1588"/>
          </a:xfrm>
          <a:prstGeom prst="line">
            <a:avLst/>
          </a:prstGeom>
          <a:ln w="38100" cap="flat" cmpd="sng" algn="ctr">
            <a:solidFill>
              <a:schemeClr val="tx1"/>
            </a:solidFill>
            <a:prstDash val="solid"/>
            <a:round/>
            <a:headEnd type="triangle" w="lg" len="lg"/>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6249194" y="5257006"/>
            <a:ext cx="304800" cy="1588"/>
          </a:xfrm>
          <a:prstGeom prst="line">
            <a:avLst/>
          </a:prstGeom>
          <a:ln w="38100" cap="flat" cmpd="sng" algn="ctr">
            <a:solidFill>
              <a:schemeClr val="tx1"/>
            </a:solidFill>
            <a:prstDash val="solid"/>
            <a:round/>
            <a:headEnd type="triangle" w="lg" len="lg"/>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14" grpId="0" animBg="1"/>
      <p:bldP spid="15" grpId="0" animBg="1"/>
      <p:bldP spid="19" grpId="0"/>
      <p:bldP spid="20"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059DEFF0-720E-CD49-8D5E-BEC531AB276C}" type="slidenum">
              <a:rPr lang="en-US"/>
              <a:pPr/>
              <a:t>26</a:t>
            </a:fld>
            <a:endParaRPr lang="en-US"/>
          </a:p>
        </p:txBody>
      </p:sp>
      <p:sp>
        <p:nvSpPr>
          <p:cNvPr id="8194" name="Rectangle 2"/>
          <p:cNvSpPr>
            <a:spLocks noGrp="1" noChangeArrowheads="1"/>
          </p:cNvSpPr>
          <p:nvPr>
            <p:ph type="title"/>
          </p:nvPr>
        </p:nvSpPr>
        <p:spPr/>
        <p:txBody>
          <a:bodyPr/>
          <a:lstStyle/>
          <a:p>
            <a:r>
              <a:rPr lang="en-US"/>
              <a:t>Environment:  More Examples</a:t>
            </a:r>
          </a:p>
        </p:txBody>
      </p:sp>
      <p:sp>
        <p:nvSpPr>
          <p:cNvPr id="8195" name="Rectangle 3"/>
          <p:cNvSpPr>
            <a:spLocks noGrp="1" noChangeArrowheads="1"/>
          </p:cNvSpPr>
          <p:nvPr>
            <p:ph type="body" idx="1"/>
          </p:nvPr>
        </p:nvSpPr>
        <p:spPr/>
        <p:txBody>
          <a:bodyPr/>
          <a:lstStyle/>
          <a:p>
            <a:r>
              <a:rPr lang="en-US" sz="2800"/>
              <a:t>Air pollution</a:t>
            </a:r>
          </a:p>
          <a:p>
            <a:r>
              <a:rPr lang="en-US" sz="2800"/>
              <a:t>Water pollution</a:t>
            </a:r>
          </a:p>
          <a:p>
            <a:r>
              <a:rPr lang="en-US" sz="2800"/>
              <a:t>Acid rain</a:t>
            </a:r>
          </a:p>
          <a:p>
            <a:r>
              <a:rPr lang="en-US" sz="2800"/>
              <a:t>CO</a:t>
            </a:r>
            <a:r>
              <a:rPr lang="en-US" sz="2800" baseline="-25000"/>
              <a:t>2</a:t>
            </a:r>
            <a:r>
              <a:rPr lang="en-US" sz="2800"/>
              <a:t> emission (global warming)</a:t>
            </a:r>
          </a:p>
          <a:p>
            <a:r>
              <a:rPr lang="en-US" sz="2800"/>
              <a:t>Destruction of rain forest</a:t>
            </a:r>
          </a:p>
          <a:p>
            <a:r>
              <a:rPr lang="en-US" sz="2800"/>
              <a:t>Destruction of species</a:t>
            </a:r>
          </a:p>
          <a:p>
            <a:pPr lvl="1"/>
            <a:r>
              <a:rPr lang="en-US" sz="2400"/>
              <a:t>Endangered (sea turtles)</a:t>
            </a:r>
          </a:p>
          <a:p>
            <a:pPr lvl="1"/>
            <a:r>
              <a:rPr lang="en-US" sz="2400"/>
              <a:t>Favored (dolphin)</a:t>
            </a:r>
          </a:p>
          <a:p>
            <a:r>
              <a:rPr lang="en-US" sz="2800"/>
              <a:t>Overuse of natural resources (over-fishing)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What is an “externality”?</a:t>
            </a:r>
          </a:p>
          <a:p>
            <a:pPr marL="914400" lvl="1" indent="-457200">
              <a:buFont typeface="+mj-lt"/>
              <a:buAutoNum type="alphaLcParenR"/>
            </a:pPr>
            <a:r>
              <a:rPr lang="en-US" sz="2400" dirty="0"/>
              <a:t>A cost of production that occurs outside of a country, due to offshoring.</a:t>
            </a:r>
          </a:p>
          <a:p>
            <a:pPr marL="914400" lvl="1" indent="-457200">
              <a:buFont typeface="+mj-lt"/>
              <a:buAutoNum type="alphaLcParenR"/>
            </a:pPr>
            <a:r>
              <a:rPr lang="en-US" sz="2400" dirty="0"/>
              <a:t>The amount a firm must pay in interest if it borrows to finance investment.</a:t>
            </a:r>
          </a:p>
          <a:p>
            <a:pPr marL="914400" lvl="1" indent="-457200">
              <a:buFont typeface="+mj-lt"/>
              <a:buAutoNum type="alphaLcParenR"/>
            </a:pPr>
            <a:r>
              <a:rPr lang="en-US" sz="2400" dirty="0"/>
              <a:t>The harm done to consumers of exported products such as cigarettes.</a:t>
            </a:r>
          </a:p>
          <a:p>
            <a:pPr marL="914400" lvl="1" indent="-457200">
              <a:buFont typeface="+mj-lt"/>
              <a:buAutoNum type="alphaLcParenR"/>
            </a:pPr>
            <a:r>
              <a:rPr lang="en-US" sz="2400" dirty="0"/>
              <a:t>The negative effect of imports on domestic employment.</a:t>
            </a:r>
          </a:p>
          <a:p>
            <a:pPr marL="914400" lvl="1" indent="-457200">
              <a:buFont typeface="+mj-lt"/>
              <a:buAutoNum type="alphaLcParenR"/>
            </a:pPr>
            <a:r>
              <a:rPr lang="en-US" sz="2400" dirty="0"/>
              <a:t>A cost or benefit of an activity that is not borne by the actor.</a:t>
            </a:r>
          </a:p>
          <a:p>
            <a:pPr marL="914400" lvl="1" indent="-457200">
              <a:buFont typeface="+mj-lt"/>
              <a:buAutoNum type="alphaLcParenR"/>
            </a:pPr>
            <a:endParaRPr lang="en-US" sz="2400" dirty="0"/>
          </a:p>
          <a:p>
            <a:pPr marL="914400" lvl="1" indent="-457200">
              <a:buFont typeface="+mj-lt"/>
              <a:buAutoNum type="alphaLcParenR"/>
            </a:pPr>
            <a:endParaRPr lang="en-US" sz="2400" dirty="0"/>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533400" y="4953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80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What is the optimal level of a air pollution?</a:t>
            </a:r>
          </a:p>
          <a:p>
            <a:pPr marL="914400" lvl="1" indent="-457200">
              <a:buFont typeface="+mj-lt"/>
              <a:buAutoNum type="alphaLcParenR"/>
            </a:pPr>
            <a:r>
              <a:rPr lang="en-US" sz="2400" dirty="0"/>
              <a:t>The level that would occur if markets were free.</a:t>
            </a:r>
          </a:p>
          <a:p>
            <a:pPr marL="914400" lvl="1" indent="-457200">
              <a:buFont typeface="+mj-lt"/>
              <a:buAutoNum type="alphaLcParenR"/>
            </a:pPr>
            <a:r>
              <a:rPr lang="en-US" sz="2400" dirty="0"/>
              <a:t>The level beyond which the harm from pollution would increase.</a:t>
            </a:r>
          </a:p>
          <a:p>
            <a:pPr marL="914400" lvl="1" indent="-457200">
              <a:buFont typeface="+mj-lt"/>
              <a:buAutoNum type="alphaLcParenR"/>
            </a:pPr>
            <a:r>
              <a:rPr lang="en-US" sz="2400" dirty="0"/>
              <a:t>The level beyond which the harm from pollution would decrease.</a:t>
            </a:r>
          </a:p>
          <a:p>
            <a:pPr marL="914400" lvl="1" indent="-457200">
              <a:buFont typeface="+mj-lt"/>
              <a:buAutoNum type="alphaLcParenR"/>
            </a:pPr>
            <a:r>
              <a:rPr lang="en-US" sz="2400" dirty="0"/>
              <a:t>The level at which there is  no pollution.</a:t>
            </a:r>
          </a:p>
          <a:p>
            <a:pPr marL="914400" lvl="1" indent="-457200">
              <a:buFont typeface="+mj-lt"/>
              <a:buAutoNum type="alphaLcParenR"/>
            </a:pPr>
            <a:r>
              <a:rPr lang="en-US" sz="2400" dirty="0"/>
              <a:t>The level at which the marginal benefit from reducing pollution equals the marginal cost.</a:t>
            </a:r>
          </a:p>
          <a:p>
            <a:pPr marL="914400" lvl="1" indent="-457200">
              <a:buFont typeface="+mj-lt"/>
              <a:buAutoNum type="alphaLcParenR"/>
            </a:pPr>
            <a:endParaRPr lang="en-US" sz="2400" dirty="0"/>
          </a:p>
          <a:p>
            <a:pPr marL="914400" lvl="1" indent="-457200">
              <a:buFont typeface="+mj-lt"/>
              <a:buAutoNum type="alphaLcParenR"/>
            </a:pPr>
            <a:endParaRPr lang="en-US" sz="2400" dirty="0"/>
          </a:p>
          <a:p>
            <a:pPr marL="914400" lvl="1" indent="-457200">
              <a:buFont typeface="+mj-lt"/>
              <a:buAutoNum type="alphaLcParenR"/>
            </a:pPr>
            <a:endParaRPr lang="en-US" sz="2400" dirty="0"/>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533400" y="4191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1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48413855-FC61-904D-8A01-4D333D8A5FEC}" type="slidenum">
              <a:rPr lang="en-US"/>
              <a:pPr/>
              <a:t>29</a:t>
            </a:fld>
            <a:endParaRPr lang="en-US"/>
          </a:p>
        </p:txBody>
      </p:sp>
      <p:sp>
        <p:nvSpPr>
          <p:cNvPr id="43010" name="Rectangle 2"/>
          <p:cNvSpPr>
            <a:spLocks noGrp="1" noChangeArrowheads="1"/>
          </p:cNvSpPr>
          <p:nvPr>
            <p:ph type="title"/>
          </p:nvPr>
        </p:nvSpPr>
        <p:spPr/>
        <p:txBody>
          <a:bodyPr/>
          <a:lstStyle/>
          <a:p>
            <a:r>
              <a:rPr lang="en-US" sz="4000"/>
              <a:t>Outline: Environment, Labor Standards, and Trade</a:t>
            </a:r>
          </a:p>
        </p:txBody>
      </p:sp>
      <p:sp>
        <p:nvSpPr>
          <p:cNvPr id="43011" name="Rectangle 3"/>
          <p:cNvSpPr>
            <a:spLocks noGrp="1" noChangeArrowheads="1"/>
          </p:cNvSpPr>
          <p:nvPr>
            <p:ph type="body" idx="1"/>
          </p:nvPr>
        </p:nvSpPr>
        <p:spPr/>
        <p:txBody>
          <a:bodyPr/>
          <a:lstStyle/>
          <a:p>
            <a:pPr>
              <a:lnSpc>
                <a:spcPct val="90000"/>
              </a:lnSpc>
            </a:pPr>
            <a:r>
              <a:rPr lang="en-US" sz="2800" dirty="0">
                <a:solidFill>
                  <a:srgbClr val="BFBFBF"/>
                </a:solidFill>
              </a:rPr>
              <a:t>The Issues</a:t>
            </a:r>
          </a:p>
          <a:p>
            <a:pPr>
              <a:lnSpc>
                <a:spcPct val="90000"/>
              </a:lnSpc>
            </a:pPr>
            <a:r>
              <a:rPr lang="en-US" sz="2800" dirty="0"/>
              <a:t>Environment</a:t>
            </a:r>
          </a:p>
          <a:p>
            <a:pPr lvl="1">
              <a:lnSpc>
                <a:spcPct val="90000"/>
              </a:lnSpc>
            </a:pPr>
            <a:r>
              <a:rPr lang="en-US" sz="2400" dirty="0">
                <a:solidFill>
                  <a:srgbClr val="BFBFBF"/>
                </a:solidFill>
              </a:rPr>
              <a:t>Examples</a:t>
            </a:r>
          </a:p>
          <a:p>
            <a:pPr lvl="1">
              <a:lnSpc>
                <a:spcPct val="90000"/>
              </a:lnSpc>
            </a:pPr>
            <a:r>
              <a:rPr lang="en-US" sz="2400" dirty="0">
                <a:solidFill>
                  <a:srgbClr val="BFBFBF"/>
                </a:solidFill>
              </a:rPr>
              <a:t>Policies</a:t>
            </a:r>
          </a:p>
          <a:p>
            <a:pPr lvl="1">
              <a:lnSpc>
                <a:spcPct val="90000"/>
              </a:lnSpc>
            </a:pPr>
            <a:r>
              <a:rPr lang="en-US" sz="2400" dirty="0">
                <a:solidFill>
                  <a:srgbClr val="000000"/>
                </a:solidFill>
              </a:rPr>
              <a:t>International Problems</a:t>
            </a:r>
          </a:p>
          <a:p>
            <a:pPr lvl="1">
              <a:lnSpc>
                <a:spcPct val="90000"/>
              </a:lnSpc>
            </a:pPr>
            <a:r>
              <a:rPr lang="en-US" sz="2400" dirty="0">
                <a:solidFill>
                  <a:srgbClr val="BFBFBF"/>
                </a:solidFill>
              </a:rPr>
              <a:t>Role of the WTO</a:t>
            </a:r>
          </a:p>
          <a:p>
            <a:pPr>
              <a:lnSpc>
                <a:spcPct val="90000"/>
              </a:lnSpc>
            </a:pPr>
            <a:r>
              <a:rPr lang="en-US" sz="2800" dirty="0">
                <a:solidFill>
                  <a:srgbClr val="BFBFBF"/>
                </a:solidFill>
              </a:rPr>
              <a:t>Labor Standards</a:t>
            </a:r>
          </a:p>
          <a:p>
            <a:pPr lvl="1">
              <a:lnSpc>
                <a:spcPct val="90000"/>
              </a:lnSpc>
            </a:pPr>
            <a:r>
              <a:rPr lang="en-US" sz="2400" dirty="0">
                <a:solidFill>
                  <a:srgbClr val="BFBFBF"/>
                </a:solidFill>
              </a:rPr>
              <a:t>Fundamental ILO Conventions</a:t>
            </a:r>
          </a:p>
          <a:p>
            <a:pPr lvl="1">
              <a:lnSpc>
                <a:spcPct val="90000"/>
              </a:lnSpc>
            </a:pPr>
            <a:r>
              <a:rPr lang="en-US" sz="2400" dirty="0">
                <a:solidFill>
                  <a:srgbClr val="BFBFBF"/>
                </a:solidFill>
              </a:rPr>
              <a:t>United States Role</a:t>
            </a:r>
          </a:p>
          <a:p>
            <a:pPr lvl="1">
              <a:lnSpc>
                <a:spcPct val="90000"/>
              </a:lnSpc>
            </a:pPr>
            <a:r>
              <a:rPr lang="en-US" sz="2400" dirty="0">
                <a:solidFill>
                  <a:srgbClr val="BFBFBF"/>
                </a:solidFill>
              </a:rPr>
              <a:t>Issues</a:t>
            </a:r>
          </a:p>
          <a:p>
            <a:pPr>
              <a:lnSpc>
                <a:spcPct val="90000"/>
              </a:lnSpc>
            </a:pPr>
            <a:endParaRPr lang="en-US" sz="2800" dirty="0"/>
          </a:p>
          <a:p>
            <a:pPr>
              <a:lnSpc>
                <a:spcPct val="90000"/>
              </a:lnSpc>
            </a:pPr>
            <a:endParaRPr lang="en-US" sz="28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018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72D0-17CA-6240-AEF7-10BEEACA1FED}"/>
              </a:ext>
            </a:extLst>
          </p:cNvPr>
          <p:cNvSpPr>
            <a:spLocks noGrp="1"/>
          </p:cNvSpPr>
          <p:nvPr>
            <p:ph type="title"/>
          </p:nvPr>
        </p:nvSpPr>
        <p:spPr/>
        <p:txBody>
          <a:bodyPr/>
          <a:lstStyle/>
          <a:p>
            <a:r>
              <a:rPr lang="en-US" dirty="0"/>
              <a:t>News:  Dec 2-8</a:t>
            </a:r>
          </a:p>
        </p:txBody>
      </p:sp>
      <p:sp>
        <p:nvSpPr>
          <p:cNvPr id="3" name="Content Placeholder 2">
            <a:extLst>
              <a:ext uri="{FF2B5EF4-FFF2-40B4-BE49-F238E27FC236}">
                <a16:creationId xmlns:a16="http://schemas.microsoft.com/office/drawing/2014/main" id="{BE8D8149-37BC-194A-8FAE-7A5308E64859}"/>
              </a:ext>
            </a:extLst>
          </p:cNvPr>
          <p:cNvSpPr>
            <a:spLocks noGrp="1"/>
          </p:cNvSpPr>
          <p:nvPr>
            <p:ph idx="1"/>
          </p:nvPr>
        </p:nvSpPr>
        <p:spPr/>
        <p:txBody>
          <a:bodyPr/>
          <a:lstStyle/>
          <a:p>
            <a:r>
              <a:rPr lang="en-US" sz="2000" dirty="0"/>
              <a:t>Trump puts metals tariffs on Argentina and Brazil  </a:t>
            </a:r>
          </a:p>
          <a:p>
            <a:pPr lvl="1"/>
            <a:r>
              <a:rPr lang="en-US" sz="2000" dirty="0"/>
              <a:t>Trump says he will levy tariffs on steel and aluminum from Argentina and Brazil. His reason is his claim that they are manipulating their currencies. </a:t>
            </a:r>
          </a:p>
          <a:p>
            <a:pPr lvl="1"/>
            <a:r>
              <a:rPr lang="en-US" sz="2000" dirty="0"/>
              <a:t>Trump's tariffs on steel and aluminum were levied on the EU and many others, but Brazil and Argentina were exempted until now due to an agreement negotiated with them in 2018 to limit their exports. </a:t>
            </a:r>
          </a:p>
          <a:p>
            <a:pPr lvl="1"/>
            <a:r>
              <a:rPr lang="en-US" sz="2000" dirty="0"/>
              <a:t>A contributing reason may be that the US trade war with China has led to China shifting its purchases of agricultural products away from the US and toward these two countries. </a:t>
            </a:r>
          </a:p>
          <a:p>
            <a:endParaRPr lang="en-US" dirty="0"/>
          </a:p>
        </p:txBody>
      </p:sp>
      <p:sp>
        <p:nvSpPr>
          <p:cNvPr id="4" name="Footer Placeholder 3">
            <a:extLst>
              <a:ext uri="{FF2B5EF4-FFF2-40B4-BE49-F238E27FC236}">
                <a16:creationId xmlns:a16="http://schemas.microsoft.com/office/drawing/2014/main" id="{F0B51D78-B939-7D49-B27B-7D8D4C69BB67}"/>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91531F59-5295-1142-8CA0-6DEFC6A3D281}"/>
              </a:ext>
            </a:extLst>
          </p:cNvPr>
          <p:cNvSpPr>
            <a:spLocks noGrp="1"/>
          </p:cNvSpPr>
          <p:nvPr>
            <p:ph type="sldNum" sz="quarter" idx="12"/>
          </p:nvPr>
        </p:nvSpPr>
        <p:spPr/>
        <p:txBody>
          <a:bodyPr/>
          <a:lstStyle/>
          <a:p>
            <a:fld id="{B8110CFB-C5D0-7E4C-8ABB-3B94C0A65A6F}" type="slidenum">
              <a:rPr lang="en-US" smtClean="0"/>
              <a:pPr/>
              <a:t>3</a:t>
            </a:fld>
            <a:endParaRPr lang="en-US"/>
          </a:p>
        </p:txBody>
      </p:sp>
    </p:spTree>
    <p:extLst>
      <p:ext uri="{BB962C8B-B14F-4D97-AF65-F5344CB8AC3E}">
        <p14:creationId xmlns:p14="http://schemas.microsoft.com/office/powerpoint/2010/main" val="74183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4DA67959-EDCB-BD48-8AFF-41901EAFE828}" type="slidenum">
              <a:rPr lang="en-US"/>
              <a:pPr/>
              <a:t>30</a:t>
            </a:fld>
            <a:endParaRPr lang="en-US"/>
          </a:p>
        </p:txBody>
      </p:sp>
      <p:sp>
        <p:nvSpPr>
          <p:cNvPr id="9218" name="Rectangle 2"/>
          <p:cNvSpPr>
            <a:spLocks noGrp="1" noChangeArrowheads="1"/>
          </p:cNvSpPr>
          <p:nvPr>
            <p:ph type="title"/>
          </p:nvPr>
        </p:nvSpPr>
        <p:spPr/>
        <p:txBody>
          <a:bodyPr/>
          <a:lstStyle/>
          <a:p>
            <a:r>
              <a:rPr lang="en-US" sz="4000"/>
              <a:t>Environment:  International Problems</a:t>
            </a:r>
          </a:p>
        </p:txBody>
      </p:sp>
      <p:sp>
        <p:nvSpPr>
          <p:cNvPr id="9219" name="Rectangle 3"/>
          <p:cNvSpPr>
            <a:spLocks noGrp="1" noChangeArrowheads="1"/>
          </p:cNvSpPr>
          <p:nvPr>
            <p:ph type="body" idx="1"/>
          </p:nvPr>
        </p:nvSpPr>
        <p:spPr/>
        <p:txBody>
          <a:bodyPr/>
          <a:lstStyle/>
          <a:p>
            <a:pPr>
              <a:lnSpc>
                <a:spcPct val="90000"/>
              </a:lnSpc>
            </a:pPr>
            <a:r>
              <a:rPr lang="en-US"/>
              <a:t>Cross-border Externalities</a:t>
            </a:r>
          </a:p>
          <a:p>
            <a:pPr lvl="1">
              <a:lnSpc>
                <a:spcPct val="90000"/>
              </a:lnSpc>
            </a:pPr>
            <a:r>
              <a:rPr lang="en-US"/>
              <a:t>Contrast with local externalities</a:t>
            </a:r>
          </a:p>
          <a:p>
            <a:pPr lvl="2">
              <a:lnSpc>
                <a:spcPct val="90000"/>
              </a:lnSpc>
            </a:pPr>
            <a:r>
              <a:rPr lang="en-US"/>
              <a:t>Local government has ability and incentive to act</a:t>
            </a:r>
          </a:p>
          <a:p>
            <a:pPr lvl="1">
              <a:lnSpc>
                <a:spcPct val="90000"/>
              </a:lnSpc>
            </a:pPr>
            <a:r>
              <a:rPr lang="en-US"/>
              <a:t>Cross-border:  No incentive to incur a local cost in order to limit harm to foreigners.</a:t>
            </a:r>
          </a:p>
          <a:p>
            <a:pPr lvl="1">
              <a:lnSpc>
                <a:spcPct val="90000"/>
              </a:lnSpc>
            </a:pPr>
            <a:r>
              <a:rPr lang="en-US"/>
              <a:t>Need international agreement</a:t>
            </a:r>
          </a:p>
          <a:p>
            <a:pPr lvl="1">
              <a:lnSpc>
                <a:spcPct val="90000"/>
              </a:lnSpc>
            </a:pPr>
            <a:r>
              <a:rPr lang="en-US"/>
              <a:t>Example:  </a:t>
            </a:r>
          </a:p>
          <a:p>
            <a:pPr lvl="2">
              <a:lnSpc>
                <a:spcPct val="90000"/>
              </a:lnSpc>
            </a:pPr>
            <a:r>
              <a:rPr lang="en-US"/>
              <a:t>CFCs (Chloroflorocarbons) that caused the hole in the ozone.</a:t>
            </a:r>
          </a:p>
          <a:p>
            <a:pPr lvl="2">
              <a:lnSpc>
                <a:spcPct val="90000"/>
              </a:lnSpc>
            </a:pPr>
            <a:r>
              <a:rPr lang="en-US"/>
              <a:t>Dealt with by Montreal Protocol (1987)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59B77349-7150-5B41-B100-70A3081FF1C8}" type="slidenum">
              <a:rPr lang="en-US"/>
              <a:pPr/>
              <a:t>31</a:t>
            </a:fld>
            <a:endParaRPr lang="en-US" dirty="0"/>
          </a:p>
        </p:txBody>
      </p:sp>
      <p:sp>
        <p:nvSpPr>
          <p:cNvPr id="10242" name="Rectangle 2"/>
          <p:cNvSpPr>
            <a:spLocks noGrp="1" noChangeArrowheads="1"/>
          </p:cNvSpPr>
          <p:nvPr>
            <p:ph type="title"/>
          </p:nvPr>
        </p:nvSpPr>
        <p:spPr/>
        <p:txBody>
          <a:bodyPr/>
          <a:lstStyle/>
          <a:p>
            <a:r>
              <a:rPr lang="en-US" sz="4000"/>
              <a:t>Environment:  International Problems</a:t>
            </a:r>
          </a:p>
        </p:txBody>
      </p:sp>
      <p:sp>
        <p:nvSpPr>
          <p:cNvPr id="10243" name="Rectangle 3"/>
          <p:cNvSpPr>
            <a:spLocks noGrp="1" noChangeArrowheads="1"/>
          </p:cNvSpPr>
          <p:nvPr>
            <p:ph type="body" idx="1"/>
          </p:nvPr>
        </p:nvSpPr>
        <p:spPr/>
        <p:txBody>
          <a:bodyPr/>
          <a:lstStyle/>
          <a:p>
            <a:pPr>
              <a:lnSpc>
                <a:spcPct val="80000"/>
              </a:lnSpc>
            </a:pPr>
            <a:r>
              <a:rPr lang="en-US" sz="2800" dirty="0"/>
              <a:t>Effects on Competitiveness</a:t>
            </a:r>
          </a:p>
          <a:p>
            <a:pPr lvl="1">
              <a:lnSpc>
                <a:spcPct val="80000"/>
              </a:lnSpc>
            </a:pPr>
            <a:r>
              <a:rPr lang="en-US" sz="2400" dirty="0"/>
              <a:t>Pollution tax raises costs of</a:t>
            </a:r>
          </a:p>
          <a:p>
            <a:pPr lvl="2">
              <a:lnSpc>
                <a:spcPct val="80000"/>
              </a:lnSpc>
            </a:pPr>
            <a:r>
              <a:rPr lang="en-US" sz="2000" dirty="0"/>
              <a:t>Exporters</a:t>
            </a:r>
          </a:p>
          <a:p>
            <a:pPr lvl="2">
              <a:lnSpc>
                <a:spcPct val="80000"/>
              </a:lnSpc>
            </a:pPr>
            <a:r>
              <a:rPr lang="en-US" sz="2000" dirty="0"/>
              <a:t>Import-competitors</a:t>
            </a:r>
          </a:p>
          <a:p>
            <a:pPr lvl="1">
              <a:lnSpc>
                <a:spcPct val="80000"/>
              </a:lnSpc>
            </a:pPr>
            <a:r>
              <a:rPr lang="en-US" sz="2400" dirty="0"/>
              <a:t>If foreign firms are not taxed, this is viewed as unfair</a:t>
            </a:r>
          </a:p>
          <a:p>
            <a:pPr lvl="1">
              <a:lnSpc>
                <a:spcPct val="80000"/>
              </a:lnSpc>
            </a:pPr>
            <a:r>
              <a:rPr lang="en-US" sz="2400" dirty="0"/>
              <a:t>Countries with weak regulations become “pollution havens” </a:t>
            </a:r>
          </a:p>
          <a:p>
            <a:pPr lvl="2">
              <a:lnSpc>
                <a:spcPct val="80000"/>
              </a:lnSpc>
            </a:pPr>
            <a:r>
              <a:rPr lang="en-US" sz="2000" dirty="0"/>
              <a:t>But Jones says there is little evidence that this happens – it’s not worth it</a:t>
            </a:r>
          </a:p>
          <a:p>
            <a:pPr lvl="1">
              <a:lnSpc>
                <a:spcPct val="80000"/>
              </a:lnSpc>
            </a:pPr>
            <a:r>
              <a:rPr lang="en-US" sz="2400" dirty="0"/>
              <a:t>“Race to the bottom”:  Countries compete by lowering their environmental standards</a:t>
            </a:r>
          </a:p>
          <a:p>
            <a:pPr lvl="1">
              <a:lnSpc>
                <a:spcPct val="80000"/>
              </a:lnSpc>
            </a:pPr>
            <a:r>
              <a:rPr lang="en-US" sz="2400" dirty="0"/>
              <a:t>Solution (?):  International agreement for all to tax equally</a:t>
            </a:r>
          </a:p>
          <a:p>
            <a:pPr lvl="2">
              <a:lnSpc>
                <a:spcPct val="80000"/>
              </a:lnSpc>
            </a:pPr>
            <a:r>
              <a:rPr lang="en-US" sz="2000" dirty="0"/>
              <a:t>Called “harmonization”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243">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E7EB9FDC-8A66-DE49-BCE2-0DBA2C32BBED}" type="slidenum">
              <a:rPr lang="en-US"/>
              <a:pPr/>
              <a:t>32</a:t>
            </a:fld>
            <a:endParaRPr lang="en-US"/>
          </a:p>
        </p:txBody>
      </p:sp>
      <p:sp>
        <p:nvSpPr>
          <p:cNvPr id="11266" name="Rectangle 2"/>
          <p:cNvSpPr>
            <a:spLocks noGrp="1" noChangeArrowheads="1"/>
          </p:cNvSpPr>
          <p:nvPr>
            <p:ph type="title"/>
          </p:nvPr>
        </p:nvSpPr>
        <p:spPr/>
        <p:txBody>
          <a:bodyPr/>
          <a:lstStyle/>
          <a:p>
            <a:r>
              <a:rPr lang="en-US" sz="4000"/>
              <a:t>Environment:  International Problems</a:t>
            </a:r>
          </a:p>
        </p:txBody>
      </p:sp>
      <p:sp>
        <p:nvSpPr>
          <p:cNvPr id="11267" name="Rectangle 3"/>
          <p:cNvSpPr>
            <a:spLocks noGrp="1" noChangeArrowheads="1"/>
          </p:cNvSpPr>
          <p:nvPr>
            <p:ph type="body" idx="1"/>
          </p:nvPr>
        </p:nvSpPr>
        <p:spPr/>
        <p:txBody>
          <a:bodyPr/>
          <a:lstStyle/>
          <a:p>
            <a:r>
              <a:rPr lang="en-US" dirty="0"/>
              <a:t>Differences in Optimal Policy</a:t>
            </a:r>
          </a:p>
          <a:p>
            <a:pPr lvl="1"/>
            <a:r>
              <a:rPr lang="en-US" dirty="0"/>
              <a:t>Optimal policy may depend on a country’s income</a:t>
            </a:r>
          </a:p>
          <a:p>
            <a:pPr lvl="1"/>
            <a:r>
              <a:rPr lang="en-US" dirty="0"/>
              <a:t>Poor countries can’t afford strict regulations</a:t>
            </a:r>
          </a:p>
          <a:p>
            <a:pPr lvl="1"/>
            <a:r>
              <a:rPr lang="en-US" dirty="0"/>
              <a:t>The environment is “income elastic” or a “superior good” – that is, countries demand more of it as their incomes rise.</a:t>
            </a:r>
          </a:p>
          <a:p>
            <a:pPr lvl="1"/>
            <a:r>
              <a:rPr lang="en-US" dirty="0"/>
              <a:t>Thus taxes on local pollution </a:t>
            </a:r>
            <a:r>
              <a:rPr lang="en-US" b="1" dirty="0"/>
              <a:t>should</a:t>
            </a:r>
            <a:r>
              <a:rPr lang="en-US" dirty="0"/>
              <a:t> </a:t>
            </a:r>
            <a:r>
              <a:rPr lang="en-US" b="1" dirty="0"/>
              <a:t>not </a:t>
            </a:r>
            <a:r>
              <a:rPr lang="en-US" dirty="0"/>
              <a:t>be the same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23:  Environment, Labor</a:t>
            </a:r>
          </a:p>
        </p:txBody>
      </p:sp>
      <p:sp>
        <p:nvSpPr>
          <p:cNvPr id="6" name="Slide Number Placeholder 5"/>
          <p:cNvSpPr>
            <a:spLocks noGrp="1"/>
          </p:cNvSpPr>
          <p:nvPr>
            <p:ph type="sldNum" sz="quarter" idx="12"/>
          </p:nvPr>
        </p:nvSpPr>
        <p:spPr/>
        <p:txBody>
          <a:bodyPr/>
          <a:lstStyle/>
          <a:p>
            <a:fld id="{FF7D10FB-09E7-9347-8E39-CF6FF547AAD9}" type="slidenum">
              <a:rPr lang="en-US"/>
              <a:pPr/>
              <a:t>33</a:t>
            </a:fld>
            <a:endParaRPr lang="en-US"/>
          </a:p>
        </p:txBody>
      </p:sp>
      <p:sp>
        <p:nvSpPr>
          <p:cNvPr id="13314" name="Rectangle 2"/>
          <p:cNvSpPr>
            <a:spLocks noGrp="1" noChangeArrowheads="1"/>
          </p:cNvSpPr>
          <p:nvPr>
            <p:ph type="title"/>
          </p:nvPr>
        </p:nvSpPr>
        <p:spPr/>
        <p:txBody>
          <a:bodyPr/>
          <a:lstStyle/>
          <a:p>
            <a:r>
              <a:rPr lang="en-US" sz="4000"/>
              <a:t>Environment:  International Problems</a:t>
            </a:r>
          </a:p>
        </p:txBody>
      </p:sp>
      <p:sp>
        <p:nvSpPr>
          <p:cNvPr id="13315" name="Rectangle 3"/>
          <p:cNvSpPr>
            <a:spLocks noGrp="1" noChangeArrowheads="1"/>
          </p:cNvSpPr>
          <p:nvPr>
            <p:ph type="body" idx="1"/>
          </p:nvPr>
        </p:nvSpPr>
        <p:spPr/>
        <p:txBody>
          <a:bodyPr/>
          <a:lstStyle/>
          <a:p>
            <a:r>
              <a:rPr lang="en-US"/>
              <a:t>Example:  Internal memo by Larry Summers when at World Bank:</a:t>
            </a:r>
          </a:p>
          <a:p>
            <a:pPr>
              <a:buFontTx/>
              <a:buNone/>
            </a:pPr>
            <a:r>
              <a:rPr lang="en-US"/>
              <a:t>	</a:t>
            </a:r>
          </a:p>
          <a:p>
            <a:pPr>
              <a:buFontTx/>
              <a:buNone/>
            </a:pPr>
            <a:endParaRPr lang="en-US"/>
          </a:p>
          <a:p>
            <a:pPr>
              <a:buFontTx/>
              <a:buNone/>
            </a:pPr>
            <a:endParaRPr lang="en-US"/>
          </a:p>
          <a:p>
            <a:pPr>
              <a:buFontTx/>
              <a:buNone/>
            </a:pPr>
            <a:endParaRPr lang="en-US"/>
          </a:p>
          <a:p>
            <a:pPr>
              <a:buFontTx/>
              <a:buNone/>
            </a:pPr>
            <a:r>
              <a:rPr lang="en-US"/>
              <a:t>		[He goes on to give several reasons.]</a:t>
            </a:r>
          </a:p>
        </p:txBody>
      </p:sp>
      <p:sp>
        <p:nvSpPr>
          <p:cNvPr id="13317" name="Text Box 5"/>
          <p:cNvSpPr txBox="1">
            <a:spLocks noChangeArrowheads="1"/>
          </p:cNvSpPr>
          <p:nvPr/>
        </p:nvSpPr>
        <p:spPr bwMode="auto">
          <a:xfrm>
            <a:off x="1089025" y="2974975"/>
            <a:ext cx="6851650" cy="1838325"/>
          </a:xfrm>
          <a:prstGeom prst="rect">
            <a:avLst/>
          </a:prstGeom>
          <a:noFill/>
          <a:ln w="38100">
            <a:solidFill>
              <a:schemeClr val="tx1"/>
            </a:solidFill>
            <a:miter lim="800000"/>
            <a:headEnd/>
            <a:tailEnd/>
          </a:ln>
          <a:effectLst/>
        </p:spPr>
        <p:txBody>
          <a:bodyPr>
            <a:prstTxWarp prst="textNoShape">
              <a:avLst/>
            </a:prstTxWarp>
            <a:spAutoFit/>
          </a:bodyPr>
          <a:lstStyle/>
          <a:p>
            <a:pPr>
              <a:spcBef>
                <a:spcPct val="50000"/>
              </a:spcBef>
            </a:pPr>
            <a:r>
              <a:rPr lang="en-US" sz="2800"/>
              <a:t>“ ‘Dirty’ Industries:  Just between you and me, shouldn’t the World Bank be encouraging MORE migration of the dirty industries to LDCs?”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What agreement dealt with CFCs (</a:t>
            </a:r>
            <a:r>
              <a:rPr lang="en-US" sz="2800" dirty="0" err="1"/>
              <a:t>chloroflorocarbons</a:t>
            </a:r>
            <a:r>
              <a:rPr lang="en-US" sz="2800" dirty="0"/>
              <a:t>), and why?</a:t>
            </a:r>
          </a:p>
          <a:p>
            <a:pPr marL="914400" lvl="1" indent="-457200">
              <a:buFont typeface="+mj-lt"/>
              <a:buAutoNum type="alphaLcParenR"/>
            </a:pPr>
            <a:r>
              <a:rPr lang="en-US" sz="2400" dirty="0"/>
              <a:t>The Montreal Protocol, because CFCs were destroying ozone.</a:t>
            </a:r>
          </a:p>
          <a:p>
            <a:pPr marL="914400" lvl="1" indent="-457200">
              <a:buFont typeface="+mj-lt"/>
              <a:buAutoNum type="alphaLcParenR"/>
            </a:pPr>
            <a:r>
              <a:rPr lang="en-US" sz="2400" dirty="0"/>
              <a:t>NAFTA, because CFCs cause lung cancer.</a:t>
            </a:r>
          </a:p>
          <a:p>
            <a:pPr marL="914400" lvl="1" indent="-457200">
              <a:buFont typeface="+mj-lt"/>
              <a:buAutoNum type="alphaLcParenR"/>
            </a:pPr>
            <a:r>
              <a:rPr lang="en-US" sz="2400" dirty="0"/>
              <a:t>The Plaza Accord, because CFCs were causing Legionnaires’ disease.</a:t>
            </a:r>
          </a:p>
          <a:p>
            <a:pPr marL="914400" lvl="1" indent="-457200">
              <a:buFont typeface="+mj-lt"/>
              <a:buAutoNum type="alphaLcParenR"/>
            </a:pPr>
            <a:r>
              <a:rPr lang="en-US" sz="2400" dirty="0"/>
              <a:t>The Doha Disagreement, because CFCs are a substitute for petroleum.</a:t>
            </a:r>
          </a:p>
          <a:p>
            <a:pPr marL="914400" lvl="1" indent="-457200">
              <a:buFont typeface="+mj-lt"/>
              <a:buAutoNum type="alphaLcParenR"/>
            </a:pPr>
            <a:r>
              <a:rPr lang="en-US" sz="2400" dirty="0"/>
              <a:t>The Paris Agreement, because CFCs contribute to climate change.</a:t>
            </a:r>
          </a:p>
          <a:p>
            <a:pPr marL="914400" lvl="1" indent="-457200">
              <a:buFont typeface="+mj-lt"/>
              <a:buAutoNum type="alphaLcParenR"/>
            </a:pPr>
            <a:endParaRPr lang="en-US" sz="2400" dirty="0"/>
          </a:p>
          <a:p>
            <a:pPr marL="914400" lvl="1" indent="-457200">
              <a:buFont typeface="+mj-lt"/>
              <a:buAutoNum type="alphaLcParenR"/>
            </a:pPr>
            <a:endParaRPr lang="en-US" sz="2400" dirty="0"/>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533400" y="21336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10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Why might a country be reluctant to levy a pollution tax on its producers in order to clean its own air if other countries do not do the same?</a:t>
            </a:r>
          </a:p>
          <a:p>
            <a:pPr marL="914400" lvl="1" indent="-457200">
              <a:buFont typeface="+mj-lt"/>
              <a:buAutoNum type="alphaLcParenR"/>
            </a:pPr>
            <a:r>
              <a:rPr lang="en-US" sz="2400" dirty="0"/>
              <a:t>It raises the cost of production for export.</a:t>
            </a:r>
          </a:p>
          <a:p>
            <a:pPr marL="914400" lvl="1" indent="-457200">
              <a:buFont typeface="+mj-lt"/>
              <a:buAutoNum type="alphaLcParenR"/>
            </a:pPr>
            <a:r>
              <a:rPr lang="en-US" sz="2400" dirty="0"/>
              <a:t>It reduces the competitiveness of local producers who compete with imports.</a:t>
            </a:r>
          </a:p>
          <a:p>
            <a:pPr marL="914400" lvl="1" indent="-457200">
              <a:buFont typeface="+mj-lt"/>
              <a:buAutoNum type="alphaLcParenR"/>
            </a:pPr>
            <a:r>
              <a:rPr lang="en-US" sz="2400" dirty="0"/>
              <a:t>It’s not fair.</a:t>
            </a:r>
          </a:p>
          <a:p>
            <a:pPr marL="914400" lvl="1" indent="-457200">
              <a:buFont typeface="+mj-lt"/>
              <a:buAutoNum type="alphaLcParenR"/>
            </a:pPr>
            <a:r>
              <a:rPr lang="en-US" sz="2400" dirty="0"/>
              <a:t>It encourages producers to relocate abroad.</a:t>
            </a:r>
          </a:p>
          <a:p>
            <a:pPr marL="914400" lvl="1" indent="-457200">
              <a:buFont typeface="+mj-lt"/>
              <a:buAutoNum type="alphaLcParenR"/>
            </a:pPr>
            <a:r>
              <a:rPr lang="en-US" sz="2400" dirty="0"/>
              <a:t>All of the above.</a:t>
            </a:r>
          </a:p>
          <a:p>
            <a:pPr marL="914400" lvl="1" indent="-457200">
              <a:buFont typeface="+mj-lt"/>
              <a:buAutoNum type="alphaLcParenR"/>
            </a:pPr>
            <a:endParaRPr lang="en-US" sz="2400" dirty="0"/>
          </a:p>
          <a:p>
            <a:pPr marL="914400" lvl="1" indent="-457200">
              <a:buFont typeface="+mj-lt"/>
              <a:buAutoNum type="alphaLcParenR"/>
            </a:pPr>
            <a:endParaRPr lang="en-US" sz="2400" dirty="0"/>
          </a:p>
          <a:p>
            <a:pPr marL="914400" lvl="1" indent="-457200">
              <a:buFont typeface="+mj-lt"/>
              <a:buAutoNum type="alphaLcParenR"/>
            </a:pPr>
            <a:endParaRPr lang="en-US" sz="2400" dirty="0"/>
          </a:p>
          <a:p>
            <a:pPr marL="914400" lvl="1" indent="-457200">
              <a:buFont typeface="+mj-lt"/>
              <a:buAutoNum type="alphaLcParenR"/>
            </a:pPr>
            <a:endParaRPr lang="en-US" sz="2400" dirty="0"/>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609600" y="47244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901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48413855-FC61-904D-8A01-4D333D8A5FEC}" type="slidenum">
              <a:rPr lang="en-US"/>
              <a:pPr/>
              <a:t>36</a:t>
            </a:fld>
            <a:endParaRPr lang="en-US"/>
          </a:p>
        </p:txBody>
      </p:sp>
      <p:sp>
        <p:nvSpPr>
          <p:cNvPr id="43010" name="Rectangle 2"/>
          <p:cNvSpPr>
            <a:spLocks noGrp="1" noChangeArrowheads="1"/>
          </p:cNvSpPr>
          <p:nvPr>
            <p:ph type="title"/>
          </p:nvPr>
        </p:nvSpPr>
        <p:spPr/>
        <p:txBody>
          <a:bodyPr/>
          <a:lstStyle/>
          <a:p>
            <a:r>
              <a:rPr lang="en-US" sz="4000"/>
              <a:t>Outline: Environment, Labor Standards, and Trade</a:t>
            </a:r>
          </a:p>
        </p:txBody>
      </p:sp>
      <p:sp>
        <p:nvSpPr>
          <p:cNvPr id="43011" name="Rectangle 3"/>
          <p:cNvSpPr>
            <a:spLocks noGrp="1" noChangeArrowheads="1"/>
          </p:cNvSpPr>
          <p:nvPr>
            <p:ph type="body" idx="1"/>
          </p:nvPr>
        </p:nvSpPr>
        <p:spPr/>
        <p:txBody>
          <a:bodyPr/>
          <a:lstStyle/>
          <a:p>
            <a:pPr>
              <a:lnSpc>
                <a:spcPct val="90000"/>
              </a:lnSpc>
            </a:pPr>
            <a:r>
              <a:rPr lang="en-US" sz="2800" dirty="0">
                <a:solidFill>
                  <a:srgbClr val="BFBFBF"/>
                </a:solidFill>
              </a:rPr>
              <a:t>The Issues</a:t>
            </a:r>
          </a:p>
          <a:p>
            <a:pPr>
              <a:lnSpc>
                <a:spcPct val="90000"/>
              </a:lnSpc>
            </a:pPr>
            <a:r>
              <a:rPr lang="en-US" sz="2800" dirty="0"/>
              <a:t>Environment</a:t>
            </a:r>
          </a:p>
          <a:p>
            <a:pPr lvl="1">
              <a:lnSpc>
                <a:spcPct val="90000"/>
              </a:lnSpc>
            </a:pPr>
            <a:r>
              <a:rPr lang="en-US" sz="2400" dirty="0">
                <a:solidFill>
                  <a:srgbClr val="BFBFBF"/>
                </a:solidFill>
              </a:rPr>
              <a:t>Examples</a:t>
            </a:r>
          </a:p>
          <a:p>
            <a:pPr lvl="1">
              <a:lnSpc>
                <a:spcPct val="90000"/>
              </a:lnSpc>
            </a:pPr>
            <a:r>
              <a:rPr lang="en-US" sz="2400" dirty="0">
                <a:solidFill>
                  <a:srgbClr val="BFBFBF"/>
                </a:solidFill>
              </a:rPr>
              <a:t>Policies</a:t>
            </a:r>
          </a:p>
          <a:p>
            <a:pPr lvl="1">
              <a:lnSpc>
                <a:spcPct val="90000"/>
              </a:lnSpc>
            </a:pPr>
            <a:r>
              <a:rPr lang="en-US" sz="2400" dirty="0">
                <a:solidFill>
                  <a:srgbClr val="BFBFBF"/>
                </a:solidFill>
              </a:rPr>
              <a:t>International Problems</a:t>
            </a:r>
          </a:p>
          <a:p>
            <a:pPr lvl="1">
              <a:lnSpc>
                <a:spcPct val="90000"/>
              </a:lnSpc>
            </a:pPr>
            <a:r>
              <a:rPr lang="en-US" sz="2400" dirty="0">
                <a:solidFill>
                  <a:srgbClr val="000000"/>
                </a:solidFill>
              </a:rPr>
              <a:t>Role of the WTO</a:t>
            </a:r>
          </a:p>
          <a:p>
            <a:pPr>
              <a:lnSpc>
                <a:spcPct val="90000"/>
              </a:lnSpc>
            </a:pPr>
            <a:r>
              <a:rPr lang="en-US" sz="2800" dirty="0">
                <a:solidFill>
                  <a:srgbClr val="BFBFBF"/>
                </a:solidFill>
              </a:rPr>
              <a:t>Labor Standards</a:t>
            </a:r>
          </a:p>
          <a:p>
            <a:pPr lvl="1">
              <a:lnSpc>
                <a:spcPct val="90000"/>
              </a:lnSpc>
            </a:pPr>
            <a:r>
              <a:rPr lang="en-US" sz="2400" dirty="0">
                <a:solidFill>
                  <a:srgbClr val="BFBFBF"/>
                </a:solidFill>
              </a:rPr>
              <a:t>Fundamental ILO Conventions</a:t>
            </a:r>
          </a:p>
          <a:p>
            <a:pPr lvl="1">
              <a:lnSpc>
                <a:spcPct val="90000"/>
              </a:lnSpc>
            </a:pPr>
            <a:r>
              <a:rPr lang="en-US" sz="2400" dirty="0">
                <a:solidFill>
                  <a:srgbClr val="BFBFBF"/>
                </a:solidFill>
              </a:rPr>
              <a:t>United States Role</a:t>
            </a:r>
          </a:p>
          <a:p>
            <a:pPr lvl="1">
              <a:lnSpc>
                <a:spcPct val="90000"/>
              </a:lnSpc>
            </a:pPr>
            <a:r>
              <a:rPr lang="en-US" sz="2400" dirty="0">
                <a:solidFill>
                  <a:srgbClr val="BFBFBF"/>
                </a:solidFill>
              </a:rPr>
              <a:t>Issues</a:t>
            </a:r>
          </a:p>
          <a:p>
            <a:pPr>
              <a:lnSpc>
                <a:spcPct val="90000"/>
              </a:lnSpc>
            </a:pPr>
            <a:endParaRPr lang="en-US" sz="2800" dirty="0"/>
          </a:p>
          <a:p>
            <a:pPr>
              <a:lnSpc>
                <a:spcPct val="90000"/>
              </a:lnSpc>
            </a:pPr>
            <a:endParaRPr lang="en-US" sz="28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018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9E23DAD9-A934-0248-BC70-207E7549A980}" type="slidenum">
              <a:rPr lang="en-US"/>
              <a:pPr/>
              <a:t>37</a:t>
            </a:fld>
            <a:endParaRPr lang="en-US"/>
          </a:p>
        </p:txBody>
      </p:sp>
      <p:sp>
        <p:nvSpPr>
          <p:cNvPr id="12290" name="Rectangle 2"/>
          <p:cNvSpPr>
            <a:spLocks noGrp="1" noChangeArrowheads="1"/>
          </p:cNvSpPr>
          <p:nvPr>
            <p:ph type="title"/>
          </p:nvPr>
        </p:nvSpPr>
        <p:spPr/>
        <p:txBody>
          <a:bodyPr/>
          <a:lstStyle/>
          <a:p>
            <a:r>
              <a:rPr lang="en-US"/>
              <a:t>Environment:  Role of the WTO</a:t>
            </a:r>
          </a:p>
        </p:txBody>
      </p:sp>
      <p:sp>
        <p:nvSpPr>
          <p:cNvPr id="12291" name="Rectangle 3"/>
          <p:cNvSpPr>
            <a:spLocks noGrp="1" noChangeArrowheads="1"/>
          </p:cNvSpPr>
          <p:nvPr>
            <p:ph type="body" idx="1"/>
          </p:nvPr>
        </p:nvSpPr>
        <p:spPr/>
        <p:txBody>
          <a:bodyPr/>
          <a:lstStyle/>
          <a:p>
            <a:r>
              <a:rPr lang="en-US"/>
              <a:t>Does WTO permit limits on imports for environmental reasons?</a:t>
            </a:r>
          </a:p>
          <a:p>
            <a:pPr lvl="1"/>
            <a:r>
              <a:rPr lang="en-US"/>
              <a:t>Yes, if the imports themselves would do damage inside importing country.</a:t>
            </a:r>
          </a:p>
          <a:p>
            <a:pPr lvl="1"/>
            <a:r>
              <a:rPr lang="en-US"/>
              <a:t>No, for damage done abroad.</a:t>
            </a:r>
          </a:p>
          <a:p>
            <a:pPr lvl="1"/>
            <a:r>
              <a:rPr lang="en-US"/>
              <a:t>Any policy must not discriminate.</a:t>
            </a:r>
          </a:p>
          <a:p>
            <a:pPr lvl="1"/>
            <a:r>
              <a:rPr lang="en-US"/>
              <a:t>May not limit imports based on </a:t>
            </a:r>
            <a:r>
              <a:rPr lang="en-US" b="1"/>
              <a:t>process</a:t>
            </a:r>
            <a:r>
              <a:rPr lang="en-US"/>
              <a:t> by which they were produced.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B8A1A773-C235-C34D-8837-E4A74982EA9F}" type="slidenum">
              <a:rPr lang="en-US"/>
              <a:pPr/>
              <a:t>38</a:t>
            </a:fld>
            <a:endParaRPr lang="en-US"/>
          </a:p>
        </p:txBody>
      </p:sp>
      <p:sp>
        <p:nvSpPr>
          <p:cNvPr id="49154" name="Rectangle 2"/>
          <p:cNvSpPr>
            <a:spLocks noGrp="1" noChangeArrowheads="1"/>
          </p:cNvSpPr>
          <p:nvPr>
            <p:ph type="title"/>
          </p:nvPr>
        </p:nvSpPr>
        <p:spPr/>
        <p:txBody>
          <a:bodyPr/>
          <a:lstStyle/>
          <a:p>
            <a:r>
              <a:rPr lang="en-US"/>
              <a:t>Policy Options</a:t>
            </a:r>
          </a:p>
        </p:txBody>
      </p:sp>
      <p:sp>
        <p:nvSpPr>
          <p:cNvPr id="49155" name="Rectangle 3"/>
          <p:cNvSpPr>
            <a:spLocks noGrp="1" noChangeArrowheads="1"/>
          </p:cNvSpPr>
          <p:nvPr>
            <p:ph type="body" idx="1"/>
          </p:nvPr>
        </p:nvSpPr>
        <p:spPr/>
        <p:txBody>
          <a:bodyPr/>
          <a:lstStyle/>
          <a:p>
            <a:r>
              <a:rPr lang="en-US" dirty="0"/>
              <a:t>Use WTO (These options are not in fact permitted, and they are </a:t>
            </a:r>
            <a:r>
              <a:rPr lang="en-US" u="sng" dirty="0"/>
              <a:t>not</a:t>
            </a:r>
            <a:r>
              <a:rPr lang="en-US" dirty="0"/>
              <a:t> good ideas)</a:t>
            </a:r>
          </a:p>
          <a:p>
            <a:pPr lvl="1"/>
            <a:r>
              <a:rPr lang="en-US" dirty="0"/>
              <a:t>Treat environmental violations as trade violations</a:t>
            </a:r>
          </a:p>
          <a:p>
            <a:pPr lvl="2"/>
            <a:r>
              <a:rPr lang="en-US" dirty="0"/>
              <a:t>Some environmentalists would like this, because the WTO has “teeth”</a:t>
            </a:r>
          </a:p>
          <a:p>
            <a:pPr lvl="1"/>
            <a:r>
              <a:rPr lang="en-US" dirty="0"/>
              <a:t>Define environmentally harmful production of exported goods as “unfair,” and permit AD &amp; CVD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083E1A9A-34CD-454F-AE63-274AB28B54EE}" type="slidenum">
              <a:rPr lang="en-US"/>
              <a:pPr/>
              <a:t>39</a:t>
            </a:fld>
            <a:endParaRPr lang="en-US"/>
          </a:p>
        </p:txBody>
      </p:sp>
      <p:sp>
        <p:nvSpPr>
          <p:cNvPr id="50178" name="Rectangle 2"/>
          <p:cNvSpPr>
            <a:spLocks noGrp="1" noChangeArrowheads="1"/>
          </p:cNvSpPr>
          <p:nvPr>
            <p:ph type="title"/>
          </p:nvPr>
        </p:nvSpPr>
        <p:spPr/>
        <p:txBody>
          <a:bodyPr/>
          <a:lstStyle/>
          <a:p>
            <a:r>
              <a:rPr lang="en-US"/>
              <a:t>Policy Options</a:t>
            </a:r>
          </a:p>
        </p:txBody>
      </p:sp>
      <p:sp>
        <p:nvSpPr>
          <p:cNvPr id="50179" name="Rectangle 3"/>
          <p:cNvSpPr>
            <a:spLocks noGrp="1" noChangeArrowheads="1"/>
          </p:cNvSpPr>
          <p:nvPr>
            <p:ph type="body" idx="1"/>
          </p:nvPr>
        </p:nvSpPr>
        <p:spPr/>
        <p:txBody>
          <a:bodyPr/>
          <a:lstStyle/>
          <a:p>
            <a:pPr>
              <a:lnSpc>
                <a:spcPct val="90000"/>
              </a:lnSpc>
            </a:pPr>
            <a:r>
              <a:rPr lang="en-US" sz="2800" dirty="0"/>
              <a:t>Carbon Tariff</a:t>
            </a:r>
          </a:p>
          <a:p>
            <a:pPr lvl="1">
              <a:lnSpc>
                <a:spcPct val="90000"/>
              </a:lnSpc>
            </a:pPr>
            <a:r>
              <a:rPr lang="en-US" sz="2400" u="sng" dirty="0"/>
              <a:t>If</a:t>
            </a:r>
            <a:r>
              <a:rPr lang="en-US" sz="2400" dirty="0"/>
              <a:t> some but not all countries </a:t>
            </a:r>
          </a:p>
          <a:p>
            <a:pPr lvl="2">
              <a:lnSpc>
                <a:spcPct val="90000"/>
              </a:lnSpc>
            </a:pPr>
            <a:r>
              <a:rPr lang="en-US" sz="2000" dirty="0"/>
              <a:t>use carbon tax or cap-and-trade to raise price of carbon</a:t>
            </a:r>
          </a:p>
          <a:p>
            <a:pPr lvl="2">
              <a:lnSpc>
                <a:spcPct val="90000"/>
              </a:lnSpc>
            </a:pPr>
            <a:r>
              <a:rPr lang="en-US" sz="2000" dirty="0"/>
              <a:t>to fight global climate change</a:t>
            </a:r>
          </a:p>
          <a:p>
            <a:pPr lvl="1">
              <a:lnSpc>
                <a:spcPct val="90000"/>
              </a:lnSpc>
            </a:pPr>
            <a:r>
              <a:rPr lang="en-US" sz="2400" dirty="0"/>
              <a:t>Then many would advocate a carbon tariff on imports of goods from non-participating countries</a:t>
            </a:r>
          </a:p>
          <a:p>
            <a:pPr lvl="1">
              <a:lnSpc>
                <a:spcPct val="90000"/>
              </a:lnSpc>
            </a:pPr>
            <a:r>
              <a:rPr lang="en-US" sz="2400" dirty="0"/>
              <a:t>Problem:  </a:t>
            </a:r>
          </a:p>
          <a:p>
            <a:pPr lvl="2">
              <a:lnSpc>
                <a:spcPct val="90000"/>
              </a:lnSpc>
            </a:pPr>
            <a:r>
              <a:rPr lang="en-US" sz="2000" dirty="0"/>
              <a:t>Benefits (to world) of reducing carbon may be the same</a:t>
            </a:r>
          </a:p>
          <a:p>
            <a:pPr lvl="2">
              <a:lnSpc>
                <a:spcPct val="90000"/>
              </a:lnSpc>
            </a:pPr>
            <a:r>
              <a:rPr lang="en-US" sz="2000" dirty="0"/>
              <a:t>But the costs (to the country) are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27C3FC-597C-A446-99B2-55135CF85F10}"/>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F0F5E671-F9AB-B042-AD6A-B950DF2AC2B1}"/>
              </a:ext>
            </a:extLst>
          </p:cNvPr>
          <p:cNvSpPr>
            <a:spLocks noGrp="1"/>
          </p:cNvSpPr>
          <p:nvPr>
            <p:ph type="sldNum" sz="quarter" idx="12"/>
          </p:nvPr>
        </p:nvSpPr>
        <p:spPr/>
        <p:txBody>
          <a:bodyPr/>
          <a:lstStyle/>
          <a:p>
            <a:fld id="{B8110CFB-C5D0-7E4C-8ABB-3B94C0A65A6F}" type="slidenum">
              <a:rPr lang="en-US" smtClean="0"/>
              <a:pPr/>
              <a:t>4</a:t>
            </a:fld>
            <a:endParaRPr lang="en-US"/>
          </a:p>
        </p:txBody>
      </p:sp>
      <p:pic>
        <p:nvPicPr>
          <p:cNvPr id="6" name="Picture 5">
            <a:extLst>
              <a:ext uri="{FF2B5EF4-FFF2-40B4-BE49-F238E27FC236}">
                <a16:creationId xmlns:a16="http://schemas.microsoft.com/office/drawing/2014/main" id="{FBAAB0CC-C8A0-9B42-918D-DF55AA1B6BF7}"/>
              </a:ext>
            </a:extLst>
          </p:cNvPr>
          <p:cNvPicPr>
            <a:picLocks noChangeAspect="1"/>
          </p:cNvPicPr>
          <p:nvPr/>
        </p:nvPicPr>
        <p:blipFill>
          <a:blip r:embed="rId2"/>
          <a:stretch>
            <a:fillRect/>
          </a:stretch>
        </p:blipFill>
        <p:spPr>
          <a:xfrm>
            <a:off x="1320800" y="1911350"/>
            <a:ext cx="6502400" cy="3035300"/>
          </a:xfrm>
          <a:prstGeom prst="rect">
            <a:avLst/>
          </a:prstGeom>
        </p:spPr>
      </p:pic>
    </p:spTree>
    <p:extLst>
      <p:ext uri="{BB962C8B-B14F-4D97-AF65-F5344CB8AC3E}">
        <p14:creationId xmlns:p14="http://schemas.microsoft.com/office/powerpoint/2010/main" val="1581439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083E1A9A-34CD-454F-AE63-274AB28B54EE}" type="slidenum">
              <a:rPr lang="en-US"/>
              <a:pPr/>
              <a:t>40</a:t>
            </a:fld>
            <a:endParaRPr lang="en-US"/>
          </a:p>
        </p:txBody>
      </p:sp>
      <p:sp>
        <p:nvSpPr>
          <p:cNvPr id="50178" name="Rectangle 2"/>
          <p:cNvSpPr>
            <a:spLocks noGrp="1" noChangeArrowheads="1"/>
          </p:cNvSpPr>
          <p:nvPr>
            <p:ph type="title"/>
          </p:nvPr>
        </p:nvSpPr>
        <p:spPr/>
        <p:txBody>
          <a:bodyPr/>
          <a:lstStyle/>
          <a:p>
            <a:r>
              <a:rPr lang="en-US"/>
              <a:t>Policy Options</a:t>
            </a:r>
          </a:p>
        </p:txBody>
      </p:sp>
      <p:sp>
        <p:nvSpPr>
          <p:cNvPr id="50179" name="Rectangle 3"/>
          <p:cNvSpPr>
            <a:spLocks noGrp="1" noChangeArrowheads="1"/>
          </p:cNvSpPr>
          <p:nvPr>
            <p:ph type="body" idx="1"/>
          </p:nvPr>
        </p:nvSpPr>
        <p:spPr/>
        <p:txBody>
          <a:bodyPr/>
          <a:lstStyle/>
          <a:p>
            <a:pPr>
              <a:lnSpc>
                <a:spcPct val="90000"/>
              </a:lnSpc>
            </a:pPr>
            <a:r>
              <a:rPr lang="en-US" sz="2800" dirty="0"/>
              <a:t>Carbon Tariff:  Arguments for and against</a:t>
            </a:r>
          </a:p>
          <a:p>
            <a:pPr lvl="1">
              <a:lnSpc>
                <a:spcPct val="90000"/>
              </a:lnSpc>
            </a:pPr>
            <a:r>
              <a:rPr lang="en-US" sz="2400" dirty="0"/>
              <a:t>Krugman is </a:t>
            </a:r>
            <a:r>
              <a:rPr lang="en-US" sz="2400" u="sng" dirty="0"/>
              <a:t>for</a:t>
            </a:r>
            <a:endParaRPr lang="en-US" sz="2400" dirty="0"/>
          </a:p>
          <a:p>
            <a:pPr lvl="2">
              <a:lnSpc>
                <a:spcPct val="90000"/>
              </a:lnSpc>
            </a:pPr>
            <a:r>
              <a:rPr lang="en-US" sz="2000" dirty="0"/>
              <a:t>Failure to use them will cause consumer substitution toward cheaper products made in countries that do not tax or restrict carbon emissions</a:t>
            </a:r>
          </a:p>
          <a:p>
            <a:pPr lvl="2">
              <a:lnSpc>
                <a:spcPct val="90000"/>
              </a:lnSpc>
            </a:pPr>
            <a:r>
              <a:rPr lang="en-US" sz="2000" dirty="0"/>
              <a:t>[Economist 2018:  “carbon leakage” – the possibility that places with laxer climate policies will produce commodities more cheaply]</a:t>
            </a:r>
          </a:p>
          <a:p>
            <a:pPr lvl="2">
              <a:lnSpc>
                <a:spcPct val="90000"/>
              </a:lnSpc>
            </a:pPr>
            <a:r>
              <a:rPr lang="en-US" sz="2000" dirty="0"/>
              <a:t>Should be legal under WTO, like “border tax adjustments” used when countries taxation systems differ</a:t>
            </a:r>
          </a:p>
          <a:p>
            <a:pPr lvl="1">
              <a:lnSpc>
                <a:spcPct val="90000"/>
              </a:lnSpc>
            </a:pPr>
            <a:r>
              <a:rPr lang="en-US" sz="2400" dirty="0"/>
              <a:t>China (per Reuters) is </a:t>
            </a:r>
            <a:r>
              <a:rPr lang="en-US" sz="2400" u="sng" dirty="0"/>
              <a:t>against</a:t>
            </a:r>
            <a:endParaRPr lang="en-US" sz="2400" dirty="0"/>
          </a:p>
          <a:p>
            <a:pPr lvl="2">
              <a:lnSpc>
                <a:spcPct val="90000"/>
              </a:lnSpc>
            </a:pPr>
            <a:r>
              <a:rPr lang="en-US" sz="2000" dirty="0"/>
              <a:t>Calls carbon tariffs “protectionist”</a:t>
            </a:r>
          </a:p>
          <a:p>
            <a:pPr lvl="2">
              <a:lnSpc>
                <a:spcPct val="90000"/>
              </a:lnSpc>
            </a:pPr>
            <a:r>
              <a:rPr lang="en-US" sz="2000" dirty="0"/>
              <a:t>Predicts use of carbon tariffs would cause trade war</a:t>
            </a:r>
          </a:p>
          <a:p>
            <a:pPr lvl="2">
              <a:lnSpc>
                <a:spcPct val="90000"/>
              </a:lnSpc>
            </a:pPr>
            <a:r>
              <a:rPr lang="en-US" sz="2000" dirty="0"/>
              <a:t>Says not legal under WTO</a:t>
            </a:r>
          </a:p>
          <a:p>
            <a:pPr lvl="2">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1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7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Why might Larry Summers have argued that dirty industries should be located in poor countries?</a:t>
            </a:r>
          </a:p>
          <a:p>
            <a:pPr marL="914400" lvl="1" indent="-457200">
              <a:buFont typeface="+mj-lt"/>
              <a:buAutoNum type="alphaLcParenR"/>
            </a:pPr>
            <a:r>
              <a:rPr lang="en-US" sz="2400" dirty="0"/>
              <a:t>It would be less costly for them to clean their air than for rich countries.</a:t>
            </a:r>
          </a:p>
          <a:p>
            <a:pPr marL="914400" lvl="1" indent="-457200">
              <a:buFont typeface="+mj-lt"/>
              <a:buAutoNum type="alphaLcParenR"/>
            </a:pPr>
            <a:r>
              <a:rPr lang="en-US" sz="2400" dirty="0"/>
              <a:t>He believes that international policies should be most beneficial for those who can pay for them.</a:t>
            </a:r>
          </a:p>
          <a:p>
            <a:pPr marL="914400" lvl="1" indent="-457200">
              <a:buFont typeface="+mj-lt"/>
              <a:buAutoNum type="alphaLcParenR"/>
            </a:pPr>
            <a:r>
              <a:rPr lang="en-US" sz="2400" dirty="0"/>
              <a:t>Larry Summers is a jerk.</a:t>
            </a:r>
          </a:p>
          <a:p>
            <a:pPr marL="914400" lvl="1" indent="-457200">
              <a:buFont typeface="+mj-lt"/>
              <a:buAutoNum type="alphaLcParenR"/>
            </a:pPr>
            <a:r>
              <a:rPr lang="en-US" sz="2400" dirty="0"/>
              <a:t>Poor countries value the income from those industries more, relative to clean air.</a:t>
            </a:r>
          </a:p>
          <a:p>
            <a:pPr marL="914400" lvl="1" indent="-457200">
              <a:buFont typeface="+mj-lt"/>
              <a:buAutoNum type="alphaLcParenR"/>
            </a:pPr>
            <a:r>
              <a:rPr lang="en-US" sz="2400" dirty="0"/>
              <a:t>Wind speeds tend to be higher in poor countries and will blow away the pollution.</a:t>
            </a:r>
          </a:p>
          <a:p>
            <a:pPr marL="914400" lvl="1" indent="-457200">
              <a:buFont typeface="+mj-lt"/>
              <a:buAutoNum type="alphaLcParenR"/>
            </a:pPr>
            <a:endParaRPr lang="en-US" sz="2400" dirty="0"/>
          </a:p>
          <a:p>
            <a:pPr marL="914400" lvl="1" indent="-457200">
              <a:buFont typeface="+mj-lt"/>
              <a:buAutoNum type="alphaLcParenR"/>
            </a:pPr>
            <a:endParaRPr lang="en-US" sz="2400" dirty="0"/>
          </a:p>
          <a:p>
            <a:pPr marL="914400" lvl="1" indent="-457200">
              <a:buFont typeface="+mj-lt"/>
              <a:buAutoNum type="alphaLcParenR"/>
            </a:pPr>
            <a:endParaRPr lang="en-US" sz="2400" dirty="0"/>
          </a:p>
          <a:p>
            <a:pPr marL="914400" lvl="1" indent="-457200">
              <a:buFont typeface="+mj-lt"/>
              <a:buAutoNum type="alphaLcParenR"/>
            </a:pPr>
            <a:endParaRPr lang="en-US" sz="2400" dirty="0"/>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609600" y="4191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8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Why have environmentalists been critical of the WTO?</a:t>
            </a:r>
          </a:p>
          <a:p>
            <a:pPr marL="914400" lvl="1" indent="-457200">
              <a:buFont typeface="+mj-lt"/>
              <a:buAutoNum type="alphaLcParenR"/>
            </a:pPr>
            <a:r>
              <a:rPr lang="en-US" sz="2400" dirty="0"/>
              <a:t>The WTO requires that countries permit imports that will foul the environment.</a:t>
            </a:r>
          </a:p>
          <a:p>
            <a:pPr marL="914400" lvl="1" indent="-457200">
              <a:buFont typeface="+mj-lt"/>
              <a:buAutoNum type="alphaLcParenR"/>
            </a:pPr>
            <a:r>
              <a:rPr lang="en-US" sz="2400" dirty="0"/>
              <a:t>International trade contributes to global warming.</a:t>
            </a:r>
          </a:p>
          <a:p>
            <a:pPr marL="914400" lvl="1" indent="-457200">
              <a:buFont typeface="+mj-lt"/>
              <a:buAutoNum type="alphaLcParenR"/>
            </a:pPr>
            <a:r>
              <a:rPr lang="en-US" sz="2400" dirty="0"/>
              <a:t>Policies intended to help the environment have been struck down by the WTO.</a:t>
            </a:r>
          </a:p>
          <a:p>
            <a:pPr marL="914400" lvl="1" indent="-457200">
              <a:buFont typeface="+mj-lt"/>
              <a:buAutoNum type="alphaLcParenR"/>
            </a:pPr>
            <a:r>
              <a:rPr lang="en-US" sz="2400" dirty="0"/>
              <a:t>WTO disputes are handled in Switzerland, whose environmental policies are weak.</a:t>
            </a:r>
          </a:p>
          <a:p>
            <a:pPr marL="914400" lvl="1" indent="-457200">
              <a:buFont typeface="+mj-lt"/>
              <a:buAutoNum type="alphaLcParenR"/>
            </a:pPr>
            <a:r>
              <a:rPr lang="en-US" sz="2400" dirty="0"/>
              <a:t>The WTO opposes the Convention on International Trade in Endangered Species.</a:t>
            </a:r>
          </a:p>
          <a:p>
            <a:pPr marL="914400" lvl="1" indent="-457200">
              <a:buFont typeface="+mj-lt"/>
              <a:buAutoNum type="alphaLcParenR"/>
            </a:pPr>
            <a:endParaRPr lang="en-US" sz="2400" dirty="0"/>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609600" y="33528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70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48413855-FC61-904D-8A01-4D333D8A5FEC}" type="slidenum">
              <a:rPr lang="en-US"/>
              <a:pPr/>
              <a:t>43</a:t>
            </a:fld>
            <a:endParaRPr lang="en-US"/>
          </a:p>
        </p:txBody>
      </p:sp>
      <p:sp>
        <p:nvSpPr>
          <p:cNvPr id="43010" name="Rectangle 2"/>
          <p:cNvSpPr>
            <a:spLocks noGrp="1" noChangeArrowheads="1"/>
          </p:cNvSpPr>
          <p:nvPr>
            <p:ph type="title"/>
          </p:nvPr>
        </p:nvSpPr>
        <p:spPr/>
        <p:txBody>
          <a:bodyPr/>
          <a:lstStyle/>
          <a:p>
            <a:r>
              <a:rPr lang="en-US" sz="4000"/>
              <a:t>Outline: Environment, Labor Standards, and Trade</a:t>
            </a:r>
          </a:p>
        </p:txBody>
      </p:sp>
      <p:sp>
        <p:nvSpPr>
          <p:cNvPr id="43011" name="Rectangle 3"/>
          <p:cNvSpPr>
            <a:spLocks noGrp="1" noChangeArrowheads="1"/>
          </p:cNvSpPr>
          <p:nvPr>
            <p:ph type="body" idx="1"/>
          </p:nvPr>
        </p:nvSpPr>
        <p:spPr/>
        <p:txBody>
          <a:bodyPr/>
          <a:lstStyle/>
          <a:p>
            <a:pPr>
              <a:lnSpc>
                <a:spcPct val="90000"/>
              </a:lnSpc>
            </a:pPr>
            <a:r>
              <a:rPr lang="en-US" sz="2800" dirty="0">
                <a:solidFill>
                  <a:srgbClr val="BFBFBF"/>
                </a:solidFill>
              </a:rPr>
              <a:t>The Issues</a:t>
            </a:r>
          </a:p>
          <a:p>
            <a:pPr>
              <a:lnSpc>
                <a:spcPct val="90000"/>
              </a:lnSpc>
            </a:pPr>
            <a:r>
              <a:rPr lang="en-US" sz="2800" dirty="0">
                <a:solidFill>
                  <a:schemeClr val="bg1">
                    <a:lumMod val="75000"/>
                  </a:schemeClr>
                </a:solidFill>
              </a:rPr>
              <a:t>Environment</a:t>
            </a:r>
          </a:p>
          <a:p>
            <a:pPr lvl="1">
              <a:lnSpc>
                <a:spcPct val="90000"/>
              </a:lnSpc>
            </a:pPr>
            <a:r>
              <a:rPr lang="en-US" sz="2400" dirty="0">
                <a:solidFill>
                  <a:srgbClr val="BFBFBF"/>
                </a:solidFill>
              </a:rPr>
              <a:t>Examples</a:t>
            </a:r>
          </a:p>
          <a:p>
            <a:pPr lvl="1">
              <a:lnSpc>
                <a:spcPct val="90000"/>
              </a:lnSpc>
            </a:pPr>
            <a:r>
              <a:rPr lang="en-US" sz="2400" dirty="0">
                <a:solidFill>
                  <a:srgbClr val="BFBFBF"/>
                </a:solidFill>
              </a:rPr>
              <a:t>Policies</a:t>
            </a:r>
          </a:p>
          <a:p>
            <a:pPr lvl="1">
              <a:lnSpc>
                <a:spcPct val="90000"/>
              </a:lnSpc>
            </a:pPr>
            <a:r>
              <a:rPr lang="en-US" sz="2400" dirty="0">
                <a:solidFill>
                  <a:srgbClr val="BFBFBF"/>
                </a:solidFill>
              </a:rPr>
              <a:t>International Problems</a:t>
            </a:r>
          </a:p>
          <a:p>
            <a:pPr lvl="1">
              <a:lnSpc>
                <a:spcPct val="90000"/>
              </a:lnSpc>
            </a:pPr>
            <a:r>
              <a:rPr lang="en-US" sz="2400" dirty="0">
                <a:solidFill>
                  <a:srgbClr val="BFBFBF"/>
                </a:solidFill>
              </a:rPr>
              <a:t>Role of the WTO</a:t>
            </a:r>
          </a:p>
          <a:p>
            <a:pPr>
              <a:lnSpc>
                <a:spcPct val="90000"/>
              </a:lnSpc>
            </a:pPr>
            <a:r>
              <a:rPr lang="en-US" sz="2800" dirty="0">
                <a:solidFill>
                  <a:srgbClr val="000000"/>
                </a:solidFill>
              </a:rPr>
              <a:t>Labor Standards</a:t>
            </a:r>
          </a:p>
          <a:p>
            <a:pPr lvl="1">
              <a:lnSpc>
                <a:spcPct val="90000"/>
              </a:lnSpc>
            </a:pPr>
            <a:r>
              <a:rPr lang="en-US" sz="2400" dirty="0"/>
              <a:t>Fundamental ILO Conventions</a:t>
            </a:r>
          </a:p>
          <a:p>
            <a:pPr lvl="1">
              <a:lnSpc>
                <a:spcPct val="90000"/>
              </a:lnSpc>
            </a:pPr>
            <a:r>
              <a:rPr lang="en-US" sz="2400" dirty="0">
                <a:solidFill>
                  <a:srgbClr val="BFBFBF"/>
                </a:solidFill>
              </a:rPr>
              <a:t>United States Role</a:t>
            </a:r>
          </a:p>
          <a:p>
            <a:pPr lvl="1">
              <a:lnSpc>
                <a:spcPct val="90000"/>
              </a:lnSpc>
            </a:pPr>
            <a:r>
              <a:rPr lang="en-US" sz="2400" dirty="0">
                <a:solidFill>
                  <a:srgbClr val="BFBFBF"/>
                </a:solidFill>
              </a:rPr>
              <a:t>Issues</a:t>
            </a:r>
          </a:p>
          <a:p>
            <a:pPr>
              <a:lnSpc>
                <a:spcPct val="90000"/>
              </a:lnSpc>
            </a:pPr>
            <a:endParaRPr lang="en-US" sz="2800" dirty="0"/>
          </a:p>
          <a:p>
            <a:pPr>
              <a:lnSpc>
                <a:spcPct val="90000"/>
              </a:lnSpc>
            </a:pPr>
            <a:endParaRPr lang="en-US" sz="28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70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9370D99D-AA14-5248-AE08-5BAD81AA626E}" type="slidenum">
              <a:rPr lang="en-US"/>
              <a:pPr/>
              <a:t>44</a:t>
            </a:fld>
            <a:endParaRPr lang="en-US"/>
          </a:p>
        </p:txBody>
      </p:sp>
      <p:sp>
        <p:nvSpPr>
          <p:cNvPr id="14338" name="Rectangle 2"/>
          <p:cNvSpPr>
            <a:spLocks noGrp="1" noChangeArrowheads="1"/>
          </p:cNvSpPr>
          <p:nvPr>
            <p:ph type="title"/>
          </p:nvPr>
        </p:nvSpPr>
        <p:spPr/>
        <p:txBody>
          <a:bodyPr/>
          <a:lstStyle/>
          <a:p>
            <a:r>
              <a:rPr lang="en-US"/>
              <a:t>Labor Standards</a:t>
            </a:r>
          </a:p>
        </p:txBody>
      </p:sp>
      <p:sp>
        <p:nvSpPr>
          <p:cNvPr id="14339" name="Rectangle 3"/>
          <p:cNvSpPr>
            <a:spLocks noGrp="1" noChangeArrowheads="1"/>
          </p:cNvSpPr>
          <p:nvPr>
            <p:ph type="body" idx="1"/>
          </p:nvPr>
        </p:nvSpPr>
        <p:spPr/>
        <p:txBody>
          <a:bodyPr/>
          <a:lstStyle/>
          <a:p>
            <a:r>
              <a:rPr lang="en-US" dirty="0"/>
              <a:t>What are they?</a:t>
            </a:r>
          </a:p>
          <a:p>
            <a:pPr lvl="1"/>
            <a:r>
              <a:rPr lang="en-US" dirty="0"/>
              <a:t>Formal list of “conventions” (190) and “recommendations” (206) regarding treatment and conditions of labor, established by</a:t>
            </a:r>
          </a:p>
          <a:p>
            <a:pPr lvl="1">
              <a:buFontTx/>
              <a:buNone/>
            </a:pPr>
            <a:r>
              <a:rPr lang="en-US" dirty="0"/>
              <a:t>		The ILO = International </a:t>
            </a:r>
            <a:r>
              <a:rPr lang="en-US" dirty="0" err="1"/>
              <a:t>Labour</a:t>
            </a:r>
            <a:r>
              <a:rPr lang="en-US" dirty="0"/>
              <a:t> Organization</a:t>
            </a:r>
          </a:p>
          <a:p>
            <a:pPr lvl="1">
              <a:buFontTx/>
              <a:buNone/>
            </a:pPr>
            <a:r>
              <a:rPr lang="en-US" dirty="0"/>
              <a:t>	These include 8 </a:t>
            </a:r>
          </a:p>
          <a:p>
            <a:pPr lvl="1">
              <a:buNone/>
            </a:pPr>
            <a:r>
              <a:rPr lang="en-US" dirty="0"/>
              <a:t>			“Fundamental ILO Conventions” </a:t>
            </a:r>
          </a:p>
          <a:p>
            <a:pPr lvl="3"/>
            <a:r>
              <a:rPr lang="en-US" dirty="0"/>
              <a:t>Numbers in parentheses below:  numbers of countries that have ratified the conventions (as of 11/27/2019) out of 187 members</a:t>
            </a:r>
          </a:p>
          <a:p>
            <a:pPr lvl="1">
              <a:buFontTx/>
              <a:buNone/>
            </a:pPr>
            <a:endParaRPr lang="en-US" dirty="0"/>
          </a:p>
          <a:p>
            <a:pPr lvl="1">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C55268F2-118A-9247-B687-DF731E5CF7C7}" type="slidenum">
              <a:rPr lang="en-US"/>
              <a:pPr/>
              <a:t>45</a:t>
            </a:fld>
            <a:endParaRPr lang="en-US"/>
          </a:p>
        </p:txBody>
      </p:sp>
      <p:sp>
        <p:nvSpPr>
          <p:cNvPr id="15362" name="Rectangle 2"/>
          <p:cNvSpPr>
            <a:spLocks noGrp="1" noChangeArrowheads="1"/>
          </p:cNvSpPr>
          <p:nvPr>
            <p:ph type="title"/>
          </p:nvPr>
        </p:nvSpPr>
        <p:spPr/>
        <p:txBody>
          <a:bodyPr/>
          <a:lstStyle/>
          <a:p>
            <a:r>
              <a:rPr lang="en-US" sz="4000" dirty="0"/>
              <a:t>Labor Standards: </a:t>
            </a:r>
            <a:br>
              <a:rPr lang="en-US" sz="4000" dirty="0"/>
            </a:br>
            <a:r>
              <a:rPr lang="en-US" sz="4000" dirty="0"/>
              <a:t>Fundamental ILO Conventions</a:t>
            </a:r>
          </a:p>
        </p:txBody>
      </p:sp>
      <p:sp>
        <p:nvSpPr>
          <p:cNvPr id="15363" name="Rectangle 3"/>
          <p:cNvSpPr>
            <a:spLocks noGrp="1" noChangeArrowheads="1"/>
          </p:cNvSpPr>
          <p:nvPr>
            <p:ph type="body" idx="1"/>
          </p:nvPr>
        </p:nvSpPr>
        <p:spPr/>
        <p:txBody>
          <a:bodyPr/>
          <a:lstStyle/>
          <a:p>
            <a:pPr marL="609600" indent="-609600">
              <a:buFontTx/>
              <a:buAutoNum type="arabicPeriod"/>
            </a:pPr>
            <a:r>
              <a:rPr lang="en-US" dirty="0"/>
              <a:t>Freedom of Association</a:t>
            </a:r>
          </a:p>
          <a:p>
            <a:pPr marL="990600" lvl="1" indent="-533400">
              <a:buFontTx/>
              <a:buAutoNum type="alphaLcPeriod"/>
            </a:pPr>
            <a:r>
              <a:rPr lang="en-US" dirty="0"/>
              <a:t>Right to Organize (155)</a:t>
            </a:r>
          </a:p>
          <a:p>
            <a:pPr marL="990600" lvl="1" indent="-533400">
              <a:buFontTx/>
              <a:buAutoNum type="alphaLcPeriod"/>
            </a:pPr>
            <a:r>
              <a:rPr lang="en-US" dirty="0"/>
              <a:t>Right to Collective Bargaining (167)</a:t>
            </a:r>
          </a:p>
          <a:p>
            <a:pPr marL="609600" indent="-609600">
              <a:buFontTx/>
              <a:buAutoNum type="arabicPeriod"/>
            </a:pPr>
            <a:r>
              <a:rPr lang="en-US" dirty="0"/>
              <a:t>Abolition of Forced Labor</a:t>
            </a:r>
          </a:p>
          <a:p>
            <a:pPr marL="990600" lvl="1" indent="-533400">
              <a:buFontTx/>
              <a:buAutoNum type="alphaLcPeriod"/>
            </a:pPr>
            <a:r>
              <a:rPr lang="en-US" dirty="0"/>
              <a:t>Forced Labor (178)</a:t>
            </a:r>
          </a:p>
          <a:p>
            <a:pPr marL="990600" lvl="1" indent="-533400">
              <a:buFontTx/>
              <a:buAutoNum type="alphaLcPeriod"/>
            </a:pPr>
            <a:r>
              <a:rPr lang="en-US" dirty="0"/>
              <a:t>Abolition of Forced Labor (175*)</a:t>
            </a:r>
          </a:p>
          <a:p>
            <a:pPr marL="990600" lvl="1" indent="-53340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630A7D37-4AD4-BB44-B390-64831CDB01FE}" type="slidenum">
              <a:rPr lang="en-US"/>
              <a:pPr/>
              <a:t>46</a:t>
            </a:fld>
            <a:endParaRPr lang="en-US"/>
          </a:p>
        </p:txBody>
      </p:sp>
      <p:sp>
        <p:nvSpPr>
          <p:cNvPr id="16386" name="Rectangle 2"/>
          <p:cNvSpPr>
            <a:spLocks noGrp="1" noChangeArrowheads="1"/>
          </p:cNvSpPr>
          <p:nvPr>
            <p:ph type="title"/>
          </p:nvPr>
        </p:nvSpPr>
        <p:spPr/>
        <p:txBody>
          <a:bodyPr/>
          <a:lstStyle/>
          <a:p>
            <a:r>
              <a:rPr lang="en-US" sz="4000"/>
              <a:t>Labor Standards: </a:t>
            </a:r>
            <a:br>
              <a:rPr lang="en-US" sz="4000"/>
            </a:br>
            <a:r>
              <a:rPr lang="en-US" sz="4000"/>
              <a:t>Fundamental ILO Conventions</a:t>
            </a:r>
          </a:p>
        </p:txBody>
      </p:sp>
      <p:sp>
        <p:nvSpPr>
          <p:cNvPr id="16387" name="Rectangle 3"/>
          <p:cNvSpPr>
            <a:spLocks noGrp="1" noChangeArrowheads="1"/>
          </p:cNvSpPr>
          <p:nvPr>
            <p:ph type="body" idx="1"/>
          </p:nvPr>
        </p:nvSpPr>
        <p:spPr/>
        <p:txBody>
          <a:bodyPr/>
          <a:lstStyle/>
          <a:p>
            <a:pPr marL="609600" indent="-609600">
              <a:buFontTx/>
              <a:buAutoNum type="arabicPeriod" startAt="3"/>
            </a:pPr>
            <a:r>
              <a:rPr lang="en-US" dirty="0"/>
              <a:t>Equality</a:t>
            </a:r>
          </a:p>
          <a:p>
            <a:pPr marL="990600" lvl="1" indent="-533400">
              <a:buFontTx/>
              <a:buAutoNum type="alphaLcPeriod"/>
            </a:pPr>
            <a:r>
              <a:rPr lang="en-US" dirty="0"/>
              <a:t>Discrimination (175)</a:t>
            </a:r>
          </a:p>
          <a:p>
            <a:pPr marL="990600" lvl="1" indent="-533400">
              <a:buFontTx/>
              <a:buAutoNum type="alphaLcPeriod"/>
            </a:pPr>
            <a:r>
              <a:rPr lang="en-US" dirty="0"/>
              <a:t>Equal Remuneration (173)</a:t>
            </a:r>
          </a:p>
          <a:p>
            <a:pPr marL="609600" indent="-609600">
              <a:buFontTx/>
              <a:buAutoNum type="arabicPeriod" startAt="3"/>
            </a:pPr>
            <a:r>
              <a:rPr lang="en-US" dirty="0"/>
              <a:t>Elimination of Child Labor</a:t>
            </a:r>
          </a:p>
          <a:p>
            <a:pPr marL="990600" lvl="1" indent="-533400">
              <a:buFontTx/>
              <a:buAutoNum type="alphaLcPeriod"/>
            </a:pPr>
            <a:r>
              <a:rPr lang="en-US" dirty="0"/>
              <a:t>Minimum Age (172)</a:t>
            </a:r>
          </a:p>
          <a:p>
            <a:pPr marL="990600" lvl="1" indent="-533400">
              <a:buFontTx/>
              <a:buAutoNum type="alphaLcPeriod"/>
            </a:pPr>
            <a:r>
              <a:rPr lang="en-US" dirty="0"/>
              <a:t>Worst Forms of Child Labor (186*)</a:t>
            </a:r>
          </a:p>
          <a:p>
            <a:pPr marL="990600" lvl="1" indent="-53340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23:  Environment, Labor</a:t>
            </a:r>
          </a:p>
        </p:txBody>
      </p:sp>
      <p:sp>
        <p:nvSpPr>
          <p:cNvPr id="5" name="Slide Number Placeholder 4"/>
          <p:cNvSpPr>
            <a:spLocks noGrp="1"/>
          </p:cNvSpPr>
          <p:nvPr>
            <p:ph type="sldNum" sz="quarter" idx="12"/>
          </p:nvPr>
        </p:nvSpPr>
        <p:spPr/>
        <p:txBody>
          <a:bodyPr/>
          <a:lstStyle/>
          <a:p>
            <a:fld id="{B8110CFB-C5D0-7E4C-8ABB-3B94C0A65A6F}" type="slidenum">
              <a:rPr lang="en-US" smtClean="0"/>
              <a:pPr/>
              <a:t>47</a:t>
            </a:fld>
            <a:endParaRPr lang="en-US"/>
          </a:p>
        </p:txBody>
      </p:sp>
      <p:pic>
        <p:nvPicPr>
          <p:cNvPr id="2" name="Picture 1">
            <a:extLst>
              <a:ext uri="{FF2B5EF4-FFF2-40B4-BE49-F238E27FC236}">
                <a16:creationId xmlns:a16="http://schemas.microsoft.com/office/drawing/2014/main" id="{233CE633-F601-CA4A-894E-F946ED64971F}"/>
              </a:ext>
            </a:extLst>
          </p:cNvPr>
          <p:cNvPicPr>
            <a:picLocks noChangeAspect="1"/>
          </p:cNvPicPr>
          <p:nvPr/>
        </p:nvPicPr>
        <p:blipFill>
          <a:blip r:embed="rId3"/>
          <a:stretch>
            <a:fillRect/>
          </a:stretch>
        </p:blipFill>
        <p:spPr>
          <a:xfrm>
            <a:off x="1854200" y="1568450"/>
            <a:ext cx="5435600" cy="3721100"/>
          </a:xfrm>
          <a:prstGeom prst="rect">
            <a:avLst/>
          </a:prstGeom>
        </p:spPr>
      </p:pic>
    </p:spTree>
    <p:extLst>
      <p:ext uri="{BB962C8B-B14F-4D97-AF65-F5344CB8AC3E}">
        <p14:creationId xmlns:p14="http://schemas.microsoft.com/office/powerpoint/2010/main" val="72559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48413855-FC61-904D-8A01-4D333D8A5FEC}" type="slidenum">
              <a:rPr lang="en-US"/>
              <a:pPr/>
              <a:t>48</a:t>
            </a:fld>
            <a:endParaRPr lang="en-US"/>
          </a:p>
        </p:txBody>
      </p:sp>
      <p:sp>
        <p:nvSpPr>
          <p:cNvPr id="43010" name="Rectangle 2"/>
          <p:cNvSpPr>
            <a:spLocks noGrp="1" noChangeArrowheads="1"/>
          </p:cNvSpPr>
          <p:nvPr>
            <p:ph type="title"/>
          </p:nvPr>
        </p:nvSpPr>
        <p:spPr/>
        <p:txBody>
          <a:bodyPr/>
          <a:lstStyle/>
          <a:p>
            <a:r>
              <a:rPr lang="en-US" sz="4000"/>
              <a:t>Outline: Environment, Labor Standards, and Trade</a:t>
            </a:r>
          </a:p>
        </p:txBody>
      </p:sp>
      <p:sp>
        <p:nvSpPr>
          <p:cNvPr id="43011" name="Rectangle 3"/>
          <p:cNvSpPr>
            <a:spLocks noGrp="1" noChangeArrowheads="1"/>
          </p:cNvSpPr>
          <p:nvPr>
            <p:ph type="body" idx="1"/>
          </p:nvPr>
        </p:nvSpPr>
        <p:spPr/>
        <p:txBody>
          <a:bodyPr/>
          <a:lstStyle/>
          <a:p>
            <a:pPr>
              <a:lnSpc>
                <a:spcPct val="90000"/>
              </a:lnSpc>
            </a:pPr>
            <a:r>
              <a:rPr lang="en-US" sz="2800" dirty="0">
                <a:solidFill>
                  <a:srgbClr val="BFBFBF"/>
                </a:solidFill>
              </a:rPr>
              <a:t>The Issues</a:t>
            </a:r>
          </a:p>
          <a:p>
            <a:pPr>
              <a:lnSpc>
                <a:spcPct val="90000"/>
              </a:lnSpc>
            </a:pPr>
            <a:r>
              <a:rPr lang="en-US" sz="2800" dirty="0">
                <a:solidFill>
                  <a:schemeClr val="bg1">
                    <a:lumMod val="75000"/>
                  </a:schemeClr>
                </a:solidFill>
              </a:rPr>
              <a:t>Environment</a:t>
            </a:r>
          </a:p>
          <a:p>
            <a:pPr lvl="1">
              <a:lnSpc>
                <a:spcPct val="90000"/>
              </a:lnSpc>
            </a:pPr>
            <a:r>
              <a:rPr lang="en-US" sz="2400" dirty="0">
                <a:solidFill>
                  <a:srgbClr val="BFBFBF"/>
                </a:solidFill>
              </a:rPr>
              <a:t>Examples</a:t>
            </a:r>
          </a:p>
          <a:p>
            <a:pPr lvl="1">
              <a:lnSpc>
                <a:spcPct val="90000"/>
              </a:lnSpc>
            </a:pPr>
            <a:r>
              <a:rPr lang="en-US" sz="2400" dirty="0">
                <a:solidFill>
                  <a:srgbClr val="BFBFBF"/>
                </a:solidFill>
              </a:rPr>
              <a:t>Policies</a:t>
            </a:r>
          </a:p>
          <a:p>
            <a:pPr lvl="1">
              <a:lnSpc>
                <a:spcPct val="90000"/>
              </a:lnSpc>
            </a:pPr>
            <a:r>
              <a:rPr lang="en-US" sz="2400" dirty="0">
                <a:solidFill>
                  <a:srgbClr val="BFBFBF"/>
                </a:solidFill>
              </a:rPr>
              <a:t>International Problems</a:t>
            </a:r>
          </a:p>
          <a:p>
            <a:pPr lvl="1">
              <a:lnSpc>
                <a:spcPct val="90000"/>
              </a:lnSpc>
            </a:pPr>
            <a:r>
              <a:rPr lang="en-US" sz="2400" dirty="0">
                <a:solidFill>
                  <a:srgbClr val="BFBFBF"/>
                </a:solidFill>
              </a:rPr>
              <a:t>Role of the WTO</a:t>
            </a:r>
          </a:p>
          <a:p>
            <a:pPr>
              <a:lnSpc>
                <a:spcPct val="90000"/>
              </a:lnSpc>
            </a:pPr>
            <a:r>
              <a:rPr lang="en-US" sz="2800" dirty="0">
                <a:solidFill>
                  <a:srgbClr val="000000"/>
                </a:solidFill>
              </a:rPr>
              <a:t>Labor Standards</a:t>
            </a:r>
          </a:p>
          <a:p>
            <a:pPr lvl="1">
              <a:lnSpc>
                <a:spcPct val="90000"/>
              </a:lnSpc>
            </a:pPr>
            <a:r>
              <a:rPr lang="en-US" sz="2400" dirty="0">
                <a:solidFill>
                  <a:srgbClr val="BFBFBF"/>
                </a:solidFill>
              </a:rPr>
              <a:t>Fundamental ILO Conventions</a:t>
            </a:r>
          </a:p>
          <a:p>
            <a:pPr lvl="1">
              <a:lnSpc>
                <a:spcPct val="90000"/>
              </a:lnSpc>
            </a:pPr>
            <a:r>
              <a:rPr lang="en-US" sz="2400" dirty="0">
                <a:solidFill>
                  <a:srgbClr val="000000"/>
                </a:solidFill>
              </a:rPr>
              <a:t>United States Role</a:t>
            </a:r>
          </a:p>
          <a:p>
            <a:pPr lvl="1">
              <a:lnSpc>
                <a:spcPct val="90000"/>
              </a:lnSpc>
            </a:pPr>
            <a:r>
              <a:rPr lang="en-US" sz="2400" dirty="0">
                <a:solidFill>
                  <a:srgbClr val="BFBFBF"/>
                </a:solidFill>
              </a:rPr>
              <a:t>Issues</a:t>
            </a:r>
          </a:p>
          <a:p>
            <a:pPr>
              <a:lnSpc>
                <a:spcPct val="90000"/>
              </a:lnSpc>
            </a:pPr>
            <a:endParaRPr lang="en-US" sz="2800" dirty="0"/>
          </a:p>
          <a:p>
            <a:pPr>
              <a:lnSpc>
                <a:spcPct val="90000"/>
              </a:lnSpc>
            </a:pPr>
            <a:endParaRPr lang="en-US" sz="28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816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11198D9E-B103-1545-88B4-391CD824FB94}" type="slidenum">
              <a:rPr lang="en-US"/>
              <a:pPr/>
              <a:t>49</a:t>
            </a:fld>
            <a:endParaRPr lang="en-US"/>
          </a:p>
        </p:txBody>
      </p:sp>
      <p:sp>
        <p:nvSpPr>
          <p:cNvPr id="17410" name="Rectangle 2"/>
          <p:cNvSpPr>
            <a:spLocks noGrp="1" noChangeArrowheads="1"/>
          </p:cNvSpPr>
          <p:nvPr>
            <p:ph type="title"/>
          </p:nvPr>
        </p:nvSpPr>
        <p:spPr/>
        <p:txBody>
          <a:bodyPr/>
          <a:lstStyle/>
          <a:p>
            <a:r>
              <a:rPr lang="en-US" sz="4000" dirty="0"/>
              <a:t>Labor Standards: </a:t>
            </a:r>
            <a:br>
              <a:rPr lang="en-US" sz="4000" dirty="0"/>
            </a:br>
            <a:r>
              <a:rPr lang="en-US" sz="4000" dirty="0"/>
              <a:t>Fundamental ILO Conventions</a:t>
            </a:r>
          </a:p>
        </p:txBody>
      </p:sp>
      <p:sp>
        <p:nvSpPr>
          <p:cNvPr id="17411" name="Rectangle 3"/>
          <p:cNvSpPr>
            <a:spLocks noGrp="1" noChangeArrowheads="1"/>
          </p:cNvSpPr>
          <p:nvPr>
            <p:ph type="body" idx="1"/>
          </p:nvPr>
        </p:nvSpPr>
        <p:spPr/>
        <p:txBody>
          <a:bodyPr/>
          <a:lstStyle/>
          <a:p>
            <a:pPr marL="609600" indent="-609600">
              <a:buNone/>
            </a:pPr>
            <a:r>
              <a:rPr lang="en-US" dirty="0"/>
              <a:t>*Fundamental Conventions ratified by U.S.:  </a:t>
            </a:r>
          </a:p>
          <a:p>
            <a:pPr marL="609600" indent="-609600">
              <a:buNone/>
            </a:pPr>
            <a:endParaRPr lang="en-US" dirty="0"/>
          </a:p>
          <a:p>
            <a:pPr marL="609600" indent="-609600">
              <a:buNone/>
            </a:pPr>
            <a:r>
              <a:rPr lang="en-US" dirty="0"/>
              <a:t>	ONLY:</a:t>
            </a:r>
          </a:p>
          <a:p>
            <a:pPr marL="990600" lvl="1" indent="-533400"/>
            <a:r>
              <a:rPr lang="en-US" dirty="0"/>
              <a:t>Abolition of Forced Labor</a:t>
            </a:r>
          </a:p>
          <a:p>
            <a:pPr marL="990600" lvl="1" indent="-533400"/>
            <a:r>
              <a:rPr lang="en-US" dirty="0"/>
              <a:t>Worst Forms of Child Labor</a:t>
            </a:r>
          </a:p>
          <a:p>
            <a:pPr marL="990600" lvl="1" indent="-53340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72D0-17CA-6240-AEF7-10BEEACA1FED}"/>
              </a:ext>
            </a:extLst>
          </p:cNvPr>
          <p:cNvSpPr>
            <a:spLocks noGrp="1"/>
          </p:cNvSpPr>
          <p:nvPr>
            <p:ph type="title"/>
          </p:nvPr>
        </p:nvSpPr>
        <p:spPr/>
        <p:txBody>
          <a:bodyPr/>
          <a:lstStyle/>
          <a:p>
            <a:r>
              <a:rPr lang="en-US" dirty="0"/>
              <a:t>News:  Dec 2-8</a:t>
            </a:r>
          </a:p>
        </p:txBody>
      </p:sp>
      <p:sp>
        <p:nvSpPr>
          <p:cNvPr id="3" name="Content Placeholder 2">
            <a:extLst>
              <a:ext uri="{FF2B5EF4-FFF2-40B4-BE49-F238E27FC236}">
                <a16:creationId xmlns:a16="http://schemas.microsoft.com/office/drawing/2014/main" id="{BE8D8149-37BC-194A-8FAE-7A5308E64859}"/>
              </a:ext>
            </a:extLst>
          </p:cNvPr>
          <p:cNvSpPr>
            <a:spLocks noGrp="1"/>
          </p:cNvSpPr>
          <p:nvPr>
            <p:ph idx="1"/>
          </p:nvPr>
        </p:nvSpPr>
        <p:spPr/>
        <p:txBody>
          <a:bodyPr/>
          <a:lstStyle/>
          <a:p>
            <a:r>
              <a:rPr lang="en-US" sz="2000" dirty="0"/>
              <a:t>Trump threatens tariffs on France in retaliation against their digital tax  </a:t>
            </a:r>
          </a:p>
          <a:p>
            <a:pPr lvl="1"/>
            <a:r>
              <a:rPr lang="en-US" sz="2000" dirty="0"/>
              <a:t>Trump says he will put a 100% tariff on various luxury goods from France, in retaliation for their tax on digital commerce, which he says unfairly hurts American firms. </a:t>
            </a:r>
          </a:p>
          <a:p>
            <a:pPr lvl="1"/>
            <a:r>
              <a:rPr lang="en-US" sz="2000" dirty="0"/>
              <a:t>The Digital Services Tax takes 3% of revenues made in France by digital companies such as Google, Apple, Facebook, and Amazon. Though it applies to French and other European firms as well as US firms, the market is clearly dominated by the US firms. </a:t>
            </a:r>
          </a:p>
          <a:p>
            <a:pPr lvl="1"/>
            <a:r>
              <a:rPr lang="en-US" sz="2000" dirty="0"/>
              <a:t>The OECD is working on a broader effort to address the unfairness of international and digital taxation, and France's President Macron promised Trump to remove his tax once an OECD agreement has been reached. </a:t>
            </a:r>
          </a:p>
          <a:p>
            <a:endParaRPr lang="en-US" dirty="0"/>
          </a:p>
        </p:txBody>
      </p:sp>
      <p:sp>
        <p:nvSpPr>
          <p:cNvPr id="4" name="Footer Placeholder 3">
            <a:extLst>
              <a:ext uri="{FF2B5EF4-FFF2-40B4-BE49-F238E27FC236}">
                <a16:creationId xmlns:a16="http://schemas.microsoft.com/office/drawing/2014/main" id="{F0B51D78-B939-7D49-B27B-7D8D4C69BB67}"/>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91531F59-5295-1142-8CA0-6DEFC6A3D281}"/>
              </a:ext>
            </a:extLst>
          </p:cNvPr>
          <p:cNvSpPr>
            <a:spLocks noGrp="1"/>
          </p:cNvSpPr>
          <p:nvPr>
            <p:ph type="sldNum" sz="quarter" idx="12"/>
          </p:nvPr>
        </p:nvSpPr>
        <p:spPr/>
        <p:txBody>
          <a:bodyPr/>
          <a:lstStyle/>
          <a:p>
            <a:fld id="{B8110CFB-C5D0-7E4C-8ABB-3B94C0A65A6F}" type="slidenum">
              <a:rPr lang="en-US" smtClean="0"/>
              <a:pPr/>
              <a:t>5</a:t>
            </a:fld>
            <a:endParaRPr lang="en-US"/>
          </a:p>
        </p:txBody>
      </p:sp>
    </p:spTree>
    <p:extLst>
      <p:ext uri="{BB962C8B-B14F-4D97-AF65-F5344CB8AC3E}">
        <p14:creationId xmlns:p14="http://schemas.microsoft.com/office/powerpoint/2010/main" val="1583071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E3410D6A-7BEA-E74B-A799-D3BBE5F28F38}" type="slidenum">
              <a:rPr lang="en-US"/>
              <a:pPr/>
              <a:t>50</a:t>
            </a:fld>
            <a:endParaRPr lang="en-US"/>
          </a:p>
        </p:txBody>
      </p:sp>
      <p:sp>
        <p:nvSpPr>
          <p:cNvPr id="18434" name="Rectangle 2"/>
          <p:cNvSpPr>
            <a:spLocks noGrp="1" noChangeArrowheads="1"/>
          </p:cNvSpPr>
          <p:nvPr>
            <p:ph type="title"/>
          </p:nvPr>
        </p:nvSpPr>
        <p:spPr/>
        <p:txBody>
          <a:bodyPr/>
          <a:lstStyle/>
          <a:p>
            <a:r>
              <a:rPr lang="en-US" sz="4000" dirty="0"/>
              <a:t>Labor Standards: </a:t>
            </a:r>
            <a:br>
              <a:rPr lang="en-US" sz="4000" dirty="0"/>
            </a:br>
            <a:r>
              <a:rPr lang="en-US" sz="4000" dirty="0"/>
              <a:t>Fundamental ILO Conventions</a:t>
            </a:r>
          </a:p>
        </p:txBody>
      </p:sp>
      <p:sp>
        <p:nvSpPr>
          <p:cNvPr id="18435" name="Rectangle 3"/>
          <p:cNvSpPr>
            <a:spLocks noGrp="1" noChangeArrowheads="1"/>
          </p:cNvSpPr>
          <p:nvPr>
            <p:ph type="body" idx="1"/>
          </p:nvPr>
        </p:nvSpPr>
        <p:spPr/>
        <p:txBody>
          <a:bodyPr/>
          <a:lstStyle/>
          <a:p>
            <a:pPr marL="609600" indent="-609600"/>
            <a:r>
              <a:rPr lang="en-US" dirty="0"/>
              <a:t>United States</a:t>
            </a:r>
          </a:p>
          <a:p>
            <a:pPr marL="1009650" lvl="1" indent="-609600"/>
            <a:r>
              <a:rPr lang="en-US" dirty="0"/>
              <a:t>Has not ratified many of the conventions</a:t>
            </a:r>
          </a:p>
          <a:p>
            <a:pPr marL="1009650" lvl="1" indent="-609600"/>
            <a:r>
              <a:rPr lang="en-US" dirty="0"/>
              <a:t>But… in spite of that, US enforces many labor standards through its trade laws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3EE1ADAD-7341-0447-A5D2-8006AFB361AD}" type="slidenum">
              <a:rPr lang="en-US"/>
              <a:pPr/>
              <a:t>51</a:t>
            </a:fld>
            <a:endParaRPr lang="en-US"/>
          </a:p>
        </p:txBody>
      </p:sp>
      <p:sp>
        <p:nvSpPr>
          <p:cNvPr id="19458" name="Rectangle 2"/>
          <p:cNvSpPr>
            <a:spLocks noGrp="1" noChangeArrowheads="1"/>
          </p:cNvSpPr>
          <p:nvPr>
            <p:ph type="title"/>
          </p:nvPr>
        </p:nvSpPr>
        <p:spPr/>
        <p:txBody>
          <a:bodyPr/>
          <a:lstStyle/>
          <a:p>
            <a:r>
              <a:rPr lang="en-US" sz="4000"/>
              <a:t>Labor Standards: </a:t>
            </a:r>
            <a:br>
              <a:rPr lang="en-US" sz="4000"/>
            </a:br>
            <a:r>
              <a:rPr lang="en-US" sz="4000"/>
              <a:t>Found in U.S. Trade Law</a:t>
            </a:r>
          </a:p>
        </p:txBody>
      </p:sp>
      <p:sp>
        <p:nvSpPr>
          <p:cNvPr id="19459" name="Rectangle 3"/>
          <p:cNvSpPr>
            <a:spLocks noGrp="1" noChangeArrowheads="1"/>
          </p:cNvSpPr>
          <p:nvPr>
            <p:ph type="body" idx="1"/>
          </p:nvPr>
        </p:nvSpPr>
        <p:spPr>
          <a:xfrm>
            <a:off x="457200" y="1447800"/>
            <a:ext cx="8229600" cy="4525963"/>
          </a:xfrm>
        </p:spPr>
        <p:txBody>
          <a:bodyPr/>
          <a:lstStyle/>
          <a:p>
            <a:pPr marL="609600" indent="-609600"/>
            <a:r>
              <a:rPr lang="en-US" sz="2800" dirty="0"/>
              <a:t>Freedom of Association</a:t>
            </a:r>
          </a:p>
          <a:p>
            <a:pPr marL="609600" indent="-609600"/>
            <a:r>
              <a:rPr lang="en-US" sz="2800" dirty="0"/>
              <a:t>Right to Organize and Bargain Collectively</a:t>
            </a:r>
          </a:p>
          <a:p>
            <a:pPr marL="609600" indent="-609600"/>
            <a:r>
              <a:rPr lang="en-US" sz="2800" dirty="0"/>
              <a:t>Forced Labor</a:t>
            </a:r>
          </a:p>
          <a:p>
            <a:pPr marL="609600" indent="-609600"/>
            <a:r>
              <a:rPr lang="en-US" sz="2800" dirty="0"/>
              <a:t>Minimum Age for Employment</a:t>
            </a:r>
          </a:p>
          <a:p>
            <a:pPr marL="609600" indent="-609600"/>
            <a:r>
              <a:rPr lang="en-US" sz="2800" dirty="0"/>
              <a:t>Acceptable Conditions of Work </a:t>
            </a:r>
          </a:p>
          <a:p>
            <a:pPr marL="0" indent="0">
              <a:buNone/>
            </a:pPr>
            <a:r>
              <a:rPr lang="en-US" sz="2800" dirty="0"/>
              <a:t>		</a:t>
            </a:r>
            <a:r>
              <a:rPr lang="en-US" sz="2400" dirty="0"/>
              <a:t>(</a:t>
            </a:r>
            <a:r>
              <a:rPr lang="en-US" sz="2400" u="sng" dirty="0"/>
              <a:t>not</a:t>
            </a:r>
            <a:r>
              <a:rPr lang="en-US" sz="2400" dirty="0"/>
              <a:t> “Fundamental” in ILO)</a:t>
            </a:r>
          </a:p>
          <a:p>
            <a:pPr marL="990600" lvl="1" indent="-533400"/>
            <a:r>
              <a:rPr lang="en-US" sz="2400" dirty="0"/>
              <a:t>Minimum wage</a:t>
            </a:r>
          </a:p>
          <a:p>
            <a:pPr marL="990600" lvl="1" indent="-533400"/>
            <a:r>
              <a:rPr lang="en-US" sz="2400" dirty="0"/>
              <a:t>Hours of work</a:t>
            </a:r>
          </a:p>
          <a:p>
            <a:pPr marL="990600" lvl="1" indent="-533400"/>
            <a:r>
              <a:rPr lang="en-US" sz="2400" dirty="0"/>
              <a:t>Safety and Health</a:t>
            </a:r>
          </a:p>
          <a:p>
            <a:pPr marL="990600" lvl="1" indent="-533400"/>
            <a:r>
              <a:rPr lang="en-US" sz="2400" dirty="0"/>
              <a:t>Enforcement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59">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3EE1ADAD-7341-0447-A5D2-8006AFB361AD}" type="slidenum">
              <a:rPr lang="en-US"/>
              <a:pPr/>
              <a:t>52</a:t>
            </a:fld>
            <a:endParaRPr lang="en-US"/>
          </a:p>
        </p:txBody>
      </p:sp>
      <p:sp>
        <p:nvSpPr>
          <p:cNvPr id="19458" name="Rectangle 2"/>
          <p:cNvSpPr>
            <a:spLocks noGrp="1" noChangeArrowheads="1"/>
          </p:cNvSpPr>
          <p:nvPr>
            <p:ph type="title"/>
          </p:nvPr>
        </p:nvSpPr>
        <p:spPr/>
        <p:txBody>
          <a:bodyPr/>
          <a:lstStyle/>
          <a:p>
            <a:r>
              <a:rPr lang="en-US" sz="4000" dirty="0"/>
              <a:t>U.S. Labor Standards</a:t>
            </a:r>
          </a:p>
        </p:txBody>
      </p:sp>
      <p:sp>
        <p:nvSpPr>
          <p:cNvPr id="19459" name="Rectangle 3"/>
          <p:cNvSpPr>
            <a:spLocks noGrp="1" noChangeArrowheads="1"/>
          </p:cNvSpPr>
          <p:nvPr>
            <p:ph type="body" idx="1"/>
          </p:nvPr>
        </p:nvSpPr>
        <p:spPr>
          <a:xfrm>
            <a:off x="457200" y="1447800"/>
            <a:ext cx="8229600" cy="4525963"/>
          </a:xfrm>
        </p:spPr>
        <p:txBody>
          <a:bodyPr/>
          <a:lstStyle/>
          <a:p>
            <a:pPr marL="609600" indent="-609600"/>
            <a:r>
              <a:rPr lang="en-US" sz="2800" dirty="0"/>
              <a:t>US pushes labor standards in trade agreements</a:t>
            </a:r>
          </a:p>
          <a:p>
            <a:pPr marL="1009650" lvl="1" indent="-609600"/>
            <a:r>
              <a:rPr lang="en-US" sz="2400" dirty="0"/>
              <a:t>Side agreement in NAFTA &amp; was included in TPP</a:t>
            </a:r>
          </a:p>
          <a:p>
            <a:pPr marL="1009650" lvl="1" indent="-609600"/>
            <a:r>
              <a:rPr lang="en-US" sz="2400" dirty="0"/>
              <a:t>Now included in USMCA</a:t>
            </a:r>
          </a:p>
          <a:p>
            <a:pPr marL="1009650" lvl="1" indent="-609600"/>
            <a:r>
              <a:rPr lang="en-US" sz="2400" dirty="0"/>
              <a:t>Purpose is to</a:t>
            </a:r>
          </a:p>
          <a:p>
            <a:pPr marL="1409700" lvl="2" indent="-609600"/>
            <a:r>
              <a:rPr lang="en-US" sz="2000" dirty="0"/>
              <a:t>Improve labor conditions abroad</a:t>
            </a:r>
          </a:p>
          <a:p>
            <a:pPr marL="1409700" lvl="2" indent="-609600"/>
            <a:r>
              <a:rPr lang="en-US" sz="2000" dirty="0"/>
              <a:t>Protect labor standards in the US</a:t>
            </a:r>
          </a:p>
          <a:p>
            <a:pPr marL="1009650" lvl="1" indent="-609600"/>
            <a:r>
              <a:rPr lang="en-US" sz="2400" dirty="0"/>
              <a:t>Do they work?  No, says Porter</a:t>
            </a:r>
          </a:p>
        </p:txBody>
      </p:sp>
    </p:spTree>
    <p:extLst>
      <p:ext uri="{BB962C8B-B14F-4D97-AF65-F5344CB8AC3E}">
        <p14:creationId xmlns:p14="http://schemas.microsoft.com/office/powerpoint/2010/main" val="87851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3EE1ADAD-7341-0447-A5D2-8006AFB361AD}" type="slidenum">
              <a:rPr lang="en-US"/>
              <a:pPr/>
              <a:t>53</a:t>
            </a:fld>
            <a:endParaRPr lang="en-US"/>
          </a:p>
        </p:txBody>
      </p:sp>
      <p:sp>
        <p:nvSpPr>
          <p:cNvPr id="19458" name="Rectangle 2"/>
          <p:cNvSpPr>
            <a:spLocks noGrp="1" noChangeArrowheads="1"/>
          </p:cNvSpPr>
          <p:nvPr>
            <p:ph type="title"/>
          </p:nvPr>
        </p:nvSpPr>
        <p:spPr/>
        <p:txBody>
          <a:bodyPr/>
          <a:lstStyle/>
          <a:p>
            <a:r>
              <a:rPr lang="en-US" sz="4000" dirty="0"/>
              <a:t>U.S. Labor Standards</a:t>
            </a:r>
          </a:p>
        </p:txBody>
      </p:sp>
      <p:sp>
        <p:nvSpPr>
          <p:cNvPr id="19459" name="Rectangle 3"/>
          <p:cNvSpPr>
            <a:spLocks noGrp="1" noChangeArrowheads="1"/>
          </p:cNvSpPr>
          <p:nvPr>
            <p:ph type="body" idx="1"/>
          </p:nvPr>
        </p:nvSpPr>
        <p:spPr>
          <a:xfrm>
            <a:off x="457200" y="1447800"/>
            <a:ext cx="8229600" cy="4525963"/>
          </a:xfrm>
        </p:spPr>
        <p:txBody>
          <a:bodyPr/>
          <a:lstStyle/>
          <a:p>
            <a:pPr marL="609600" indent="-609600"/>
            <a:r>
              <a:rPr lang="en-US" sz="2800" dirty="0"/>
              <a:t>Porter:</a:t>
            </a:r>
          </a:p>
          <a:p>
            <a:pPr marL="1009650" lvl="1" indent="-609600"/>
            <a:r>
              <a:rPr lang="en-US" sz="2400" dirty="0"/>
              <a:t>US labor standards are </a:t>
            </a:r>
          </a:p>
          <a:p>
            <a:pPr marL="1409700" lvl="2" indent="-609600"/>
            <a:r>
              <a:rPr lang="en-US" sz="2000" dirty="0"/>
              <a:t>Among the lowest in OECD countries</a:t>
            </a:r>
          </a:p>
          <a:p>
            <a:pPr marL="1409700" lvl="2" indent="-609600"/>
            <a:r>
              <a:rPr lang="en-US" sz="2000" dirty="0"/>
              <a:t>Weaker than in EU</a:t>
            </a:r>
          </a:p>
          <a:p>
            <a:pPr marL="1409700" lvl="2" indent="-609600"/>
            <a:r>
              <a:rPr lang="en-US" sz="2000" dirty="0"/>
              <a:t>Also weak in US:</a:t>
            </a:r>
          </a:p>
          <a:p>
            <a:pPr marL="1866900" lvl="3" indent="-609600"/>
            <a:r>
              <a:rPr lang="en-US" sz="1800" dirty="0"/>
              <a:t>Unions</a:t>
            </a:r>
          </a:p>
          <a:p>
            <a:pPr marL="1866900" lvl="3" indent="-609600"/>
            <a:r>
              <a:rPr lang="en-US" sz="1800" dirty="0"/>
              <a:t>Safety net</a:t>
            </a:r>
          </a:p>
          <a:p>
            <a:pPr marL="1009650" lvl="1" indent="-609600"/>
            <a:r>
              <a:rPr lang="en-US" sz="2400" dirty="0"/>
              <a:t>Could a trade agreement help?</a:t>
            </a:r>
          </a:p>
          <a:p>
            <a:pPr marL="1409700" lvl="2" indent="-609600"/>
            <a:r>
              <a:rPr lang="en-US" sz="2000" dirty="0"/>
              <a:t>Porter says yes:  the TTIP with EU could harmonize labor standards in US up to EU levels</a:t>
            </a:r>
          </a:p>
          <a:p>
            <a:pPr marL="1409700" lvl="2" indent="-609600"/>
            <a:r>
              <a:rPr lang="en-US" sz="2000" dirty="0"/>
              <a:t>(But TTIP is now unlikely, post-Trump.)</a:t>
            </a:r>
          </a:p>
          <a:p>
            <a:pPr marL="1409700" lvl="2" indent="-609600"/>
            <a:r>
              <a:rPr lang="en-US" sz="2000" dirty="0"/>
              <a:t>(TTIP = Trans-Atlantic Trade and Investment Partnership, proposed FTA of US and EU)</a:t>
            </a:r>
          </a:p>
          <a:p>
            <a:pPr marL="1009650" lvl="1" indent="-609600"/>
            <a:endParaRPr lang="en-US" sz="2000" dirty="0"/>
          </a:p>
          <a:p>
            <a:pPr marL="1009650" lvl="1" indent="-609600"/>
            <a:endParaRPr lang="en-US" sz="2000" dirty="0"/>
          </a:p>
        </p:txBody>
      </p:sp>
    </p:spTree>
    <p:extLst>
      <p:ext uri="{BB962C8B-B14F-4D97-AF65-F5344CB8AC3E}">
        <p14:creationId xmlns:p14="http://schemas.microsoft.com/office/powerpoint/2010/main" val="6822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Which of the following is </a:t>
            </a:r>
            <a:r>
              <a:rPr lang="en-US" sz="2800" b="1" u="sng" dirty="0"/>
              <a:t>not</a:t>
            </a:r>
            <a:r>
              <a:rPr lang="en-US" sz="2800" dirty="0"/>
              <a:t> one of the eight core labor standards of the ILO?</a:t>
            </a:r>
          </a:p>
          <a:p>
            <a:pPr marL="914400" lvl="1" indent="-457200">
              <a:buFont typeface="+mj-lt"/>
              <a:buAutoNum type="alphaLcParenR"/>
            </a:pPr>
            <a:r>
              <a:rPr lang="en-US" sz="2400" dirty="0"/>
              <a:t>Abolition of forced labor</a:t>
            </a:r>
          </a:p>
          <a:p>
            <a:pPr marL="914400" lvl="1" indent="-457200">
              <a:buFont typeface="+mj-lt"/>
              <a:buAutoNum type="alphaLcParenR"/>
            </a:pPr>
            <a:r>
              <a:rPr lang="en-US" sz="2400" dirty="0"/>
              <a:t>Minimum wage</a:t>
            </a:r>
          </a:p>
          <a:p>
            <a:pPr marL="914400" lvl="1" indent="-457200">
              <a:buFont typeface="+mj-lt"/>
              <a:buAutoNum type="alphaLcParenR"/>
            </a:pPr>
            <a:r>
              <a:rPr lang="en-US" sz="2400" dirty="0"/>
              <a:t>Right to collective bargaining</a:t>
            </a:r>
          </a:p>
          <a:p>
            <a:pPr marL="914400" lvl="1" indent="-457200">
              <a:buFont typeface="+mj-lt"/>
              <a:buAutoNum type="alphaLcParenR"/>
            </a:pPr>
            <a:r>
              <a:rPr lang="en-US" sz="2400" dirty="0"/>
              <a:t>Nondiscrimination</a:t>
            </a:r>
          </a:p>
          <a:p>
            <a:pPr marL="914400" lvl="1" indent="-457200">
              <a:buFont typeface="+mj-lt"/>
              <a:buAutoNum type="alphaLcParenR"/>
            </a:pPr>
            <a:r>
              <a:rPr lang="en-US" sz="2400" dirty="0"/>
              <a:t>Right to organize</a:t>
            </a:r>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609600" y="25908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88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Why is the article by Porter critical of US labor standards?</a:t>
            </a:r>
          </a:p>
          <a:p>
            <a:pPr marL="914400" lvl="1" indent="-457200">
              <a:buFont typeface="+mj-lt"/>
              <a:buAutoNum type="alphaLcParenR"/>
            </a:pPr>
            <a:r>
              <a:rPr lang="en-US" sz="2400" dirty="0"/>
              <a:t>They are weaker than those of the EU.</a:t>
            </a:r>
          </a:p>
          <a:p>
            <a:pPr marL="914400" lvl="1" indent="-457200">
              <a:buFont typeface="+mj-lt"/>
              <a:buAutoNum type="alphaLcParenR"/>
            </a:pPr>
            <a:r>
              <a:rPr lang="en-US" sz="2400" dirty="0"/>
              <a:t>Unions in the US have less power than abroad.</a:t>
            </a:r>
          </a:p>
          <a:p>
            <a:pPr marL="914400" lvl="1" indent="-457200">
              <a:buFont typeface="+mj-lt"/>
              <a:buAutoNum type="alphaLcParenR"/>
            </a:pPr>
            <a:r>
              <a:rPr lang="en-US" sz="2400" dirty="0"/>
              <a:t>Compared to other rich countries, the safety net for US workers is weak.</a:t>
            </a:r>
          </a:p>
          <a:p>
            <a:pPr marL="914400" lvl="1" indent="-457200">
              <a:buFont typeface="+mj-lt"/>
              <a:buAutoNum type="alphaLcParenR"/>
            </a:pPr>
            <a:r>
              <a:rPr lang="en-US" sz="2400" dirty="0"/>
              <a:t>All of the above.</a:t>
            </a:r>
          </a:p>
          <a:p>
            <a:pPr marL="914400" lvl="1" indent="-457200">
              <a:buFont typeface="+mj-lt"/>
              <a:buAutoNum type="alphaLcParenR"/>
            </a:pPr>
            <a:r>
              <a:rPr lang="en-US" sz="2400" dirty="0"/>
              <a:t>None of the above.</a:t>
            </a:r>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609600" y="3810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69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48413855-FC61-904D-8A01-4D333D8A5FEC}" type="slidenum">
              <a:rPr lang="en-US"/>
              <a:pPr/>
              <a:t>56</a:t>
            </a:fld>
            <a:endParaRPr lang="en-US"/>
          </a:p>
        </p:txBody>
      </p:sp>
      <p:sp>
        <p:nvSpPr>
          <p:cNvPr id="43010" name="Rectangle 2"/>
          <p:cNvSpPr>
            <a:spLocks noGrp="1" noChangeArrowheads="1"/>
          </p:cNvSpPr>
          <p:nvPr>
            <p:ph type="title"/>
          </p:nvPr>
        </p:nvSpPr>
        <p:spPr/>
        <p:txBody>
          <a:bodyPr/>
          <a:lstStyle/>
          <a:p>
            <a:r>
              <a:rPr lang="en-US" sz="4000"/>
              <a:t>Outline: Environment, Labor Standards, and Trade</a:t>
            </a:r>
          </a:p>
        </p:txBody>
      </p:sp>
      <p:sp>
        <p:nvSpPr>
          <p:cNvPr id="43011" name="Rectangle 3"/>
          <p:cNvSpPr>
            <a:spLocks noGrp="1" noChangeArrowheads="1"/>
          </p:cNvSpPr>
          <p:nvPr>
            <p:ph type="body" idx="1"/>
          </p:nvPr>
        </p:nvSpPr>
        <p:spPr/>
        <p:txBody>
          <a:bodyPr/>
          <a:lstStyle/>
          <a:p>
            <a:pPr>
              <a:lnSpc>
                <a:spcPct val="90000"/>
              </a:lnSpc>
            </a:pPr>
            <a:r>
              <a:rPr lang="en-US" sz="2800" dirty="0">
                <a:solidFill>
                  <a:srgbClr val="BFBFBF"/>
                </a:solidFill>
              </a:rPr>
              <a:t>The Issues</a:t>
            </a:r>
          </a:p>
          <a:p>
            <a:pPr>
              <a:lnSpc>
                <a:spcPct val="90000"/>
              </a:lnSpc>
            </a:pPr>
            <a:r>
              <a:rPr lang="en-US" sz="2800" dirty="0">
                <a:solidFill>
                  <a:schemeClr val="bg1">
                    <a:lumMod val="75000"/>
                  </a:schemeClr>
                </a:solidFill>
              </a:rPr>
              <a:t>Environment</a:t>
            </a:r>
          </a:p>
          <a:p>
            <a:pPr lvl="1">
              <a:lnSpc>
                <a:spcPct val="90000"/>
              </a:lnSpc>
            </a:pPr>
            <a:r>
              <a:rPr lang="en-US" sz="2400" dirty="0">
                <a:solidFill>
                  <a:srgbClr val="BFBFBF"/>
                </a:solidFill>
              </a:rPr>
              <a:t>Examples</a:t>
            </a:r>
          </a:p>
          <a:p>
            <a:pPr lvl="1">
              <a:lnSpc>
                <a:spcPct val="90000"/>
              </a:lnSpc>
            </a:pPr>
            <a:r>
              <a:rPr lang="en-US" sz="2400" dirty="0">
                <a:solidFill>
                  <a:srgbClr val="BFBFBF"/>
                </a:solidFill>
              </a:rPr>
              <a:t>Policies</a:t>
            </a:r>
          </a:p>
          <a:p>
            <a:pPr lvl="1">
              <a:lnSpc>
                <a:spcPct val="90000"/>
              </a:lnSpc>
            </a:pPr>
            <a:r>
              <a:rPr lang="en-US" sz="2400" dirty="0">
                <a:solidFill>
                  <a:srgbClr val="BFBFBF"/>
                </a:solidFill>
              </a:rPr>
              <a:t>International Problems</a:t>
            </a:r>
          </a:p>
          <a:p>
            <a:pPr lvl="1">
              <a:lnSpc>
                <a:spcPct val="90000"/>
              </a:lnSpc>
            </a:pPr>
            <a:r>
              <a:rPr lang="en-US" sz="2400" dirty="0">
                <a:solidFill>
                  <a:srgbClr val="BFBFBF"/>
                </a:solidFill>
              </a:rPr>
              <a:t>Role of the WTO</a:t>
            </a:r>
          </a:p>
          <a:p>
            <a:pPr>
              <a:lnSpc>
                <a:spcPct val="90000"/>
              </a:lnSpc>
            </a:pPr>
            <a:r>
              <a:rPr lang="en-US" sz="2800" dirty="0">
                <a:solidFill>
                  <a:srgbClr val="000000"/>
                </a:solidFill>
              </a:rPr>
              <a:t>Labor Standards</a:t>
            </a:r>
          </a:p>
          <a:p>
            <a:pPr lvl="1">
              <a:lnSpc>
                <a:spcPct val="90000"/>
              </a:lnSpc>
            </a:pPr>
            <a:r>
              <a:rPr lang="en-US" sz="2400" dirty="0">
                <a:solidFill>
                  <a:srgbClr val="BFBFBF"/>
                </a:solidFill>
              </a:rPr>
              <a:t>Fundamental ILO Conventions</a:t>
            </a:r>
          </a:p>
          <a:p>
            <a:pPr lvl="1">
              <a:lnSpc>
                <a:spcPct val="90000"/>
              </a:lnSpc>
            </a:pPr>
            <a:r>
              <a:rPr lang="en-US" sz="2400" dirty="0">
                <a:solidFill>
                  <a:srgbClr val="BFBFBF"/>
                </a:solidFill>
              </a:rPr>
              <a:t>United States Role</a:t>
            </a:r>
          </a:p>
          <a:p>
            <a:pPr lvl="1">
              <a:lnSpc>
                <a:spcPct val="90000"/>
              </a:lnSpc>
            </a:pPr>
            <a:r>
              <a:rPr lang="en-US" sz="2400" dirty="0">
                <a:solidFill>
                  <a:srgbClr val="000000"/>
                </a:solidFill>
              </a:rPr>
              <a:t>Issues</a:t>
            </a:r>
          </a:p>
          <a:p>
            <a:pPr>
              <a:lnSpc>
                <a:spcPct val="90000"/>
              </a:lnSpc>
            </a:pPr>
            <a:endParaRPr lang="en-US" sz="2800" dirty="0"/>
          </a:p>
          <a:p>
            <a:pPr>
              <a:lnSpc>
                <a:spcPct val="90000"/>
              </a:lnSpc>
            </a:pPr>
            <a:endParaRPr lang="en-US" sz="2800" dirty="0"/>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3143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D13F2540-3DAD-A045-B85C-14B81899EACA}" type="slidenum">
              <a:rPr lang="en-US"/>
              <a:pPr/>
              <a:t>57</a:t>
            </a:fld>
            <a:endParaRPr lang="en-US"/>
          </a:p>
        </p:txBody>
      </p:sp>
      <p:sp>
        <p:nvSpPr>
          <p:cNvPr id="22530" name="Rectangle 2"/>
          <p:cNvSpPr>
            <a:spLocks noGrp="1" noChangeArrowheads="1"/>
          </p:cNvSpPr>
          <p:nvPr>
            <p:ph type="title"/>
          </p:nvPr>
        </p:nvSpPr>
        <p:spPr/>
        <p:txBody>
          <a:bodyPr/>
          <a:lstStyle/>
          <a:p>
            <a:r>
              <a:rPr lang="en-US"/>
              <a:t>Labor Standards: Issues</a:t>
            </a:r>
          </a:p>
        </p:txBody>
      </p:sp>
      <p:sp>
        <p:nvSpPr>
          <p:cNvPr id="22531" name="Rectangle 3"/>
          <p:cNvSpPr>
            <a:spLocks noGrp="1" noChangeArrowheads="1"/>
          </p:cNvSpPr>
          <p:nvPr>
            <p:ph type="body" idx="1"/>
          </p:nvPr>
        </p:nvSpPr>
        <p:spPr/>
        <p:txBody>
          <a:bodyPr/>
          <a:lstStyle/>
          <a:p>
            <a:pPr marL="609600" indent="-609600">
              <a:buFontTx/>
              <a:buNone/>
            </a:pPr>
            <a:r>
              <a:rPr lang="en-US" dirty="0"/>
              <a:t>Should labor standards be promoted?</a:t>
            </a:r>
          </a:p>
          <a:p>
            <a:pPr marL="609600" indent="-609600"/>
            <a:r>
              <a:rPr lang="en-US" dirty="0"/>
              <a:t>Of course?</a:t>
            </a:r>
          </a:p>
          <a:p>
            <a:pPr marL="609600" indent="-609600"/>
            <a:r>
              <a:rPr lang="en-US" dirty="0"/>
              <a:t>Yes, but only if it will help the people involved, the workers themselves</a:t>
            </a:r>
          </a:p>
          <a:p>
            <a:pPr marL="609600" indent="-609600"/>
            <a:r>
              <a:rPr lang="en-US" dirty="0"/>
              <a:t>What if the true purpose is to help workers in </a:t>
            </a:r>
            <a:r>
              <a:rPr lang="en-US" b="1" dirty="0"/>
              <a:t>rich</a:t>
            </a:r>
            <a:r>
              <a:rPr lang="en-US" dirty="0"/>
              <a:t>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a:t>Econ 340, Deardorff, Lecture 23:  Environment, Labor</a:t>
            </a:r>
          </a:p>
        </p:txBody>
      </p:sp>
      <p:sp>
        <p:nvSpPr>
          <p:cNvPr id="15" name="Slide Number Placeholder 5"/>
          <p:cNvSpPr>
            <a:spLocks noGrp="1"/>
          </p:cNvSpPr>
          <p:nvPr>
            <p:ph type="sldNum" sz="quarter" idx="12"/>
          </p:nvPr>
        </p:nvSpPr>
        <p:spPr/>
        <p:txBody>
          <a:bodyPr/>
          <a:lstStyle/>
          <a:p>
            <a:fld id="{41381F4F-D854-2F41-9CA8-6F0D35B8E8E5}" type="slidenum">
              <a:rPr lang="en-US"/>
              <a:pPr/>
              <a:t>58</a:t>
            </a:fld>
            <a:endParaRPr lang="en-US"/>
          </a:p>
        </p:txBody>
      </p:sp>
      <p:sp>
        <p:nvSpPr>
          <p:cNvPr id="24578" name="Rectangle 2"/>
          <p:cNvSpPr>
            <a:spLocks noGrp="1" noChangeArrowheads="1"/>
          </p:cNvSpPr>
          <p:nvPr>
            <p:ph type="title"/>
          </p:nvPr>
        </p:nvSpPr>
        <p:spPr/>
        <p:txBody>
          <a:bodyPr/>
          <a:lstStyle/>
          <a:p>
            <a:r>
              <a:rPr lang="en-US"/>
              <a:t>Labor Standards: Issues</a:t>
            </a:r>
          </a:p>
        </p:txBody>
      </p:sp>
      <p:sp>
        <p:nvSpPr>
          <p:cNvPr id="24579" name="Rectangle 3"/>
          <p:cNvSpPr>
            <a:spLocks noGrp="1" noChangeArrowheads="1"/>
          </p:cNvSpPr>
          <p:nvPr>
            <p:ph type="body" idx="1"/>
          </p:nvPr>
        </p:nvSpPr>
        <p:spPr/>
        <p:txBody>
          <a:bodyPr/>
          <a:lstStyle/>
          <a:p>
            <a:pPr marL="609600" indent="-609600">
              <a:buFontTx/>
              <a:buNone/>
            </a:pPr>
            <a:r>
              <a:rPr lang="en-US"/>
              <a:t>Effect of labor standards:</a:t>
            </a:r>
            <a:endParaRPr lang="en-US">
              <a:solidFill>
                <a:srgbClr val="FF0000"/>
              </a:solidFill>
            </a:endParaRPr>
          </a:p>
        </p:txBody>
      </p:sp>
      <p:sp>
        <p:nvSpPr>
          <p:cNvPr id="24580" name="Line 4"/>
          <p:cNvSpPr>
            <a:spLocks noChangeShapeType="1"/>
          </p:cNvSpPr>
          <p:nvPr/>
        </p:nvSpPr>
        <p:spPr bwMode="auto">
          <a:xfrm>
            <a:off x="2819400" y="2667000"/>
            <a:ext cx="0" cy="3124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4581" name="Line 5"/>
          <p:cNvSpPr>
            <a:spLocks noChangeShapeType="1"/>
          </p:cNvSpPr>
          <p:nvPr/>
        </p:nvSpPr>
        <p:spPr bwMode="auto">
          <a:xfrm>
            <a:off x="2819400" y="5791200"/>
            <a:ext cx="3276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4582" name="Line 6"/>
          <p:cNvSpPr>
            <a:spLocks noChangeShapeType="1"/>
          </p:cNvSpPr>
          <p:nvPr/>
        </p:nvSpPr>
        <p:spPr bwMode="auto">
          <a:xfrm flipV="1">
            <a:off x="3352800" y="3124200"/>
            <a:ext cx="2133600" cy="2133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4583" name="Line 7"/>
          <p:cNvSpPr>
            <a:spLocks noChangeShapeType="1"/>
          </p:cNvSpPr>
          <p:nvPr/>
        </p:nvSpPr>
        <p:spPr bwMode="auto">
          <a:xfrm>
            <a:off x="3276600" y="3124200"/>
            <a:ext cx="2362200" cy="2209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4584" name="Line 8"/>
          <p:cNvSpPr>
            <a:spLocks noChangeShapeType="1"/>
          </p:cNvSpPr>
          <p:nvPr/>
        </p:nvSpPr>
        <p:spPr bwMode="auto">
          <a:xfrm flipH="1">
            <a:off x="2819400" y="4191000"/>
            <a:ext cx="1600200" cy="0"/>
          </a:xfrm>
          <a:prstGeom prst="line">
            <a:avLst/>
          </a:prstGeom>
          <a:noFill/>
          <a:ln w="38100">
            <a:solidFill>
              <a:schemeClr val="tx1"/>
            </a:solidFill>
            <a:prstDash val="dash"/>
            <a:round/>
            <a:headEnd/>
            <a:tailEnd/>
          </a:ln>
          <a:effectLst/>
        </p:spPr>
        <p:txBody>
          <a:bodyPr>
            <a:prstTxWarp prst="textNoShape">
              <a:avLst/>
            </a:prstTxWarp>
          </a:bodyPr>
          <a:lstStyle/>
          <a:p>
            <a:endParaRPr lang="en-US"/>
          </a:p>
        </p:txBody>
      </p:sp>
      <p:sp>
        <p:nvSpPr>
          <p:cNvPr id="24586" name="Text Box 10"/>
          <p:cNvSpPr txBox="1">
            <a:spLocks noChangeArrowheads="1"/>
          </p:cNvSpPr>
          <p:nvPr/>
        </p:nvSpPr>
        <p:spPr bwMode="auto">
          <a:xfrm>
            <a:off x="5715000" y="51054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p>
        </p:txBody>
      </p:sp>
      <p:sp>
        <p:nvSpPr>
          <p:cNvPr id="24587" name="Text Box 11"/>
          <p:cNvSpPr txBox="1">
            <a:spLocks noChangeArrowheads="1"/>
          </p:cNvSpPr>
          <p:nvPr/>
        </p:nvSpPr>
        <p:spPr bwMode="auto">
          <a:xfrm>
            <a:off x="5486400" y="28956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p>
        </p:txBody>
      </p:sp>
      <p:sp>
        <p:nvSpPr>
          <p:cNvPr id="24588" name="Text Box 12"/>
          <p:cNvSpPr txBox="1">
            <a:spLocks noChangeArrowheads="1"/>
          </p:cNvSpPr>
          <p:nvPr/>
        </p:nvSpPr>
        <p:spPr bwMode="auto">
          <a:xfrm>
            <a:off x="5791200" y="5791200"/>
            <a:ext cx="223202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L = labor</a:t>
            </a:r>
          </a:p>
        </p:txBody>
      </p:sp>
      <p:sp>
        <p:nvSpPr>
          <p:cNvPr id="24589" name="Text Box 13"/>
          <p:cNvSpPr txBox="1">
            <a:spLocks noChangeArrowheads="1"/>
          </p:cNvSpPr>
          <p:nvPr/>
        </p:nvSpPr>
        <p:spPr bwMode="auto">
          <a:xfrm>
            <a:off x="2443163" y="2438400"/>
            <a:ext cx="1970087"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w = wage</a:t>
            </a:r>
          </a:p>
        </p:txBody>
      </p:sp>
      <p:sp>
        <p:nvSpPr>
          <p:cNvPr id="24591" name="Line 15"/>
          <p:cNvSpPr>
            <a:spLocks noChangeShapeType="1"/>
          </p:cNvSpPr>
          <p:nvPr/>
        </p:nvSpPr>
        <p:spPr bwMode="auto">
          <a:xfrm>
            <a:off x="4397375" y="4194175"/>
            <a:ext cx="0" cy="1582738"/>
          </a:xfrm>
          <a:prstGeom prst="line">
            <a:avLst/>
          </a:prstGeom>
          <a:noFill/>
          <a:ln w="38100">
            <a:solidFill>
              <a:schemeClr val="tx1"/>
            </a:solidFill>
            <a:prstDash val="dash"/>
            <a:round/>
            <a:headEnd/>
            <a:tailEnd/>
          </a:ln>
          <a:effectLst/>
        </p:spPr>
        <p:txBody>
          <a:bodyPr>
            <a:prstTxWarp prst="textNoShape">
              <a:avLst/>
            </a:prstTxWarp>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r>
              <a:rPr lang="en-US"/>
              <a:t>Econ 340, Deardorff, Lecture 23:  Environment, Labor</a:t>
            </a:r>
          </a:p>
        </p:txBody>
      </p:sp>
      <p:sp>
        <p:nvSpPr>
          <p:cNvPr id="24" name="Slide Number Placeholder 5"/>
          <p:cNvSpPr>
            <a:spLocks noGrp="1"/>
          </p:cNvSpPr>
          <p:nvPr>
            <p:ph type="sldNum" sz="quarter" idx="12"/>
          </p:nvPr>
        </p:nvSpPr>
        <p:spPr/>
        <p:txBody>
          <a:bodyPr/>
          <a:lstStyle/>
          <a:p>
            <a:fld id="{2967E5E9-7B0F-704C-890D-FBE7B218F7FE}" type="slidenum">
              <a:rPr lang="en-US"/>
              <a:pPr/>
              <a:t>59</a:t>
            </a:fld>
            <a:endParaRPr lang="en-US"/>
          </a:p>
        </p:txBody>
      </p:sp>
      <p:sp>
        <p:nvSpPr>
          <p:cNvPr id="44034" name="Rectangle 2"/>
          <p:cNvSpPr>
            <a:spLocks noGrp="1" noChangeArrowheads="1"/>
          </p:cNvSpPr>
          <p:nvPr>
            <p:ph type="title"/>
          </p:nvPr>
        </p:nvSpPr>
        <p:spPr/>
        <p:txBody>
          <a:bodyPr/>
          <a:lstStyle/>
          <a:p>
            <a:r>
              <a:rPr lang="en-US"/>
              <a:t>Labor Standards: Issues</a:t>
            </a:r>
          </a:p>
        </p:txBody>
      </p:sp>
      <p:sp>
        <p:nvSpPr>
          <p:cNvPr id="44035" name="Rectangle 3"/>
          <p:cNvSpPr>
            <a:spLocks noGrp="1" noChangeArrowheads="1"/>
          </p:cNvSpPr>
          <p:nvPr>
            <p:ph type="body" idx="1"/>
          </p:nvPr>
        </p:nvSpPr>
        <p:spPr/>
        <p:txBody>
          <a:bodyPr/>
          <a:lstStyle/>
          <a:p>
            <a:pPr marL="609600" indent="-609600">
              <a:buFontTx/>
              <a:buNone/>
            </a:pPr>
            <a:r>
              <a:rPr lang="en-US"/>
              <a:t>Effect of labor standards:  </a:t>
            </a:r>
            <a:r>
              <a:rPr lang="en-US">
                <a:solidFill>
                  <a:srgbClr val="FF0000"/>
                </a:solidFill>
              </a:rPr>
              <a:t>Minimum wage</a:t>
            </a:r>
          </a:p>
        </p:txBody>
      </p:sp>
      <p:sp>
        <p:nvSpPr>
          <p:cNvPr id="44036" name="Line 4"/>
          <p:cNvSpPr>
            <a:spLocks noChangeShapeType="1"/>
          </p:cNvSpPr>
          <p:nvPr/>
        </p:nvSpPr>
        <p:spPr bwMode="auto">
          <a:xfrm>
            <a:off x="2819400" y="2667000"/>
            <a:ext cx="0" cy="3124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4037" name="Line 5"/>
          <p:cNvSpPr>
            <a:spLocks noChangeShapeType="1"/>
          </p:cNvSpPr>
          <p:nvPr/>
        </p:nvSpPr>
        <p:spPr bwMode="auto">
          <a:xfrm>
            <a:off x="2819400" y="5791200"/>
            <a:ext cx="3276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4038" name="Line 6"/>
          <p:cNvSpPr>
            <a:spLocks noChangeShapeType="1"/>
          </p:cNvSpPr>
          <p:nvPr/>
        </p:nvSpPr>
        <p:spPr bwMode="auto">
          <a:xfrm flipV="1">
            <a:off x="3352800" y="3124200"/>
            <a:ext cx="2133600" cy="2133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4039" name="Line 7"/>
          <p:cNvSpPr>
            <a:spLocks noChangeShapeType="1"/>
          </p:cNvSpPr>
          <p:nvPr/>
        </p:nvSpPr>
        <p:spPr bwMode="auto">
          <a:xfrm>
            <a:off x="3276600" y="3124200"/>
            <a:ext cx="2362200" cy="2209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4040" name="Line 8"/>
          <p:cNvSpPr>
            <a:spLocks noChangeShapeType="1"/>
          </p:cNvSpPr>
          <p:nvPr/>
        </p:nvSpPr>
        <p:spPr bwMode="auto">
          <a:xfrm flipH="1">
            <a:off x="2819400" y="4191000"/>
            <a:ext cx="1600200" cy="0"/>
          </a:xfrm>
          <a:prstGeom prst="line">
            <a:avLst/>
          </a:prstGeom>
          <a:noFill/>
          <a:ln w="38100">
            <a:solidFill>
              <a:schemeClr val="tx1"/>
            </a:solidFill>
            <a:prstDash val="dash"/>
            <a:round/>
            <a:headEnd/>
            <a:tailEnd/>
          </a:ln>
          <a:effectLst/>
        </p:spPr>
        <p:txBody>
          <a:bodyPr>
            <a:prstTxWarp prst="textNoShape">
              <a:avLst/>
            </a:prstTxWarp>
          </a:bodyPr>
          <a:lstStyle/>
          <a:p>
            <a:endParaRPr lang="en-US"/>
          </a:p>
        </p:txBody>
      </p:sp>
      <p:sp>
        <p:nvSpPr>
          <p:cNvPr id="44041" name="Line 9"/>
          <p:cNvSpPr>
            <a:spLocks noChangeShapeType="1"/>
          </p:cNvSpPr>
          <p:nvPr/>
        </p:nvSpPr>
        <p:spPr bwMode="auto">
          <a:xfrm>
            <a:off x="2819400" y="3581400"/>
            <a:ext cx="2819400" cy="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44042" name="Text Box 10"/>
          <p:cNvSpPr txBox="1">
            <a:spLocks noChangeArrowheads="1"/>
          </p:cNvSpPr>
          <p:nvPr/>
        </p:nvSpPr>
        <p:spPr bwMode="auto">
          <a:xfrm>
            <a:off x="5715000" y="51054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p>
        </p:txBody>
      </p:sp>
      <p:sp>
        <p:nvSpPr>
          <p:cNvPr id="44043" name="Text Box 11"/>
          <p:cNvSpPr txBox="1">
            <a:spLocks noChangeArrowheads="1"/>
          </p:cNvSpPr>
          <p:nvPr/>
        </p:nvSpPr>
        <p:spPr bwMode="auto">
          <a:xfrm>
            <a:off x="5486400" y="28956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p>
        </p:txBody>
      </p:sp>
      <p:sp>
        <p:nvSpPr>
          <p:cNvPr id="44044" name="Text Box 12"/>
          <p:cNvSpPr txBox="1">
            <a:spLocks noChangeArrowheads="1"/>
          </p:cNvSpPr>
          <p:nvPr/>
        </p:nvSpPr>
        <p:spPr bwMode="auto">
          <a:xfrm>
            <a:off x="5791200" y="57912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L</a:t>
            </a:r>
          </a:p>
        </p:txBody>
      </p:sp>
      <p:sp>
        <p:nvSpPr>
          <p:cNvPr id="44045" name="Text Box 13"/>
          <p:cNvSpPr txBox="1">
            <a:spLocks noChangeArrowheads="1"/>
          </p:cNvSpPr>
          <p:nvPr/>
        </p:nvSpPr>
        <p:spPr bwMode="auto">
          <a:xfrm>
            <a:off x="2443163" y="24384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w</a:t>
            </a:r>
          </a:p>
        </p:txBody>
      </p:sp>
      <p:sp>
        <p:nvSpPr>
          <p:cNvPr id="44046" name="Line 14"/>
          <p:cNvSpPr>
            <a:spLocks noChangeShapeType="1"/>
          </p:cNvSpPr>
          <p:nvPr/>
        </p:nvSpPr>
        <p:spPr bwMode="auto">
          <a:xfrm flipV="1">
            <a:off x="2514600" y="3581400"/>
            <a:ext cx="0" cy="609600"/>
          </a:xfrm>
          <a:prstGeom prst="line">
            <a:avLst/>
          </a:prstGeom>
          <a:noFill/>
          <a:ln w="38100">
            <a:solidFill>
              <a:srgbClr val="FF0000"/>
            </a:solidFill>
            <a:round/>
            <a:headEnd/>
            <a:tailEnd type="triangle" w="lg" len="lg"/>
          </a:ln>
          <a:effectLst/>
        </p:spPr>
        <p:txBody>
          <a:bodyPr>
            <a:prstTxWarp prst="textNoShape">
              <a:avLst/>
            </a:prstTxWarp>
          </a:bodyPr>
          <a:lstStyle/>
          <a:p>
            <a:endParaRPr lang="en-US"/>
          </a:p>
        </p:txBody>
      </p:sp>
      <p:sp>
        <p:nvSpPr>
          <p:cNvPr id="44047" name="Line 15"/>
          <p:cNvSpPr>
            <a:spLocks noChangeShapeType="1"/>
          </p:cNvSpPr>
          <p:nvPr/>
        </p:nvSpPr>
        <p:spPr bwMode="auto">
          <a:xfrm>
            <a:off x="4397375" y="4194175"/>
            <a:ext cx="0" cy="1582738"/>
          </a:xfrm>
          <a:prstGeom prst="line">
            <a:avLst/>
          </a:prstGeom>
          <a:noFill/>
          <a:ln w="38100">
            <a:solidFill>
              <a:schemeClr val="tx1"/>
            </a:solidFill>
            <a:prstDash val="dash"/>
            <a:round/>
            <a:headEnd/>
            <a:tailEnd/>
          </a:ln>
          <a:effectLst/>
        </p:spPr>
        <p:txBody>
          <a:bodyPr>
            <a:prstTxWarp prst="textNoShape">
              <a:avLst/>
            </a:prstTxWarp>
          </a:bodyPr>
          <a:lstStyle/>
          <a:p>
            <a:endParaRPr lang="en-US"/>
          </a:p>
        </p:txBody>
      </p:sp>
      <p:sp>
        <p:nvSpPr>
          <p:cNvPr id="44048" name="Line 16"/>
          <p:cNvSpPr>
            <a:spLocks noChangeShapeType="1"/>
          </p:cNvSpPr>
          <p:nvPr/>
        </p:nvSpPr>
        <p:spPr bwMode="auto">
          <a:xfrm>
            <a:off x="3759200" y="3584575"/>
            <a:ext cx="0" cy="2178050"/>
          </a:xfrm>
          <a:prstGeom prst="line">
            <a:avLst/>
          </a:prstGeom>
          <a:noFill/>
          <a:ln w="38100">
            <a:solidFill>
              <a:srgbClr val="FF0000"/>
            </a:solidFill>
            <a:prstDash val="dash"/>
            <a:round/>
            <a:headEnd/>
            <a:tailEnd/>
          </a:ln>
          <a:effectLst/>
        </p:spPr>
        <p:txBody>
          <a:bodyPr>
            <a:prstTxWarp prst="textNoShape">
              <a:avLst/>
            </a:prstTxWarp>
          </a:bodyPr>
          <a:lstStyle/>
          <a:p>
            <a:endParaRPr lang="en-US"/>
          </a:p>
        </p:txBody>
      </p:sp>
      <p:sp>
        <p:nvSpPr>
          <p:cNvPr id="44049" name="Line 17"/>
          <p:cNvSpPr>
            <a:spLocks noChangeShapeType="1"/>
          </p:cNvSpPr>
          <p:nvPr/>
        </p:nvSpPr>
        <p:spPr bwMode="auto">
          <a:xfrm flipH="1" flipV="1">
            <a:off x="3762375" y="5948363"/>
            <a:ext cx="638175" cy="0"/>
          </a:xfrm>
          <a:prstGeom prst="line">
            <a:avLst/>
          </a:prstGeom>
          <a:noFill/>
          <a:ln w="38100">
            <a:solidFill>
              <a:srgbClr val="FF0000"/>
            </a:solidFill>
            <a:round/>
            <a:headEnd/>
            <a:tailEnd type="triangle" w="lg" len="lg"/>
          </a:ln>
          <a:effectLst/>
        </p:spPr>
        <p:txBody>
          <a:bodyPr>
            <a:prstTxWarp prst="textNoShape">
              <a:avLst/>
            </a:prstTxWarp>
          </a:bodyPr>
          <a:lstStyle/>
          <a:p>
            <a:endParaRPr lang="en-US"/>
          </a:p>
        </p:txBody>
      </p:sp>
      <p:sp>
        <p:nvSpPr>
          <p:cNvPr id="44050" name="Text Box 18"/>
          <p:cNvSpPr txBox="1">
            <a:spLocks noChangeArrowheads="1"/>
          </p:cNvSpPr>
          <p:nvPr/>
        </p:nvSpPr>
        <p:spPr bwMode="auto">
          <a:xfrm>
            <a:off x="517525" y="3636963"/>
            <a:ext cx="1931988" cy="457200"/>
          </a:xfrm>
          <a:prstGeom prst="rect">
            <a:avLst/>
          </a:prstGeom>
          <a:noFill/>
          <a:ln w="9525">
            <a:noFill/>
            <a:miter lim="800000"/>
            <a:headEnd/>
            <a:tailEnd/>
          </a:ln>
          <a:effectLst/>
        </p:spPr>
        <p:txBody>
          <a:bodyPr wrap="none">
            <a:prstTxWarp prst="textNoShape">
              <a:avLst/>
            </a:prstTxWarp>
            <a:spAutoFit/>
          </a:bodyPr>
          <a:lstStyle/>
          <a:p>
            <a:r>
              <a:rPr lang="en-US" sz="2400">
                <a:solidFill>
                  <a:srgbClr val="FF0000"/>
                </a:solidFill>
              </a:rPr>
              <a:t>Raises wage</a:t>
            </a:r>
          </a:p>
        </p:txBody>
      </p:sp>
      <p:sp>
        <p:nvSpPr>
          <p:cNvPr id="44051" name="Text Box 19"/>
          <p:cNvSpPr txBox="1">
            <a:spLocks noChangeArrowheads="1"/>
          </p:cNvSpPr>
          <p:nvPr/>
        </p:nvSpPr>
        <p:spPr bwMode="auto">
          <a:xfrm>
            <a:off x="430213" y="5857875"/>
            <a:ext cx="3354387" cy="457200"/>
          </a:xfrm>
          <a:prstGeom prst="rect">
            <a:avLst/>
          </a:prstGeom>
          <a:noFill/>
          <a:ln w="9525">
            <a:noFill/>
            <a:miter lim="800000"/>
            <a:headEnd/>
            <a:tailEnd/>
          </a:ln>
          <a:effectLst/>
        </p:spPr>
        <p:txBody>
          <a:bodyPr wrap="none">
            <a:prstTxWarp prst="textNoShape">
              <a:avLst/>
            </a:prstTxWarp>
            <a:spAutoFit/>
          </a:bodyPr>
          <a:lstStyle/>
          <a:p>
            <a:r>
              <a:rPr lang="en-US" sz="2400">
                <a:solidFill>
                  <a:srgbClr val="FF0000"/>
                </a:solidFill>
              </a:rPr>
              <a:t>But lowers employment</a:t>
            </a:r>
          </a:p>
        </p:txBody>
      </p:sp>
      <p:sp>
        <p:nvSpPr>
          <p:cNvPr id="44052" name="AutoShape 20"/>
          <p:cNvSpPr>
            <a:spLocks/>
          </p:cNvSpPr>
          <p:nvPr/>
        </p:nvSpPr>
        <p:spPr bwMode="auto">
          <a:xfrm rot="-5400000">
            <a:off x="4317207" y="2780506"/>
            <a:ext cx="173038" cy="1247775"/>
          </a:xfrm>
          <a:prstGeom prst="rightBrace">
            <a:avLst>
              <a:gd name="adj1" fmla="val 60092"/>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44053" name="Text Box 21"/>
          <p:cNvSpPr txBox="1">
            <a:spLocks noChangeArrowheads="1"/>
          </p:cNvSpPr>
          <p:nvPr/>
        </p:nvSpPr>
        <p:spPr bwMode="auto">
          <a:xfrm>
            <a:off x="4406900" y="2344738"/>
            <a:ext cx="3897313" cy="457200"/>
          </a:xfrm>
          <a:prstGeom prst="rect">
            <a:avLst/>
          </a:prstGeom>
          <a:noFill/>
          <a:ln w="9525">
            <a:noFill/>
            <a:miter lim="800000"/>
            <a:headEnd/>
            <a:tailEnd/>
          </a:ln>
          <a:effectLst/>
        </p:spPr>
        <p:txBody>
          <a:bodyPr wrap="none">
            <a:prstTxWarp prst="textNoShape">
              <a:avLst/>
            </a:prstTxWarp>
            <a:spAutoFit/>
          </a:bodyPr>
          <a:lstStyle/>
          <a:p>
            <a:r>
              <a:rPr lang="en-US" sz="2400">
                <a:solidFill>
                  <a:srgbClr val="FF0000"/>
                </a:solidFill>
              </a:rPr>
              <a:t>And creates unemployment</a:t>
            </a:r>
          </a:p>
        </p:txBody>
      </p:sp>
      <p:sp>
        <p:nvSpPr>
          <p:cNvPr id="44054" name="Line 22"/>
          <p:cNvSpPr>
            <a:spLocks noChangeShapeType="1"/>
          </p:cNvSpPr>
          <p:nvPr/>
        </p:nvSpPr>
        <p:spPr bwMode="auto">
          <a:xfrm flipH="1">
            <a:off x="4429125" y="2682875"/>
            <a:ext cx="85725" cy="550863"/>
          </a:xfrm>
          <a:prstGeom prst="line">
            <a:avLst/>
          </a:prstGeom>
          <a:noFill/>
          <a:ln w="38100">
            <a:solidFill>
              <a:srgbClr val="FF0000"/>
            </a:solidFill>
            <a:round/>
            <a:headEnd/>
            <a:tailEnd type="triangle" w="lg" len="lg"/>
          </a:ln>
          <a:effectLst/>
        </p:spPr>
        <p:txBody>
          <a:bodyPr>
            <a:prstTxWarp prst="textNoShape">
              <a:avLst/>
            </a:prstTxWarp>
          </a:bodyPr>
          <a:lstStyle/>
          <a:p>
            <a:endParaRPr lang="en-US"/>
          </a:p>
        </p:txBody>
      </p:sp>
      <p:sp>
        <p:nvSpPr>
          <p:cNvPr id="25" name="Text Box 23">
            <a:extLst>
              <a:ext uri="{FF2B5EF4-FFF2-40B4-BE49-F238E27FC236}">
                <a16:creationId xmlns:a16="http://schemas.microsoft.com/office/drawing/2014/main" id="{F39AC748-0BBC-C64E-974A-B955672B50A5}"/>
              </a:ext>
            </a:extLst>
          </p:cNvPr>
          <p:cNvSpPr txBox="1">
            <a:spLocks noChangeArrowheads="1"/>
          </p:cNvSpPr>
          <p:nvPr/>
        </p:nvSpPr>
        <p:spPr bwMode="auto">
          <a:xfrm>
            <a:off x="6324600" y="4114800"/>
            <a:ext cx="2525713" cy="1323439"/>
          </a:xfrm>
          <a:prstGeom prst="rect">
            <a:avLst/>
          </a:prstGeom>
          <a:noFill/>
          <a:ln w="38100">
            <a:solidFill>
              <a:srgbClr val="00B050"/>
            </a:solidFill>
            <a:miter lim="800000"/>
            <a:headEnd/>
            <a:tailEnd/>
          </a:ln>
          <a:effectLst/>
        </p:spPr>
        <p:txBody>
          <a:bodyPr>
            <a:prstTxWarp prst="textNoShape">
              <a:avLst/>
            </a:prstTxWarp>
            <a:spAutoFit/>
          </a:bodyPr>
          <a:lstStyle/>
          <a:p>
            <a:pPr>
              <a:spcBef>
                <a:spcPct val="50000"/>
              </a:spcBef>
            </a:pPr>
            <a:r>
              <a:rPr lang="en-US" sz="2000" dirty="0">
                <a:solidFill>
                  <a:srgbClr val="00B050"/>
                </a:solidFill>
              </a:rPr>
              <a:t>Does labor benefit?</a:t>
            </a:r>
          </a:p>
          <a:p>
            <a:pPr>
              <a:spcBef>
                <a:spcPct val="50000"/>
              </a:spcBef>
            </a:pPr>
            <a:r>
              <a:rPr lang="en-US" sz="2000" dirty="0">
                <a:solidFill>
                  <a:srgbClr val="00B050"/>
                </a:solidFill>
              </a:rPr>
              <a:t>Yes, if still employed</a:t>
            </a:r>
          </a:p>
          <a:p>
            <a:pPr>
              <a:spcBef>
                <a:spcPct val="50000"/>
              </a:spcBef>
            </a:pPr>
            <a:r>
              <a:rPr lang="en-US" sz="2000" dirty="0">
                <a:solidFill>
                  <a:srgbClr val="00B050"/>
                </a:solidFill>
              </a:rPr>
              <a:t>No if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nimBg="1"/>
      <p:bldP spid="44046" grpId="0" animBg="1"/>
      <p:bldP spid="44048" grpId="0" animBg="1"/>
      <p:bldP spid="44049" grpId="0" animBg="1"/>
      <p:bldP spid="44050" grpId="0"/>
      <p:bldP spid="44051" grpId="0"/>
      <p:bldP spid="44052" grpId="0" animBg="1"/>
      <p:bldP spid="44053" grpId="0"/>
      <p:bldP spid="4405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27C3FC-597C-A446-99B2-55135CF85F10}"/>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F0F5E671-F9AB-B042-AD6A-B950DF2AC2B1}"/>
              </a:ext>
            </a:extLst>
          </p:cNvPr>
          <p:cNvSpPr>
            <a:spLocks noGrp="1"/>
          </p:cNvSpPr>
          <p:nvPr>
            <p:ph type="sldNum" sz="quarter" idx="12"/>
          </p:nvPr>
        </p:nvSpPr>
        <p:spPr/>
        <p:txBody>
          <a:bodyPr/>
          <a:lstStyle/>
          <a:p>
            <a:fld id="{B8110CFB-C5D0-7E4C-8ABB-3B94C0A65A6F}" type="slidenum">
              <a:rPr lang="en-US" smtClean="0"/>
              <a:pPr/>
              <a:t>6</a:t>
            </a:fld>
            <a:endParaRPr lang="en-US"/>
          </a:p>
        </p:txBody>
      </p:sp>
      <p:pic>
        <p:nvPicPr>
          <p:cNvPr id="2" name="Picture 1">
            <a:extLst>
              <a:ext uri="{FF2B5EF4-FFF2-40B4-BE49-F238E27FC236}">
                <a16:creationId xmlns:a16="http://schemas.microsoft.com/office/drawing/2014/main" id="{3C142FBA-CE2A-8F4D-BC21-661E25636C0F}"/>
              </a:ext>
            </a:extLst>
          </p:cNvPr>
          <p:cNvPicPr>
            <a:picLocks noChangeAspect="1"/>
          </p:cNvPicPr>
          <p:nvPr/>
        </p:nvPicPr>
        <p:blipFill>
          <a:blip r:embed="rId2"/>
          <a:stretch>
            <a:fillRect/>
          </a:stretch>
        </p:blipFill>
        <p:spPr>
          <a:xfrm>
            <a:off x="615879" y="0"/>
            <a:ext cx="7912241" cy="6858000"/>
          </a:xfrm>
          <a:prstGeom prst="rect">
            <a:avLst/>
          </a:prstGeom>
        </p:spPr>
      </p:pic>
    </p:spTree>
    <p:extLst>
      <p:ext uri="{BB962C8B-B14F-4D97-AF65-F5344CB8AC3E}">
        <p14:creationId xmlns:p14="http://schemas.microsoft.com/office/powerpoint/2010/main" val="3250264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r>
              <a:rPr lang="en-US"/>
              <a:t>Econ 340, Deardorff, Lecture 23:  Environment, Labor</a:t>
            </a:r>
          </a:p>
        </p:txBody>
      </p:sp>
      <p:sp>
        <p:nvSpPr>
          <p:cNvPr id="24" name="Slide Number Placeholder 5"/>
          <p:cNvSpPr>
            <a:spLocks noGrp="1"/>
          </p:cNvSpPr>
          <p:nvPr>
            <p:ph type="sldNum" sz="quarter" idx="12"/>
          </p:nvPr>
        </p:nvSpPr>
        <p:spPr/>
        <p:txBody>
          <a:bodyPr/>
          <a:lstStyle/>
          <a:p>
            <a:fld id="{19FCDA15-F55D-DC4A-95C3-88C36A41F7AE}" type="slidenum">
              <a:rPr lang="en-US"/>
              <a:pPr/>
              <a:t>60</a:t>
            </a:fld>
            <a:endParaRPr lang="en-US"/>
          </a:p>
        </p:txBody>
      </p:sp>
      <p:sp>
        <p:nvSpPr>
          <p:cNvPr id="45058" name="Rectangle 2"/>
          <p:cNvSpPr>
            <a:spLocks noGrp="1" noChangeArrowheads="1"/>
          </p:cNvSpPr>
          <p:nvPr>
            <p:ph type="title"/>
          </p:nvPr>
        </p:nvSpPr>
        <p:spPr/>
        <p:txBody>
          <a:bodyPr/>
          <a:lstStyle/>
          <a:p>
            <a:r>
              <a:rPr lang="en-US"/>
              <a:t>Labor Standards: Issues</a:t>
            </a:r>
          </a:p>
        </p:txBody>
      </p:sp>
      <p:sp>
        <p:nvSpPr>
          <p:cNvPr id="45059" name="Rectangle 3"/>
          <p:cNvSpPr>
            <a:spLocks noGrp="1" noChangeArrowheads="1"/>
          </p:cNvSpPr>
          <p:nvPr>
            <p:ph type="body" idx="1"/>
          </p:nvPr>
        </p:nvSpPr>
        <p:spPr>
          <a:xfrm>
            <a:off x="457200" y="1252538"/>
            <a:ext cx="8229600" cy="4873625"/>
          </a:xfrm>
        </p:spPr>
        <p:txBody>
          <a:bodyPr/>
          <a:lstStyle/>
          <a:p>
            <a:pPr marL="609600" indent="-609600">
              <a:buFontTx/>
              <a:buNone/>
            </a:pPr>
            <a:r>
              <a:rPr lang="en-US"/>
              <a:t>Effect of labor standards:  </a:t>
            </a:r>
          </a:p>
          <a:p>
            <a:pPr marL="609600" indent="-609600">
              <a:buFontTx/>
              <a:buNone/>
            </a:pPr>
            <a:r>
              <a:rPr lang="en-US"/>
              <a:t>	</a:t>
            </a:r>
            <a:r>
              <a:rPr lang="en-US">
                <a:solidFill>
                  <a:srgbClr val="FF0000"/>
                </a:solidFill>
              </a:rPr>
              <a:t>Legislating Better conditions</a:t>
            </a:r>
          </a:p>
        </p:txBody>
      </p:sp>
      <p:sp>
        <p:nvSpPr>
          <p:cNvPr id="45066" name="Text Box 10"/>
          <p:cNvSpPr txBox="1">
            <a:spLocks noChangeArrowheads="1"/>
          </p:cNvSpPr>
          <p:nvPr/>
        </p:nvSpPr>
        <p:spPr bwMode="auto">
          <a:xfrm>
            <a:off x="5715000" y="51054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p>
        </p:txBody>
      </p:sp>
      <p:sp>
        <p:nvSpPr>
          <p:cNvPr id="45068" name="Text Box 12"/>
          <p:cNvSpPr txBox="1">
            <a:spLocks noChangeArrowheads="1"/>
          </p:cNvSpPr>
          <p:nvPr/>
        </p:nvSpPr>
        <p:spPr bwMode="auto">
          <a:xfrm>
            <a:off x="5791200" y="57912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L</a:t>
            </a:r>
          </a:p>
        </p:txBody>
      </p:sp>
      <p:sp>
        <p:nvSpPr>
          <p:cNvPr id="45074" name="Text Box 18"/>
          <p:cNvSpPr txBox="1">
            <a:spLocks noChangeArrowheads="1"/>
          </p:cNvSpPr>
          <p:nvPr/>
        </p:nvSpPr>
        <p:spPr bwMode="auto">
          <a:xfrm>
            <a:off x="446088" y="4116388"/>
            <a:ext cx="1982787" cy="457200"/>
          </a:xfrm>
          <a:prstGeom prst="rect">
            <a:avLst/>
          </a:prstGeom>
          <a:noFill/>
          <a:ln w="9525">
            <a:noFill/>
            <a:miter lim="800000"/>
            <a:headEnd/>
            <a:tailEnd/>
          </a:ln>
          <a:effectLst/>
        </p:spPr>
        <p:txBody>
          <a:bodyPr wrap="none">
            <a:prstTxWarp prst="textNoShape">
              <a:avLst/>
            </a:prstTxWarp>
            <a:spAutoFit/>
          </a:bodyPr>
          <a:lstStyle/>
          <a:p>
            <a:r>
              <a:rPr lang="en-US" sz="2400">
                <a:solidFill>
                  <a:srgbClr val="FF0000"/>
                </a:solidFill>
              </a:rPr>
              <a:t>Lowers wage</a:t>
            </a:r>
          </a:p>
        </p:txBody>
      </p:sp>
      <p:sp>
        <p:nvSpPr>
          <p:cNvPr id="45075" name="Text Box 19"/>
          <p:cNvSpPr txBox="1">
            <a:spLocks noChangeArrowheads="1"/>
          </p:cNvSpPr>
          <p:nvPr/>
        </p:nvSpPr>
        <p:spPr bwMode="auto">
          <a:xfrm>
            <a:off x="430213" y="5857875"/>
            <a:ext cx="3440112" cy="457200"/>
          </a:xfrm>
          <a:prstGeom prst="rect">
            <a:avLst/>
          </a:prstGeom>
          <a:noFill/>
          <a:ln w="9525">
            <a:noFill/>
            <a:miter lim="800000"/>
            <a:headEnd/>
            <a:tailEnd/>
          </a:ln>
          <a:effectLst/>
        </p:spPr>
        <p:txBody>
          <a:bodyPr wrap="none">
            <a:prstTxWarp prst="textNoShape">
              <a:avLst/>
            </a:prstTxWarp>
            <a:spAutoFit/>
          </a:bodyPr>
          <a:lstStyle/>
          <a:p>
            <a:r>
              <a:rPr lang="en-US" sz="2400">
                <a:solidFill>
                  <a:srgbClr val="FF0000"/>
                </a:solidFill>
              </a:rPr>
              <a:t>And lowers employment</a:t>
            </a:r>
          </a:p>
        </p:txBody>
      </p:sp>
      <p:grpSp>
        <p:nvGrpSpPr>
          <p:cNvPr id="2" name="Group 1">
            <a:extLst>
              <a:ext uri="{FF2B5EF4-FFF2-40B4-BE49-F238E27FC236}">
                <a16:creationId xmlns:a16="http://schemas.microsoft.com/office/drawing/2014/main" id="{DB0ED40C-6804-8A4F-85CE-3291FCF09B44}"/>
              </a:ext>
            </a:extLst>
          </p:cNvPr>
          <p:cNvGrpSpPr/>
          <p:nvPr/>
        </p:nvGrpSpPr>
        <p:grpSpPr>
          <a:xfrm>
            <a:off x="2443163" y="2438400"/>
            <a:ext cx="3881437" cy="3509963"/>
            <a:chOff x="2443163" y="2438400"/>
            <a:chExt cx="3881437" cy="3509963"/>
          </a:xfrm>
        </p:grpSpPr>
        <p:sp>
          <p:nvSpPr>
            <p:cNvPr id="45060" name="Line 4"/>
            <p:cNvSpPr>
              <a:spLocks noChangeShapeType="1"/>
            </p:cNvSpPr>
            <p:nvPr/>
          </p:nvSpPr>
          <p:spPr bwMode="auto">
            <a:xfrm>
              <a:off x="2819400" y="2667000"/>
              <a:ext cx="0" cy="3124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5061" name="Line 5"/>
            <p:cNvSpPr>
              <a:spLocks noChangeShapeType="1"/>
            </p:cNvSpPr>
            <p:nvPr/>
          </p:nvSpPr>
          <p:spPr bwMode="auto">
            <a:xfrm>
              <a:off x="2819400" y="5791200"/>
              <a:ext cx="3276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5062" name="Line 6"/>
            <p:cNvSpPr>
              <a:spLocks noChangeShapeType="1"/>
            </p:cNvSpPr>
            <p:nvPr/>
          </p:nvSpPr>
          <p:spPr bwMode="auto">
            <a:xfrm flipV="1">
              <a:off x="3352800" y="3124200"/>
              <a:ext cx="2133600" cy="2133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5063" name="Line 7"/>
            <p:cNvSpPr>
              <a:spLocks noChangeShapeType="1"/>
            </p:cNvSpPr>
            <p:nvPr/>
          </p:nvSpPr>
          <p:spPr bwMode="auto">
            <a:xfrm>
              <a:off x="3276600" y="3124200"/>
              <a:ext cx="2362200" cy="22098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45064" name="Line 8"/>
            <p:cNvSpPr>
              <a:spLocks noChangeShapeType="1"/>
            </p:cNvSpPr>
            <p:nvPr/>
          </p:nvSpPr>
          <p:spPr bwMode="auto">
            <a:xfrm flipH="1">
              <a:off x="2819400" y="4191000"/>
              <a:ext cx="1600200" cy="0"/>
            </a:xfrm>
            <a:prstGeom prst="line">
              <a:avLst/>
            </a:prstGeom>
            <a:noFill/>
            <a:ln w="38100">
              <a:solidFill>
                <a:schemeClr val="tx1"/>
              </a:solidFill>
              <a:prstDash val="dash"/>
              <a:round/>
              <a:headEnd/>
              <a:tailEnd/>
            </a:ln>
            <a:effectLst/>
          </p:spPr>
          <p:txBody>
            <a:bodyPr>
              <a:prstTxWarp prst="textNoShape">
                <a:avLst/>
              </a:prstTxWarp>
            </a:bodyPr>
            <a:lstStyle/>
            <a:p>
              <a:endParaRPr lang="en-US"/>
            </a:p>
          </p:txBody>
        </p:sp>
        <p:sp>
          <p:nvSpPr>
            <p:cNvPr id="45067" name="Text Box 11"/>
            <p:cNvSpPr txBox="1">
              <a:spLocks noChangeArrowheads="1"/>
            </p:cNvSpPr>
            <p:nvPr/>
          </p:nvSpPr>
          <p:spPr bwMode="auto">
            <a:xfrm>
              <a:off x="5486400" y="28956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p>
          </p:txBody>
        </p:sp>
        <p:sp>
          <p:nvSpPr>
            <p:cNvPr id="45069" name="Text Box 13"/>
            <p:cNvSpPr txBox="1">
              <a:spLocks noChangeArrowheads="1"/>
            </p:cNvSpPr>
            <p:nvPr/>
          </p:nvSpPr>
          <p:spPr bwMode="auto">
            <a:xfrm>
              <a:off x="2443163" y="24384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w</a:t>
              </a:r>
            </a:p>
          </p:txBody>
        </p:sp>
        <p:sp>
          <p:nvSpPr>
            <p:cNvPr id="45070" name="Line 14"/>
            <p:cNvSpPr>
              <a:spLocks noChangeShapeType="1"/>
            </p:cNvSpPr>
            <p:nvPr/>
          </p:nvSpPr>
          <p:spPr bwMode="auto">
            <a:xfrm>
              <a:off x="2514600" y="4191000"/>
              <a:ext cx="14288" cy="349250"/>
            </a:xfrm>
            <a:prstGeom prst="line">
              <a:avLst/>
            </a:prstGeom>
            <a:noFill/>
            <a:ln w="38100">
              <a:solidFill>
                <a:srgbClr val="FF0000"/>
              </a:solidFill>
              <a:round/>
              <a:headEnd/>
              <a:tailEnd type="triangle" w="lg" len="lg"/>
            </a:ln>
            <a:effectLst/>
          </p:spPr>
          <p:txBody>
            <a:bodyPr>
              <a:prstTxWarp prst="textNoShape">
                <a:avLst/>
              </a:prstTxWarp>
            </a:bodyPr>
            <a:lstStyle/>
            <a:p>
              <a:endParaRPr lang="en-US"/>
            </a:p>
          </p:txBody>
        </p:sp>
        <p:sp>
          <p:nvSpPr>
            <p:cNvPr id="45071" name="Line 15"/>
            <p:cNvSpPr>
              <a:spLocks noChangeShapeType="1"/>
            </p:cNvSpPr>
            <p:nvPr/>
          </p:nvSpPr>
          <p:spPr bwMode="auto">
            <a:xfrm>
              <a:off x="4397375" y="4194175"/>
              <a:ext cx="0" cy="1582738"/>
            </a:xfrm>
            <a:prstGeom prst="line">
              <a:avLst/>
            </a:prstGeom>
            <a:noFill/>
            <a:ln w="38100">
              <a:solidFill>
                <a:schemeClr val="tx1"/>
              </a:solidFill>
              <a:prstDash val="dash"/>
              <a:round/>
              <a:headEnd/>
              <a:tailEnd/>
            </a:ln>
            <a:effectLst/>
          </p:spPr>
          <p:txBody>
            <a:bodyPr>
              <a:prstTxWarp prst="textNoShape">
                <a:avLst/>
              </a:prstTxWarp>
            </a:bodyPr>
            <a:lstStyle/>
            <a:p>
              <a:endParaRPr lang="en-US"/>
            </a:p>
          </p:txBody>
        </p:sp>
        <p:sp>
          <p:nvSpPr>
            <p:cNvPr id="45072" name="Line 16"/>
            <p:cNvSpPr>
              <a:spLocks noChangeShapeType="1"/>
            </p:cNvSpPr>
            <p:nvPr/>
          </p:nvSpPr>
          <p:spPr bwMode="auto">
            <a:xfrm>
              <a:off x="4006850" y="4556125"/>
              <a:ext cx="14288" cy="1249363"/>
            </a:xfrm>
            <a:prstGeom prst="line">
              <a:avLst/>
            </a:prstGeom>
            <a:noFill/>
            <a:ln w="38100">
              <a:solidFill>
                <a:srgbClr val="FF0000"/>
              </a:solidFill>
              <a:prstDash val="dash"/>
              <a:round/>
              <a:headEnd/>
              <a:tailEnd/>
            </a:ln>
            <a:effectLst/>
          </p:spPr>
          <p:txBody>
            <a:bodyPr>
              <a:prstTxWarp prst="textNoShape">
                <a:avLst/>
              </a:prstTxWarp>
            </a:bodyPr>
            <a:lstStyle/>
            <a:p>
              <a:endParaRPr lang="en-US"/>
            </a:p>
          </p:txBody>
        </p:sp>
        <p:sp>
          <p:nvSpPr>
            <p:cNvPr id="45073" name="Line 17"/>
            <p:cNvSpPr>
              <a:spLocks noChangeShapeType="1"/>
            </p:cNvSpPr>
            <p:nvPr/>
          </p:nvSpPr>
          <p:spPr bwMode="auto">
            <a:xfrm flipH="1" flipV="1">
              <a:off x="4038600" y="5948363"/>
              <a:ext cx="361950" cy="0"/>
            </a:xfrm>
            <a:prstGeom prst="line">
              <a:avLst/>
            </a:prstGeom>
            <a:noFill/>
            <a:ln w="38100">
              <a:solidFill>
                <a:srgbClr val="FF0000"/>
              </a:solidFill>
              <a:round/>
              <a:headEnd/>
              <a:tailEnd type="triangle" w="lg" len="lg"/>
            </a:ln>
            <a:effectLst/>
          </p:spPr>
          <p:txBody>
            <a:bodyPr>
              <a:prstTxWarp prst="textNoShape">
                <a:avLst/>
              </a:prstTxWarp>
            </a:bodyPr>
            <a:lstStyle/>
            <a:p>
              <a:endParaRPr lang="en-US"/>
            </a:p>
          </p:txBody>
        </p:sp>
        <p:sp>
          <p:nvSpPr>
            <p:cNvPr id="45076" name="Line 20"/>
            <p:cNvSpPr>
              <a:spLocks noChangeShapeType="1"/>
            </p:cNvSpPr>
            <p:nvPr/>
          </p:nvSpPr>
          <p:spPr bwMode="auto">
            <a:xfrm>
              <a:off x="2884488" y="3516313"/>
              <a:ext cx="2362200" cy="2209800"/>
            </a:xfrm>
            <a:prstGeom prst="line">
              <a:avLst/>
            </a:prstGeom>
            <a:noFill/>
            <a:ln w="38100">
              <a:solidFill>
                <a:srgbClr val="FF0000"/>
              </a:solidFill>
              <a:prstDash val="lgDash"/>
              <a:round/>
              <a:headEnd/>
              <a:tailEnd/>
            </a:ln>
            <a:effectLst/>
          </p:spPr>
          <p:txBody>
            <a:bodyPr>
              <a:prstTxWarp prst="textNoShape">
                <a:avLst/>
              </a:prstTxWarp>
            </a:bodyPr>
            <a:lstStyle/>
            <a:p>
              <a:endParaRPr lang="en-US"/>
            </a:p>
          </p:txBody>
        </p:sp>
        <p:sp>
          <p:nvSpPr>
            <p:cNvPr id="45077" name="Text Box 21"/>
            <p:cNvSpPr txBox="1">
              <a:spLocks noChangeArrowheads="1"/>
            </p:cNvSpPr>
            <p:nvPr/>
          </p:nvSpPr>
          <p:spPr bwMode="auto">
            <a:xfrm>
              <a:off x="5192713" y="5324475"/>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FF0000"/>
                  </a:solidFill>
                </a:rPr>
                <a:t>D</a:t>
              </a:r>
              <a:r>
                <a:rPr lang="en-US" sz="2400">
                  <a:solidFill>
                    <a:srgbClr val="FF0000"/>
                  </a:solidFill>
                  <a:ea typeface="Arial" charset="0"/>
                  <a:cs typeface="Arial" charset="0"/>
                </a:rPr>
                <a:t>′</a:t>
              </a:r>
            </a:p>
          </p:txBody>
        </p:sp>
        <p:sp>
          <p:nvSpPr>
            <p:cNvPr id="45078" name="Line 22"/>
            <p:cNvSpPr>
              <a:spLocks noChangeShapeType="1"/>
            </p:cNvSpPr>
            <p:nvPr/>
          </p:nvSpPr>
          <p:spPr bwMode="auto">
            <a:xfrm>
              <a:off x="2817813" y="4556125"/>
              <a:ext cx="1189037" cy="0"/>
            </a:xfrm>
            <a:prstGeom prst="line">
              <a:avLst/>
            </a:prstGeom>
            <a:noFill/>
            <a:ln w="38100">
              <a:solidFill>
                <a:srgbClr val="FF0000"/>
              </a:solidFill>
              <a:prstDash val="dash"/>
              <a:round/>
              <a:headEnd/>
              <a:tailEnd/>
            </a:ln>
            <a:effectLst/>
          </p:spPr>
          <p:txBody>
            <a:bodyPr>
              <a:prstTxWarp prst="textNoShape">
                <a:avLst/>
              </a:prstTxWarp>
            </a:bodyPr>
            <a:lstStyle/>
            <a:p>
              <a:endParaRPr lang="en-US"/>
            </a:p>
          </p:txBody>
        </p:sp>
      </p:grpSp>
      <p:sp>
        <p:nvSpPr>
          <p:cNvPr id="45079" name="Text Box 23"/>
          <p:cNvSpPr txBox="1">
            <a:spLocks noChangeArrowheads="1"/>
          </p:cNvSpPr>
          <p:nvPr/>
        </p:nvSpPr>
        <p:spPr bwMode="auto">
          <a:xfrm>
            <a:off x="6477000" y="1371600"/>
            <a:ext cx="2525713" cy="1958975"/>
          </a:xfrm>
          <a:prstGeom prst="rect">
            <a:avLst/>
          </a:prstGeom>
          <a:noFill/>
          <a:ln w="38100">
            <a:solidFill>
              <a:srgbClr val="FF0000"/>
            </a:solidFill>
            <a:miter lim="800000"/>
            <a:headEnd/>
            <a:tailEnd/>
          </a:ln>
          <a:effectLst/>
        </p:spPr>
        <p:txBody>
          <a:bodyPr>
            <a:prstTxWarp prst="textNoShape">
              <a:avLst/>
            </a:prstTxWarp>
            <a:spAutoFit/>
          </a:bodyPr>
          <a:lstStyle/>
          <a:p>
            <a:pPr>
              <a:spcBef>
                <a:spcPct val="50000"/>
              </a:spcBef>
            </a:pPr>
            <a:r>
              <a:rPr lang="en-US" sz="2000" dirty="0">
                <a:solidFill>
                  <a:srgbClr val="FF0000"/>
                </a:solidFill>
              </a:rPr>
              <a:t>Raises costs of employers, thus lowers the benefit of hiring labor.  Thus shifts demand curve down.</a:t>
            </a:r>
          </a:p>
        </p:txBody>
      </p:sp>
      <p:sp>
        <p:nvSpPr>
          <p:cNvPr id="25" name="Text Box 23">
            <a:extLst>
              <a:ext uri="{FF2B5EF4-FFF2-40B4-BE49-F238E27FC236}">
                <a16:creationId xmlns:a16="http://schemas.microsoft.com/office/drawing/2014/main" id="{810F58FF-81B8-0444-A25D-CE6A210A1563}"/>
              </a:ext>
            </a:extLst>
          </p:cNvPr>
          <p:cNvSpPr txBox="1">
            <a:spLocks noChangeArrowheads="1"/>
          </p:cNvSpPr>
          <p:nvPr/>
        </p:nvSpPr>
        <p:spPr bwMode="auto">
          <a:xfrm>
            <a:off x="6477000" y="4114800"/>
            <a:ext cx="2525713" cy="1938992"/>
          </a:xfrm>
          <a:prstGeom prst="rect">
            <a:avLst/>
          </a:prstGeom>
          <a:noFill/>
          <a:ln w="38100">
            <a:solidFill>
              <a:srgbClr val="00B050"/>
            </a:solidFill>
            <a:miter lim="800000"/>
            <a:headEnd/>
            <a:tailEnd/>
          </a:ln>
          <a:effectLst/>
        </p:spPr>
        <p:txBody>
          <a:bodyPr>
            <a:prstTxWarp prst="textNoShape">
              <a:avLst/>
            </a:prstTxWarp>
            <a:spAutoFit/>
          </a:bodyPr>
          <a:lstStyle/>
          <a:p>
            <a:pPr>
              <a:spcBef>
                <a:spcPct val="50000"/>
              </a:spcBef>
            </a:pPr>
            <a:r>
              <a:rPr lang="en-US" sz="2000" dirty="0">
                <a:solidFill>
                  <a:srgbClr val="00B050"/>
                </a:solidFill>
              </a:rPr>
              <a:t>Does labor benefit?</a:t>
            </a:r>
          </a:p>
          <a:p>
            <a:pPr>
              <a:spcBef>
                <a:spcPct val="50000"/>
              </a:spcBef>
            </a:pPr>
            <a:r>
              <a:rPr lang="en-US" sz="2000" dirty="0">
                <a:solidFill>
                  <a:srgbClr val="00B050"/>
                </a:solidFill>
              </a:rPr>
              <a:t>Yes, if still employed </a:t>
            </a:r>
            <a:r>
              <a:rPr lang="en-US" sz="2000" u="sng" dirty="0">
                <a:solidFill>
                  <a:srgbClr val="00B050"/>
                </a:solidFill>
              </a:rPr>
              <a:t>and</a:t>
            </a:r>
            <a:r>
              <a:rPr lang="en-US" sz="2000" dirty="0">
                <a:solidFill>
                  <a:srgbClr val="00B050"/>
                </a:solidFill>
              </a:rPr>
              <a:t> conditions worth the fall in wage</a:t>
            </a:r>
          </a:p>
          <a:p>
            <a:pPr>
              <a:spcBef>
                <a:spcPct val="50000"/>
              </a:spcBef>
            </a:pPr>
            <a:r>
              <a:rPr lang="en-US" sz="2000" dirty="0">
                <a:solidFill>
                  <a:srgbClr val="00B050"/>
                </a:solidFill>
              </a:rPr>
              <a:t>No if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4" grpId="0"/>
      <p:bldP spid="45075" grpId="0"/>
      <p:bldP spid="45079" grpId="0" animBg="1"/>
      <p:bldP spid="25" grpId="0" animBg="1"/>
      <p:bldP spid="25"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6F7E1945-D04D-484B-8753-3A4EC363D824}" type="slidenum">
              <a:rPr lang="en-US"/>
              <a:pPr/>
              <a:t>61</a:t>
            </a:fld>
            <a:endParaRPr lang="en-US"/>
          </a:p>
        </p:txBody>
      </p:sp>
      <p:sp>
        <p:nvSpPr>
          <p:cNvPr id="27650" name="Rectangle 2"/>
          <p:cNvSpPr>
            <a:spLocks noGrp="1" noChangeArrowheads="1"/>
          </p:cNvSpPr>
          <p:nvPr>
            <p:ph type="title"/>
          </p:nvPr>
        </p:nvSpPr>
        <p:spPr/>
        <p:txBody>
          <a:bodyPr/>
          <a:lstStyle/>
          <a:p>
            <a:r>
              <a:rPr lang="en-US"/>
              <a:t>Labor Standards: Issues</a:t>
            </a:r>
          </a:p>
        </p:txBody>
      </p:sp>
      <p:sp>
        <p:nvSpPr>
          <p:cNvPr id="27651" name="Rectangle 3"/>
          <p:cNvSpPr>
            <a:spLocks noGrp="1" noChangeArrowheads="1"/>
          </p:cNvSpPr>
          <p:nvPr>
            <p:ph type="body" idx="1"/>
          </p:nvPr>
        </p:nvSpPr>
        <p:spPr/>
        <p:txBody>
          <a:bodyPr/>
          <a:lstStyle/>
          <a:p>
            <a:pPr marL="609600" indent="-609600">
              <a:lnSpc>
                <a:spcPct val="90000"/>
              </a:lnSpc>
              <a:buFontTx/>
              <a:buNone/>
            </a:pPr>
            <a:r>
              <a:rPr lang="en-US" dirty="0"/>
              <a:t>Should trade policies be used for labor standards?</a:t>
            </a:r>
          </a:p>
          <a:p>
            <a:pPr marL="609600" indent="-609600">
              <a:lnSpc>
                <a:spcPct val="90000"/>
              </a:lnSpc>
            </a:pPr>
            <a:r>
              <a:rPr lang="en-US" dirty="0"/>
              <a:t>NO, say</a:t>
            </a:r>
          </a:p>
          <a:p>
            <a:pPr marL="990600" lvl="1" indent="-533400">
              <a:lnSpc>
                <a:spcPct val="90000"/>
              </a:lnSpc>
            </a:pPr>
            <a:r>
              <a:rPr lang="en-US" dirty="0"/>
              <a:t>Trade economists</a:t>
            </a:r>
          </a:p>
          <a:p>
            <a:pPr marL="990600" lvl="1" indent="-533400">
              <a:lnSpc>
                <a:spcPct val="90000"/>
              </a:lnSpc>
            </a:pPr>
            <a:r>
              <a:rPr lang="en-US" dirty="0"/>
              <a:t>Trade lawyers</a:t>
            </a:r>
          </a:p>
          <a:p>
            <a:pPr marL="990600" lvl="1" indent="-533400">
              <a:lnSpc>
                <a:spcPct val="90000"/>
              </a:lnSpc>
            </a:pPr>
            <a:r>
              <a:rPr lang="en-US" dirty="0"/>
              <a:t>Developing countries (even some of </a:t>
            </a:r>
            <a:r>
              <a:rPr lang="en-US" u="sng" dirty="0"/>
              <a:t>their</a:t>
            </a:r>
            <a:r>
              <a:rPr lang="en-US" dirty="0"/>
              <a:t> labor unions)</a:t>
            </a:r>
          </a:p>
          <a:p>
            <a:pPr marL="990600" lvl="1" indent="-533400">
              <a:lnSpc>
                <a:spcPct val="90000"/>
              </a:lnSpc>
            </a:pPr>
            <a:r>
              <a:rPr lang="en-US" dirty="0"/>
              <a:t>MNEs (who would pay the cost)</a:t>
            </a:r>
          </a:p>
          <a:p>
            <a:pPr marL="990600" lvl="1" indent="-533400">
              <a:lnSpc>
                <a:spcPct val="90000"/>
              </a:lnSpc>
            </a:pPr>
            <a:r>
              <a:rPr lang="en-US" dirty="0"/>
              <a:t>Most Republicans</a:t>
            </a:r>
          </a:p>
          <a:p>
            <a:pPr marL="1390650" lvl="2" indent="-533400">
              <a:lnSpc>
                <a:spcPct val="90000"/>
              </a:lnSpc>
            </a:pPr>
            <a:r>
              <a:rPr lang="en-US" dirty="0"/>
              <a:t>But this </a:t>
            </a:r>
            <a:r>
              <a:rPr lang="en-US" u="sng" dirty="0"/>
              <a:t>is</a:t>
            </a:r>
            <a:r>
              <a:rPr lang="en-US" dirty="0"/>
              <a:t> (weakly) a part of USMCA</a:t>
            </a:r>
          </a:p>
          <a:p>
            <a:pPr marL="990600" lvl="1" indent="-533400">
              <a:lnSpc>
                <a:spcPct val="90000"/>
              </a:lnSpc>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CD53CFCC-E2F8-5345-A76F-E933EC854740}" type="slidenum">
              <a:rPr lang="en-US"/>
              <a:pPr/>
              <a:t>62</a:t>
            </a:fld>
            <a:endParaRPr lang="en-US"/>
          </a:p>
        </p:txBody>
      </p:sp>
      <p:sp>
        <p:nvSpPr>
          <p:cNvPr id="28674" name="Rectangle 2"/>
          <p:cNvSpPr>
            <a:spLocks noGrp="1" noChangeArrowheads="1"/>
          </p:cNvSpPr>
          <p:nvPr>
            <p:ph type="title"/>
          </p:nvPr>
        </p:nvSpPr>
        <p:spPr/>
        <p:txBody>
          <a:bodyPr/>
          <a:lstStyle/>
          <a:p>
            <a:r>
              <a:rPr lang="en-US"/>
              <a:t>Labor Standards: Issues</a:t>
            </a:r>
          </a:p>
        </p:txBody>
      </p:sp>
      <p:sp>
        <p:nvSpPr>
          <p:cNvPr id="28675" name="Rectangle 3"/>
          <p:cNvSpPr>
            <a:spLocks noGrp="1" noChangeArrowheads="1"/>
          </p:cNvSpPr>
          <p:nvPr>
            <p:ph type="body" idx="1"/>
          </p:nvPr>
        </p:nvSpPr>
        <p:spPr/>
        <p:txBody>
          <a:bodyPr/>
          <a:lstStyle/>
          <a:p>
            <a:pPr marL="609600" indent="-609600">
              <a:buFontTx/>
              <a:buNone/>
            </a:pPr>
            <a:r>
              <a:rPr lang="en-US" dirty="0"/>
              <a:t>Should trade policies be used for labor standards?</a:t>
            </a:r>
          </a:p>
          <a:p>
            <a:pPr marL="609600" indent="-609600"/>
            <a:r>
              <a:rPr lang="en-US" dirty="0"/>
              <a:t>YES, say</a:t>
            </a:r>
          </a:p>
          <a:p>
            <a:pPr marL="990600" lvl="1" indent="-533400"/>
            <a:r>
              <a:rPr lang="en-US" dirty="0"/>
              <a:t>Most Democrats </a:t>
            </a:r>
          </a:p>
          <a:p>
            <a:pPr marL="990600" lvl="1" indent="-533400"/>
            <a:r>
              <a:rPr lang="en-US" dirty="0"/>
              <a:t>US labor unions</a:t>
            </a:r>
          </a:p>
          <a:p>
            <a:pPr marL="990600" lvl="1" indent="-533400"/>
            <a:r>
              <a:rPr lang="en-US" dirty="0"/>
              <a:t>Many NGOs </a:t>
            </a:r>
          </a:p>
          <a:p>
            <a:pPr marL="990600" lvl="1" indent="-533400">
              <a:buFontTx/>
              <a:buNone/>
            </a:pPr>
            <a:r>
              <a:rPr lang="en-US" dirty="0"/>
              <a:t>	  (NGO=non-governmental organization)</a:t>
            </a:r>
          </a:p>
          <a:p>
            <a:pPr marL="990600" lvl="1" indent="-533400">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E106691F-291B-DC45-A01F-2C6F766E6D5E}" type="slidenum">
              <a:rPr lang="en-US"/>
              <a:pPr/>
              <a:t>63</a:t>
            </a:fld>
            <a:endParaRPr lang="en-US"/>
          </a:p>
        </p:txBody>
      </p:sp>
      <p:sp>
        <p:nvSpPr>
          <p:cNvPr id="29698" name="Rectangle 2"/>
          <p:cNvSpPr>
            <a:spLocks noGrp="1" noChangeArrowheads="1"/>
          </p:cNvSpPr>
          <p:nvPr>
            <p:ph type="title"/>
          </p:nvPr>
        </p:nvSpPr>
        <p:spPr/>
        <p:txBody>
          <a:bodyPr/>
          <a:lstStyle/>
          <a:p>
            <a:r>
              <a:rPr lang="en-US"/>
              <a:t>Labor Standards: Issues</a:t>
            </a:r>
          </a:p>
        </p:txBody>
      </p:sp>
      <p:sp>
        <p:nvSpPr>
          <p:cNvPr id="29699" name="Rectangle 3"/>
          <p:cNvSpPr>
            <a:spLocks noGrp="1" noChangeArrowheads="1"/>
          </p:cNvSpPr>
          <p:nvPr>
            <p:ph type="body" idx="1"/>
          </p:nvPr>
        </p:nvSpPr>
        <p:spPr/>
        <p:txBody>
          <a:bodyPr/>
          <a:lstStyle/>
          <a:p>
            <a:pPr marL="609600" indent="-609600">
              <a:buFontTx/>
              <a:buNone/>
            </a:pPr>
            <a:r>
              <a:rPr lang="en-US" dirty="0"/>
              <a:t>Should trade policies be used for labor standards?</a:t>
            </a:r>
          </a:p>
          <a:p>
            <a:pPr marL="609600" indent="-609600"/>
            <a:r>
              <a:rPr lang="en-US" dirty="0"/>
              <a:t>PRO (assuming standards themselves are good):</a:t>
            </a:r>
          </a:p>
          <a:p>
            <a:pPr marL="990600" lvl="1" indent="-533400"/>
            <a:r>
              <a:rPr lang="en-US" dirty="0"/>
              <a:t>Trade is the only tool we have (ILO is “toothless”)</a:t>
            </a:r>
          </a:p>
          <a:p>
            <a:pPr marL="990600" lvl="1" indent="-533400"/>
            <a:r>
              <a:rPr lang="en-US" dirty="0"/>
              <a:t>WTO already does this in TRIPs (why help corporations and not labor?)</a:t>
            </a:r>
          </a:p>
          <a:p>
            <a:pPr marL="990600" lvl="1" indent="-533400"/>
            <a:r>
              <a:rPr lang="en-US" dirty="0"/>
              <a:t>It is </a:t>
            </a:r>
            <a:r>
              <a:rPr lang="en-US" b="1" dirty="0"/>
              <a:t>wrong</a:t>
            </a:r>
            <a:r>
              <a:rPr lang="en-US" dirty="0"/>
              <a:t> to benefit from abuse of labor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3A623A72-A6BD-B34C-A95B-F2A12636AA72}" type="slidenum">
              <a:rPr lang="en-US"/>
              <a:pPr/>
              <a:t>64</a:t>
            </a:fld>
            <a:endParaRPr lang="en-US"/>
          </a:p>
        </p:txBody>
      </p:sp>
      <p:sp>
        <p:nvSpPr>
          <p:cNvPr id="30722" name="Rectangle 2"/>
          <p:cNvSpPr>
            <a:spLocks noGrp="1" noChangeArrowheads="1"/>
          </p:cNvSpPr>
          <p:nvPr>
            <p:ph type="title"/>
          </p:nvPr>
        </p:nvSpPr>
        <p:spPr/>
        <p:txBody>
          <a:bodyPr/>
          <a:lstStyle/>
          <a:p>
            <a:r>
              <a:rPr lang="en-US"/>
              <a:t>Labor Standards: Issues</a:t>
            </a:r>
          </a:p>
        </p:txBody>
      </p:sp>
      <p:sp>
        <p:nvSpPr>
          <p:cNvPr id="30723" name="Rectangle 3"/>
          <p:cNvSpPr>
            <a:spLocks noGrp="1" noChangeArrowheads="1"/>
          </p:cNvSpPr>
          <p:nvPr>
            <p:ph type="body" idx="1"/>
          </p:nvPr>
        </p:nvSpPr>
        <p:spPr/>
        <p:txBody>
          <a:bodyPr/>
          <a:lstStyle/>
          <a:p>
            <a:pPr marL="609600" indent="-609600">
              <a:buFontTx/>
              <a:buNone/>
            </a:pPr>
            <a:r>
              <a:rPr lang="en-US" dirty="0"/>
              <a:t>Should trade policies be used for labor standards?</a:t>
            </a:r>
          </a:p>
          <a:p>
            <a:pPr marL="609600" indent="-609600"/>
            <a:r>
              <a:rPr lang="en-US" dirty="0"/>
              <a:t>CON:</a:t>
            </a:r>
          </a:p>
          <a:p>
            <a:pPr marL="990600" lvl="1" indent="-533400"/>
            <a:r>
              <a:rPr lang="en-US" dirty="0"/>
              <a:t>Slippery slope to enforcing harmful labor standards</a:t>
            </a:r>
          </a:p>
          <a:p>
            <a:pPr marL="990600" lvl="1" indent="-533400"/>
            <a:r>
              <a:rPr lang="en-US" dirty="0"/>
              <a:t>Trade restrictions make countries poorer, hurting their workers</a:t>
            </a:r>
          </a:p>
          <a:p>
            <a:pPr marL="990600" lvl="1" indent="-533400"/>
            <a:r>
              <a:rPr lang="en-US" dirty="0"/>
              <a:t>Trade restrictions cost everybody</a:t>
            </a:r>
          </a:p>
          <a:p>
            <a:pPr marL="990600" lvl="1" indent="-533400"/>
            <a:r>
              <a:rPr lang="en-US" dirty="0"/>
              <a:t>Incentive for protectionist claims of low labor standards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1DC42590-513D-5542-9700-89962DAD6B84}" type="slidenum">
              <a:rPr lang="en-US"/>
              <a:pPr/>
              <a:t>65</a:t>
            </a:fld>
            <a:endParaRPr lang="en-US"/>
          </a:p>
        </p:txBody>
      </p:sp>
      <p:sp>
        <p:nvSpPr>
          <p:cNvPr id="58370" name="Rectangle 2"/>
          <p:cNvSpPr>
            <a:spLocks noGrp="1" noChangeArrowheads="1"/>
          </p:cNvSpPr>
          <p:nvPr>
            <p:ph type="title"/>
          </p:nvPr>
        </p:nvSpPr>
        <p:spPr/>
        <p:txBody>
          <a:bodyPr/>
          <a:lstStyle/>
          <a:p>
            <a:r>
              <a:rPr lang="en-US"/>
              <a:t>Labor Standards: Issues</a:t>
            </a:r>
          </a:p>
        </p:txBody>
      </p:sp>
      <p:sp>
        <p:nvSpPr>
          <p:cNvPr id="58371" name="Rectangle 3"/>
          <p:cNvSpPr>
            <a:spLocks noGrp="1" noChangeArrowheads="1"/>
          </p:cNvSpPr>
          <p:nvPr>
            <p:ph type="body" idx="1"/>
          </p:nvPr>
        </p:nvSpPr>
        <p:spPr/>
        <p:txBody>
          <a:bodyPr/>
          <a:lstStyle/>
          <a:p>
            <a:pPr marL="609600" indent="-609600">
              <a:buFontTx/>
              <a:buNone/>
            </a:pPr>
            <a:r>
              <a:rPr lang="en-US" u="sng" dirty="0"/>
              <a:t>Are</a:t>
            </a:r>
            <a:r>
              <a:rPr lang="en-US" dirty="0"/>
              <a:t> trade policies used to enforce labor standards?</a:t>
            </a:r>
          </a:p>
          <a:p>
            <a:pPr marL="609600" indent="-609600"/>
            <a:r>
              <a:rPr lang="en-US" dirty="0"/>
              <a:t>No, not in the WTO in the way some would like (by limiting imports from weak-standard places)</a:t>
            </a:r>
          </a:p>
          <a:p>
            <a:pPr marL="609600" indent="-609600"/>
            <a:r>
              <a:rPr lang="en-US" dirty="0"/>
              <a:t>But US </a:t>
            </a:r>
            <a:r>
              <a:rPr lang="en-US" u="sng" dirty="0"/>
              <a:t>is</a:t>
            </a:r>
            <a:r>
              <a:rPr lang="en-US" dirty="0"/>
              <a:t> including them in </a:t>
            </a:r>
            <a:r>
              <a:rPr lang="en-US" dirty="0" err="1"/>
              <a:t>FTAs</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1DC42590-513D-5542-9700-89962DAD6B84}" type="slidenum">
              <a:rPr lang="en-US"/>
              <a:pPr/>
              <a:t>66</a:t>
            </a:fld>
            <a:endParaRPr lang="en-US"/>
          </a:p>
        </p:txBody>
      </p:sp>
      <p:sp>
        <p:nvSpPr>
          <p:cNvPr id="58370" name="Rectangle 2"/>
          <p:cNvSpPr>
            <a:spLocks noGrp="1" noChangeArrowheads="1"/>
          </p:cNvSpPr>
          <p:nvPr>
            <p:ph type="title"/>
          </p:nvPr>
        </p:nvSpPr>
        <p:spPr/>
        <p:txBody>
          <a:bodyPr/>
          <a:lstStyle/>
          <a:p>
            <a:r>
              <a:rPr lang="en-US"/>
              <a:t>Labor Standards: Issues</a:t>
            </a:r>
          </a:p>
        </p:txBody>
      </p:sp>
      <p:sp>
        <p:nvSpPr>
          <p:cNvPr id="58371" name="Rectangle 3"/>
          <p:cNvSpPr>
            <a:spLocks noGrp="1" noChangeArrowheads="1"/>
          </p:cNvSpPr>
          <p:nvPr>
            <p:ph type="body" idx="1"/>
          </p:nvPr>
        </p:nvSpPr>
        <p:spPr/>
        <p:txBody>
          <a:bodyPr/>
          <a:lstStyle/>
          <a:p>
            <a:pPr marL="609600" indent="-609600">
              <a:buFontTx/>
              <a:buNone/>
            </a:pPr>
            <a:r>
              <a:rPr lang="en-US" sz="2800" dirty="0"/>
              <a:t>What to do when labor standards are violated</a:t>
            </a:r>
          </a:p>
          <a:p>
            <a:pPr marL="609600" indent="-609600"/>
            <a:r>
              <a:rPr lang="en-US" sz="2800" dirty="0"/>
              <a:t>Example:  Fires in garment factories in Bangladesh and Pakistan (see </a:t>
            </a:r>
            <a:r>
              <a:rPr lang="en-US" sz="2800" dirty="0" err="1"/>
              <a:t>Bhagwati</a:t>
            </a:r>
            <a:r>
              <a:rPr lang="en-US" sz="2800" dirty="0"/>
              <a:t>)</a:t>
            </a:r>
          </a:p>
          <a:p>
            <a:pPr marL="609600" indent="-609600"/>
            <a:r>
              <a:rPr lang="en-US" sz="2800" dirty="0"/>
              <a:t>Stop buying the brands who manufactured there?</a:t>
            </a:r>
          </a:p>
          <a:p>
            <a:pPr marL="1009650" lvl="1" indent="-609600"/>
            <a:r>
              <a:rPr lang="en-US" sz="2400" dirty="0"/>
              <a:t>No.  That just destroys the jobs of poor-country garment workers.</a:t>
            </a:r>
          </a:p>
          <a:p>
            <a:pPr marL="609600" indent="-609600"/>
            <a:r>
              <a:rPr lang="en-US" sz="2800" dirty="0"/>
              <a:t>Hold local governments responsible?</a:t>
            </a:r>
          </a:p>
          <a:p>
            <a:pPr marL="1009650" lvl="1" indent="-609600"/>
            <a:r>
              <a:rPr lang="en-US" sz="2400" dirty="0"/>
              <a:t>Yes.  They need pressure to enforce labor standards.</a:t>
            </a:r>
          </a:p>
        </p:txBody>
      </p:sp>
    </p:spTree>
    <p:extLst>
      <p:ext uri="{BB962C8B-B14F-4D97-AF65-F5344CB8AC3E}">
        <p14:creationId xmlns:p14="http://schemas.microsoft.com/office/powerpoint/2010/main" val="302114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37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23:  Environment, Labor</a:t>
            </a:r>
          </a:p>
        </p:txBody>
      </p:sp>
      <p:sp>
        <p:nvSpPr>
          <p:cNvPr id="5" name="Slide Number Placeholder 5"/>
          <p:cNvSpPr>
            <a:spLocks noGrp="1"/>
          </p:cNvSpPr>
          <p:nvPr>
            <p:ph type="sldNum" sz="quarter" idx="12"/>
          </p:nvPr>
        </p:nvSpPr>
        <p:spPr/>
        <p:txBody>
          <a:bodyPr/>
          <a:lstStyle/>
          <a:p>
            <a:fld id="{1DC42590-513D-5542-9700-89962DAD6B84}" type="slidenum">
              <a:rPr lang="en-US"/>
              <a:pPr/>
              <a:t>67</a:t>
            </a:fld>
            <a:endParaRPr lang="en-US"/>
          </a:p>
        </p:txBody>
      </p:sp>
      <p:sp>
        <p:nvSpPr>
          <p:cNvPr id="58370" name="Rectangle 2"/>
          <p:cNvSpPr>
            <a:spLocks noGrp="1" noChangeArrowheads="1"/>
          </p:cNvSpPr>
          <p:nvPr>
            <p:ph type="title"/>
          </p:nvPr>
        </p:nvSpPr>
        <p:spPr/>
        <p:txBody>
          <a:bodyPr/>
          <a:lstStyle/>
          <a:p>
            <a:r>
              <a:rPr lang="en-US"/>
              <a:t>Labor Standards: Issues</a:t>
            </a:r>
          </a:p>
        </p:txBody>
      </p:sp>
      <p:sp>
        <p:nvSpPr>
          <p:cNvPr id="58371" name="Rectangle 3"/>
          <p:cNvSpPr>
            <a:spLocks noGrp="1" noChangeArrowheads="1"/>
          </p:cNvSpPr>
          <p:nvPr>
            <p:ph type="body" idx="1"/>
          </p:nvPr>
        </p:nvSpPr>
        <p:spPr/>
        <p:txBody>
          <a:bodyPr/>
          <a:lstStyle/>
          <a:p>
            <a:pPr marL="609600" indent="-609600"/>
            <a:r>
              <a:rPr lang="en-US" sz="2800" dirty="0"/>
              <a:t>UM response to Bangladesh fire </a:t>
            </a:r>
            <a:r>
              <a:rPr lang="en-US" sz="2400" dirty="0"/>
              <a:t>(from University Record, 4/12/14)</a:t>
            </a:r>
            <a:r>
              <a:rPr lang="en-US" sz="2800" dirty="0"/>
              <a:t>:</a:t>
            </a:r>
          </a:p>
          <a:p>
            <a:pPr marL="1009650" lvl="1" indent="-609600"/>
            <a:r>
              <a:rPr lang="en-US" sz="2000" dirty="0"/>
              <a:t>President Mary Sue Coleman announced Tuesday that U-M will adopt the recommendation of the </a:t>
            </a:r>
            <a:r>
              <a:rPr lang="en-US" sz="2000" b="1" dirty="0"/>
              <a:t>President's Advisory Committee on Labor Standards and Human Rights </a:t>
            </a:r>
            <a:r>
              <a:rPr lang="en-US" sz="2000" dirty="0"/>
              <a:t>that all U-M licensees either sign and abide by a worker safety initiative called the Accord on Fire and Building Safety in Bangladesh or demonstrate that they have an equivalent safety plan.</a:t>
            </a:r>
          </a:p>
          <a:p>
            <a:pPr marL="1009650" lvl="1" indent="-609600"/>
            <a:r>
              <a:rPr lang="en-US" sz="2000" dirty="0"/>
              <a:t>Accord on Fire and Building Safety in Bangladesh</a:t>
            </a:r>
          </a:p>
          <a:p>
            <a:pPr marL="1409700" lvl="2" indent="-609600"/>
            <a:r>
              <a:rPr lang="en-US" sz="1800" dirty="0"/>
              <a:t>calls for public reporting, independent fire and building safety inspectors at factories, and a commitment to workers in improving factory safety practices.</a:t>
            </a:r>
          </a:p>
        </p:txBody>
      </p:sp>
    </p:spTree>
    <p:extLst>
      <p:ext uri="{BB962C8B-B14F-4D97-AF65-F5344CB8AC3E}">
        <p14:creationId xmlns:p14="http://schemas.microsoft.com/office/powerpoint/2010/main" val="224883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Who benefits from a law requiring improved standards for workers in factories?</a:t>
            </a:r>
          </a:p>
          <a:p>
            <a:pPr marL="914400" lvl="1" indent="-457200">
              <a:buFont typeface="+mj-lt"/>
              <a:buAutoNum type="alphaLcParenR"/>
            </a:pPr>
            <a:r>
              <a:rPr lang="en-US" sz="2400" dirty="0"/>
              <a:t>The firms that own the factories.</a:t>
            </a:r>
          </a:p>
          <a:p>
            <a:pPr marL="914400" lvl="1" indent="-457200">
              <a:buFont typeface="+mj-lt"/>
              <a:buAutoNum type="alphaLcParenR"/>
            </a:pPr>
            <a:r>
              <a:rPr lang="en-US" sz="2400" dirty="0"/>
              <a:t>Those workers who are laid off from factories where they were mistreated.</a:t>
            </a:r>
          </a:p>
          <a:p>
            <a:pPr marL="914400" lvl="1" indent="-457200">
              <a:buFont typeface="+mj-lt"/>
              <a:buAutoNum type="alphaLcParenR"/>
            </a:pPr>
            <a:r>
              <a:rPr lang="en-US" sz="2400" dirty="0"/>
              <a:t>Those workers who value the improved conditions more than any loss of wages.</a:t>
            </a:r>
          </a:p>
          <a:p>
            <a:pPr marL="914400" lvl="1" indent="-457200">
              <a:buFont typeface="+mj-lt"/>
              <a:buAutoNum type="alphaLcParenR"/>
            </a:pPr>
            <a:r>
              <a:rPr lang="en-US" sz="2400" dirty="0"/>
              <a:t>Those who buy the products of the factories, the prices of which will fall</a:t>
            </a:r>
          </a:p>
          <a:p>
            <a:pPr marL="914400" lvl="1" indent="-457200">
              <a:buFont typeface="+mj-lt"/>
              <a:buAutoNum type="alphaLcParenR"/>
            </a:pPr>
            <a:r>
              <a:rPr lang="en-US" sz="2400" dirty="0"/>
              <a:t>Nobody.  Legislated labor standards only cause inefficiency.</a:t>
            </a:r>
          </a:p>
          <a:p>
            <a:pPr marL="914400" lvl="1" indent="-457200">
              <a:buFont typeface="+mj-lt"/>
              <a:buAutoNum type="alphaLcParenR"/>
            </a:pPr>
            <a:endParaRPr lang="en-US" sz="2000" dirty="0"/>
          </a:p>
          <a:p>
            <a:pPr marL="971550" lvl="1" indent="-514350">
              <a:buFont typeface="+mj-lt"/>
              <a:buAutoNum type="alphaLcParenR"/>
            </a:pPr>
            <a:endParaRPr lang="en-US" sz="2000" dirty="0"/>
          </a:p>
        </p:txBody>
      </p:sp>
      <p:sp>
        <p:nvSpPr>
          <p:cNvPr id="6" name="TextBox 5"/>
          <p:cNvSpPr txBox="1"/>
          <p:nvPr/>
        </p:nvSpPr>
        <p:spPr>
          <a:xfrm>
            <a:off x="609600" y="33528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44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Why should the WTO </a:t>
            </a:r>
            <a:r>
              <a:rPr lang="en-US" sz="2800" b="1" u="sng" dirty="0"/>
              <a:t>not</a:t>
            </a:r>
            <a:r>
              <a:rPr lang="en-US" sz="2800" dirty="0"/>
              <a:t> permit countries to use tariffs against imports from countries that have low labor standards?</a:t>
            </a:r>
          </a:p>
          <a:p>
            <a:pPr marL="914400" lvl="1" indent="-457200">
              <a:buFont typeface="+mj-lt"/>
              <a:buAutoNum type="alphaLcParenR"/>
            </a:pPr>
            <a:r>
              <a:rPr lang="en-US" sz="2400" dirty="0"/>
              <a:t>Tariffs would cause deadweight loss to the importing countries.</a:t>
            </a:r>
          </a:p>
          <a:p>
            <a:pPr marL="914400" lvl="1" indent="-457200">
              <a:buFont typeface="+mj-lt"/>
              <a:buAutoNum type="alphaLcParenR"/>
            </a:pPr>
            <a:r>
              <a:rPr lang="en-US" sz="2400" dirty="0"/>
              <a:t>This would encourage industries to claim low standards just to get protection.</a:t>
            </a:r>
          </a:p>
          <a:p>
            <a:pPr marL="914400" lvl="1" indent="-457200">
              <a:buFont typeface="+mj-lt"/>
              <a:buAutoNum type="alphaLcParenR"/>
            </a:pPr>
            <a:r>
              <a:rPr lang="en-US" sz="2400" dirty="0"/>
              <a:t>Such tariffs would likely lead to a trade war.</a:t>
            </a:r>
          </a:p>
          <a:p>
            <a:pPr marL="914400" lvl="1" indent="-457200">
              <a:buFont typeface="+mj-lt"/>
              <a:buAutoNum type="alphaLcParenR"/>
            </a:pPr>
            <a:r>
              <a:rPr lang="en-US" sz="2400" dirty="0"/>
              <a:t>Low labor standards are beneficial to the countries that have them.</a:t>
            </a:r>
          </a:p>
          <a:p>
            <a:pPr marL="914400" lvl="1" indent="-457200">
              <a:buFont typeface="+mj-lt"/>
              <a:buAutoNum type="alphaLcParenR"/>
            </a:pPr>
            <a:r>
              <a:rPr lang="en-US" sz="2400" dirty="0"/>
              <a:t>Strong labor standards are adequately enforced already by the International Labor Organization.</a:t>
            </a:r>
            <a:endParaRPr lang="en-US" sz="2000" dirty="0"/>
          </a:p>
          <a:p>
            <a:pPr marL="971550" lvl="1" indent="-514350">
              <a:buFont typeface="+mj-lt"/>
              <a:buAutoNum type="alphaLcParenR"/>
            </a:pPr>
            <a:endParaRPr lang="en-US" sz="2000" dirty="0"/>
          </a:p>
        </p:txBody>
      </p:sp>
      <p:sp>
        <p:nvSpPr>
          <p:cNvPr id="6" name="TextBox 5"/>
          <p:cNvSpPr txBox="1"/>
          <p:nvPr/>
        </p:nvSpPr>
        <p:spPr>
          <a:xfrm>
            <a:off x="609600" y="33528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4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72D0-17CA-6240-AEF7-10BEEACA1FED}"/>
              </a:ext>
            </a:extLst>
          </p:cNvPr>
          <p:cNvSpPr>
            <a:spLocks noGrp="1"/>
          </p:cNvSpPr>
          <p:nvPr>
            <p:ph type="title"/>
          </p:nvPr>
        </p:nvSpPr>
        <p:spPr/>
        <p:txBody>
          <a:bodyPr/>
          <a:lstStyle/>
          <a:p>
            <a:r>
              <a:rPr lang="en-US" dirty="0"/>
              <a:t>News:  Dec 2-8</a:t>
            </a:r>
          </a:p>
        </p:txBody>
      </p:sp>
      <p:sp>
        <p:nvSpPr>
          <p:cNvPr id="3" name="Content Placeholder 2">
            <a:extLst>
              <a:ext uri="{FF2B5EF4-FFF2-40B4-BE49-F238E27FC236}">
                <a16:creationId xmlns:a16="http://schemas.microsoft.com/office/drawing/2014/main" id="{BE8D8149-37BC-194A-8FAE-7A5308E64859}"/>
              </a:ext>
            </a:extLst>
          </p:cNvPr>
          <p:cNvSpPr>
            <a:spLocks noGrp="1"/>
          </p:cNvSpPr>
          <p:nvPr>
            <p:ph idx="1"/>
          </p:nvPr>
        </p:nvSpPr>
        <p:spPr/>
        <p:txBody>
          <a:bodyPr/>
          <a:lstStyle/>
          <a:p>
            <a:r>
              <a:rPr lang="en-US" sz="2000" dirty="0"/>
              <a:t>OPEC and its allies agree to cut oil production </a:t>
            </a:r>
          </a:p>
          <a:p>
            <a:pPr lvl="1"/>
            <a:r>
              <a:rPr lang="en-US" sz="2000" dirty="0"/>
              <a:t>The Organization of Petroleum Exporting Countries (OPEC), meeting with other oil exporters including especially Russia, agreed to cut oil output next year by 40% more than previously agreed. The aim is to raise the world price of oil. </a:t>
            </a:r>
          </a:p>
          <a:p>
            <a:pPr lvl="1"/>
            <a:r>
              <a:rPr lang="en-US" sz="2000" dirty="0"/>
              <a:t>The burden of the cuts is expected to be shared by ten oil producers that are not members of OPEC, in addition to OPEC itself. Observers are not confident that they will actually succeed in reducing output, since the strong incentive for each country to produce more. </a:t>
            </a:r>
          </a:p>
          <a:p>
            <a:pPr lvl="1"/>
            <a:r>
              <a:rPr lang="en-US" sz="2000" dirty="0"/>
              <a:t>Saudi Arabia is most interested in raising the price of oil, because it plans soon to sell shares in the state oil company, Aramco, and it wants to get a high price for those shares. </a:t>
            </a:r>
          </a:p>
          <a:p>
            <a:endParaRPr lang="en-US" dirty="0"/>
          </a:p>
        </p:txBody>
      </p:sp>
      <p:sp>
        <p:nvSpPr>
          <p:cNvPr id="4" name="Footer Placeholder 3">
            <a:extLst>
              <a:ext uri="{FF2B5EF4-FFF2-40B4-BE49-F238E27FC236}">
                <a16:creationId xmlns:a16="http://schemas.microsoft.com/office/drawing/2014/main" id="{F0B51D78-B939-7D49-B27B-7D8D4C69BB67}"/>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91531F59-5295-1142-8CA0-6DEFC6A3D281}"/>
              </a:ext>
            </a:extLst>
          </p:cNvPr>
          <p:cNvSpPr>
            <a:spLocks noGrp="1"/>
          </p:cNvSpPr>
          <p:nvPr>
            <p:ph type="sldNum" sz="quarter" idx="12"/>
          </p:nvPr>
        </p:nvSpPr>
        <p:spPr/>
        <p:txBody>
          <a:bodyPr/>
          <a:lstStyle/>
          <a:p>
            <a:fld id="{B8110CFB-C5D0-7E4C-8ABB-3B94C0A65A6F}" type="slidenum">
              <a:rPr lang="en-US" smtClean="0"/>
              <a:pPr/>
              <a:t>7</a:t>
            </a:fld>
            <a:endParaRPr lang="en-US"/>
          </a:p>
        </p:txBody>
      </p:sp>
    </p:spTree>
    <p:extLst>
      <p:ext uri="{BB962C8B-B14F-4D97-AF65-F5344CB8AC3E}">
        <p14:creationId xmlns:p14="http://schemas.microsoft.com/office/powerpoint/2010/main" val="3538525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Why </a:t>
            </a:r>
            <a:r>
              <a:rPr lang="en-US" sz="2800" b="1" u="sng" dirty="0"/>
              <a:t>should</a:t>
            </a:r>
            <a:r>
              <a:rPr lang="en-US" sz="2800" dirty="0"/>
              <a:t> the WTO permit countries to use tariffs against imports from countries that have low labor standards?</a:t>
            </a:r>
          </a:p>
          <a:p>
            <a:pPr marL="914400" lvl="1" indent="-457200">
              <a:buFont typeface="+mj-lt"/>
              <a:buAutoNum type="alphaLcParenR"/>
            </a:pPr>
            <a:r>
              <a:rPr lang="en-US" sz="2400" dirty="0"/>
              <a:t>The ILO is toothless.</a:t>
            </a:r>
          </a:p>
          <a:p>
            <a:pPr marL="914400" lvl="1" indent="-457200">
              <a:buFont typeface="+mj-lt"/>
              <a:buAutoNum type="alphaLcParenR"/>
            </a:pPr>
            <a:r>
              <a:rPr lang="en-US" sz="2400" dirty="0"/>
              <a:t>The WTO already protects owners of capital and should do the same for labor.</a:t>
            </a:r>
          </a:p>
          <a:p>
            <a:pPr marL="914400" lvl="1" indent="-457200">
              <a:buFont typeface="+mj-lt"/>
              <a:buAutoNum type="alphaLcParenR"/>
            </a:pPr>
            <a:r>
              <a:rPr lang="en-US" sz="2400" dirty="0"/>
              <a:t>Low labor standards give producers a cost advantage, similar to dumping.</a:t>
            </a:r>
          </a:p>
          <a:p>
            <a:pPr marL="914400" lvl="1" indent="-457200">
              <a:buFont typeface="+mj-lt"/>
              <a:buAutoNum type="alphaLcParenR"/>
            </a:pPr>
            <a:r>
              <a:rPr lang="en-US" sz="2400" dirty="0"/>
              <a:t>By championing workers, the WTO would make globalization more popular.</a:t>
            </a:r>
          </a:p>
          <a:p>
            <a:pPr marL="914400" lvl="1" indent="-457200">
              <a:buFont typeface="+mj-lt"/>
              <a:buAutoNum type="alphaLcParenR"/>
            </a:pPr>
            <a:r>
              <a:rPr lang="en-US" sz="2400" dirty="0"/>
              <a:t>Only then could the United States be induced to improve its own labor standards.</a:t>
            </a:r>
          </a:p>
          <a:p>
            <a:pPr marL="914400" lvl="1" indent="-457200">
              <a:buFont typeface="+mj-lt"/>
              <a:buAutoNum type="alphaLcParenR"/>
            </a:pPr>
            <a:endParaRPr lang="en-US" sz="2400" dirty="0"/>
          </a:p>
          <a:p>
            <a:pPr marL="971550" lvl="1" indent="-514350">
              <a:buFont typeface="+mj-lt"/>
              <a:buAutoNum type="alphaLcParenR"/>
            </a:pPr>
            <a:endParaRPr lang="en-US" sz="2000" dirty="0"/>
          </a:p>
        </p:txBody>
      </p:sp>
      <p:sp>
        <p:nvSpPr>
          <p:cNvPr id="6" name="TextBox 5"/>
          <p:cNvSpPr txBox="1"/>
          <p:nvPr/>
        </p:nvSpPr>
        <p:spPr>
          <a:xfrm>
            <a:off x="609600" y="25908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7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8A60A3-349A-C74E-8B6F-F3C6FC5F8003}"/>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1F67F886-6BF5-9F4F-9A48-C0EB9CD0751B}"/>
              </a:ext>
            </a:extLst>
          </p:cNvPr>
          <p:cNvSpPr>
            <a:spLocks noGrp="1"/>
          </p:cNvSpPr>
          <p:nvPr>
            <p:ph type="sldNum" sz="quarter" idx="12"/>
          </p:nvPr>
        </p:nvSpPr>
        <p:spPr/>
        <p:txBody>
          <a:bodyPr/>
          <a:lstStyle/>
          <a:p>
            <a:fld id="{B8110CFB-C5D0-7E4C-8ABB-3B94C0A65A6F}" type="slidenum">
              <a:rPr lang="en-US" smtClean="0"/>
              <a:pPr/>
              <a:t>71</a:t>
            </a:fld>
            <a:endParaRPr lang="en-US"/>
          </a:p>
        </p:txBody>
      </p:sp>
      <p:sp>
        <p:nvSpPr>
          <p:cNvPr id="7" name="Line 4">
            <a:extLst>
              <a:ext uri="{FF2B5EF4-FFF2-40B4-BE49-F238E27FC236}">
                <a16:creationId xmlns:a16="http://schemas.microsoft.com/office/drawing/2014/main" id="{29220EB3-3DA6-384E-B52A-EA65622203F0}"/>
              </a:ext>
            </a:extLst>
          </p:cNvPr>
          <p:cNvSpPr>
            <a:spLocks noChangeShapeType="1"/>
          </p:cNvSpPr>
          <p:nvPr/>
        </p:nvSpPr>
        <p:spPr bwMode="auto">
          <a:xfrm>
            <a:off x="6499071" y="3878032"/>
            <a:ext cx="0" cy="1971171"/>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8" name="Line 5">
            <a:extLst>
              <a:ext uri="{FF2B5EF4-FFF2-40B4-BE49-F238E27FC236}">
                <a16:creationId xmlns:a16="http://schemas.microsoft.com/office/drawing/2014/main" id="{E5418729-3096-0941-A8DD-D87CF611132B}"/>
              </a:ext>
            </a:extLst>
          </p:cNvPr>
          <p:cNvSpPr>
            <a:spLocks noChangeShapeType="1"/>
          </p:cNvSpPr>
          <p:nvPr/>
        </p:nvSpPr>
        <p:spPr bwMode="auto">
          <a:xfrm>
            <a:off x="6499071" y="5849203"/>
            <a:ext cx="2183060" cy="0"/>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9" name="Line 6">
            <a:extLst>
              <a:ext uri="{FF2B5EF4-FFF2-40B4-BE49-F238E27FC236}">
                <a16:creationId xmlns:a16="http://schemas.microsoft.com/office/drawing/2014/main" id="{D10BDE71-D5BD-1F4B-B760-BF283493706C}"/>
              </a:ext>
            </a:extLst>
          </p:cNvPr>
          <p:cNvSpPr>
            <a:spLocks noChangeShapeType="1"/>
          </p:cNvSpPr>
          <p:nvPr/>
        </p:nvSpPr>
        <p:spPr bwMode="auto">
          <a:xfrm flipV="1">
            <a:off x="6854453" y="4166496"/>
            <a:ext cx="1421527" cy="1346166"/>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0" name="Line 7">
            <a:extLst>
              <a:ext uri="{FF2B5EF4-FFF2-40B4-BE49-F238E27FC236}">
                <a16:creationId xmlns:a16="http://schemas.microsoft.com/office/drawing/2014/main" id="{B1990192-8AE3-2443-81D1-AE0289B83762}"/>
              </a:ext>
            </a:extLst>
          </p:cNvPr>
          <p:cNvSpPr>
            <a:spLocks noChangeShapeType="1"/>
          </p:cNvSpPr>
          <p:nvPr/>
        </p:nvSpPr>
        <p:spPr bwMode="auto">
          <a:xfrm>
            <a:off x="6803684" y="4166496"/>
            <a:ext cx="1573834" cy="1394243"/>
          </a:xfrm>
          <a:prstGeom prst="line">
            <a:avLst/>
          </a:prstGeom>
          <a:noFill/>
          <a:ln w="19050">
            <a:solidFill>
              <a:schemeClr val="tx1"/>
            </a:solidFill>
            <a:round/>
            <a:headEnd/>
            <a:tailEnd/>
          </a:ln>
          <a:effectLst/>
        </p:spPr>
        <p:txBody>
          <a:bodyPr>
            <a:prstTxWarp prst="textNoShape">
              <a:avLst/>
            </a:prstTxWarp>
          </a:bodyPr>
          <a:lstStyle/>
          <a:p>
            <a:endParaRPr lang="en-US"/>
          </a:p>
        </p:txBody>
      </p:sp>
      <p:sp>
        <p:nvSpPr>
          <p:cNvPr id="11" name="Line 8">
            <a:extLst>
              <a:ext uri="{FF2B5EF4-FFF2-40B4-BE49-F238E27FC236}">
                <a16:creationId xmlns:a16="http://schemas.microsoft.com/office/drawing/2014/main" id="{CF1A4973-34B6-6647-83FD-E38153EB5B8A}"/>
              </a:ext>
            </a:extLst>
          </p:cNvPr>
          <p:cNvSpPr>
            <a:spLocks noChangeShapeType="1"/>
          </p:cNvSpPr>
          <p:nvPr/>
        </p:nvSpPr>
        <p:spPr bwMode="auto">
          <a:xfrm flipH="1">
            <a:off x="6499071" y="4839579"/>
            <a:ext cx="1066145" cy="0"/>
          </a:xfrm>
          <a:prstGeom prst="line">
            <a:avLst/>
          </a:prstGeom>
          <a:noFill/>
          <a:ln w="19050">
            <a:solidFill>
              <a:schemeClr val="tx1"/>
            </a:solidFill>
            <a:prstDash val="dash"/>
            <a:round/>
            <a:headEnd/>
            <a:tailEnd/>
          </a:ln>
          <a:effectLst/>
        </p:spPr>
        <p:txBody>
          <a:bodyPr>
            <a:prstTxWarp prst="textNoShape">
              <a:avLst/>
            </a:prstTxWarp>
          </a:bodyPr>
          <a:lstStyle/>
          <a:p>
            <a:endParaRPr lang="en-US"/>
          </a:p>
        </p:txBody>
      </p:sp>
      <p:sp>
        <p:nvSpPr>
          <p:cNvPr id="12" name="Text Box 11">
            <a:extLst>
              <a:ext uri="{FF2B5EF4-FFF2-40B4-BE49-F238E27FC236}">
                <a16:creationId xmlns:a16="http://schemas.microsoft.com/office/drawing/2014/main" id="{99535303-5116-AD4A-879D-D2B70BB49390}"/>
              </a:ext>
            </a:extLst>
          </p:cNvPr>
          <p:cNvSpPr txBox="1">
            <a:spLocks noChangeArrowheads="1"/>
          </p:cNvSpPr>
          <p:nvPr/>
        </p:nvSpPr>
        <p:spPr bwMode="auto">
          <a:xfrm>
            <a:off x="8229600" y="3810000"/>
            <a:ext cx="558457" cy="288464"/>
          </a:xfrm>
          <a:prstGeom prst="rect">
            <a:avLst/>
          </a:prstGeom>
          <a:noFill/>
          <a:ln w="19050">
            <a:noFill/>
            <a:miter lim="800000"/>
            <a:headEnd/>
            <a:tailEnd/>
          </a:ln>
          <a:effectLst/>
        </p:spPr>
        <p:txBody>
          <a:bodyPr>
            <a:prstTxWarp prst="textNoShape">
              <a:avLst/>
            </a:prstTxWarp>
            <a:spAutoFit/>
          </a:bodyPr>
          <a:lstStyle/>
          <a:p>
            <a:pPr>
              <a:spcBef>
                <a:spcPct val="50000"/>
              </a:spcBef>
            </a:pPr>
            <a:r>
              <a:rPr lang="en-US" sz="2400" dirty="0"/>
              <a:t>S</a:t>
            </a:r>
          </a:p>
        </p:txBody>
      </p:sp>
      <p:sp>
        <p:nvSpPr>
          <p:cNvPr id="13" name="Text Box 13">
            <a:extLst>
              <a:ext uri="{FF2B5EF4-FFF2-40B4-BE49-F238E27FC236}">
                <a16:creationId xmlns:a16="http://schemas.microsoft.com/office/drawing/2014/main" id="{96EDDD88-6553-E141-8C02-198092231497}"/>
              </a:ext>
            </a:extLst>
          </p:cNvPr>
          <p:cNvSpPr txBox="1">
            <a:spLocks noChangeArrowheads="1"/>
          </p:cNvSpPr>
          <p:nvPr/>
        </p:nvSpPr>
        <p:spPr bwMode="auto">
          <a:xfrm>
            <a:off x="6172200" y="3733800"/>
            <a:ext cx="558457" cy="288464"/>
          </a:xfrm>
          <a:prstGeom prst="rect">
            <a:avLst/>
          </a:prstGeom>
          <a:noFill/>
          <a:ln w="19050">
            <a:noFill/>
            <a:miter lim="800000"/>
            <a:headEnd/>
            <a:tailEnd/>
          </a:ln>
          <a:effectLst/>
        </p:spPr>
        <p:txBody>
          <a:bodyPr>
            <a:prstTxWarp prst="textNoShape">
              <a:avLst/>
            </a:prstTxWarp>
            <a:spAutoFit/>
          </a:bodyPr>
          <a:lstStyle/>
          <a:p>
            <a:pPr>
              <a:spcBef>
                <a:spcPct val="50000"/>
              </a:spcBef>
            </a:pPr>
            <a:r>
              <a:rPr lang="en-US" sz="2400"/>
              <a:t>w</a:t>
            </a:r>
          </a:p>
        </p:txBody>
      </p:sp>
      <p:sp>
        <p:nvSpPr>
          <p:cNvPr id="14" name="Line 14">
            <a:extLst>
              <a:ext uri="{FF2B5EF4-FFF2-40B4-BE49-F238E27FC236}">
                <a16:creationId xmlns:a16="http://schemas.microsoft.com/office/drawing/2014/main" id="{2222AFFF-6904-994F-B744-B81C06CD7D29}"/>
              </a:ext>
            </a:extLst>
          </p:cNvPr>
          <p:cNvSpPr>
            <a:spLocks noChangeShapeType="1"/>
          </p:cNvSpPr>
          <p:nvPr/>
        </p:nvSpPr>
        <p:spPr bwMode="auto">
          <a:xfrm>
            <a:off x="6295995" y="4839579"/>
            <a:ext cx="9519" cy="220354"/>
          </a:xfrm>
          <a:prstGeom prst="line">
            <a:avLst/>
          </a:prstGeom>
          <a:noFill/>
          <a:ln w="19050">
            <a:solidFill>
              <a:srgbClr val="FF0000"/>
            </a:solidFill>
            <a:round/>
            <a:headEnd/>
            <a:tailEnd type="triangle" w="lg" len="lg"/>
          </a:ln>
          <a:effectLst/>
        </p:spPr>
        <p:txBody>
          <a:bodyPr>
            <a:prstTxWarp prst="textNoShape">
              <a:avLst/>
            </a:prstTxWarp>
          </a:bodyPr>
          <a:lstStyle/>
          <a:p>
            <a:endParaRPr lang="en-US"/>
          </a:p>
        </p:txBody>
      </p:sp>
      <p:sp>
        <p:nvSpPr>
          <p:cNvPr id="15" name="Line 15">
            <a:extLst>
              <a:ext uri="{FF2B5EF4-FFF2-40B4-BE49-F238E27FC236}">
                <a16:creationId xmlns:a16="http://schemas.microsoft.com/office/drawing/2014/main" id="{49FF44EE-C4D6-2140-9F72-3FB922240283}"/>
              </a:ext>
            </a:extLst>
          </p:cNvPr>
          <p:cNvSpPr>
            <a:spLocks noChangeShapeType="1"/>
          </p:cNvSpPr>
          <p:nvPr/>
        </p:nvSpPr>
        <p:spPr bwMode="auto">
          <a:xfrm>
            <a:off x="7550409" y="4841582"/>
            <a:ext cx="0" cy="998607"/>
          </a:xfrm>
          <a:prstGeom prst="line">
            <a:avLst/>
          </a:prstGeom>
          <a:noFill/>
          <a:ln w="19050">
            <a:solidFill>
              <a:schemeClr val="tx1"/>
            </a:solidFill>
            <a:prstDash val="dash"/>
            <a:round/>
            <a:headEnd/>
            <a:tailEnd/>
          </a:ln>
          <a:effectLst/>
        </p:spPr>
        <p:txBody>
          <a:bodyPr>
            <a:prstTxWarp prst="textNoShape">
              <a:avLst/>
            </a:prstTxWarp>
          </a:bodyPr>
          <a:lstStyle/>
          <a:p>
            <a:endParaRPr lang="en-US"/>
          </a:p>
        </p:txBody>
      </p:sp>
      <p:sp>
        <p:nvSpPr>
          <p:cNvPr id="16" name="Line 16">
            <a:extLst>
              <a:ext uri="{FF2B5EF4-FFF2-40B4-BE49-F238E27FC236}">
                <a16:creationId xmlns:a16="http://schemas.microsoft.com/office/drawing/2014/main" id="{AB28B4E7-1533-8C43-B03C-755169D998D7}"/>
              </a:ext>
            </a:extLst>
          </p:cNvPr>
          <p:cNvSpPr>
            <a:spLocks noChangeShapeType="1"/>
          </p:cNvSpPr>
          <p:nvPr/>
        </p:nvSpPr>
        <p:spPr bwMode="auto">
          <a:xfrm>
            <a:off x="7290218" y="5069950"/>
            <a:ext cx="9519" cy="788268"/>
          </a:xfrm>
          <a:prstGeom prst="line">
            <a:avLst/>
          </a:prstGeom>
          <a:noFill/>
          <a:ln w="19050">
            <a:solidFill>
              <a:srgbClr val="FF0000"/>
            </a:solidFill>
            <a:prstDash val="dash"/>
            <a:round/>
            <a:headEnd/>
            <a:tailEnd/>
          </a:ln>
          <a:effectLst/>
        </p:spPr>
        <p:txBody>
          <a:bodyPr>
            <a:prstTxWarp prst="textNoShape">
              <a:avLst/>
            </a:prstTxWarp>
          </a:bodyPr>
          <a:lstStyle/>
          <a:p>
            <a:endParaRPr lang="en-US"/>
          </a:p>
        </p:txBody>
      </p:sp>
      <p:sp>
        <p:nvSpPr>
          <p:cNvPr id="17" name="Line 17">
            <a:extLst>
              <a:ext uri="{FF2B5EF4-FFF2-40B4-BE49-F238E27FC236}">
                <a16:creationId xmlns:a16="http://schemas.microsoft.com/office/drawing/2014/main" id="{22A18F6C-5656-944D-900E-7B60DF76F549}"/>
              </a:ext>
            </a:extLst>
          </p:cNvPr>
          <p:cNvSpPr>
            <a:spLocks noChangeShapeType="1"/>
          </p:cNvSpPr>
          <p:nvPr/>
        </p:nvSpPr>
        <p:spPr bwMode="auto">
          <a:xfrm flipH="1" flipV="1">
            <a:off x="7311372" y="5948363"/>
            <a:ext cx="241152" cy="0"/>
          </a:xfrm>
          <a:prstGeom prst="line">
            <a:avLst/>
          </a:prstGeom>
          <a:noFill/>
          <a:ln w="19050">
            <a:solidFill>
              <a:srgbClr val="FF0000"/>
            </a:solidFill>
            <a:round/>
            <a:headEnd/>
            <a:tailEnd type="triangle" w="lg" len="lg"/>
          </a:ln>
          <a:effectLst/>
        </p:spPr>
        <p:txBody>
          <a:bodyPr>
            <a:prstTxWarp prst="textNoShape">
              <a:avLst/>
            </a:prstTxWarp>
          </a:bodyPr>
          <a:lstStyle/>
          <a:p>
            <a:endParaRPr lang="en-US"/>
          </a:p>
        </p:txBody>
      </p:sp>
      <p:sp>
        <p:nvSpPr>
          <p:cNvPr id="18" name="Line 20">
            <a:extLst>
              <a:ext uri="{FF2B5EF4-FFF2-40B4-BE49-F238E27FC236}">
                <a16:creationId xmlns:a16="http://schemas.microsoft.com/office/drawing/2014/main" id="{8EBDDE5C-716C-C643-94E0-4755878E3C5C}"/>
              </a:ext>
            </a:extLst>
          </p:cNvPr>
          <p:cNvSpPr>
            <a:spLocks noChangeShapeType="1"/>
          </p:cNvSpPr>
          <p:nvPr/>
        </p:nvSpPr>
        <p:spPr bwMode="auto">
          <a:xfrm>
            <a:off x="6542436" y="4413894"/>
            <a:ext cx="1573834" cy="1394243"/>
          </a:xfrm>
          <a:prstGeom prst="line">
            <a:avLst/>
          </a:prstGeom>
          <a:noFill/>
          <a:ln w="19050">
            <a:solidFill>
              <a:srgbClr val="FF0000"/>
            </a:solidFill>
            <a:prstDash val="lgDash"/>
            <a:round/>
            <a:headEnd/>
            <a:tailEnd/>
          </a:ln>
          <a:effectLst/>
        </p:spPr>
        <p:txBody>
          <a:bodyPr>
            <a:prstTxWarp prst="textNoShape">
              <a:avLst/>
            </a:prstTxWarp>
          </a:bodyPr>
          <a:lstStyle/>
          <a:p>
            <a:endParaRPr lang="en-US"/>
          </a:p>
        </p:txBody>
      </p:sp>
      <p:sp>
        <p:nvSpPr>
          <p:cNvPr id="19" name="Text Box 21">
            <a:extLst>
              <a:ext uri="{FF2B5EF4-FFF2-40B4-BE49-F238E27FC236}">
                <a16:creationId xmlns:a16="http://schemas.microsoft.com/office/drawing/2014/main" id="{4E80B3AD-16C8-CC4A-BD9F-4A3FC179E2D7}"/>
              </a:ext>
            </a:extLst>
          </p:cNvPr>
          <p:cNvSpPr txBox="1">
            <a:spLocks noChangeArrowheads="1"/>
          </p:cNvSpPr>
          <p:nvPr/>
        </p:nvSpPr>
        <p:spPr bwMode="auto">
          <a:xfrm>
            <a:off x="8077200" y="5486400"/>
            <a:ext cx="558457" cy="288464"/>
          </a:xfrm>
          <a:prstGeom prst="rect">
            <a:avLst/>
          </a:prstGeom>
          <a:noFill/>
          <a:ln w="19050">
            <a:solidFill>
              <a:schemeClr val="tx1"/>
            </a:solidFill>
            <a:miter lim="800000"/>
            <a:headEnd/>
            <a:tailEnd/>
          </a:ln>
          <a:effectLst/>
        </p:spPr>
        <p:txBody>
          <a:bodyPr>
            <a:prstTxWarp prst="textNoShape">
              <a:avLst/>
            </a:prstTxWarp>
            <a:spAutoFit/>
          </a:bodyPr>
          <a:lstStyle/>
          <a:p>
            <a:pPr>
              <a:spcBef>
                <a:spcPct val="50000"/>
              </a:spcBef>
            </a:pPr>
            <a:r>
              <a:rPr lang="en-US" sz="2400">
                <a:solidFill>
                  <a:srgbClr val="FF0000"/>
                </a:solidFill>
              </a:rPr>
              <a:t>D</a:t>
            </a:r>
            <a:r>
              <a:rPr lang="en-US" sz="2400">
                <a:solidFill>
                  <a:srgbClr val="FF0000"/>
                </a:solidFill>
                <a:ea typeface="Arial" charset="0"/>
                <a:cs typeface="Arial" charset="0"/>
              </a:rPr>
              <a:t>′</a:t>
            </a:r>
          </a:p>
        </p:txBody>
      </p:sp>
      <p:sp>
        <p:nvSpPr>
          <p:cNvPr id="20" name="Line 22">
            <a:extLst>
              <a:ext uri="{FF2B5EF4-FFF2-40B4-BE49-F238E27FC236}">
                <a16:creationId xmlns:a16="http://schemas.microsoft.com/office/drawing/2014/main" id="{8926694D-7DC5-3448-A73F-35770D784673}"/>
              </a:ext>
            </a:extLst>
          </p:cNvPr>
          <p:cNvSpPr>
            <a:spLocks noChangeShapeType="1"/>
          </p:cNvSpPr>
          <p:nvPr/>
        </p:nvSpPr>
        <p:spPr bwMode="auto">
          <a:xfrm>
            <a:off x="6498013" y="5069950"/>
            <a:ext cx="792205" cy="0"/>
          </a:xfrm>
          <a:prstGeom prst="line">
            <a:avLst/>
          </a:prstGeom>
          <a:noFill/>
          <a:ln w="19050">
            <a:solidFill>
              <a:srgbClr val="FF0000"/>
            </a:solidFill>
            <a:prstDash val="dash"/>
            <a:round/>
            <a:headEnd/>
            <a:tailEnd/>
          </a:ln>
          <a:effectLst/>
        </p:spPr>
        <p:txBody>
          <a:bodyPr>
            <a:prstTxWarp prst="textNoShape">
              <a:avLst/>
            </a:prstTxWarp>
          </a:bodyPr>
          <a:lstStyle/>
          <a:p>
            <a:endParaRPr lang="en-US"/>
          </a:p>
        </p:txBody>
      </p:sp>
      <p:sp>
        <p:nvSpPr>
          <p:cNvPr id="21" name="Text Box 11">
            <a:extLst>
              <a:ext uri="{FF2B5EF4-FFF2-40B4-BE49-F238E27FC236}">
                <a16:creationId xmlns:a16="http://schemas.microsoft.com/office/drawing/2014/main" id="{E32E1B59-C6D3-7748-A0FC-5611924BA883}"/>
              </a:ext>
            </a:extLst>
          </p:cNvPr>
          <p:cNvSpPr txBox="1">
            <a:spLocks noChangeArrowheads="1"/>
          </p:cNvSpPr>
          <p:nvPr/>
        </p:nvSpPr>
        <p:spPr bwMode="auto">
          <a:xfrm>
            <a:off x="8229600" y="5105400"/>
            <a:ext cx="558457" cy="461665"/>
          </a:xfrm>
          <a:prstGeom prst="rect">
            <a:avLst/>
          </a:prstGeom>
          <a:noFill/>
          <a:ln w="19050">
            <a:noFill/>
            <a:miter lim="800000"/>
            <a:headEnd/>
            <a:tailEnd/>
          </a:ln>
          <a:effectLst/>
        </p:spPr>
        <p:txBody>
          <a:bodyPr>
            <a:prstTxWarp prst="textNoShape">
              <a:avLst/>
            </a:prstTxWarp>
            <a:spAutoFit/>
          </a:bodyPr>
          <a:lstStyle/>
          <a:p>
            <a:pPr>
              <a:spcBef>
                <a:spcPct val="50000"/>
              </a:spcBef>
            </a:pPr>
            <a:r>
              <a:rPr lang="en-US" sz="2400" dirty="0"/>
              <a:t>D</a:t>
            </a:r>
          </a:p>
        </p:txBody>
      </p:sp>
      <p:sp>
        <p:nvSpPr>
          <p:cNvPr id="22" name="Text Box 11">
            <a:extLst>
              <a:ext uri="{FF2B5EF4-FFF2-40B4-BE49-F238E27FC236}">
                <a16:creationId xmlns:a16="http://schemas.microsoft.com/office/drawing/2014/main" id="{5A1A1732-CD0A-7B4C-96DA-6A501A036E2E}"/>
              </a:ext>
            </a:extLst>
          </p:cNvPr>
          <p:cNvSpPr txBox="1">
            <a:spLocks noChangeArrowheads="1"/>
          </p:cNvSpPr>
          <p:nvPr/>
        </p:nvSpPr>
        <p:spPr bwMode="auto">
          <a:xfrm>
            <a:off x="8382000" y="5791200"/>
            <a:ext cx="558457" cy="461665"/>
          </a:xfrm>
          <a:prstGeom prst="rect">
            <a:avLst/>
          </a:prstGeom>
          <a:noFill/>
          <a:ln w="19050">
            <a:noFill/>
            <a:miter lim="800000"/>
            <a:headEnd/>
            <a:tailEnd/>
          </a:ln>
          <a:effectLst/>
        </p:spPr>
        <p:txBody>
          <a:bodyPr>
            <a:prstTxWarp prst="textNoShape">
              <a:avLst/>
            </a:prstTxWarp>
            <a:spAutoFit/>
          </a:bodyPr>
          <a:lstStyle/>
          <a:p>
            <a:pPr>
              <a:spcBef>
                <a:spcPct val="50000"/>
              </a:spcBef>
            </a:pPr>
            <a:r>
              <a:rPr lang="en-US" sz="2400" dirty="0"/>
              <a:t>L</a:t>
            </a:r>
          </a:p>
        </p:txBody>
      </p:sp>
      <p:sp>
        <p:nvSpPr>
          <p:cNvPr id="23" name="Title 1">
            <a:extLst>
              <a:ext uri="{FF2B5EF4-FFF2-40B4-BE49-F238E27FC236}">
                <a16:creationId xmlns:a16="http://schemas.microsoft.com/office/drawing/2014/main" id="{E683568D-BADA-DC48-8BB2-8050D11DEFA6}"/>
              </a:ext>
            </a:extLst>
          </p:cNvPr>
          <p:cNvSpPr>
            <a:spLocks noGrp="1"/>
          </p:cNvSpPr>
          <p:nvPr>
            <p:ph type="title"/>
          </p:nvPr>
        </p:nvSpPr>
        <p:spPr>
          <a:xfrm>
            <a:off x="457200" y="274638"/>
            <a:ext cx="8229600" cy="1143000"/>
          </a:xfrm>
        </p:spPr>
        <p:txBody>
          <a:bodyPr/>
          <a:lstStyle/>
          <a:p>
            <a:r>
              <a:rPr lang="en-US" dirty="0"/>
              <a:t>Clicker Question</a:t>
            </a:r>
          </a:p>
        </p:txBody>
      </p:sp>
      <p:sp>
        <p:nvSpPr>
          <p:cNvPr id="24" name="Rectangle 23">
            <a:extLst>
              <a:ext uri="{FF2B5EF4-FFF2-40B4-BE49-F238E27FC236}">
                <a16:creationId xmlns:a16="http://schemas.microsoft.com/office/drawing/2014/main" id="{EFF832E9-7B5C-7D46-A14F-A10FD4B89A8E}"/>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7867FA31-2498-A84F-9E7B-70406D2B3317}"/>
              </a:ext>
            </a:extLst>
          </p:cNvPr>
          <p:cNvSpPr>
            <a:spLocks noGrp="1"/>
          </p:cNvSpPr>
          <p:nvPr>
            <p:ph idx="1"/>
          </p:nvPr>
        </p:nvSpPr>
        <p:spPr>
          <a:xfrm>
            <a:off x="466164" y="1210235"/>
            <a:ext cx="8229600" cy="1371600"/>
          </a:xfrm>
        </p:spPr>
        <p:txBody>
          <a:bodyPr/>
          <a:lstStyle/>
          <a:p>
            <a:pPr marL="0" indent="0">
              <a:buNone/>
            </a:pPr>
            <a:r>
              <a:rPr lang="en-US" sz="2800" dirty="0"/>
              <a:t>Which of the following might the graph below represent?</a:t>
            </a:r>
            <a:endParaRPr lang="en-US" sz="2400" dirty="0"/>
          </a:p>
          <a:p>
            <a:pPr marL="971550" lvl="1" indent="-514350">
              <a:buFont typeface="+mj-lt"/>
              <a:buAutoNum type="alphaLcParenR"/>
            </a:pPr>
            <a:endParaRPr lang="en-US" sz="2400" dirty="0"/>
          </a:p>
        </p:txBody>
      </p:sp>
      <p:sp>
        <p:nvSpPr>
          <p:cNvPr id="26" name="Content Placeholder 2">
            <a:extLst>
              <a:ext uri="{FF2B5EF4-FFF2-40B4-BE49-F238E27FC236}">
                <a16:creationId xmlns:a16="http://schemas.microsoft.com/office/drawing/2014/main" id="{25A336D8-E475-334A-BCDA-A6E1464CC6DE}"/>
              </a:ext>
            </a:extLst>
          </p:cNvPr>
          <p:cNvSpPr txBox="1">
            <a:spLocks/>
          </p:cNvSpPr>
          <p:nvPr/>
        </p:nvSpPr>
        <p:spPr bwMode="auto">
          <a:xfrm>
            <a:off x="304800" y="2133600"/>
            <a:ext cx="5791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971550" lvl="1" indent="-514350">
              <a:buFont typeface="+mj-lt"/>
              <a:buAutoNum type="alphaLcParenR"/>
            </a:pPr>
            <a:r>
              <a:rPr lang="en-US" sz="2400" kern="0" dirty="0"/>
              <a:t>A minimum wage</a:t>
            </a:r>
          </a:p>
          <a:p>
            <a:pPr marL="971550" lvl="1" indent="-514350">
              <a:buFont typeface="+mj-lt"/>
              <a:buAutoNum type="alphaLcParenR"/>
            </a:pPr>
            <a:r>
              <a:rPr lang="en-US" sz="2400" kern="0" dirty="0"/>
              <a:t>An incentive for more workers to seek jobs</a:t>
            </a:r>
          </a:p>
          <a:p>
            <a:pPr marL="971550" lvl="1" indent="-514350">
              <a:buFont typeface="+mj-lt"/>
              <a:buAutoNum type="alphaLcParenR"/>
            </a:pPr>
            <a:r>
              <a:rPr lang="en-US" sz="2400" kern="0" dirty="0"/>
              <a:t>A rise in employers’ the cost of making the workplace safe</a:t>
            </a:r>
          </a:p>
          <a:p>
            <a:pPr marL="971550" lvl="1" indent="-514350">
              <a:buFont typeface="+mj-lt"/>
              <a:buAutoNum type="alphaLcParenR"/>
            </a:pPr>
            <a:r>
              <a:rPr lang="en-US" sz="2400" kern="0" dirty="0"/>
              <a:t>Union negotiation of a wage agreement</a:t>
            </a:r>
          </a:p>
          <a:p>
            <a:pPr marL="971550" lvl="1" indent="-514350">
              <a:buFont typeface="+mj-lt"/>
              <a:buAutoNum type="alphaLcParenR"/>
            </a:pPr>
            <a:r>
              <a:rPr lang="en-US" sz="2400" kern="0" dirty="0"/>
              <a:t>Migration of workers out of the country</a:t>
            </a:r>
          </a:p>
          <a:p>
            <a:pPr marL="971550" lvl="1" indent="-514350">
              <a:buFont typeface="+mj-lt"/>
              <a:buAutoNum type="alphaLcParenR"/>
            </a:pPr>
            <a:endParaRPr lang="en-US" sz="2400" kern="0" dirty="0"/>
          </a:p>
        </p:txBody>
      </p:sp>
      <p:sp>
        <p:nvSpPr>
          <p:cNvPr id="27" name="TextBox 26">
            <a:extLst>
              <a:ext uri="{FF2B5EF4-FFF2-40B4-BE49-F238E27FC236}">
                <a16:creationId xmlns:a16="http://schemas.microsoft.com/office/drawing/2014/main" id="{9DD6DB07-5385-E646-ADF7-8D26F80C2BFA}"/>
              </a:ext>
            </a:extLst>
          </p:cNvPr>
          <p:cNvSpPr txBox="1"/>
          <p:nvPr/>
        </p:nvSpPr>
        <p:spPr>
          <a:xfrm>
            <a:off x="381000" y="3352800"/>
            <a:ext cx="609600" cy="523220"/>
          </a:xfrm>
          <a:prstGeom prst="rect">
            <a:avLst/>
          </a:prstGeom>
          <a:noFill/>
        </p:spPr>
        <p:txBody>
          <a:bodyPr wrap="square" rtlCol="0">
            <a:spAutoFit/>
          </a:bodyPr>
          <a:lstStyle/>
          <a:p>
            <a:r>
              <a:rPr lang="en-US" sz="2800" dirty="0">
                <a:solidFill>
                  <a:srgbClr val="00B050"/>
                </a:solidFill>
              </a:rPr>
              <a:t>✓</a:t>
            </a:r>
          </a:p>
        </p:txBody>
      </p:sp>
    </p:spTree>
    <p:extLst>
      <p:ext uri="{BB962C8B-B14F-4D97-AF65-F5344CB8AC3E}">
        <p14:creationId xmlns:p14="http://schemas.microsoft.com/office/powerpoint/2010/main" val="183078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Econ 340, Deardorff, Lecture 23:  Environment, Labor</a:t>
            </a:r>
          </a:p>
        </p:txBody>
      </p:sp>
      <p:sp>
        <p:nvSpPr>
          <p:cNvPr id="6" name="Slide Number Placeholder 5"/>
          <p:cNvSpPr>
            <a:spLocks noGrp="1"/>
          </p:cNvSpPr>
          <p:nvPr>
            <p:ph type="sldNum" sz="quarter" idx="12"/>
          </p:nvPr>
        </p:nvSpPr>
        <p:spPr/>
        <p:txBody>
          <a:bodyPr/>
          <a:lstStyle/>
          <a:p>
            <a:fld id="{9E0CCAA5-959F-304C-8466-E1EEC2684137}" type="slidenum">
              <a:rPr lang="en-US"/>
              <a:pPr/>
              <a:t>72</a:t>
            </a:fld>
            <a:endParaRPr lang="en-US"/>
          </a:p>
        </p:txBody>
      </p:sp>
      <p:sp>
        <p:nvSpPr>
          <p:cNvPr id="48130" name="Rectangle 2"/>
          <p:cNvSpPr>
            <a:spLocks noGrp="1" noChangeArrowheads="1"/>
          </p:cNvSpPr>
          <p:nvPr>
            <p:ph type="title"/>
          </p:nvPr>
        </p:nvSpPr>
        <p:spPr/>
        <p:txBody>
          <a:bodyPr/>
          <a:lstStyle/>
          <a:p>
            <a:r>
              <a:rPr lang="en-US" dirty="0"/>
              <a:t>Next Time, and After That</a:t>
            </a:r>
          </a:p>
        </p:txBody>
      </p:sp>
      <p:sp>
        <p:nvSpPr>
          <p:cNvPr id="48131" name="Rectangle 3"/>
          <p:cNvSpPr>
            <a:spLocks noGrp="1" noChangeArrowheads="1"/>
          </p:cNvSpPr>
          <p:nvPr>
            <p:ph type="body" idx="1"/>
          </p:nvPr>
        </p:nvSpPr>
        <p:spPr/>
        <p:txBody>
          <a:bodyPr/>
          <a:lstStyle/>
          <a:p>
            <a:r>
              <a:rPr lang="en-US" dirty="0"/>
              <a:t>Last Class, Wed Dec  11</a:t>
            </a:r>
          </a:p>
          <a:p>
            <a:pPr lvl="1"/>
            <a:r>
              <a:rPr lang="en-US" dirty="0"/>
              <a:t>Review</a:t>
            </a:r>
          </a:p>
          <a:p>
            <a:pPr lvl="1"/>
            <a:endParaRPr lang="en-US" dirty="0"/>
          </a:p>
          <a:p>
            <a:r>
              <a:rPr lang="en-US" dirty="0"/>
              <a:t>Final Exam:  Fri, Dec 13</a:t>
            </a:r>
            <a:r>
              <a:rPr lang="en-US"/>
              <a:t>, 1:30-3:30 PM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27C3FC-597C-A446-99B2-55135CF85F10}"/>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F0F5E671-F9AB-B042-AD6A-B950DF2AC2B1}"/>
              </a:ext>
            </a:extLst>
          </p:cNvPr>
          <p:cNvSpPr>
            <a:spLocks noGrp="1"/>
          </p:cNvSpPr>
          <p:nvPr>
            <p:ph type="sldNum" sz="quarter" idx="12"/>
          </p:nvPr>
        </p:nvSpPr>
        <p:spPr/>
        <p:txBody>
          <a:bodyPr/>
          <a:lstStyle/>
          <a:p>
            <a:fld id="{B8110CFB-C5D0-7E4C-8ABB-3B94C0A65A6F}" type="slidenum">
              <a:rPr lang="en-US" smtClean="0"/>
              <a:pPr/>
              <a:t>8</a:t>
            </a:fld>
            <a:endParaRPr lang="en-US"/>
          </a:p>
        </p:txBody>
      </p:sp>
      <p:pic>
        <p:nvPicPr>
          <p:cNvPr id="3" name="Picture 2">
            <a:extLst>
              <a:ext uri="{FF2B5EF4-FFF2-40B4-BE49-F238E27FC236}">
                <a16:creationId xmlns:a16="http://schemas.microsoft.com/office/drawing/2014/main" id="{C5B80F68-FFB1-E54F-88A7-0220988C92E6}"/>
              </a:ext>
            </a:extLst>
          </p:cNvPr>
          <p:cNvPicPr>
            <a:picLocks noChangeAspect="1"/>
          </p:cNvPicPr>
          <p:nvPr/>
        </p:nvPicPr>
        <p:blipFill>
          <a:blip r:embed="rId2"/>
          <a:stretch>
            <a:fillRect/>
          </a:stretch>
        </p:blipFill>
        <p:spPr>
          <a:xfrm>
            <a:off x="259237" y="0"/>
            <a:ext cx="8625526" cy="6858000"/>
          </a:xfrm>
          <a:prstGeom prst="rect">
            <a:avLst/>
          </a:prstGeom>
        </p:spPr>
      </p:pic>
    </p:spTree>
    <p:extLst>
      <p:ext uri="{BB962C8B-B14F-4D97-AF65-F5344CB8AC3E}">
        <p14:creationId xmlns:p14="http://schemas.microsoft.com/office/powerpoint/2010/main" val="313312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627C3FC-597C-A446-99B2-55135CF85F10}"/>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F0F5E671-F9AB-B042-AD6A-B950DF2AC2B1}"/>
              </a:ext>
            </a:extLst>
          </p:cNvPr>
          <p:cNvSpPr>
            <a:spLocks noGrp="1"/>
          </p:cNvSpPr>
          <p:nvPr>
            <p:ph type="sldNum" sz="quarter" idx="12"/>
          </p:nvPr>
        </p:nvSpPr>
        <p:spPr/>
        <p:txBody>
          <a:bodyPr/>
          <a:lstStyle/>
          <a:p>
            <a:fld id="{B8110CFB-C5D0-7E4C-8ABB-3B94C0A65A6F}" type="slidenum">
              <a:rPr lang="en-US" smtClean="0"/>
              <a:pPr/>
              <a:t>9</a:t>
            </a:fld>
            <a:endParaRPr lang="en-US"/>
          </a:p>
        </p:txBody>
      </p:sp>
      <p:pic>
        <p:nvPicPr>
          <p:cNvPr id="2" name="Picture 1">
            <a:extLst>
              <a:ext uri="{FF2B5EF4-FFF2-40B4-BE49-F238E27FC236}">
                <a16:creationId xmlns:a16="http://schemas.microsoft.com/office/drawing/2014/main" id="{22027203-4ED7-FA4A-AACD-2CBB67BDE198}"/>
              </a:ext>
            </a:extLst>
          </p:cNvPr>
          <p:cNvPicPr>
            <a:picLocks noChangeAspect="1"/>
          </p:cNvPicPr>
          <p:nvPr/>
        </p:nvPicPr>
        <p:blipFill>
          <a:blip r:embed="rId2"/>
          <a:stretch>
            <a:fillRect/>
          </a:stretch>
        </p:blipFill>
        <p:spPr>
          <a:xfrm>
            <a:off x="0" y="949086"/>
            <a:ext cx="9144000" cy="4959828"/>
          </a:xfrm>
          <a:prstGeom prst="rect">
            <a:avLst/>
          </a:prstGeom>
        </p:spPr>
      </p:pic>
    </p:spTree>
    <p:extLst>
      <p:ext uri="{BB962C8B-B14F-4D97-AF65-F5344CB8AC3E}">
        <p14:creationId xmlns:p14="http://schemas.microsoft.com/office/powerpoint/2010/main" val="329295095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43567</TotalTime>
  <Words>4792</Words>
  <Application>Microsoft Macintosh PowerPoint</Application>
  <PresentationFormat>On-screen Show (4:3)</PresentationFormat>
  <Paragraphs>675</Paragraphs>
  <Slides>72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72</vt:i4>
      </vt:variant>
    </vt:vector>
  </HeadingPairs>
  <TitlesOfParts>
    <vt:vector size="75" baseType="lpstr">
      <vt:lpstr>ＭＳ Ｐゴシック</vt:lpstr>
      <vt:lpstr>Arial</vt:lpstr>
      <vt:lpstr>Default Design</vt:lpstr>
      <vt:lpstr>Lecture 23  Environment, Labor Standards, and Trade</vt:lpstr>
      <vt:lpstr>News:  Dec 2-8</vt:lpstr>
      <vt:lpstr>News:  Dec 2-8</vt:lpstr>
      <vt:lpstr>PowerPoint Presentation</vt:lpstr>
      <vt:lpstr>News:  Dec 2-8</vt:lpstr>
      <vt:lpstr>PowerPoint Presentation</vt:lpstr>
      <vt:lpstr>News:  Dec 2-8</vt:lpstr>
      <vt:lpstr>PowerPoint Presentation</vt:lpstr>
      <vt:lpstr>PowerPoint Presentation</vt:lpstr>
      <vt:lpstr>PowerPoint Presentation</vt:lpstr>
      <vt:lpstr>PowerPoint Presentation</vt:lpstr>
      <vt:lpstr>PowerPoint Presentation</vt:lpstr>
      <vt:lpstr>Outline: Environment, Labor Standards, and Trade</vt:lpstr>
      <vt:lpstr>The Issues</vt:lpstr>
      <vt:lpstr>Outline: Environment, Labor Standards, and Trade</vt:lpstr>
      <vt:lpstr>Environment</vt:lpstr>
      <vt:lpstr>Outline: Environment, Labor Standards, and Trade</vt:lpstr>
      <vt:lpstr>Environment: Examples</vt:lpstr>
      <vt:lpstr>PowerPoint Presentation</vt:lpstr>
      <vt:lpstr>PowerPoint Presentation</vt:lpstr>
      <vt:lpstr>Environment: Examples</vt:lpstr>
      <vt:lpstr>Outline: Environment, Labor Standards, and Trade</vt:lpstr>
      <vt:lpstr>Environment:  Policies</vt:lpstr>
      <vt:lpstr>Environment:  Policies</vt:lpstr>
      <vt:lpstr>Environment:  Policies</vt:lpstr>
      <vt:lpstr>Environment:  More Examples</vt:lpstr>
      <vt:lpstr>Clicker Question</vt:lpstr>
      <vt:lpstr>Clicker Question</vt:lpstr>
      <vt:lpstr>Outline: Environment, Labor Standards, and Trade</vt:lpstr>
      <vt:lpstr>Environment:  International Problems</vt:lpstr>
      <vt:lpstr>Environment:  International Problems</vt:lpstr>
      <vt:lpstr>Environment:  International Problems</vt:lpstr>
      <vt:lpstr>Environment:  International Problems</vt:lpstr>
      <vt:lpstr>Clicker Question</vt:lpstr>
      <vt:lpstr>Clicker Question</vt:lpstr>
      <vt:lpstr>Outline: Environment, Labor Standards, and Trade</vt:lpstr>
      <vt:lpstr>Environment:  Role of the WTO</vt:lpstr>
      <vt:lpstr>Policy Options</vt:lpstr>
      <vt:lpstr>Policy Options</vt:lpstr>
      <vt:lpstr>Policy Options</vt:lpstr>
      <vt:lpstr>Clicker Question</vt:lpstr>
      <vt:lpstr>Clicker Question</vt:lpstr>
      <vt:lpstr>Outline: Environment, Labor Standards, and Trade</vt:lpstr>
      <vt:lpstr>Labor Standards</vt:lpstr>
      <vt:lpstr>Labor Standards:  Fundamental ILO Conventions</vt:lpstr>
      <vt:lpstr>Labor Standards:  Fundamental ILO Conventions</vt:lpstr>
      <vt:lpstr>PowerPoint Presentation</vt:lpstr>
      <vt:lpstr>Outline: Environment, Labor Standards, and Trade</vt:lpstr>
      <vt:lpstr>Labor Standards:  Fundamental ILO Conventions</vt:lpstr>
      <vt:lpstr>Labor Standards:  Fundamental ILO Conventions</vt:lpstr>
      <vt:lpstr>Labor Standards:  Found in U.S. Trade Law</vt:lpstr>
      <vt:lpstr>U.S. Labor Standards</vt:lpstr>
      <vt:lpstr>U.S. Labor Standards</vt:lpstr>
      <vt:lpstr>Clicker Question</vt:lpstr>
      <vt:lpstr>Clicker Question</vt:lpstr>
      <vt:lpstr>Outline: Environment, Labor Standards, and Trade</vt:lpstr>
      <vt:lpstr>Labor Standards: Issues</vt:lpstr>
      <vt:lpstr>Labor Standards: Issues</vt:lpstr>
      <vt:lpstr>Labor Standards: Issues</vt:lpstr>
      <vt:lpstr>Labor Standards: Issues</vt:lpstr>
      <vt:lpstr>Labor Standards: Issues</vt:lpstr>
      <vt:lpstr>Labor Standards: Issues</vt:lpstr>
      <vt:lpstr>Labor Standards: Issues</vt:lpstr>
      <vt:lpstr>Labor Standards: Issues</vt:lpstr>
      <vt:lpstr>Labor Standards: Issues</vt:lpstr>
      <vt:lpstr>Labor Standards: Issues</vt:lpstr>
      <vt:lpstr>Labor Standards: Issues</vt:lpstr>
      <vt:lpstr>Clicker Question</vt:lpstr>
      <vt:lpstr>Clicker Question</vt:lpstr>
      <vt:lpstr>Clicker Question</vt:lpstr>
      <vt:lpstr>Clicker Question</vt:lpstr>
      <vt:lpstr>Next Time, and After That</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Labor Standards, and Trade</dc:title>
  <dc:creator>Ford School</dc:creator>
  <cp:lastModifiedBy>Microsoft Office User</cp:lastModifiedBy>
  <cp:revision>110</cp:revision>
  <cp:lastPrinted>2018-03-31T01:07:09Z</cp:lastPrinted>
  <dcterms:created xsi:type="dcterms:W3CDTF">2011-04-18T13:45:30Z</dcterms:created>
  <dcterms:modified xsi:type="dcterms:W3CDTF">2019-12-09T13:07:42Z</dcterms:modified>
</cp:coreProperties>
</file>