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86" r:id="rId2"/>
    <p:sldId id="287" r:id="rId3"/>
    <p:sldId id="257" r:id="rId4"/>
    <p:sldId id="312" r:id="rId5"/>
    <p:sldId id="258" r:id="rId6"/>
    <p:sldId id="313" r:id="rId7"/>
    <p:sldId id="259" r:id="rId8"/>
    <p:sldId id="344" r:id="rId9"/>
    <p:sldId id="343" r:id="rId10"/>
    <p:sldId id="345" r:id="rId11"/>
    <p:sldId id="314" r:id="rId12"/>
    <p:sldId id="260" r:id="rId13"/>
    <p:sldId id="261" r:id="rId14"/>
    <p:sldId id="299" r:id="rId15"/>
    <p:sldId id="262" r:id="rId16"/>
    <p:sldId id="330" r:id="rId17"/>
    <p:sldId id="331" r:id="rId18"/>
    <p:sldId id="315" r:id="rId19"/>
    <p:sldId id="263" r:id="rId20"/>
    <p:sldId id="264" r:id="rId21"/>
    <p:sldId id="265" r:id="rId22"/>
    <p:sldId id="267" r:id="rId23"/>
    <p:sldId id="334" r:id="rId24"/>
    <p:sldId id="335" r:id="rId25"/>
    <p:sldId id="316" r:id="rId26"/>
    <p:sldId id="266" r:id="rId27"/>
    <p:sldId id="292" r:id="rId28"/>
    <p:sldId id="300" r:id="rId29"/>
    <p:sldId id="301" r:id="rId30"/>
    <p:sldId id="333" r:id="rId31"/>
    <p:sldId id="329" r:id="rId32"/>
    <p:sldId id="322" r:id="rId33"/>
    <p:sldId id="268" r:id="rId34"/>
    <p:sldId id="269" r:id="rId35"/>
    <p:sldId id="270" r:id="rId36"/>
    <p:sldId id="346" r:id="rId37"/>
    <p:sldId id="320" r:id="rId38"/>
    <p:sldId id="271" r:id="rId39"/>
    <p:sldId id="272" r:id="rId40"/>
    <p:sldId id="273" r:id="rId41"/>
    <p:sldId id="326" r:id="rId42"/>
    <p:sldId id="327" r:id="rId43"/>
    <p:sldId id="336" r:id="rId44"/>
    <p:sldId id="337" r:id="rId45"/>
    <p:sldId id="321" r:id="rId46"/>
    <p:sldId id="276" r:id="rId47"/>
    <p:sldId id="278" r:id="rId48"/>
    <p:sldId id="288" r:id="rId49"/>
    <p:sldId id="289" r:id="rId50"/>
    <p:sldId id="281" r:id="rId51"/>
    <p:sldId id="282" r:id="rId52"/>
    <p:sldId id="283" r:id="rId53"/>
    <p:sldId id="284" r:id="rId54"/>
    <p:sldId id="298" r:id="rId55"/>
    <p:sldId id="323" r:id="rId56"/>
    <p:sldId id="324" r:id="rId57"/>
    <p:sldId id="338" r:id="rId58"/>
    <p:sldId id="339" r:id="rId59"/>
    <p:sldId id="340" r:id="rId60"/>
    <p:sldId id="486" r:id="rId61"/>
    <p:sldId id="291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0394" autoAdjust="0"/>
  </p:normalViewPr>
  <p:slideViewPr>
    <p:cSldViewPr>
      <p:cViewPr varScale="1">
        <p:scale>
          <a:sx n="98" d="100"/>
          <a:sy n="98" d="100"/>
        </p:scale>
        <p:origin x="15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A51474-DB48-FD4C-B441-984AD5A78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5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0A8C9-7C11-CF46-9F5D-1EBC31E7B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4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Add Porter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www.gettyimages.com</a:t>
            </a:r>
            <a:r>
              <a:rPr lang="en-US" dirty="0"/>
              <a:t>/detail/photo/chemical-industry-plants-spew-air-pollution-high-res-stock-photography/129740434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http://geo-</a:t>
            </a:r>
            <a:r>
              <a:rPr lang="en-US" dirty="0" err="1"/>
              <a:t>mexico.com</a:t>
            </a:r>
            <a:r>
              <a:rPr lang="en-US" dirty="0"/>
              <a:t>/?tag=border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Economist quote:  November 29, 2018, in “</a:t>
            </a:r>
            <a:r>
              <a:rPr lang="en-US" b="0" dirty="0" err="1"/>
              <a:t>Decarbonising</a:t>
            </a:r>
            <a:r>
              <a:rPr lang="en-US" b="0" dirty="0"/>
              <a:t> industry:  How to get the carbon out of industry”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5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www.ilo.org</a:t>
            </a:r>
            <a:r>
              <a:rPr lang="en-US" dirty="0"/>
              <a:t>/public/</a:t>
            </a:r>
            <a:r>
              <a:rPr lang="en-US" dirty="0" err="1"/>
              <a:t>english</a:t>
            </a:r>
            <a:r>
              <a:rPr lang="en-US" dirty="0"/>
              <a:t>/standards/</a:t>
            </a:r>
            <a:r>
              <a:rPr lang="en-US" dirty="0" err="1"/>
              <a:t>relm</a:t>
            </a:r>
            <a:r>
              <a:rPr lang="en-US" dirty="0"/>
              <a:t>/</a:t>
            </a:r>
            <a:r>
              <a:rPr lang="en-US" dirty="0" err="1"/>
              <a:t>country.htm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7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1a: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=1000:11300:0::NO:11300:P11300_INSTRUMENT_ID:312232</a:t>
            </a:r>
          </a:p>
          <a:p>
            <a:r>
              <a:rPr lang="en-US" dirty="0"/>
              <a:t>1b: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=1000:11300:0::NO:11300:P11300_INSTRUMENT_ID:312243</a:t>
            </a:r>
          </a:p>
          <a:p>
            <a:r>
              <a:rPr lang="en-US" dirty="0"/>
              <a:t>2a: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=1000:11300:0::NO:11300:P11300_INSTRUMENT_ID:312174</a:t>
            </a:r>
          </a:p>
          <a:p>
            <a:r>
              <a:rPr lang="en-US" dirty="0"/>
              <a:t>2b: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3a: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=1000:11300:0::NO:11300:P11300_INSTRUMENT_ID:312256</a:t>
            </a:r>
          </a:p>
          <a:p>
            <a:r>
              <a:rPr lang="en-US" dirty="0"/>
              <a:t>3b: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=1000:11300:0::NO:11300:P11300_INSTRUMENT_ID:312245</a:t>
            </a:r>
          </a:p>
          <a:p>
            <a:r>
              <a:rPr lang="en-US" dirty="0"/>
              <a:t>4a: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=1000:11300:0::NO:11300:P11300_INSTRUMENT_ID:312283</a:t>
            </a:r>
          </a:p>
          <a:p>
            <a:r>
              <a:rPr lang="en-US" dirty="0"/>
              <a:t>4b:  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f?p</a:t>
            </a:r>
            <a:r>
              <a:rPr lang="en-US" dirty="0"/>
              <a:t>=1000:11300:0::NO:11300:P11300_INSTRUMENT_ID:312327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/en/</a:t>
            </a:r>
            <a:r>
              <a:rPr lang="en-US" dirty="0" err="1"/>
              <a:t>f?p</a:t>
            </a:r>
            <a:r>
              <a:rPr lang="en-US" dirty="0"/>
              <a:t>=NORMLEXPUB:1:0::NO:::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www.ilo.org</a:t>
            </a:r>
            <a:r>
              <a:rPr lang="en-US" dirty="0"/>
              <a:t>/</a:t>
            </a:r>
            <a:r>
              <a:rPr lang="en-US" dirty="0" err="1"/>
              <a:t>dyn</a:t>
            </a:r>
            <a:r>
              <a:rPr lang="en-US" dirty="0"/>
              <a:t>/</a:t>
            </a:r>
            <a:r>
              <a:rPr lang="en-US" dirty="0" err="1"/>
              <a:t>normlex</a:t>
            </a:r>
            <a:r>
              <a:rPr lang="en-US" dirty="0"/>
              <a:t>/en/</a:t>
            </a:r>
            <a:r>
              <a:rPr lang="en-US" dirty="0" err="1"/>
              <a:t>f?p</a:t>
            </a:r>
            <a:r>
              <a:rPr lang="en-US" dirty="0"/>
              <a:t>=1000:12001:0::NO:::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0A8C9-7C11-CF46-9F5D-1EBC31E7BF5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E66B30-F9CA-9540-B0FF-676035157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9DCF01-6086-BA47-9B89-08CDC1427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8992D4-5B96-1047-9F9A-F83A9C22B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110CFB-C5D0-7E4C-8ABB-3B94C0A65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D083B7-3782-2841-A9DE-D7F5A1106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D76EDD-8826-F949-8190-AF1A5DFED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A55BBA-D404-604B-B153-B52A47303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5D3ACB-686C-0A49-853A-91D61D2BE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00560D-B028-9C40-95F2-AF2BF7E3F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6EBFF7-D5B4-F543-BA9A-7D7DC88E0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74D215-EBE8-A94E-B207-DD51F0F3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Econ 340, Deardorff, Lecture 23:  Environment, Labor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EBE4F-487A-B44D-92C1-CC004395FB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/>
              <a:t>Lecture 23</a:t>
            </a:r>
            <a:br>
              <a:rPr lang="en-US"/>
            </a:br>
            <a:r>
              <a:rPr lang="en-US"/>
              <a:t> </a:t>
            </a:r>
            <a:r>
              <a:rPr lang="en-US" sz="4000"/>
              <a:t>Environment, Labor Standards, and Trade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D9B9-6713-D041-AC00-BBDD42A8197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Environment: 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Pollution along the Mexican border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Caused by production, for export to U.S.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Stimulated by 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Maquiladoras (Firms given special tariff treatment on processing for U.S. firms)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NAFTA</a:t>
            </a:r>
          </a:p>
          <a:p>
            <a:r>
              <a:rPr lang="en-US" dirty="0"/>
              <a:t>U.S. laws struck down by GATT / WTO</a:t>
            </a:r>
          </a:p>
          <a:p>
            <a:pPr lvl="1"/>
            <a:r>
              <a:rPr lang="en-US" dirty="0"/>
              <a:t>Tuna-dolphin case</a:t>
            </a:r>
          </a:p>
          <a:p>
            <a:pPr lvl="1"/>
            <a:r>
              <a:rPr lang="en-US" dirty="0"/>
              <a:t>Shrimp-turtle case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5029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55626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5029200"/>
            <a:ext cx="1295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5562600"/>
            <a:ext cx="1295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Fishing for these…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94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 hurts these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217311" y="5283200"/>
            <a:ext cx="815622" cy="1066800"/>
          </a:xfrm>
          <a:custGeom>
            <a:avLst/>
            <a:gdLst>
              <a:gd name="connsiteX0" fmla="*/ 290689 w 815622"/>
              <a:gd name="connsiteY0" fmla="*/ 1066800 h 1066800"/>
              <a:gd name="connsiteX1" fmla="*/ 87489 w 815622"/>
              <a:gd name="connsiteY1" fmla="*/ 254000 h 1066800"/>
              <a:gd name="connsiteX2" fmla="*/ 815622 w 815622"/>
              <a:gd name="connsiteY2" fmla="*/ 0 h 1066800"/>
              <a:gd name="connsiteX3" fmla="*/ 815622 w 815622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622" h="1066800">
                <a:moveTo>
                  <a:pt x="290689" y="1066800"/>
                </a:moveTo>
                <a:cubicBezTo>
                  <a:pt x="145344" y="749300"/>
                  <a:pt x="0" y="431800"/>
                  <a:pt x="87489" y="254000"/>
                </a:cubicBezTo>
                <a:cubicBezTo>
                  <a:pt x="174978" y="76200"/>
                  <a:pt x="815622" y="0"/>
                  <a:pt x="815622" y="0"/>
                </a:cubicBezTo>
                <a:lnTo>
                  <a:pt x="815622" y="0"/>
                </a:lnTo>
              </a:path>
            </a:pathLst>
          </a:cu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5715000"/>
            <a:ext cx="1230489" cy="685800"/>
          </a:xfrm>
          <a:custGeom>
            <a:avLst/>
            <a:gdLst>
              <a:gd name="connsiteX0" fmla="*/ 290689 w 815622"/>
              <a:gd name="connsiteY0" fmla="*/ 1066800 h 1066800"/>
              <a:gd name="connsiteX1" fmla="*/ 87489 w 815622"/>
              <a:gd name="connsiteY1" fmla="*/ 254000 h 1066800"/>
              <a:gd name="connsiteX2" fmla="*/ 815622 w 815622"/>
              <a:gd name="connsiteY2" fmla="*/ 0 h 1066800"/>
              <a:gd name="connsiteX3" fmla="*/ 815622 w 815622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622" h="1066800">
                <a:moveTo>
                  <a:pt x="290689" y="1066800"/>
                </a:moveTo>
                <a:cubicBezTo>
                  <a:pt x="145344" y="749300"/>
                  <a:pt x="0" y="431800"/>
                  <a:pt x="87489" y="254000"/>
                </a:cubicBezTo>
                <a:cubicBezTo>
                  <a:pt x="174978" y="76200"/>
                  <a:pt x="815622" y="0"/>
                  <a:pt x="815622" y="0"/>
                </a:cubicBezTo>
                <a:lnTo>
                  <a:pt x="815622" y="0"/>
                </a:lnTo>
              </a:path>
            </a:pathLst>
          </a:cu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3352800" y="5105400"/>
            <a:ext cx="1272822" cy="914400"/>
          </a:xfrm>
          <a:custGeom>
            <a:avLst/>
            <a:gdLst>
              <a:gd name="connsiteX0" fmla="*/ 290689 w 815622"/>
              <a:gd name="connsiteY0" fmla="*/ 1066800 h 1066800"/>
              <a:gd name="connsiteX1" fmla="*/ 87489 w 815622"/>
              <a:gd name="connsiteY1" fmla="*/ 254000 h 1066800"/>
              <a:gd name="connsiteX2" fmla="*/ 815622 w 815622"/>
              <a:gd name="connsiteY2" fmla="*/ 0 h 1066800"/>
              <a:gd name="connsiteX3" fmla="*/ 815622 w 815622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622" h="1066800">
                <a:moveTo>
                  <a:pt x="290689" y="1066800"/>
                </a:moveTo>
                <a:cubicBezTo>
                  <a:pt x="145344" y="749300"/>
                  <a:pt x="0" y="431800"/>
                  <a:pt x="87489" y="254000"/>
                </a:cubicBezTo>
                <a:cubicBezTo>
                  <a:pt x="174978" y="76200"/>
                  <a:pt x="815622" y="0"/>
                  <a:pt x="815622" y="0"/>
                </a:cubicBezTo>
                <a:lnTo>
                  <a:pt x="81562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3429000" y="5638800"/>
            <a:ext cx="1272822" cy="381000"/>
          </a:xfrm>
          <a:custGeom>
            <a:avLst/>
            <a:gdLst>
              <a:gd name="connsiteX0" fmla="*/ 290689 w 815622"/>
              <a:gd name="connsiteY0" fmla="*/ 1066800 h 1066800"/>
              <a:gd name="connsiteX1" fmla="*/ 87489 w 815622"/>
              <a:gd name="connsiteY1" fmla="*/ 254000 h 1066800"/>
              <a:gd name="connsiteX2" fmla="*/ 815622 w 815622"/>
              <a:gd name="connsiteY2" fmla="*/ 0 h 1066800"/>
              <a:gd name="connsiteX3" fmla="*/ 815622 w 815622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622" h="1066800">
                <a:moveTo>
                  <a:pt x="290689" y="1066800"/>
                </a:moveTo>
                <a:cubicBezTo>
                  <a:pt x="145344" y="749300"/>
                  <a:pt x="0" y="431800"/>
                  <a:pt x="87489" y="254000"/>
                </a:cubicBezTo>
                <a:cubicBezTo>
                  <a:pt x="174978" y="76200"/>
                  <a:pt x="815622" y="0"/>
                  <a:pt x="815622" y="0"/>
                </a:cubicBezTo>
                <a:lnTo>
                  <a:pt x="81562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38800" y="518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 laws banned imports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724400" y="5334000"/>
            <a:ext cx="990600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0" y="60270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Struck Down by GATT/WTO!</a:t>
            </a:r>
          </a:p>
        </p:txBody>
      </p:sp>
      <p:sp>
        <p:nvSpPr>
          <p:cNvPr id="21" name="Down Arrow 20"/>
          <p:cNvSpPr/>
          <p:nvPr/>
        </p:nvSpPr>
        <p:spPr>
          <a:xfrm rot="19932399">
            <a:off x="6746211" y="5540889"/>
            <a:ext cx="381000" cy="5952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A15D-6768-ED43-9049-5C7CEAA436F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Environment:  Policies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deal with a negative externality</a:t>
            </a:r>
          </a:p>
          <a:p>
            <a:pPr lvl="1"/>
            <a:r>
              <a:rPr lang="en-US" dirty="0"/>
              <a:t>Regulate:  Prohibit or limit activity</a:t>
            </a:r>
          </a:p>
          <a:p>
            <a:pPr lvl="1"/>
            <a:r>
              <a:rPr lang="en-US" dirty="0"/>
              <a:t>Tax:  Make activity more costly</a:t>
            </a:r>
          </a:p>
          <a:p>
            <a:pPr lvl="2"/>
            <a:r>
              <a:rPr lang="en-US" dirty="0"/>
              <a:t>By setting tax equal to cost to others, government can “internalize” the externality.</a:t>
            </a:r>
          </a:p>
          <a:p>
            <a:pPr lvl="1"/>
            <a:r>
              <a:rPr lang="en-US" dirty="0"/>
              <a:t>Hybrid:  Tradable licenses</a:t>
            </a:r>
          </a:p>
          <a:p>
            <a:pPr lvl="2"/>
            <a:r>
              <a:rPr lang="en-US" dirty="0"/>
              <a:t>Number of licenses set by regulation</a:t>
            </a:r>
          </a:p>
          <a:p>
            <a:pPr lvl="2"/>
            <a:r>
              <a:rPr lang="en-US" dirty="0"/>
              <a:t>Market determines who uses licenses </a:t>
            </a:r>
          </a:p>
          <a:p>
            <a:pPr lvl="2"/>
            <a:r>
              <a:rPr lang="en-US" dirty="0"/>
              <a:t>= “cap and trade”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556-7673-7A4A-BF4A-180A6D239872}" type="slidenum">
              <a:rPr lang="en-US"/>
              <a:pPr/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Environment:  Policies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“Optimal” level of a negative externality?</a:t>
            </a:r>
          </a:p>
          <a:p>
            <a:pPr lvl="1"/>
            <a:r>
              <a:rPr lang="en-US" dirty="0"/>
              <a:t>It is </a:t>
            </a:r>
            <a:r>
              <a:rPr lang="en-US" b="1" dirty="0"/>
              <a:t>not</a:t>
            </a:r>
            <a:r>
              <a:rPr lang="en-US" dirty="0"/>
              <a:t> zero!</a:t>
            </a:r>
          </a:p>
          <a:p>
            <a:pPr lvl="1"/>
            <a:r>
              <a:rPr lang="en-US" dirty="0"/>
              <a:t>It is found by equating </a:t>
            </a:r>
          </a:p>
          <a:p>
            <a:pPr lvl="2"/>
            <a:r>
              <a:rPr lang="en-US" dirty="0"/>
              <a:t>marginal benefit (of reducing externality) to </a:t>
            </a:r>
          </a:p>
          <a:p>
            <a:pPr lvl="2"/>
            <a:r>
              <a:rPr lang="en-US" dirty="0"/>
              <a:t>marginal cost (of reducing externality)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556-7673-7A4A-BF4A-180A6D239872}" type="slidenum">
              <a:rPr lang="en-US"/>
              <a:pPr/>
              <a:t>14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Environment:  Policies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dirty="0"/>
              <a:t>What is the “Optimal” level of a negative externality?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248694" y="3771900"/>
            <a:ext cx="2513806" cy="794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505200" y="5029200"/>
            <a:ext cx="35052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482512" y="3059760"/>
            <a:ext cx="2924541" cy="1969440"/>
          </a:xfrm>
          <a:custGeom>
            <a:avLst/>
            <a:gdLst>
              <a:gd name="connsiteX0" fmla="*/ 0 w 2924541"/>
              <a:gd name="connsiteY0" fmla="*/ 0 h 2867322"/>
              <a:gd name="connsiteX1" fmla="*/ 1827838 w 2924541"/>
              <a:gd name="connsiteY1" fmla="*/ 1039164 h 2867322"/>
              <a:gd name="connsiteX2" fmla="*/ 2924541 w 2924541"/>
              <a:gd name="connsiteY2" fmla="*/ 2867322 h 2867322"/>
              <a:gd name="connsiteX3" fmla="*/ 2924541 w 2924541"/>
              <a:gd name="connsiteY3" fmla="*/ 2867322 h 2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4541" h="2867322">
                <a:moveTo>
                  <a:pt x="0" y="0"/>
                </a:moveTo>
                <a:cubicBezTo>
                  <a:pt x="670207" y="280638"/>
                  <a:pt x="1340415" y="561277"/>
                  <a:pt x="1827838" y="1039164"/>
                </a:cubicBezTo>
                <a:cubicBezTo>
                  <a:pt x="2315262" y="1517051"/>
                  <a:pt x="2924541" y="2867322"/>
                  <a:pt x="2924541" y="2867322"/>
                </a:cubicBezTo>
                <a:lnTo>
                  <a:pt x="2924541" y="286732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V="1">
            <a:off x="3505201" y="2895600"/>
            <a:ext cx="2743199" cy="1676400"/>
          </a:xfrm>
          <a:custGeom>
            <a:avLst/>
            <a:gdLst>
              <a:gd name="connsiteX0" fmla="*/ 0 w 2924541"/>
              <a:gd name="connsiteY0" fmla="*/ 0 h 2867322"/>
              <a:gd name="connsiteX1" fmla="*/ 1827838 w 2924541"/>
              <a:gd name="connsiteY1" fmla="*/ 1039164 h 2867322"/>
              <a:gd name="connsiteX2" fmla="*/ 2924541 w 2924541"/>
              <a:gd name="connsiteY2" fmla="*/ 2867322 h 2867322"/>
              <a:gd name="connsiteX3" fmla="*/ 2924541 w 2924541"/>
              <a:gd name="connsiteY3" fmla="*/ 2867322 h 2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4541" h="2867322">
                <a:moveTo>
                  <a:pt x="0" y="0"/>
                </a:moveTo>
                <a:cubicBezTo>
                  <a:pt x="670207" y="280638"/>
                  <a:pt x="1340415" y="561277"/>
                  <a:pt x="1827838" y="1039164"/>
                </a:cubicBezTo>
                <a:cubicBezTo>
                  <a:pt x="2315262" y="1517051"/>
                  <a:pt x="2924541" y="2867322"/>
                  <a:pt x="2924541" y="2867322"/>
                </a:cubicBezTo>
                <a:lnTo>
                  <a:pt x="2924541" y="286732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800997" y="4419203"/>
            <a:ext cx="1218406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2286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8400" y="5334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Zero pollution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3800" y="5334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Optimal pollution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0" y="3962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Marginal benefit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819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Marginal cost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4648200"/>
            <a:ext cx="1447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of reducing pollution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258594" y="5257006"/>
            <a:ext cx="3048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249194" y="5257006"/>
            <a:ext cx="3048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FF0-720E-CD49-8D5E-BEC531AB276C}" type="slidenum">
              <a:rPr lang="en-US"/>
              <a:pPr/>
              <a:t>15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Environment:  More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Air pollution</a:t>
            </a:r>
          </a:p>
          <a:p>
            <a:r>
              <a:rPr lang="en-US" sz="2800"/>
              <a:t>Water pollution</a:t>
            </a:r>
          </a:p>
          <a:p>
            <a:r>
              <a:rPr lang="en-US" sz="2800"/>
              <a:t>Acid rain</a:t>
            </a:r>
          </a:p>
          <a:p>
            <a:r>
              <a:rPr lang="en-US" sz="2800"/>
              <a:t>CO</a:t>
            </a:r>
            <a:r>
              <a:rPr lang="en-US" sz="2800" baseline="-25000"/>
              <a:t>2</a:t>
            </a:r>
            <a:r>
              <a:rPr lang="en-US" sz="2800"/>
              <a:t> emission (global warming)</a:t>
            </a:r>
          </a:p>
          <a:p>
            <a:r>
              <a:rPr lang="en-US" sz="2800"/>
              <a:t>Destruction of rain forest</a:t>
            </a:r>
          </a:p>
          <a:p>
            <a:r>
              <a:rPr lang="en-US" sz="2800"/>
              <a:t>Destruction of species</a:t>
            </a:r>
          </a:p>
          <a:p>
            <a:pPr lvl="1"/>
            <a:r>
              <a:rPr lang="en-US" sz="2400"/>
              <a:t>Endangered (sea turtles)</a:t>
            </a:r>
          </a:p>
          <a:p>
            <a:pPr lvl="1"/>
            <a:r>
              <a:rPr lang="en-US" sz="2400"/>
              <a:t>Favored (dolphin)</a:t>
            </a:r>
          </a:p>
          <a:p>
            <a:r>
              <a:rPr lang="en-US" sz="2800"/>
              <a:t>Overuse of natural resources (over-fishing)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is an “externality”?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 cost of production that occurs outside of a country, due to offshoring.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amount a firm must pay in interest if it borrows to finance investment.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harm done to consumers of exported products such as cigarettes.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negative effect of imports on domestic employment.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 cost or benefit of an activity that is not borne by the actor.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953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is the optimal level of a air pollution?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level that would occur if markets were free.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level beyond which the harm from pollution would increase.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level beyond which the harm from pollution would decrease.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level at which there is  no pollution.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level at which the marginal benefit from reducing pollution equals the marginal cost.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18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7959-EDCB-BD48-8AFF-41901EAFE828}" type="slidenum">
              <a:rPr lang="en-US"/>
              <a:pPr/>
              <a:t>19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Environment:  International Problems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Cross-border Externalities</a:t>
            </a:r>
          </a:p>
          <a:p>
            <a:pPr lvl="1">
              <a:lnSpc>
                <a:spcPct val="90000"/>
              </a:lnSpc>
            </a:pPr>
            <a:r>
              <a:rPr lang="en-US"/>
              <a:t>Contrast with local externalities</a:t>
            </a:r>
          </a:p>
          <a:p>
            <a:pPr lvl="2">
              <a:lnSpc>
                <a:spcPct val="90000"/>
              </a:lnSpc>
            </a:pPr>
            <a:r>
              <a:rPr lang="en-US"/>
              <a:t>Local government has ability and incentive to act</a:t>
            </a:r>
          </a:p>
          <a:p>
            <a:pPr lvl="1">
              <a:lnSpc>
                <a:spcPct val="90000"/>
              </a:lnSpc>
            </a:pPr>
            <a:r>
              <a:rPr lang="en-US"/>
              <a:t>Cross-border:  No incentive to incur a local cost in order to limit harm to foreigners.</a:t>
            </a:r>
          </a:p>
          <a:p>
            <a:pPr lvl="1">
              <a:lnSpc>
                <a:spcPct val="90000"/>
              </a:lnSpc>
            </a:pPr>
            <a:r>
              <a:rPr lang="en-US"/>
              <a:t>Need international agreement</a:t>
            </a:r>
          </a:p>
          <a:p>
            <a:pPr lvl="1">
              <a:lnSpc>
                <a:spcPct val="90000"/>
              </a:lnSpc>
            </a:pPr>
            <a:r>
              <a:rPr lang="en-US"/>
              <a:t>Example:  </a:t>
            </a:r>
          </a:p>
          <a:p>
            <a:pPr lvl="2">
              <a:lnSpc>
                <a:spcPct val="90000"/>
              </a:lnSpc>
            </a:pPr>
            <a:r>
              <a:rPr lang="en-US"/>
              <a:t>CFCs (Chloroflorocarbons) that caused the hole in the ozone.</a:t>
            </a:r>
          </a:p>
          <a:p>
            <a:pPr lvl="2">
              <a:lnSpc>
                <a:spcPct val="90000"/>
              </a:lnSpc>
            </a:pPr>
            <a:r>
              <a:rPr lang="en-US"/>
              <a:t>Dealt with by Montreal Protocol (1987)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7349-7150-5B41-B100-70A3081FF1C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Environment:  International Problems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Effects on Competitiveness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Pollution tax raises costs of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Exporters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Import-competitors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foreign firms are not taxed, this is viewed as unfair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Countries with weak regulations become “pollution havens”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But Jones says there is little evidence that this happens – it’s not worth 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“Race to the bottom”:  Countries compete by lowering their environmental standards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Solution (?):  International agreement for all to tax equally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Called “harmonization”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9FDC-8A66-DE49-BCE2-0DBA2C32BBED}" type="slidenum">
              <a:rPr lang="en-US"/>
              <a:pPr/>
              <a:t>21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Environment:  International Problems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 in Optimal Policy</a:t>
            </a:r>
          </a:p>
          <a:p>
            <a:pPr lvl="1"/>
            <a:r>
              <a:rPr lang="en-US" dirty="0"/>
              <a:t>Optimal policy may depend on a country’s income</a:t>
            </a:r>
          </a:p>
          <a:p>
            <a:pPr lvl="1"/>
            <a:r>
              <a:rPr lang="en-US" dirty="0"/>
              <a:t>Poor countries can’t afford strict regulations</a:t>
            </a:r>
          </a:p>
          <a:p>
            <a:pPr lvl="1"/>
            <a:r>
              <a:rPr lang="en-US" dirty="0"/>
              <a:t>The environment is “income elastic” or a “superior good” – that is, countries demand more of it as their incomes rise.</a:t>
            </a:r>
          </a:p>
          <a:p>
            <a:pPr lvl="1"/>
            <a:r>
              <a:rPr lang="en-US" dirty="0"/>
              <a:t>Thus taxes on local pollution </a:t>
            </a:r>
            <a:r>
              <a:rPr lang="en-US" b="1" dirty="0"/>
              <a:t>should</a:t>
            </a:r>
            <a:r>
              <a:rPr lang="en-US" dirty="0"/>
              <a:t> </a:t>
            </a:r>
            <a:r>
              <a:rPr lang="en-US" b="1" dirty="0"/>
              <a:t>not </a:t>
            </a:r>
            <a:r>
              <a:rPr lang="en-US" dirty="0"/>
              <a:t>be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0FB-09E7-9347-8E39-CF6FF547AAD9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Environment:  International Problems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 Internal memo by Larry Summers when at World Bank:</a:t>
            </a:r>
          </a:p>
          <a:p>
            <a:pPr>
              <a:buFontTx/>
              <a:buNone/>
            </a:pPr>
            <a:r>
              <a:rPr lang="en-US"/>
              <a:t>	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	[He goes on to give several reasons.]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89025" y="2974975"/>
            <a:ext cx="6851650" cy="1838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 ‘Dirty’ Industries:  Just between you and me, shouldn’t the World Bank be encouraging MORE migration of the dirty industries to LDCs?”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agreement dealt with CFCs (</a:t>
            </a:r>
            <a:r>
              <a:rPr lang="en-US" sz="2800" dirty="0" err="1"/>
              <a:t>chloroflorocarbons</a:t>
            </a:r>
            <a:r>
              <a:rPr lang="en-US" sz="2800" dirty="0"/>
              <a:t>), and why?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Montreal Protocol, because CFCs were destroying ozone.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NAFTA, because CFCs cause lung cancer.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Plaza Accord, because CFCs were causing Legionnaires’ disease.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Doha Disagreement, because CFCs are a substitute for petroleum.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Paris Agreement, because CFCs contribute to climate change.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133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Why might a country be reluctant to levy a pollution tax on its producers in order to clean its own air if other countries do not do the same?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It raises the cost of production for export.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It reduces the competitiveness of local producers who compete with imports.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It’s not fair.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It encourages producers to relocate abroad.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All of the above.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25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8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AD9-A934-0248-BC70-207E7549A980}" type="slidenum">
              <a:rPr lang="en-US"/>
              <a:pPr/>
              <a:t>26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Environment:  Role of the WTO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WTO permit limits on imports for environmental reasons?</a:t>
            </a:r>
          </a:p>
          <a:p>
            <a:pPr lvl="1"/>
            <a:r>
              <a:rPr lang="en-US"/>
              <a:t>Yes, if the imports themselves would do damage inside importing country.</a:t>
            </a:r>
          </a:p>
          <a:p>
            <a:pPr lvl="1"/>
            <a:r>
              <a:rPr lang="en-US"/>
              <a:t>No, for damage done abroad.</a:t>
            </a:r>
          </a:p>
          <a:p>
            <a:pPr lvl="1"/>
            <a:r>
              <a:rPr lang="en-US"/>
              <a:t>Any policy must not discriminate.</a:t>
            </a:r>
          </a:p>
          <a:p>
            <a:pPr lvl="1"/>
            <a:r>
              <a:rPr lang="en-US"/>
              <a:t>May not limit imports based on </a:t>
            </a:r>
            <a:r>
              <a:rPr lang="en-US" b="1"/>
              <a:t>process</a:t>
            </a:r>
            <a:r>
              <a:rPr lang="en-US"/>
              <a:t> by which they were produced.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A773-C235-C34D-8837-E4A74982EA9F}" type="slidenum">
              <a:rPr lang="en-US"/>
              <a:pPr/>
              <a:t>27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Options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WTO (These options are not in fact permitted, and they are </a:t>
            </a:r>
            <a:r>
              <a:rPr lang="en-US" u="sng" dirty="0"/>
              <a:t>not</a:t>
            </a:r>
            <a:r>
              <a:rPr lang="en-US" dirty="0"/>
              <a:t> good ideas)</a:t>
            </a:r>
          </a:p>
          <a:p>
            <a:pPr lvl="1"/>
            <a:r>
              <a:rPr lang="en-US" dirty="0"/>
              <a:t>Treat environmental violations as trade violations</a:t>
            </a:r>
          </a:p>
          <a:p>
            <a:pPr lvl="2"/>
            <a:r>
              <a:rPr lang="en-US" dirty="0"/>
              <a:t>Some environmentalists would like this, because the WTO has “teeth”</a:t>
            </a:r>
          </a:p>
          <a:p>
            <a:pPr lvl="1"/>
            <a:r>
              <a:rPr lang="en-US" dirty="0"/>
              <a:t>Define environmentally harmful production of exported goods as “unfair,” and permit AD &amp; CVD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A9A-34CD-454F-AE63-274AB28B54EE}" type="slidenum">
              <a:rPr lang="en-US"/>
              <a:pPr/>
              <a:t>28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Options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Carbon Tariff</a:t>
            </a:r>
          </a:p>
          <a:p>
            <a:pPr lvl="1">
              <a:lnSpc>
                <a:spcPct val="90000"/>
              </a:lnSpc>
            </a:pPr>
            <a:r>
              <a:rPr lang="en-US" sz="2400" u="sng" dirty="0"/>
              <a:t>If</a:t>
            </a:r>
            <a:r>
              <a:rPr lang="en-US" sz="2400" dirty="0"/>
              <a:t> some but not all countries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use carbon tax or cap-and-trade to raise price of carbon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to fight global climate change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many would advocate a carbon tariff on imports of goods from non-participating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Problem: 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Benefits (to world) of reducing carbon may be the same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But the costs (to the country) are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1A9A-34CD-454F-AE63-274AB28B54EE}" type="slidenum">
              <a:rPr lang="en-US"/>
              <a:pPr/>
              <a:t>29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Options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Carbon Tariff:  Arguments for and against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Krugman is </a:t>
            </a:r>
            <a:r>
              <a:rPr lang="en-US" sz="2400" u="sng" dirty="0"/>
              <a:t>for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Failure to use them will cause consumer substitution toward cheaper products made in countries that do not tax or restrict carbon emissions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[Economist 2018:  “carbon leakage” – the possibility that places with laxer climate policies will produce commodities more cheaply]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Should be legal under WTO, like “border tax adjustments” used when countries taxation systems differ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China (per Reuters) is </a:t>
            </a:r>
            <a:r>
              <a:rPr lang="en-US" sz="2400" u="sng" dirty="0"/>
              <a:t>against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Calls carbon tariffs “protectionist”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Predicts use of carbon tariffs would cause trade war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Says not legal under WTO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61C5-23F8-E341-8EDC-6850AAA488EF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Issues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Environment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Does trade hurt the environment?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Does international competition weaken environmental laws?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Labor Standards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Does trade hurt workers?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Does international competition weaken labor standards?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Role of the WTO in both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 WTO rules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Limit countries’ abilities to raise standards?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Or lead them to reduce standards (“race to the bottom”)?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Should trade policy be used to improve standards?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Should trade policy be used if countries’ standards or policies differ?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Why might Larry Summers have argued that dirty industries should be located in poor countries?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It would be less costly for them to clean their air than for rich countries.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He believes that international policies should be most beneficial for those who can pay for them.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Larry Summers is a jerk.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Poor countries value the income from those industries more, relative to clean air.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Wind speeds tend to be higher in poor countries and will blow away the pollution.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Why have environmentalists been critical of the WTO?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WTO requires that countries permit imports that will foul the environment.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International trade contributes to global warming.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Policies intended to help the environment have been struck down by the WTO.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WTO disputes are handled in Switzerland, whose environmental policies are weak.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WTO opposes the Convention on International Trade in Endangered Species.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32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D99D-AA14-5248-AE08-5BAD81AA626E}" type="slidenum">
              <a:rPr lang="en-US"/>
              <a:pPr/>
              <a:t>33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  <a:p>
            <a:pPr lvl="1"/>
            <a:r>
              <a:rPr lang="en-US" dirty="0"/>
              <a:t>Formal list of “conventions” (190) and “recommendations” (206) regarding treatment and conditions of labor, established by</a:t>
            </a:r>
          </a:p>
          <a:p>
            <a:pPr lvl="1">
              <a:buFontTx/>
              <a:buNone/>
            </a:pPr>
            <a:r>
              <a:rPr lang="en-US" dirty="0"/>
              <a:t>		The ILO = International </a:t>
            </a:r>
            <a:r>
              <a:rPr lang="en-US" dirty="0" err="1"/>
              <a:t>Labour</a:t>
            </a:r>
            <a:r>
              <a:rPr lang="en-US" dirty="0"/>
              <a:t> Organization</a:t>
            </a:r>
          </a:p>
          <a:p>
            <a:pPr lvl="1">
              <a:buFontTx/>
              <a:buNone/>
            </a:pPr>
            <a:r>
              <a:rPr lang="en-US" dirty="0"/>
              <a:t>	These include 8 </a:t>
            </a:r>
          </a:p>
          <a:p>
            <a:pPr lvl="1">
              <a:buNone/>
            </a:pPr>
            <a:r>
              <a:rPr lang="en-US" dirty="0"/>
              <a:t>			“Fundamental ILO Conventions” </a:t>
            </a:r>
          </a:p>
          <a:p>
            <a:pPr lvl="3"/>
            <a:r>
              <a:rPr lang="en-US" dirty="0"/>
              <a:t>Numbers in parentheses below:  numbers of countries that have ratified the conventions (as of 11/27/2019) out of 187 members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8F2-118A-9247-B687-DF731E5CF7C7}" type="slidenum">
              <a:rPr lang="en-US"/>
              <a:pPr/>
              <a:t>34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Labor Standards: </a:t>
            </a:r>
            <a:br>
              <a:rPr lang="en-US" sz="4000" dirty="0"/>
            </a:br>
            <a:r>
              <a:rPr lang="en-US" sz="4000" dirty="0"/>
              <a:t>Fundamental ILO Conventions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Freedom of Association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Right to Organize (155)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Right to Collective Bargaining (167)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Abolition of Forced Labor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Forced Labor (178)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Abolition of Forced Labor (175*)</a:t>
            </a:r>
          </a:p>
          <a:p>
            <a:pPr marL="990600" lvl="1" indent="-5334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7D37-4AD4-BB44-B390-64831CDB01FE}" type="slidenum">
              <a:rPr lang="en-US"/>
              <a:pPr/>
              <a:t>35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Labor Standards: </a:t>
            </a:r>
            <a:br>
              <a:rPr lang="en-US" sz="4000"/>
            </a:br>
            <a:r>
              <a:rPr lang="en-US" sz="4000"/>
              <a:t>Fundamental ILO Conventions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dirty="0"/>
              <a:t>Equality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Discrimination (175)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Equal Remuneration (173)</a:t>
            </a:r>
          </a:p>
          <a:p>
            <a:pPr marL="609600" indent="-609600">
              <a:buFontTx/>
              <a:buAutoNum type="arabicPeriod" startAt="3"/>
            </a:pPr>
            <a:r>
              <a:rPr lang="en-US" dirty="0"/>
              <a:t>Elimination of Child Labor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Minimum Age (172)</a:t>
            </a:r>
          </a:p>
          <a:p>
            <a:pPr marL="990600" lvl="1" indent="-533400">
              <a:buFontTx/>
              <a:buAutoNum type="alphaLcPeriod"/>
            </a:pPr>
            <a:r>
              <a:rPr lang="en-US" dirty="0"/>
              <a:t>Worst Forms of Child Labor (186*)</a:t>
            </a:r>
          </a:p>
          <a:p>
            <a:pPr marL="990600" lvl="1" indent="-5334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0CFB-C5D0-7E4C-8ABB-3B94C0A65A6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CE633-F601-CA4A-894E-F946ED64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1568450"/>
            <a:ext cx="54356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9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37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6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8D9E-B103-1545-88B4-391CD824FB94}" type="slidenum">
              <a:rPr lang="en-US"/>
              <a:pPr/>
              <a:t>38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Labor Standards: </a:t>
            </a:r>
            <a:br>
              <a:rPr lang="en-US" sz="4000" dirty="0"/>
            </a:br>
            <a:r>
              <a:rPr lang="en-US" sz="4000" dirty="0"/>
              <a:t>Fundamental ILO Conventions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dirty="0"/>
              <a:t>*Fundamental Conventions ratified by U.S.:  </a:t>
            </a:r>
          </a:p>
          <a:p>
            <a:pPr marL="609600" indent="-609600">
              <a:buNone/>
            </a:pPr>
            <a:endParaRPr lang="en-US" dirty="0"/>
          </a:p>
          <a:p>
            <a:pPr marL="609600" indent="-609600">
              <a:buNone/>
            </a:pPr>
            <a:r>
              <a:rPr lang="en-US" dirty="0"/>
              <a:t>	ONLY:</a:t>
            </a:r>
          </a:p>
          <a:p>
            <a:pPr marL="990600" lvl="1" indent="-533400"/>
            <a:r>
              <a:rPr lang="en-US" dirty="0"/>
              <a:t>Abolition of Forced Labor</a:t>
            </a:r>
          </a:p>
          <a:p>
            <a:pPr marL="990600" lvl="1" indent="-533400"/>
            <a:r>
              <a:rPr lang="en-US" dirty="0"/>
              <a:t>Worst Forms of Child Labor</a:t>
            </a:r>
          </a:p>
          <a:p>
            <a:pPr marL="990600" lvl="1" indent="-5334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0D6A-7BEA-E74B-A799-D3BBE5F28F38}" type="slidenum">
              <a:rPr lang="en-US"/>
              <a:pPr/>
              <a:t>39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Labor Standards: </a:t>
            </a:r>
            <a:br>
              <a:rPr lang="en-US" sz="4000" dirty="0"/>
            </a:br>
            <a:r>
              <a:rPr lang="en-US" sz="4000" dirty="0"/>
              <a:t>Fundamental ILO Conventions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United States</a:t>
            </a:r>
          </a:p>
          <a:p>
            <a:pPr marL="1009650" lvl="1" indent="-609600"/>
            <a:r>
              <a:rPr lang="en-US" dirty="0"/>
              <a:t>Has not ratified many of the conventions</a:t>
            </a:r>
          </a:p>
          <a:p>
            <a:pPr marL="1009650" lvl="1" indent="-609600"/>
            <a:r>
              <a:rPr lang="en-US" dirty="0"/>
              <a:t>But… in spite of that, US enforces many labor standards through its trade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68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DAD-7341-0447-A5D2-8006AFB361AD}" type="slidenum">
              <a:rPr lang="en-US"/>
              <a:pPr/>
              <a:t>40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Labor Standards: </a:t>
            </a:r>
            <a:br>
              <a:rPr lang="en-US" sz="4000"/>
            </a:br>
            <a:r>
              <a:rPr lang="en-US" sz="4000"/>
              <a:t>Found in U.S. Trade Law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609600" indent="-609600"/>
            <a:r>
              <a:rPr lang="en-US" sz="2800" dirty="0"/>
              <a:t>Freedom of Association</a:t>
            </a:r>
          </a:p>
          <a:p>
            <a:pPr marL="609600" indent="-609600"/>
            <a:r>
              <a:rPr lang="en-US" sz="2800" dirty="0"/>
              <a:t>Right to Organize and Bargain Collectively</a:t>
            </a:r>
          </a:p>
          <a:p>
            <a:pPr marL="609600" indent="-609600"/>
            <a:r>
              <a:rPr lang="en-US" sz="2800" dirty="0"/>
              <a:t>Forced Labor</a:t>
            </a:r>
          </a:p>
          <a:p>
            <a:pPr marL="609600" indent="-609600"/>
            <a:r>
              <a:rPr lang="en-US" sz="2800" dirty="0"/>
              <a:t>Minimum Age for Employment</a:t>
            </a:r>
          </a:p>
          <a:p>
            <a:pPr marL="609600" indent="-609600"/>
            <a:r>
              <a:rPr lang="en-US" sz="2800" dirty="0"/>
              <a:t>Acceptable Conditions of Work 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400" dirty="0"/>
              <a:t>(not “Fundamental” in ILO)</a:t>
            </a:r>
          </a:p>
          <a:p>
            <a:pPr marL="990600" lvl="1" indent="-533400"/>
            <a:r>
              <a:rPr lang="en-US" sz="2400" dirty="0"/>
              <a:t>Minimum wage</a:t>
            </a:r>
          </a:p>
          <a:p>
            <a:pPr marL="990600" lvl="1" indent="-533400"/>
            <a:r>
              <a:rPr lang="en-US" sz="2400" dirty="0"/>
              <a:t>Hours of work</a:t>
            </a:r>
          </a:p>
          <a:p>
            <a:pPr marL="990600" lvl="1" indent="-533400"/>
            <a:r>
              <a:rPr lang="en-US" sz="2400" dirty="0"/>
              <a:t>Safety and Health</a:t>
            </a:r>
          </a:p>
          <a:p>
            <a:pPr marL="990600" lvl="1" indent="-533400"/>
            <a:r>
              <a:rPr lang="en-US" sz="2400" dirty="0"/>
              <a:t>Enforcement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DAD-7341-0447-A5D2-8006AFB361AD}" type="slidenum">
              <a:rPr lang="en-US"/>
              <a:pPr/>
              <a:t>41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U.S. Labor Standards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609600" indent="-609600"/>
            <a:r>
              <a:rPr lang="en-US" sz="2800" dirty="0"/>
              <a:t>US pushes labor standards in trade agreements</a:t>
            </a:r>
          </a:p>
          <a:p>
            <a:pPr marL="1009650" lvl="1" indent="-609600"/>
            <a:r>
              <a:rPr lang="en-US" sz="2400" dirty="0"/>
              <a:t>Side agreement in NAFTA &amp; was included in TPP</a:t>
            </a:r>
          </a:p>
          <a:p>
            <a:pPr marL="1009650" lvl="1" indent="-609600"/>
            <a:r>
              <a:rPr lang="en-US" sz="2400" dirty="0"/>
              <a:t>Now included in USMCA</a:t>
            </a:r>
          </a:p>
          <a:p>
            <a:pPr marL="1009650" lvl="1" indent="-609600"/>
            <a:r>
              <a:rPr lang="en-US" sz="2400" dirty="0"/>
              <a:t>Purpose is to</a:t>
            </a:r>
          </a:p>
          <a:p>
            <a:pPr marL="1409700" lvl="2" indent="-609600"/>
            <a:r>
              <a:rPr lang="en-US" sz="2000" dirty="0"/>
              <a:t>Improve labor conditions abroad</a:t>
            </a:r>
          </a:p>
          <a:p>
            <a:pPr marL="1409700" lvl="2" indent="-609600"/>
            <a:r>
              <a:rPr lang="en-US" sz="2000" dirty="0"/>
              <a:t>Protect labor standards in the US</a:t>
            </a:r>
          </a:p>
          <a:p>
            <a:pPr marL="1009650" lvl="1" indent="-609600"/>
            <a:r>
              <a:rPr lang="en-US" sz="2400" dirty="0"/>
              <a:t>Do they work?  No, says Porter</a:t>
            </a:r>
          </a:p>
        </p:txBody>
      </p:sp>
    </p:spTree>
    <p:extLst>
      <p:ext uri="{BB962C8B-B14F-4D97-AF65-F5344CB8AC3E}">
        <p14:creationId xmlns:p14="http://schemas.microsoft.com/office/powerpoint/2010/main" val="8785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DAD-7341-0447-A5D2-8006AFB361AD}" type="slidenum">
              <a:rPr lang="en-US"/>
              <a:pPr/>
              <a:t>42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U.S. Labor Standards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609600" indent="-609600"/>
            <a:r>
              <a:rPr lang="en-US" sz="2800" dirty="0"/>
              <a:t>Porter:</a:t>
            </a:r>
          </a:p>
          <a:p>
            <a:pPr marL="1009650" lvl="1" indent="-609600"/>
            <a:r>
              <a:rPr lang="en-US" sz="2400" dirty="0"/>
              <a:t>US labor standards are </a:t>
            </a:r>
          </a:p>
          <a:p>
            <a:pPr marL="1409700" lvl="2" indent="-609600"/>
            <a:r>
              <a:rPr lang="en-US" sz="2000" dirty="0"/>
              <a:t>Among the lowest in OECD countries</a:t>
            </a:r>
          </a:p>
          <a:p>
            <a:pPr marL="1409700" lvl="2" indent="-609600"/>
            <a:r>
              <a:rPr lang="en-US" sz="2000" dirty="0"/>
              <a:t>Weaker than in EU</a:t>
            </a:r>
          </a:p>
          <a:p>
            <a:pPr marL="1409700" lvl="2" indent="-609600"/>
            <a:r>
              <a:rPr lang="en-US" sz="2000" dirty="0"/>
              <a:t>Also weak in US:</a:t>
            </a:r>
          </a:p>
          <a:p>
            <a:pPr marL="1866900" lvl="3" indent="-609600"/>
            <a:r>
              <a:rPr lang="en-US" sz="1800" dirty="0"/>
              <a:t>Unions</a:t>
            </a:r>
          </a:p>
          <a:p>
            <a:pPr marL="1866900" lvl="3" indent="-609600"/>
            <a:r>
              <a:rPr lang="en-US" sz="1800" dirty="0"/>
              <a:t>Safety net</a:t>
            </a:r>
          </a:p>
          <a:p>
            <a:pPr marL="1009650" lvl="1" indent="-609600"/>
            <a:r>
              <a:rPr lang="en-US" sz="2400" dirty="0"/>
              <a:t>Could a trade agreement help?</a:t>
            </a:r>
          </a:p>
          <a:p>
            <a:pPr marL="1409700" lvl="2" indent="-609600"/>
            <a:r>
              <a:rPr lang="en-US" sz="2000" dirty="0"/>
              <a:t>Porter says yes:  the TTIP with EU could harmonize labor standards in US up to EU levels</a:t>
            </a:r>
          </a:p>
          <a:p>
            <a:pPr marL="1409700" lvl="2" indent="-609600"/>
            <a:r>
              <a:rPr lang="en-US" sz="2000" dirty="0"/>
              <a:t>(But TTIP is now unlikely, post-Trump.)</a:t>
            </a:r>
          </a:p>
          <a:p>
            <a:pPr marL="1009650" lvl="1" indent="-609600"/>
            <a:endParaRPr lang="en-US" sz="2000" dirty="0"/>
          </a:p>
          <a:p>
            <a:pPr marL="1009650" lvl="1" indent="-6096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22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</a:t>
            </a:r>
            <a:r>
              <a:rPr lang="en-US" sz="2800" b="1" u="sng" dirty="0"/>
              <a:t>not</a:t>
            </a:r>
            <a:r>
              <a:rPr lang="en-US" sz="2800" dirty="0"/>
              <a:t> one of the eight core labor standards of the ILO?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Abolition of forced labor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Minimum wage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Right to collective bargaining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Nondiscrimination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Right to organize</a:t>
            </a:r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Why is the article by Porter critical of US labor standards?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They are weaker than those of the EU.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Unions in the US have less power than abroad.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Compared to other rich countries, the safety net for US workers is weak.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All of the above.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None of the above.</a:t>
            </a:r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45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4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540-3DAD-A045-B85C-14B81899EACA}" type="slidenum">
              <a:rPr lang="en-US"/>
              <a:pPr/>
              <a:t>46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Should labor standards be promoted?</a:t>
            </a:r>
          </a:p>
          <a:p>
            <a:pPr marL="609600" indent="-609600"/>
            <a:r>
              <a:rPr lang="en-US" dirty="0"/>
              <a:t>Of course?</a:t>
            </a:r>
          </a:p>
          <a:p>
            <a:pPr marL="609600" indent="-609600"/>
            <a:r>
              <a:rPr lang="en-US" dirty="0"/>
              <a:t>Yes, but only if it will help the people involved, the workers themselves</a:t>
            </a:r>
          </a:p>
          <a:p>
            <a:pPr marL="609600" indent="-609600"/>
            <a:r>
              <a:rPr lang="en-US" dirty="0"/>
              <a:t>What if the true purpose is to help workers in </a:t>
            </a:r>
            <a:r>
              <a:rPr lang="en-US" b="1" dirty="0"/>
              <a:t>rich</a:t>
            </a:r>
            <a:r>
              <a:rPr lang="en-US" dirty="0"/>
              <a:t> countries?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F4F-D854-2F41-9CA8-6F0D35B8E8E5}" type="slidenum">
              <a:rPr lang="en-US"/>
              <a:pPr/>
              <a:t>47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Effect of labor standards: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819400" y="2667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819400" y="5791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3352800" y="3124200"/>
            <a:ext cx="21336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276600" y="3124200"/>
            <a:ext cx="23622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2819400" y="41910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715000" y="5105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486400" y="2895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791200" y="57912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 = labor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443163" y="24384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 = wage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397375" y="4194175"/>
            <a:ext cx="0" cy="15827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5E9-7B0F-704C-890D-FBE7B218F7FE}" type="slidenum">
              <a:rPr lang="en-US"/>
              <a:pPr/>
              <a:t>48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Effect of labor standards:  </a:t>
            </a:r>
            <a:r>
              <a:rPr lang="en-US">
                <a:solidFill>
                  <a:srgbClr val="FF0000"/>
                </a:solidFill>
              </a:rPr>
              <a:t>Minimum wage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819400" y="2667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819400" y="5791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3352800" y="3124200"/>
            <a:ext cx="21336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276600" y="3124200"/>
            <a:ext cx="23622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2819400" y="41910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819400" y="35814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715000" y="5105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486400" y="2895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7912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443163" y="243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</a:t>
            </a: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V="1">
            <a:off x="2514600" y="3581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4397375" y="4194175"/>
            <a:ext cx="0" cy="15827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759200" y="3584575"/>
            <a:ext cx="0" cy="21780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 flipV="1">
            <a:off x="3762375" y="5948363"/>
            <a:ext cx="638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17525" y="3636963"/>
            <a:ext cx="193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Raises wage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30213" y="5857875"/>
            <a:ext cx="335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But lowers employment</a:t>
            </a:r>
          </a:p>
        </p:txBody>
      </p:sp>
      <p:sp>
        <p:nvSpPr>
          <p:cNvPr id="44052" name="AutoShape 20"/>
          <p:cNvSpPr>
            <a:spLocks/>
          </p:cNvSpPr>
          <p:nvPr/>
        </p:nvSpPr>
        <p:spPr bwMode="auto">
          <a:xfrm rot="-5400000">
            <a:off x="4317207" y="2780506"/>
            <a:ext cx="173038" cy="1247775"/>
          </a:xfrm>
          <a:prstGeom prst="rightBrace">
            <a:avLst>
              <a:gd name="adj1" fmla="val 6009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406900" y="2344738"/>
            <a:ext cx="389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And creates unemployment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4429125" y="2682875"/>
            <a:ext cx="85725" cy="550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39AC748-0BBC-C64E-974A-B955672B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2525713" cy="132343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Does labor benefit?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Yes, if still employed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No if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6" grpId="0" animBg="1"/>
      <p:bldP spid="44048" grpId="0" animBg="1"/>
      <p:bldP spid="44049" grpId="0" animBg="1"/>
      <p:bldP spid="44050" grpId="0"/>
      <p:bldP spid="44051" grpId="0"/>
      <p:bldP spid="44052" grpId="0" animBg="1"/>
      <p:bldP spid="44053" grpId="0"/>
      <p:bldP spid="4405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DA15-F55D-DC4A-95C3-88C36A41F7AE}" type="slidenum">
              <a:rPr lang="en-US"/>
              <a:pPr/>
              <a:t>49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2538"/>
            <a:ext cx="8229600" cy="48736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Effect of labor standards:  </a:t>
            </a:r>
          </a:p>
          <a:p>
            <a:pPr marL="609600" indent="-609600"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Legislating Better conditions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715000" y="5105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7912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446088" y="4116388"/>
            <a:ext cx="1982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Lowers wage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430213" y="5857875"/>
            <a:ext cx="344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And lowers employment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0ED40C-6804-8A4F-85CE-3291FCF09B44}"/>
              </a:ext>
            </a:extLst>
          </p:cNvPr>
          <p:cNvGrpSpPr/>
          <p:nvPr/>
        </p:nvGrpSpPr>
        <p:grpSpPr>
          <a:xfrm>
            <a:off x="2443163" y="2438400"/>
            <a:ext cx="3881437" cy="3509963"/>
            <a:chOff x="2443163" y="2438400"/>
            <a:chExt cx="3881437" cy="3509963"/>
          </a:xfrm>
        </p:grpSpPr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>
              <a:off x="2819400" y="2667000"/>
              <a:ext cx="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2819400" y="5791200"/>
              <a:ext cx="327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 flipV="1">
              <a:off x="3352800" y="3124200"/>
              <a:ext cx="213360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3276600" y="3124200"/>
              <a:ext cx="2362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 flipH="1">
              <a:off x="2819400" y="41910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5486400" y="28956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2443163" y="24384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w</a:t>
              </a:r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514600" y="4191000"/>
              <a:ext cx="14288" cy="349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>
              <a:off x="4397375" y="4194175"/>
              <a:ext cx="0" cy="1582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4006850" y="4556125"/>
              <a:ext cx="14288" cy="1249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 flipH="1" flipV="1">
              <a:off x="4038600" y="5948363"/>
              <a:ext cx="3619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2884488" y="3516313"/>
              <a:ext cx="2362200" cy="2209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5192713" y="5324475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D</a:t>
              </a:r>
              <a:r>
                <a:rPr lang="en-US" sz="2400">
                  <a:solidFill>
                    <a:srgbClr val="FF0000"/>
                  </a:solidFill>
                  <a:ea typeface="Arial" charset="0"/>
                  <a:cs typeface="Arial" charset="0"/>
                </a:rPr>
                <a:t>′</a:t>
              </a:r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>
              <a:off x="2817813" y="4556125"/>
              <a:ext cx="11890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6477000" y="1371600"/>
            <a:ext cx="2525713" cy="1958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Raises costs of employers, thus lowers the benefit of hiring labor.  Thus shifts demand curve down.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810F58FF-81B8-0444-A25D-CE6A210A1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14800"/>
            <a:ext cx="2525713" cy="193899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Does labor benefit?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Yes, if still employed </a:t>
            </a:r>
            <a:r>
              <a:rPr lang="en-US" sz="2000" u="sng" dirty="0">
                <a:solidFill>
                  <a:srgbClr val="00B050"/>
                </a:solidFill>
              </a:rPr>
              <a:t>and</a:t>
            </a:r>
            <a:r>
              <a:rPr lang="en-US" sz="2000" dirty="0">
                <a:solidFill>
                  <a:srgbClr val="00B050"/>
                </a:solidFill>
              </a:rPr>
              <a:t> conditions worth the fall in wage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No if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/>
      <p:bldP spid="45075" grpId="0"/>
      <p:bldP spid="45079" grpId="0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7AEE-6BBE-874A-BD1F-4F02A100756E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problem:  Externalities</a:t>
            </a:r>
          </a:p>
          <a:p>
            <a:pPr lvl="1"/>
            <a:r>
              <a:rPr lang="en-US" dirty="0"/>
              <a:t>Externality is:  Cost or benefit of an activity that is not borne by the actor.</a:t>
            </a:r>
          </a:p>
          <a:p>
            <a:pPr lvl="1"/>
            <a:r>
              <a:rPr lang="en-US" dirty="0"/>
              <a:t>Examples:  Pollution, global warming, destruction of species</a:t>
            </a:r>
          </a:p>
          <a:p>
            <a:r>
              <a:rPr lang="en-US" dirty="0"/>
              <a:t>The issues:  </a:t>
            </a:r>
          </a:p>
          <a:p>
            <a:pPr lvl="1"/>
            <a:r>
              <a:rPr lang="en-US" dirty="0"/>
              <a:t>How should externalities be dealt with?</a:t>
            </a:r>
          </a:p>
          <a:p>
            <a:pPr lvl="1"/>
            <a:r>
              <a:rPr lang="en-US" dirty="0"/>
              <a:t>Is doing this made harder or easier by trade and trade policy, or by the WTO?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1945-D04D-484B-8753-3A4EC363D824}" type="slidenum">
              <a:rPr lang="en-US"/>
              <a:pPr/>
              <a:t>50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Should trade policies be used for labor standards?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NO, say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Trade economists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Trade lawyers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Developing countries (even some of </a:t>
            </a:r>
            <a:r>
              <a:rPr lang="en-US" u="sng" dirty="0"/>
              <a:t>their</a:t>
            </a:r>
            <a:r>
              <a:rPr lang="en-US" dirty="0"/>
              <a:t> labor unions)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MNEs (who would pay the cost)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Most Republicans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/>
              <a:t>But this </a:t>
            </a:r>
            <a:r>
              <a:rPr lang="en-US" u="sng" dirty="0"/>
              <a:t>is</a:t>
            </a:r>
            <a:r>
              <a:rPr lang="en-US" dirty="0"/>
              <a:t> (weakly) a part of USMCA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CFCC-E2F8-5345-A76F-E933EC854740}" type="slidenum">
              <a:rPr lang="en-US"/>
              <a:pPr/>
              <a:t>51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Should trade policies be used for labor standards?</a:t>
            </a:r>
          </a:p>
          <a:p>
            <a:pPr marL="609600" indent="-609600"/>
            <a:r>
              <a:rPr lang="en-US" dirty="0"/>
              <a:t>YES, say</a:t>
            </a:r>
          </a:p>
          <a:p>
            <a:pPr marL="990600" lvl="1" indent="-533400"/>
            <a:r>
              <a:rPr lang="en-US" dirty="0"/>
              <a:t>Most Democrats </a:t>
            </a:r>
          </a:p>
          <a:p>
            <a:pPr marL="990600" lvl="1" indent="-533400"/>
            <a:r>
              <a:rPr lang="en-US" dirty="0"/>
              <a:t>US labor unions</a:t>
            </a:r>
          </a:p>
          <a:p>
            <a:pPr marL="990600" lvl="1" indent="-533400"/>
            <a:r>
              <a:rPr lang="en-US" dirty="0"/>
              <a:t>Many NGOs </a:t>
            </a:r>
          </a:p>
          <a:p>
            <a:pPr marL="990600" lvl="1" indent="-533400">
              <a:buFontTx/>
              <a:buNone/>
            </a:pPr>
            <a:r>
              <a:rPr lang="en-US" dirty="0"/>
              <a:t>	  (NGO=non-governmental organization)</a:t>
            </a:r>
          </a:p>
          <a:p>
            <a:pPr marL="990600" lvl="1" indent="-5334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91F-291B-DC45-A01F-2C6F766E6D5E}" type="slidenum">
              <a:rPr lang="en-US"/>
              <a:pPr/>
              <a:t>52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Should trade policies be used for labor standards?</a:t>
            </a:r>
          </a:p>
          <a:p>
            <a:pPr marL="609600" indent="-609600"/>
            <a:r>
              <a:rPr lang="en-US" dirty="0"/>
              <a:t>PRO (assuming standards themselves are good):</a:t>
            </a:r>
          </a:p>
          <a:p>
            <a:pPr marL="990600" lvl="1" indent="-533400"/>
            <a:r>
              <a:rPr lang="en-US" dirty="0"/>
              <a:t>Trade is the only tool we have (ILO is “toothless”)</a:t>
            </a:r>
          </a:p>
          <a:p>
            <a:pPr marL="990600" lvl="1" indent="-533400"/>
            <a:r>
              <a:rPr lang="en-US" dirty="0"/>
              <a:t>WTO already does this in TRIPs (why help corporations and not labor?)</a:t>
            </a:r>
          </a:p>
          <a:p>
            <a:pPr marL="990600" lvl="1" indent="-533400"/>
            <a:r>
              <a:rPr lang="en-US" dirty="0"/>
              <a:t>It is </a:t>
            </a:r>
            <a:r>
              <a:rPr lang="en-US" b="1" dirty="0"/>
              <a:t>wrong</a:t>
            </a:r>
            <a:r>
              <a:rPr lang="en-US" dirty="0"/>
              <a:t> to benefit from abuse of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2-A6BD-B34C-A95B-F2A12636AA72}" type="slidenum">
              <a:rPr lang="en-US"/>
              <a:pPr/>
              <a:t>53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Should trade policies be used for labor standards?</a:t>
            </a:r>
          </a:p>
          <a:p>
            <a:pPr marL="609600" indent="-609600"/>
            <a:r>
              <a:rPr lang="en-US" dirty="0"/>
              <a:t>CON:</a:t>
            </a:r>
          </a:p>
          <a:p>
            <a:pPr marL="990600" lvl="1" indent="-533400"/>
            <a:r>
              <a:rPr lang="en-US" dirty="0"/>
              <a:t>Slippery slope to enforcing harmful labor standards</a:t>
            </a:r>
          </a:p>
          <a:p>
            <a:pPr marL="990600" lvl="1" indent="-533400"/>
            <a:r>
              <a:rPr lang="en-US" dirty="0"/>
              <a:t>Trade restrictions make countries poorer, hurting their workers</a:t>
            </a:r>
          </a:p>
          <a:p>
            <a:pPr marL="990600" lvl="1" indent="-533400"/>
            <a:r>
              <a:rPr lang="en-US" dirty="0"/>
              <a:t>Trade restrictions cost everybody</a:t>
            </a:r>
          </a:p>
          <a:p>
            <a:pPr marL="990600" lvl="1" indent="-533400"/>
            <a:r>
              <a:rPr lang="en-US" dirty="0"/>
              <a:t>Incentive for protectionist claims of low labor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2590-513D-5542-9700-89962DAD6B84}" type="slidenum">
              <a:rPr lang="en-US"/>
              <a:pPr/>
              <a:t>54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u="sng" dirty="0"/>
              <a:t>Are</a:t>
            </a:r>
            <a:r>
              <a:rPr lang="en-US" dirty="0"/>
              <a:t> trade policies used to enforce labor standards?</a:t>
            </a:r>
          </a:p>
          <a:p>
            <a:pPr marL="609600" indent="-609600"/>
            <a:r>
              <a:rPr lang="en-US" dirty="0"/>
              <a:t>No, not in the WTO in the way some would like (by limiting imports from weak-standard places)</a:t>
            </a:r>
          </a:p>
          <a:p>
            <a:pPr marL="609600" indent="-609600"/>
            <a:r>
              <a:rPr lang="en-US" dirty="0"/>
              <a:t>But US </a:t>
            </a:r>
            <a:r>
              <a:rPr lang="en-US" u="sng" dirty="0"/>
              <a:t>is</a:t>
            </a:r>
            <a:r>
              <a:rPr lang="en-US" dirty="0"/>
              <a:t> including them in </a:t>
            </a:r>
            <a:r>
              <a:rPr lang="en-US" dirty="0" err="1"/>
              <a:t>FTAs</a:t>
            </a:r>
            <a:r>
              <a:rPr lang="en-US" dirty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2590-513D-5542-9700-89962DAD6B84}" type="slidenum">
              <a:rPr lang="en-US"/>
              <a:pPr/>
              <a:t>55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/>
              <a:t>What to do when labor standards are violated</a:t>
            </a:r>
          </a:p>
          <a:p>
            <a:pPr marL="609600" indent="-609600"/>
            <a:r>
              <a:rPr lang="en-US" sz="2800" dirty="0"/>
              <a:t>Example:  Fires in garment factories in Bangladesh and Pakistan (see </a:t>
            </a:r>
            <a:r>
              <a:rPr lang="en-US" sz="2800" dirty="0" err="1"/>
              <a:t>Bhagwati</a:t>
            </a:r>
            <a:r>
              <a:rPr lang="en-US" sz="2800" dirty="0"/>
              <a:t>)</a:t>
            </a:r>
          </a:p>
          <a:p>
            <a:pPr marL="609600" indent="-609600"/>
            <a:r>
              <a:rPr lang="en-US" sz="2800" dirty="0"/>
              <a:t>Stop buying the brands who manufactured there?</a:t>
            </a:r>
          </a:p>
          <a:p>
            <a:pPr marL="1009650" lvl="1" indent="-609600"/>
            <a:r>
              <a:rPr lang="en-US" sz="2400" dirty="0"/>
              <a:t>No.  That just destroys the jobs of poor-country garment workers.</a:t>
            </a:r>
          </a:p>
          <a:p>
            <a:pPr marL="609600" indent="-609600"/>
            <a:r>
              <a:rPr lang="en-US" sz="2800" dirty="0"/>
              <a:t>Hold local governments responsible?</a:t>
            </a:r>
          </a:p>
          <a:p>
            <a:pPr marL="1009650" lvl="1" indent="-609600"/>
            <a:r>
              <a:rPr lang="en-US" sz="2400" dirty="0"/>
              <a:t>Yes.  They need pressure to enforce labor standards.</a:t>
            </a:r>
          </a:p>
        </p:txBody>
      </p:sp>
    </p:spTree>
    <p:extLst>
      <p:ext uri="{BB962C8B-B14F-4D97-AF65-F5344CB8AC3E}">
        <p14:creationId xmlns:p14="http://schemas.microsoft.com/office/powerpoint/2010/main" val="30211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2590-513D-5542-9700-89962DAD6B84}" type="slidenum">
              <a:rPr lang="en-US"/>
              <a:pPr/>
              <a:t>56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Standards: Issues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800" dirty="0"/>
              <a:t>UM response to Bangladesh fire </a:t>
            </a:r>
            <a:r>
              <a:rPr lang="en-US" sz="2400" dirty="0"/>
              <a:t>(from University Record, 4/12/14)</a:t>
            </a:r>
            <a:r>
              <a:rPr lang="en-US" sz="2800" dirty="0"/>
              <a:t>:</a:t>
            </a:r>
          </a:p>
          <a:p>
            <a:pPr marL="1009650" lvl="1" indent="-609600"/>
            <a:r>
              <a:rPr lang="en-US" sz="2000" dirty="0"/>
              <a:t>President Mary Sue Coleman announced Tuesday that U-M will adopt the recommendation of the </a:t>
            </a:r>
            <a:r>
              <a:rPr lang="en-US" sz="2000" b="1" dirty="0"/>
              <a:t>President's Advisory Committee on Labor Standards and Human Rights </a:t>
            </a:r>
            <a:r>
              <a:rPr lang="en-US" sz="2000" dirty="0"/>
              <a:t>that all U-M licensees either sign and abide by a worker safety initiative called the Accord on Fire and Building Safety in Bangladesh or demonstrate that they have an equivalent safety plan.</a:t>
            </a:r>
          </a:p>
          <a:p>
            <a:pPr marL="1009650" lvl="1" indent="-609600"/>
            <a:r>
              <a:rPr lang="en-US" sz="2000" dirty="0"/>
              <a:t>Accord on Fire and Building Safety in Bangladesh</a:t>
            </a:r>
          </a:p>
          <a:p>
            <a:pPr marL="1409700" lvl="2" indent="-609600"/>
            <a:r>
              <a:rPr lang="en-US" sz="1800" dirty="0"/>
              <a:t>calls for public reporting, independent fire and building safety inspectors at factories, and a commitment to workers in improving factory safety practices.</a:t>
            </a:r>
          </a:p>
        </p:txBody>
      </p:sp>
    </p:spTree>
    <p:extLst>
      <p:ext uri="{BB962C8B-B14F-4D97-AF65-F5344CB8AC3E}">
        <p14:creationId xmlns:p14="http://schemas.microsoft.com/office/powerpoint/2010/main" val="22488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 benefits from a law requiring improved standards for workers in factories?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firms that own the factories.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Those workers who are laid off from factories where they were mistreated.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Those workers who value the improved conditions more than any loss of wages.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Those who buy the products of the factories, the prices of which will fall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Nobody.  Legislated labor standards only cause inefficiency.</a:t>
            </a:r>
          </a:p>
          <a:p>
            <a:pPr marL="914400" lvl="1" indent="-457200">
              <a:buFont typeface="+mj-lt"/>
              <a:buAutoNum type="alphaLcParenR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Why should the WTO </a:t>
            </a:r>
            <a:r>
              <a:rPr lang="en-US" sz="2800" b="1" u="sng" dirty="0"/>
              <a:t>not</a:t>
            </a:r>
            <a:r>
              <a:rPr lang="en-US" sz="2800" dirty="0"/>
              <a:t> permit countries to use tariffs against imports from countries that have low labor standards?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Tariffs would cause deadweight loss to the importing countries.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This would encourage industries to claim low standards just to get protection.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Such tariffs would likely lead to a trade war.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Low labor standards are beneficial to the countries that have them.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Strong labor standards are adequately enforced already by the International Labor Organization.</a:t>
            </a: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Why </a:t>
            </a:r>
            <a:r>
              <a:rPr lang="en-US" sz="2800" b="1" u="sng" dirty="0"/>
              <a:t>should</a:t>
            </a:r>
            <a:r>
              <a:rPr lang="en-US" sz="2800" dirty="0"/>
              <a:t> the WTO permit countries to use tariffs against imports from countries that have low labor standards?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ILO is toothless.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The WTO already protects owners of capital and should do the same for labor.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Low labor standards give producers a cost advantage, similar to dumping.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By championing workers, the WTO would make globalization more popular.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Only then could the United States be induced to improve its own labor standards.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855-FC61-904D-8A01-4D333D8A5FEC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Environment, Labor Standards, and Trade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Issues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International 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Role of the WTO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Labor Standards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Fundamental ILO Conventions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United States Role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Issues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0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A60A3-349A-C74E-8B6F-F3C6FC5F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7F886-6BF5-9F4F-9A48-C0EB9CD0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0CFB-C5D0-7E4C-8ABB-3B94C0A65A6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29220EB3-3DA6-384E-B52A-EA6562220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9071" y="3878032"/>
            <a:ext cx="0" cy="19711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E5418729-3096-0941-A8DD-D87CF6111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9071" y="5849203"/>
            <a:ext cx="21830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D10BDE71-D5BD-1F4B-B760-BF2834937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4453" y="4166496"/>
            <a:ext cx="1421527" cy="13461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B1990192-8AE3-2443-81D1-AE0289B83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3684" y="4166496"/>
            <a:ext cx="1573834" cy="13942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CF1A4973-34B6-6647-83FD-E38153EB5B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99071" y="4839579"/>
            <a:ext cx="106614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99535303-5116-AD4A-879D-D2B70BB4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810000"/>
            <a:ext cx="558457" cy="2884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96EDDD88-6553-E141-8C02-19809223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733800"/>
            <a:ext cx="558457" cy="2884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</a:t>
            </a: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2222AFFF-6904-994F-B744-B81C06CD7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995" y="4839579"/>
            <a:ext cx="9519" cy="22035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49FF44EE-C4D6-2140-9F72-3FB922240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409" y="4841582"/>
            <a:ext cx="0" cy="99860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AB28B4E7-1533-8C43-B03C-755169D99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0218" y="5069950"/>
            <a:ext cx="9519" cy="78826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22A18F6C-5656-944D-900E-7B60DF76F5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1372" y="5948363"/>
            <a:ext cx="24115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8EBDDE5C-716C-C643-94E0-4755878E3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436" y="4413894"/>
            <a:ext cx="1573834" cy="1394243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4E80B3AD-16C8-CC4A-BD9F-4A3FC179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486400"/>
            <a:ext cx="558457" cy="2884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</a:t>
            </a:r>
            <a:r>
              <a:rPr lang="en-US" sz="2400">
                <a:solidFill>
                  <a:srgbClr val="FF0000"/>
                </a:solidFill>
                <a:ea typeface="Arial" charset="0"/>
                <a:cs typeface="Arial" charset="0"/>
              </a:rPr>
              <a:t>′</a:t>
            </a: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8926694D-7DC5-3448-A73F-35770D784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8013" y="5069950"/>
            <a:ext cx="79220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E32E1B59-C6D3-7748-A0FC-5611924B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105400"/>
            <a:ext cx="55845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5A1A1732-CD0A-7B4C-96DA-6A501A036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791200"/>
            <a:ext cx="55845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683568D-BADA-DC48-8BB2-8050D11D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F832E9-7B5C-7D46-A14F-A10FD4B89A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867FA31-2498-A84F-9E7B-70406D2B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4" y="1210235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might the graph below represent?</a:t>
            </a:r>
            <a:endParaRPr lang="en-US" sz="2400" dirty="0"/>
          </a:p>
          <a:p>
            <a:pPr marL="971550" lvl="1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A336D8-E475-334A-BCDA-A6E1464CC6DE}"/>
              </a:ext>
            </a:extLst>
          </p:cNvPr>
          <p:cNvSpPr txBox="1">
            <a:spLocks/>
          </p:cNvSpPr>
          <p:nvPr/>
        </p:nvSpPr>
        <p:spPr bwMode="auto">
          <a:xfrm>
            <a:off x="304800" y="21336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en-US" sz="2400" kern="0" dirty="0"/>
              <a:t>A minimum wage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kern="0" dirty="0"/>
              <a:t>An incentive for more workers to seek jobs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kern="0" dirty="0"/>
              <a:t>A rise in employers’ the cost of making the workplace safe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kern="0" dirty="0"/>
              <a:t>Union negotiation of a wage agreement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kern="0" dirty="0"/>
              <a:t>Migration of workers out of the country</a:t>
            </a:r>
          </a:p>
          <a:p>
            <a:pPr marL="971550" lvl="1" indent="-514350">
              <a:buFont typeface="+mj-lt"/>
              <a:buAutoNum type="alphaLcParenR"/>
            </a:pPr>
            <a:endParaRPr lang="en-US" sz="2400" kern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D6DB07-5385-E646-ADF7-8D26F80C2BFA}"/>
              </a:ext>
            </a:extLst>
          </p:cNvPr>
          <p:cNvSpPr txBox="1"/>
          <p:nvPr/>
        </p:nvSpPr>
        <p:spPr>
          <a:xfrm>
            <a:off x="3810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8307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AA5-959F-304C-8466-E1EEC2684137}" type="slidenum">
              <a:rPr lang="en-US"/>
              <a:pPr/>
              <a:t>61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Time, and After That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Class, Wed Dec  11</a:t>
            </a:r>
          </a:p>
          <a:p>
            <a:pPr lvl="1"/>
            <a:r>
              <a:rPr lang="en-US" dirty="0"/>
              <a:t>Review</a:t>
            </a:r>
          </a:p>
          <a:p>
            <a:pPr lvl="1"/>
            <a:endParaRPr lang="en-US" dirty="0"/>
          </a:p>
          <a:p>
            <a:r>
              <a:rPr lang="en-US" dirty="0"/>
              <a:t>Final Exam:  Fri, Dec 13</a:t>
            </a:r>
            <a:r>
              <a:rPr lang="en-US"/>
              <a:t>, 1:30-3:30 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Environment: 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Pollution along the Mexican border</a:t>
            </a:r>
          </a:p>
          <a:p>
            <a:pPr lvl="1"/>
            <a:r>
              <a:rPr lang="en-US" dirty="0"/>
              <a:t>Caused by production, for export to U.S.</a:t>
            </a:r>
          </a:p>
          <a:p>
            <a:pPr lvl="1"/>
            <a:r>
              <a:rPr lang="en-US" dirty="0"/>
              <a:t>Stimulated by </a:t>
            </a:r>
          </a:p>
          <a:p>
            <a:pPr lvl="2"/>
            <a:r>
              <a:rPr lang="en-US" dirty="0" err="1"/>
              <a:t>Maquiladoras</a:t>
            </a:r>
            <a:r>
              <a:rPr lang="en-US" dirty="0"/>
              <a:t> (Firms given special tariff treatment on processing for U.S. firms)</a:t>
            </a:r>
          </a:p>
          <a:p>
            <a:pPr lvl="2"/>
            <a:r>
              <a:rPr lang="en-US" dirty="0"/>
              <a:t>NAFTA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EBA0-97AC-B649-8700-80AFB890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68267-DAB7-3F47-B0E8-81BF2E6F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0CFB-C5D0-7E4C-8ABB-3B94C0A65A6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5F230-92B7-F942-AC6C-6B310F6B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490"/>
            <a:ext cx="9144000" cy="6211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77D68-D7E0-8743-ADFF-8E6EF3E9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0800"/>
            <a:ext cx="9144000" cy="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EBA0-97AC-B649-8700-80AFB890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23:  Environment, Labor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68267-DAB7-3F47-B0E8-81BF2E6F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0CFB-C5D0-7E4C-8ABB-3B94C0A65A6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3259C-C2F0-394E-A7E5-EF036516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74"/>
            <a:ext cx="9144000" cy="6308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B0DF0-DACA-8F48-8635-00592EE7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96000"/>
            <a:ext cx="7924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12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42623</TotalTime>
  <Words>3807</Words>
  <Application>Microsoft Macintosh PowerPoint</Application>
  <PresentationFormat>On-screen Show (4:3)</PresentationFormat>
  <Paragraphs>622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ＭＳ Ｐゴシック</vt:lpstr>
      <vt:lpstr>Arial</vt:lpstr>
      <vt:lpstr>Default Design</vt:lpstr>
      <vt:lpstr>Lecture 23  Environment, Labor Standards, and Trade</vt:lpstr>
      <vt:lpstr>Outline: Environment, Labor Standards, and Trade</vt:lpstr>
      <vt:lpstr>The Issues</vt:lpstr>
      <vt:lpstr>Outline: Environment, Labor Standards, and Trade</vt:lpstr>
      <vt:lpstr>Environment</vt:lpstr>
      <vt:lpstr>Outline: Environment, Labor Standards, and Trade</vt:lpstr>
      <vt:lpstr>Environment: Examples</vt:lpstr>
      <vt:lpstr>PowerPoint Presentation</vt:lpstr>
      <vt:lpstr>PowerPoint Presentation</vt:lpstr>
      <vt:lpstr>Environment: Examples</vt:lpstr>
      <vt:lpstr>Outline: Environment, Labor Standards, and Trade</vt:lpstr>
      <vt:lpstr>Environment:  Policies</vt:lpstr>
      <vt:lpstr>Environment:  Policies</vt:lpstr>
      <vt:lpstr>Environment:  Policies</vt:lpstr>
      <vt:lpstr>Environment:  More Examples</vt:lpstr>
      <vt:lpstr>Clicker Question</vt:lpstr>
      <vt:lpstr>Clicker Question</vt:lpstr>
      <vt:lpstr>Outline: Environment, Labor Standards, and Trade</vt:lpstr>
      <vt:lpstr>Environment:  International Problems</vt:lpstr>
      <vt:lpstr>Environment:  International Problems</vt:lpstr>
      <vt:lpstr>Environment:  International Problems</vt:lpstr>
      <vt:lpstr>Environment:  International Problems</vt:lpstr>
      <vt:lpstr>Clicker Question</vt:lpstr>
      <vt:lpstr>Clicker Question</vt:lpstr>
      <vt:lpstr>Outline: Environment, Labor Standards, and Trade</vt:lpstr>
      <vt:lpstr>Environment:  Role of the WTO</vt:lpstr>
      <vt:lpstr>Policy Options</vt:lpstr>
      <vt:lpstr>Policy Options</vt:lpstr>
      <vt:lpstr>Policy Options</vt:lpstr>
      <vt:lpstr>Clicker Question</vt:lpstr>
      <vt:lpstr>Clicker Question</vt:lpstr>
      <vt:lpstr>Outline: Environment, Labor Standards, and Trade</vt:lpstr>
      <vt:lpstr>Labor Standards</vt:lpstr>
      <vt:lpstr>Labor Standards:  Fundamental ILO Conventions</vt:lpstr>
      <vt:lpstr>Labor Standards:  Fundamental ILO Conventions</vt:lpstr>
      <vt:lpstr>PowerPoint Presentation</vt:lpstr>
      <vt:lpstr>Outline: Environment, Labor Standards, and Trade</vt:lpstr>
      <vt:lpstr>Labor Standards:  Fundamental ILO Conventions</vt:lpstr>
      <vt:lpstr>Labor Standards:  Fundamental ILO Conventions</vt:lpstr>
      <vt:lpstr>Labor Standards:  Found in U.S. Trade Law</vt:lpstr>
      <vt:lpstr>U.S. Labor Standards</vt:lpstr>
      <vt:lpstr>U.S. Labor Standards</vt:lpstr>
      <vt:lpstr>Clicker Question</vt:lpstr>
      <vt:lpstr>Clicker Question</vt:lpstr>
      <vt:lpstr>Outline: Environment, Labor Standards, and Trade</vt:lpstr>
      <vt:lpstr>Labor Standards: Issues</vt:lpstr>
      <vt:lpstr>Labor Standards: Issues</vt:lpstr>
      <vt:lpstr>Labor Standards: Issues</vt:lpstr>
      <vt:lpstr>Labor Standards: Issues</vt:lpstr>
      <vt:lpstr>Labor Standards: Issues</vt:lpstr>
      <vt:lpstr>Labor Standards: Issues</vt:lpstr>
      <vt:lpstr>Labor Standards: Issues</vt:lpstr>
      <vt:lpstr>Labor Standards: Issues</vt:lpstr>
      <vt:lpstr>Labor Standards: Issues</vt:lpstr>
      <vt:lpstr>Labor Standards: Issues</vt:lpstr>
      <vt:lpstr>Labor Standards: Issues</vt:lpstr>
      <vt:lpstr>Clicker Question</vt:lpstr>
      <vt:lpstr>Clicker Question</vt:lpstr>
      <vt:lpstr>Clicker Question</vt:lpstr>
      <vt:lpstr>Clicker Question</vt:lpstr>
      <vt:lpstr>Next Time, and After That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Environment, Labor Standards, and Trade</dc:title>
  <dc:creator>Ford School</dc:creator>
  <cp:lastModifiedBy>Microsoft Office User</cp:lastModifiedBy>
  <cp:revision>104</cp:revision>
  <cp:lastPrinted>2018-03-31T01:07:09Z</cp:lastPrinted>
  <dcterms:created xsi:type="dcterms:W3CDTF">2011-04-18T13:45:30Z</dcterms:created>
  <dcterms:modified xsi:type="dcterms:W3CDTF">2019-11-27T19:39:07Z</dcterms:modified>
</cp:coreProperties>
</file>