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256" r:id="rId2"/>
    <p:sldId id="525" r:id="rId3"/>
    <p:sldId id="526" r:id="rId4"/>
    <p:sldId id="520" r:id="rId5"/>
    <p:sldId id="527" r:id="rId6"/>
    <p:sldId id="528" r:id="rId7"/>
    <p:sldId id="521" r:id="rId8"/>
    <p:sldId id="529" r:id="rId9"/>
    <p:sldId id="530" r:id="rId10"/>
    <p:sldId id="314" r:id="rId11"/>
    <p:sldId id="317" r:id="rId12"/>
    <p:sldId id="365" r:id="rId13"/>
    <p:sldId id="318" r:id="rId14"/>
    <p:sldId id="425" r:id="rId15"/>
    <p:sldId id="315" r:id="rId16"/>
    <p:sldId id="320" r:id="rId17"/>
    <p:sldId id="321" r:id="rId18"/>
    <p:sldId id="517" r:id="rId19"/>
    <p:sldId id="319" r:id="rId20"/>
    <p:sldId id="316" r:id="rId21"/>
    <p:sldId id="383" r:id="rId22"/>
    <p:sldId id="366" r:id="rId23"/>
    <p:sldId id="350" r:id="rId24"/>
    <p:sldId id="351" r:id="rId25"/>
    <p:sldId id="443" r:id="rId26"/>
    <p:sldId id="444" r:id="rId27"/>
    <p:sldId id="518" r:id="rId28"/>
    <p:sldId id="447" r:id="rId29"/>
    <p:sldId id="448" r:id="rId30"/>
    <p:sldId id="449" r:id="rId31"/>
    <p:sldId id="426" r:id="rId32"/>
    <p:sldId id="326" r:id="rId33"/>
    <p:sldId id="348" r:id="rId34"/>
    <p:sldId id="439" r:id="rId35"/>
    <p:sldId id="440" r:id="rId36"/>
    <p:sldId id="441" r:id="rId37"/>
    <p:sldId id="450" r:id="rId38"/>
    <p:sldId id="451" r:id="rId39"/>
    <p:sldId id="427" r:id="rId40"/>
    <p:sldId id="313" r:id="rId41"/>
    <p:sldId id="322" r:id="rId42"/>
    <p:sldId id="428" r:id="rId43"/>
    <p:sldId id="312" r:id="rId44"/>
    <p:sldId id="325" r:id="rId45"/>
    <p:sldId id="324" r:id="rId46"/>
    <p:sldId id="334" r:id="rId47"/>
    <p:sldId id="323" r:id="rId48"/>
    <p:sldId id="310" r:id="rId49"/>
    <p:sldId id="352" r:id="rId50"/>
    <p:sldId id="346" r:id="rId51"/>
    <p:sldId id="445" r:id="rId52"/>
    <p:sldId id="452" r:id="rId53"/>
    <p:sldId id="453" r:id="rId54"/>
    <p:sldId id="429" r:id="rId55"/>
    <p:sldId id="384" r:id="rId56"/>
    <p:sldId id="385" r:id="rId57"/>
    <p:sldId id="519" r:id="rId58"/>
    <p:sldId id="442" r:id="rId59"/>
    <p:sldId id="454" r:id="rId60"/>
    <p:sldId id="327"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00FF00"/>
    <a:srgbClr val="FF3300"/>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9" autoAdjust="0"/>
    <p:restoredTop sz="91496" autoAdjust="0"/>
  </p:normalViewPr>
  <p:slideViewPr>
    <p:cSldViewPr>
      <p:cViewPr varScale="1">
        <p:scale>
          <a:sx n="80" d="100"/>
          <a:sy n="80" d="100"/>
        </p:scale>
        <p:origin x="200" y="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3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23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23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23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043097-2672-D547-AE1B-6E19D712BB11}" type="slidenum">
              <a:rPr lang="en-US"/>
              <a:pPr>
                <a:defRPr/>
              </a:pPr>
              <a:t>‹#›</a:t>
            </a:fld>
            <a:endParaRPr lang="en-US"/>
          </a:p>
        </p:txBody>
      </p:sp>
    </p:spTree>
    <p:extLst>
      <p:ext uri="{BB962C8B-B14F-4D97-AF65-F5344CB8AC3E}">
        <p14:creationId xmlns:p14="http://schemas.microsoft.com/office/powerpoint/2010/main" val="166294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B98CD4-B188-344B-9BB2-6F66BB67CFA2}" type="slidenum">
              <a:rPr lang="en-US"/>
              <a:pPr>
                <a:defRPr/>
              </a:pPr>
              <a:t>‹#›</a:t>
            </a:fld>
            <a:endParaRPr lang="en-US"/>
          </a:p>
        </p:txBody>
      </p:sp>
    </p:spTree>
    <p:extLst>
      <p:ext uri="{BB962C8B-B14F-4D97-AF65-F5344CB8AC3E}">
        <p14:creationId xmlns:p14="http://schemas.microsoft.com/office/powerpoint/2010/main" val="37652721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 Economist Size Matters</a:t>
            </a:r>
            <a:endParaRPr lang="en-US" dirty="0"/>
          </a:p>
        </p:txBody>
      </p:sp>
      <p:sp>
        <p:nvSpPr>
          <p:cNvPr id="4" name="Slide Number Placeholder 3"/>
          <p:cNvSpPr>
            <a:spLocks noGrp="1"/>
          </p:cNvSpPr>
          <p:nvPr>
            <p:ph type="sldNum" sz="quarter" idx="10"/>
          </p:nvPr>
        </p:nvSpPr>
        <p:spPr/>
        <p:txBody>
          <a:bodyPr/>
          <a:lstStyle/>
          <a:p>
            <a:pPr>
              <a:defRPr/>
            </a:pPr>
            <a:fld id="{94B98CD4-B188-344B-9BB2-6F66BB67CFA2}" type="slidenum">
              <a:rPr lang="en-US" smtClean="0"/>
              <a:pPr>
                <a:defRPr/>
              </a:pPr>
              <a:t>1</a:t>
            </a:fld>
            <a:endParaRPr lang="en-US"/>
          </a:p>
        </p:txBody>
      </p:sp>
    </p:spTree>
    <p:extLst>
      <p:ext uri="{BB962C8B-B14F-4D97-AF65-F5344CB8AC3E}">
        <p14:creationId xmlns:p14="http://schemas.microsoft.com/office/powerpoint/2010/main" val="101919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CFFDFC-787E-0548-BB42-3B70B8B5B6B4}" type="slidenum">
              <a:rPr lang="en-US">
                <a:latin typeface="Arial" pitchFamily="-65" charset="0"/>
              </a:rPr>
              <a:pPr/>
              <a:t>16</a:t>
            </a:fld>
            <a:endParaRPr lang="en-US">
              <a:latin typeface="Arial" pitchFamily="-65"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latin typeface="Arial" pitchFamily="-65" charset="0"/>
              </a:rPr>
              <a:t>Source:  OECD, “Aid flows top USD 100 billion in 2005 “, http://www.oecd.org/document/40/0,2340,en_2649_201185_36418344_1_1_1_1,00.html</a:t>
            </a:r>
          </a:p>
          <a:p>
            <a:pPr eaLnBrk="1" hangingPunct="1"/>
            <a:r>
              <a:rPr lang="en-US">
                <a:latin typeface="Arial" pitchFamily="-65" charset="0"/>
              </a:rPr>
              <a:t>http://www.oecd.org/dataoecd/34/26/36418606.pdf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www.politifact.com</a:t>
            </a:r>
            <a:r>
              <a:rPr lang="en-US" dirty="0"/>
              <a:t>/global-news/statements/2016/</a:t>
            </a:r>
            <a:r>
              <a:rPr lang="en-US" dirty="0" err="1"/>
              <a:t>nov</a:t>
            </a:r>
            <a:r>
              <a:rPr lang="en-US" dirty="0"/>
              <a:t>/09/john-</a:t>
            </a:r>
            <a:r>
              <a:rPr lang="en-US" dirty="0" err="1"/>
              <a:t>kerry</a:t>
            </a:r>
            <a:r>
              <a:rPr lang="en-US" dirty="0"/>
              <a:t>/yep-most-people-clueless-us-foreign-aid-spending/</a:t>
            </a:r>
          </a:p>
        </p:txBody>
      </p:sp>
      <p:sp>
        <p:nvSpPr>
          <p:cNvPr id="4" name="Slide Number Placeholder 3"/>
          <p:cNvSpPr>
            <a:spLocks noGrp="1"/>
          </p:cNvSpPr>
          <p:nvPr>
            <p:ph type="sldNum" sz="quarter" idx="10"/>
          </p:nvPr>
        </p:nvSpPr>
        <p:spPr/>
        <p:txBody>
          <a:bodyPr/>
          <a:lstStyle/>
          <a:p>
            <a:pPr>
              <a:defRPr/>
            </a:pPr>
            <a:fld id="{94B98CD4-B188-344B-9BB2-6F66BB67CFA2}" type="slidenum">
              <a:rPr lang="en-US" smtClean="0"/>
              <a:pPr>
                <a:defRPr/>
              </a:pPr>
              <a:t>18</a:t>
            </a:fld>
            <a:endParaRPr lang="en-US"/>
          </a:p>
        </p:txBody>
      </p:sp>
    </p:spTree>
    <p:extLst>
      <p:ext uri="{BB962C8B-B14F-4D97-AF65-F5344CB8AC3E}">
        <p14:creationId xmlns:p14="http://schemas.microsoft.com/office/powerpoint/2010/main" val="413891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foreignassistance.gov</a:t>
            </a:r>
            <a:r>
              <a:rPr lang="en-US" dirty="0"/>
              <a:t>/explore</a:t>
            </a:r>
          </a:p>
        </p:txBody>
      </p:sp>
      <p:sp>
        <p:nvSpPr>
          <p:cNvPr id="4" name="Slide Number Placeholder 3"/>
          <p:cNvSpPr>
            <a:spLocks noGrp="1"/>
          </p:cNvSpPr>
          <p:nvPr>
            <p:ph type="sldNum" sz="quarter" idx="10"/>
          </p:nvPr>
        </p:nvSpPr>
        <p:spPr/>
        <p:txBody>
          <a:bodyPr/>
          <a:lstStyle/>
          <a:p>
            <a:pPr>
              <a:defRPr/>
            </a:pPr>
            <a:fld id="{94B98CD4-B188-344B-9BB2-6F66BB67CFA2}" type="slidenum">
              <a:rPr lang="en-US" smtClean="0"/>
              <a:pPr>
                <a:defRPr/>
              </a:pPr>
              <a:t>27</a:t>
            </a:fld>
            <a:endParaRPr lang="en-US"/>
          </a:p>
        </p:txBody>
      </p:sp>
    </p:spTree>
    <p:extLst>
      <p:ext uri="{BB962C8B-B14F-4D97-AF65-F5344CB8AC3E}">
        <p14:creationId xmlns:p14="http://schemas.microsoft.com/office/powerpoint/2010/main" val="192468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E9F005D-E90C-EB46-B112-1D51E281CFFB}" type="slidenum">
              <a:rPr lang="en-US">
                <a:latin typeface="Arial" pitchFamily="-65" charset="0"/>
              </a:rPr>
              <a:pPr/>
              <a:t>50</a:t>
            </a:fld>
            <a:endParaRPr lang="en-US">
              <a:latin typeface="Arial" pitchFamily="-65"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a:latin typeface="Arial" pitchFamily="-65" charset="0"/>
              </a:rPr>
              <a:t>http://</a:t>
            </a:r>
            <a:r>
              <a:rPr lang="en-US" dirty="0" err="1">
                <a:latin typeface="Arial" pitchFamily="-65" charset="0"/>
              </a:rPr>
              <a:t>www.doingbusiness.org</a:t>
            </a:r>
            <a:r>
              <a:rPr lang="en-US" dirty="0">
                <a:latin typeface="Arial" pitchFamily="-65" charset="0"/>
              </a:rPr>
              <a:t>/</a:t>
            </a:r>
          </a:p>
          <a:p>
            <a:pPr eaLnBrk="1" hangingPunct="1"/>
            <a:r>
              <a:rPr lang="en-US" dirty="0">
                <a:latin typeface="Arial" pitchFamily="-65" charset="0"/>
              </a:rPr>
              <a:t>(Searched for a more recent version of this without success.)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data.worldbank.org</a:t>
            </a:r>
            <a:r>
              <a:rPr lang="en-US" dirty="0"/>
              <a:t>/indicator/</a:t>
            </a:r>
            <a:r>
              <a:rPr lang="en-US" dirty="0" err="1"/>
              <a:t>IC.BUS.EASE.XQ?view</a:t>
            </a:r>
            <a:r>
              <a:rPr lang="en-US" dirty="0"/>
              <a:t>=map</a:t>
            </a:r>
          </a:p>
        </p:txBody>
      </p:sp>
      <p:sp>
        <p:nvSpPr>
          <p:cNvPr id="4" name="Slide Number Placeholder 3"/>
          <p:cNvSpPr>
            <a:spLocks noGrp="1"/>
          </p:cNvSpPr>
          <p:nvPr>
            <p:ph type="sldNum" sz="quarter" idx="10"/>
          </p:nvPr>
        </p:nvSpPr>
        <p:spPr/>
        <p:txBody>
          <a:bodyPr/>
          <a:lstStyle/>
          <a:p>
            <a:pPr>
              <a:defRPr/>
            </a:pPr>
            <a:fld id="{94B98CD4-B188-344B-9BB2-6F66BB67CFA2}" type="slidenum">
              <a:rPr lang="en-US" smtClean="0"/>
              <a:pPr>
                <a:defRPr/>
              </a:pPr>
              <a:t>51</a:t>
            </a:fld>
            <a:endParaRPr lang="en-US"/>
          </a:p>
        </p:txBody>
      </p:sp>
    </p:spTree>
    <p:extLst>
      <p:ext uri="{BB962C8B-B14F-4D97-AF65-F5344CB8AC3E}">
        <p14:creationId xmlns:p14="http://schemas.microsoft.com/office/powerpoint/2010/main" val="419034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url?sa</a:t>
            </a:r>
            <a:r>
              <a:rPr lang="en-US" dirty="0"/>
              <a:t>=</a:t>
            </a:r>
            <a:r>
              <a:rPr lang="en-US" dirty="0" err="1"/>
              <a:t>t&amp;rct</a:t>
            </a:r>
            <a:r>
              <a:rPr lang="en-US" dirty="0"/>
              <a:t>=</a:t>
            </a:r>
            <a:r>
              <a:rPr lang="en-US" dirty="0" err="1"/>
              <a:t>j&amp;q</a:t>
            </a:r>
            <a:r>
              <a:rPr lang="en-US" dirty="0"/>
              <a:t>=&amp;</a:t>
            </a:r>
            <a:r>
              <a:rPr lang="en-US" dirty="0" err="1"/>
              <a:t>esrc</a:t>
            </a:r>
            <a:r>
              <a:rPr lang="en-US" dirty="0"/>
              <a:t>=</a:t>
            </a:r>
            <a:r>
              <a:rPr lang="en-US" dirty="0" err="1"/>
              <a:t>s&amp;source</a:t>
            </a:r>
            <a:r>
              <a:rPr lang="en-US" dirty="0"/>
              <a:t>=</a:t>
            </a:r>
            <a:r>
              <a:rPr lang="en-US" dirty="0" err="1"/>
              <a:t>web&amp;cd</a:t>
            </a:r>
            <a:r>
              <a:rPr lang="en-US" dirty="0"/>
              <a:t>=1&amp;ved=2ahUKEwiBjLXVkvfeAhUk6IMKHQwVA6wQFjAAegQIBBAC&amp;url=http%3A%2F%2Fwww.un.org%2Fmillenniumgoals%2F2015_MDG_Report%2Fpdf%2FMDG%25202015%2520PC%2520final.pdf&amp;usg=AOvVaw0Ox_wx_GubM6MC2Eet3rBd</a:t>
            </a:r>
          </a:p>
        </p:txBody>
      </p:sp>
      <p:sp>
        <p:nvSpPr>
          <p:cNvPr id="4" name="Slide Number Placeholder 3"/>
          <p:cNvSpPr>
            <a:spLocks noGrp="1"/>
          </p:cNvSpPr>
          <p:nvPr>
            <p:ph type="sldNum" sz="quarter" idx="5"/>
          </p:nvPr>
        </p:nvSpPr>
        <p:spPr/>
        <p:txBody>
          <a:bodyPr/>
          <a:lstStyle/>
          <a:p>
            <a:pPr>
              <a:defRPr/>
            </a:pPr>
            <a:fld id="{94B98CD4-B188-344B-9BB2-6F66BB67CFA2}" type="slidenum">
              <a:rPr lang="en-US" smtClean="0"/>
              <a:pPr>
                <a:defRPr/>
              </a:pPr>
              <a:t>57</a:t>
            </a:fld>
            <a:endParaRPr lang="en-US"/>
          </a:p>
        </p:txBody>
      </p:sp>
    </p:spTree>
    <p:extLst>
      <p:ext uri="{BB962C8B-B14F-4D97-AF65-F5344CB8AC3E}">
        <p14:creationId xmlns:p14="http://schemas.microsoft.com/office/powerpoint/2010/main" val="348027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6" name="Rectangle 6"/>
          <p:cNvSpPr>
            <a:spLocks noGrp="1" noChangeArrowheads="1"/>
          </p:cNvSpPr>
          <p:nvPr>
            <p:ph type="sldNum" sz="quarter" idx="12"/>
          </p:nvPr>
        </p:nvSpPr>
        <p:spPr>
          <a:ln/>
        </p:spPr>
        <p:txBody>
          <a:bodyPr/>
          <a:lstStyle>
            <a:lvl1pPr>
              <a:defRPr/>
            </a:lvl1pPr>
          </a:lstStyle>
          <a:p>
            <a:pPr>
              <a:defRPr/>
            </a:pPr>
            <a:fld id="{96C33626-883E-8B4B-9CA4-75148972F4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6" name="Rectangle 6"/>
          <p:cNvSpPr>
            <a:spLocks noGrp="1" noChangeArrowheads="1"/>
          </p:cNvSpPr>
          <p:nvPr>
            <p:ph type="sldNum" sz="quarter" idx="12"/>
          </p:nvPr>
        </p:nvSpPr>
        <p:spPr>
          <a:ln/>
        </p:spPr>
        <p:txBody>
          <a:bodyPr/>
          <a:lstStyle>
            <a:lvl1pPr>
              <a:defRPr/>
            </a:lvl1pPr>
          </a:lstStyle>
          <a:p>
            <a:pPr>
              <a:defRPr/>
            </a:pPr>
            <a:fld id="{7A105749-C055-BE43-BC2C-33518719B1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6" name="Rectangle 6"/>
          <p:cNvSpPr>
            <a:spLocks noGrp="1" noChangeArrowheads="1"/>
          </p:cNvSpPr>
          <p:nvPr>
            <p:ph type="sldNum" sz="quarter" idx="12"/>
          </p:nvPr>
        </p:nvSpPr>
        <p:spPr>
          <a:ln/>
        </p:spPr>
        <p:txBody>
          <a:bodyPr/>
          <a:lstStyle>
            <a:lvl1pPr>
              <a:defRPr/>
            </a:lvl1pPr>
          </a:lstStyle>
          <a:p>
            <a:pPr>
              <a:defRPr/>
            </a:pPr>
            <a:fld id="{9C230287-80FD-294A-9B3B-18A56017AA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6" name="Rectangle 6"/>
          <p:cNvSpPr>
            <a:spLocks noGrp="1" noChangeArrowheads="1"/>
          </p:cNvSpPr>
          <p:nvPr>
            <p:ph type="sldNum" sz="quarter" idx="12"/>
          </p:nvPr>
        </p:nvSpPr>
        <p:spPr>
          <a:ln/>
        </p:spPr>
        <p:txBody>
          <a:bodyPr/>
          <a:lstStyle>
            <a:lvl1pPr>
              <a:defRPr/>
            </a:lvl1pPr>
          </a:lstStyle>
          <a:p>
            <a:pPr>
              <a:defRPr/>
            </a:pPr>
            <a:fld id="{B81578B9-3ECA-8B40-887D-94B57B402D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6" name="Rectangle 6"/>
          <p:cNvSpPr>
            <a:spLocks noGrp="1" noChangeArrowheads="1"/>
          </p:cNvSpPr>
          <p:nvPr>
            <p:ph type="sldNum" sz="quarter" idx="12"/>
          </p:nvPr>
        </p:nvSpPr>
        <p:spPr>
          <a:ln/>
        </p:spPr>
        <p:txBody>
          <a:bodyPr/>
          <a:lstStyle>
            <a:lvl1pPr>
              <a:defRPr/>
            </a:lvl1pPr>
          </a:lstStyle>
          <a:p>
            <a:pPr>
              <a:defRPr/>
            </a:pPr>
            <a:fld id="{FF74FE61-418A-FD4F-BFD7-0E361C5D95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7" name="Rectangle 6"/>
          <p:cNvSpPr>
            <a:spLocks noGrp="1" noChangeArrowheads="1"/>
          </p:cNvSpPr>
          <p:nvPr>
            <p:ph type="sldNum" sz="quarter" idx="12"/>
          </p:nvPr>
        </p:nvSpPr>
        <p:spPr>
          <a:ln/>
        </p:spPr>
        <p:txBody>
          <a:bodyPr/>
          <a:lstStyle>
            <a:lvl1pPr>
              <a:defRPr/>
            </a:lvl1pPr>
          </a:lstStyle>
          <a:p>
            <a:pPr>
              <a:defRPr/>
            </a:pPr>
            <a:fld id="{31078AB9-80D6-384E-AD76-60F7C04F04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9" name="Rectangle 6"/>
          <p:cNvSpPr>
            <a:spLocks noGrp="1" noChangeArrowheads="1"/>
          </p:cNvSpPr>
          <p:nvPr>
            <p:ph type="sldNum" sz="quarter" idx="12"/>
          </p:nvPr>
        </p:nvSpPr>
        <p:spPr>
          <a:ln/>
        </p:spPr>
        <p:txBody>
          <a:bodyPr/>
          <a:lstStyle>
            <a:lvl1pPr>
              <a:defRPr/>
            </a:lvl1pPr>
          </a:lstStyle>
          <a:p>
            <a:pPr>
              <a:defRPr/>
            </a:pPr>
            <a:fld id="{BA95FFDC-670B-3241-810F-3B43687023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5" name="Rectangle 6"/>
          <p:cNvSpPr>
            <a:spLocks noGrp="1" noChangeArrowheads="1"/>
          </p:cNvSpPr>
          <p:nvPr>
            <p:ph type="sldNum" sz="quarter" idx="12"/>
          </p:nvPr>
        </p:nvSpPr>
        <p:spPr>
          <a:ln/>
        </p:spPr>
        <p:txBody>
          <a:bodyPr/>
          <a:lstStyle>
            <a:lvl1pPr>
              <a:defRPr/>
            </a:lvl1pPr>
          </a:lstStyle>
          <a:p>
            <a:pPr>
              <a:defRPr/>
            </a:pPr>
            <a:fld id="{A5F4F251-3127-674F-9777-F5F187910C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4" name="Rectangle 6"/>
          <p:cNvSpPr>
            <a:spLocks noGrp="1" noChangeArrowheads="1"/>
          </p:cNvSpPr>
          <p:nvPr>
            <p:ph type="sldNum" sz="quarter" idx="12"/>
          </p:nvPr>
        </p:nvSpPr>
        <p:spPr>
          <a:ln/>
        </p:spPr>
        <p:txBody>
          <a:bodyPr/>
          <a:lstStyle>
            <a:lvl1pPr>
              <a:defRPr/>
            </a:lvl1pPr>
          </a:lstStyle>
          <a:p>
            <a:pPr>
              <a:defRPr/>
            </a:pPr>
            <a:fld id="{53AAA317-E9D9-624D-9497-69F909114F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7" name="Rectangle 6"/>
          <p:cNvSpPr>
            <a:spLocks noGrp="1" noChangeArrowheads="1"/>
          </p:cNvSpPr>
          <p:nvPr>
            <p:ph type="sldNum" sz="quarter" idx="12"/>
          </p:nvPr>
        </p:nvSpPr>
        <p:spPr>
          <a:ln/>
        </p:spPr>
        <p:txBody>
          <a:bodyPr/>
          <a:lstStyle>
            <a:lvl1pPr>
              <a:defRPr/>
            </a:lvl1pPr>
          </a:lstStyle>
          <a:p>
            <a:pPr>
              <a:defRPr/>
            </a:pPr>
            <a:fld id="{5448DE47-7974-D749-A4C2-66308F1120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21: Development Aid</a:t>
            </a:r>
          </a:p>
        </p:txBody>
      </p:sp>
      <p:sp>
        <p:nvSpPr>
          <p:cNvPr id="7" name="Rectangle 6"/>
          <p:cNvSpPr>
            <a:spLocks noGrp="1" noChangeArrowheads="1"/>
          </p:cNvSpPr>
          <p:nvPr>
            <p:ph type="sldNum" sz="quarter" idx="12"/>
          </p:nvPr>
        </p:nvSpPr>
        <p:spPr>
          <a:ln/>
        </p:spPr>
        <p:txBody>
          <a:bodyPr/>
          <a:lstStyle>
            <a:lvl1pPr>
              <a:defRPr/>
            </a:lvl1pPr>
          </a:lstStyle>
          <a:p>
            <a:pPr>
              <a:defRPr/>
            </a:pPr>
            <a:fld id="{D630A652-4CD9-FE44-A392-8C27A6A64A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21: Development Aid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1AB71B-56F6-0A49-92D6-85B88BC973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t.com/content/9cbba7b0-12dd-11ea-a7e6-62bf4f9e548a" TargetMode="External"/><Relationship Id="rId3" Type="http://schemas.openxmlformats.org/officeDocument/2006/relationships/hyperlink" Target="https://umich.instructure.com/files/13153231/download?download_frd=1" TargetMode="External"/><Relationship Id="rId7" Type="http://schemas.openxmlformats.org/officeDocument/2006/relationships/hyperlink" Target="https://umich.instructure.com/files/13153314/download?download_frd=1" TargetMode="External"/><Relationship Id="rId2" Type="http://schemas.openxmlformats.org/officeDocument/2006/relationships/hyperlink" Target="https://www.ft.com/content/10c734f2-0f92-11ea-a225-db2f231cfeae" TargetMode="External"/><Relationship Id="rId1" Type="http://schemas.openxmlformats.org/officeDocument/2006/relationships/slideLayout" Target="../slideLayouts/slideLayout2.xml"/><Relationship Id="rId6" Type="http://schemas.openxmlformats.org/officeDocument/2006/relationships/hyperlink" Target="https://www.nytimes.com/2019/11/28/business/china-hong-kong-trump-trade.html" TargetMode="External"/><Relationship Id="rId5" Type="http://schemas.openxmlformats.org/officeDocument/2006/relationships/hyperlink" Target="https://umich.instructure.com/files/13153315/download?download_frd=1" TargetMode="External"/><Relationship Id="rId4" Type="http://schemas.openxmlformats.org/officeDocument/2006/relationships/hyperlink" Target="https://www.wsj.com/articles/china-protests-new-u-s-law-supporting-hong-kong-but-signals-hope-for-trade-deal-11574948698?mod=itp_wsj&amp;ru=yahoo" TargetMode="External"/><Relationship Id="rId9" Type="http://schemas.openxmlformats.org/officeDocument/2006/relationships/hyperlink" Target="https://umich.instructure.com/files/13153338/download?download_frd=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3048000"/>
            <a:ext cx="7772400" cy="1470025"/>
          </a:xfrm>
        </p:spPr>
        <p:txBody>
          <a:bodyPr/>
          <a:lstStyle/>
          <a:p>
            <a:pPr eaLnBrk="1" hangingPunct="1"/>
            <a:r>
              <a:rPr lang="en-US" sz="4000"/>
              <a:t>Lecture 21</a:t>
            </a:r>
            <a:br>
              <a:rPr lang="en-US" sz="4000"/>
            </a:br>
            <a:r>
              <a:rPr lang="en-US" sz="4000"/>
              <a:t> International Policies for Economic Development:  Aid</a:t>
            </a:r>
          </a:p>
        </p:txBody>
      </p:sp>
      <p:sp>
        <p:nvSpPr>
          <p:cNvPr id="15363" name="Rectangle 3"/>
          <p:cNvSpPr>
            <a:spLocks noGrp="1" noChangeArrowheads="1"/>
          </p:cNvSpPr>
          <p:nvPr>
            <p:ph type="subTitle" idx="1"/>
          </p:nvPr>
        </p:nvSpPr>
        <p:spPr>
          <a:xfrm>
            <a:off x="1447800" y="1524000"/>
            <a:ext cx="6400800" cy="1066800"/>
          </a:xfrm>
        </p:spPr>
        <p:txBody>
          <a:bodyPr/>
          <a:lstStyle/>
          <a:p>
            <a:pPr eaLnBrk="1" hangingPunct="1"/>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10</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t>Why Should We Care?</a:t>
            </a:r>
          </a:p>
          <a:p>
            <a:pPr eaLnBrk="1" hangingPunct="1"/>
            <a:r>
              <a:rPr lang="en-US" dirty="0"/>
              <a:t>Who Gives Aid?</a:t>
            </a:r>
          </a:p>
          <a:p>
            <a:pPr eaLnBrk="1" hangingPunct="1"/>
            <a:r>
              <a:rPr lang="en-US" dirty="0"/>
              <a:t>Does Aid Work?</a:t>
            </a:r>
          </a:p>
          <a:p>
            <a:pPr eaLnBrk="1" hangingPunct="1"/>
            <a:r>
              <a:rPr lang="en-US" dirty="0"/>
              <a:t>Pros and Cons of Aid</a:t>
            </a:r>
          </a:p>
          <a:p>
            <a:pPr eaLnBrk="1" hangingPunct="1"/>
            <a:r>
              <a:rPr lang="en-US" dirty="0"/>
              <a:t>Policy Recommendations</a:t>
            </a:r>
          </a:p>
          <a:p>
            <a:pPr eaLnBrk="1" hangingPunct="1"/>
            <a:r>
              <a:rPr lang="en-US" dirty="0"/>
              <a:t>Where We Stand in Development</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Econ 340, Deardorff, Lecture 21: Development Aid</a:t>
            </a:r>
          </a:p>
        </p:txBody>
      </p:sp>
      <p:sp>
        <p:nvSpPr>
          <p:cNvPr id="25603" name="Slide Number Placeholder 5"/>
          <p:cNvSpPr>
            <a:spLocks noGrp="1"/>
          </p:cNvSpPr>
          <p:nvPr>
            <p:ph type="sldNum" sz="quarter" idx="12"/>
          </p:nvPr>
        </p:nvSpPr>
        <p:spPr>
          <a:noFill/>
        </p:spPr>
        <p:txBody>
          <a:bodyPr/>
          <a:lstStyle/>
          <a:p>
            <a:fld id="{703AB758-F7E0-8F4F-B94C-A95E1B24EA90}" type="slidenum">
              <a:rPr lang="en-US" smtClean="0">
                <a:latin typeface="Arial" pitchFamily="-65" charset="0"/>
              </a:rPr>
              <a:pPr/>
              <a:t>11</a:t>
            </a:fld>
            <a:endParaRPr lang="en-US">
              <a:latin typeface="Arial" pitchFamily="-65" charset="0"/>
            </a:endParaRPr>
          </a:p>
        </p:txBody>
      </p:sp>
      <p:sp>
        <p:nvSpPr>
          <p:cNvPr id="25604" name="Rectangle 2"/>
          <p:cNvSpPr>
            <a:spLocks noGrp="1" noChangeArrowheads="1"/>
          </p:cNvSpPr>
          <p:nvPr>
            <p:ph type="title"/>
          </p:nvPr>
        </p:nvSpPr>
        <p:spPr/>
        <p:txBody>
          <a:bodyPr/>
          <a:lstStyle/>
          <a:p>
            <a:pPr eaLnBrk="1" hangingPunct="1"/>
            <a:r>
              <a:rPr lang="en-US" sz="4000"/>
              <a:t>Why Should We Care about Poverty in Other Countries?</a:t>
            </a:r>
          </a:p>
        </p:txBody>
      </p:sp>
      <p:sp>
        <p:nvSpPr>
          <p:cNvPr id="611331" name="Rectangle 3"/>
          <p:cNvSpPr>
            <a:spLocks noGrp="1" noChangeArrowheads="1"/>
          </p:cNvSpPr>
          <p:nvPr>
            <p:ph type="body" idx="1"/>
          </p:nvPr>
        </p:nvSpPr>
        <p:spPr/>
        <p:txBody>
          <a:bodyPr/>
          <a:lstStyle/>
          <a:p>
            <a:pPr eaLnBrk="1" hangingPunct="1">
              <a:lnSpc>
                <a:spcPct val="90000"/>
              </a:lnSpc>
            </a:pPr>
            <a:r>
              <a:rPr lang="en-US" dirty="0"/>
              <a:t>Best reason:  Morality, ethics</a:t>
            </a:r>
          </a:p>
          <a:p>
            <a:pPr lvl="1" eaLnBrk="1" hangingPunct="1">
              <a:lnSpc>
                <a:spcPct val="90000"/>
              </a:lnSpc>
            </a:pPr>
            <a:r>
              <a:rPr lang="en-US" dirty="0"/>
              <a:t>Need has been stressed by many</a:t>
            </a:r>
          </a:p>
          <a:p>
            <a:pPr lvl="1" eaLnBrk="1" hangingPunct="1">
              <a:lnSpc>
                <a:spcPct val="90000"/>
              </a:lnSpc>
            </a:pPr>
            <a:r>
              <a:rPr lang="en-US" dirty="0"/>
              <a:t>Example:  Bob Geldof - rock star (is he still?)</a:t>
            </a:r>
          </a:p>
          <a:p>
            <a:pPr lvl="2" eaLnBrk="1" hangingPunct="1">
              <a:lnSpc>
                <a:spcPct val="90000"/>
              </a:lnSpc>
            </a:pPr>
            <a:r>
              <a:rPr lang="en-US" dirty="0"/>
              <a:t>Video series Geldof in Africa (2005)</a:t>
            </a:r>
          </a:p>
          <a:p>
            <a:pPr lvl="2" eaLnBrk="1" hangingPunct="1">
              <a:lnSpc>
                <a:spcPct val="90000"/>
              </a:lnSpc>
            </a:pPr>
            <a:r>
              <a:rPr lang="en-US" dirty="0"/>
              <a:t>Documented that “War, Famine, Plague and Death are the four horsemen of the Apocalypse and these days they're riding hard through the back roads of Africa.”</a:t>
            </a:r>
          </a:p>
          <a:p>
            <a:pPr lvl="2" eaLnBrk="1" hangingPunct="1">
              <a:lnSpc>
                <a:spcPct val="90000"/>
              </a:lnSpc>
            </a:pPr>
            <a:r>
              <a:rPr lang="en-US" dirty="0"/>
              <a:t>Organized “Live” concerts to promote aid to poor countries</a:t>
            </a:r>
          </a:p>
          <a:p>
            <a:pPr lvl="3" eaLnBrk="1" hangingPunct="1">
              <a:lnSpc>
                <a:spcPct val="90000"/>
              </a:lnSpc>
            </a:pPr>
            <a:r>
              <a:rPr lang="en-US" dirty="0"/>
              <a:t>“Live Aid” in1985</a:t>
            </a:r>
          </a:p>
          <a:p>
            <a:pPr lvl="3" eaLnBrk="1" hangingPunct="1">
              <a:lnSpc>
                <a:spcPct val="90000"/>
              </a:lnSpc>
            </a:pPr>
            <a:r>
              <a:rPr lang="en-US" dirty="0"/>
              <a:t>“Live 8” in 2005 (ahead of G8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133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133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1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Econ 340, Deardorff, Lecture 21: Development Aid</a:t>
            </a:r>
          </a:p>
        </p:txBody>
      </p:sp>
      <p:sp>
        <p:nvSpPr>
          <p:cNvPr id="25603" name="Slide Number Placeholder 5"/>
          <p:cNvSpPr>
            <a:spLocks noGrp="1"/>
          </p:cNvSpPr>
          <p:nvPr>
            <p:ph type="sldNum" sz="quarter" idx="12"/>
          </p:nvPr>
        </p:nvSpPr>
        <p:spPr>
          <a:noFill/>
        </p:spPr>
        <p:txBody>
          <a:bodyPr/>
          <a:lstStyle/>
          <a:p>
            <a:fld id="{703AB758-F7E0-8F4F-B94C-A95E1B24EA90}" type="slidenum">
              <a:rPr lang="en-US" smtClean="0">
                <a:latin typeface="Arial" pitchFamily="-65" charset="0"/>
              </a:rPr>
              <a:pPr/>
              <a:t>12</a:t>
            </a:fld>
            <a:endParaRPr lang="en-US">
              <a:latin typeface="Arial" pitchFamily="-65" charset="0"/>
            </a:endParaRPr>
          </a:p>
        </p:txBody>
      </p:sp>
      <p:sp>
        <p:nvSpPr>
          <p:cNvPr id="25604" name="Rectangle 2"/>
          <p:cNvSpPr>
            <a:spLocks noGrp="1" noChangeArrowheads="1"/>
          </p:cNvSpPr>
          <p:nvPr>
            <p:ph type="title"/>
          </p:nvPr>
        </p:nvSpPr>
        <p:spPr/>
        <p:txBody>
          <a:bodyPr/>
          <a:lstStyle/>
          <a:p>
            <a:pPr eaLnBrk="1" hangingPunct="1"/>
            <a:r>
              <a:rPr lang="en-US" sz="4000"/>
              <a:t>Why Should We Care about Poverty in Other Countries?</a:t>
            </a:r>
          </a:p>
        </p:txBody>
      </p:sp>
      <p:sp>
        <p:nvSpPr>
          <p:cNvPr id="611331" name="Rectangle 3"/>
          <p:cNvSpPr>
            <a:spLocks noGrp="1" noChangeArrowheads="1"/>
          </p:cNvSpPr>
          <p:nvPr>
            <p:ph type="body" idx="1"/>
          </p:nvPr>
        </p:nvSpPr>
        <p:spPr>
          <a:xfrm>
            <a:off x="457200" y="1600201"/>
            <a:ext cx="6705600" cy="1676400"/>
          </a:xfrm>
        </p:spPr>
        <p:txBody>
          <a:bodyPr/>
          <a:lstStyle/>
          <a:p>
            <a:pPr eaLnBrk="1" hangingPunct="1">
              <a:lnSpc>
                <a:spcPct val="90000"/>
              </a:lnSpc>
            </a:pPr>
            <a:r>
              <a:rPr lang="en-US" dirty="0"/>
              <a:t>Self interest (see Rice)</a:t>
            </a:r>
          </a:p>
          <a:p>
            <a:pPr lvl="2" eaLnBrk="1" hangingPunct="1">
              <a:lnSpc>
                <a:spcPct val="90000"/>
              </a:lnSpc>
              <a:buNone/>
            </a:pPr>
            <a:r>
              <a:rPr lang="en-US" dirty="0"/>
              <a:t>(Note:  Rice is former US Ambassador to UN and was US National Security Advisor under Obama)</a:t>
            </a:r>
          </a:p>
        </p:txBody>
      </p:sp>
      <p:pic>
        <p:nvPicPr>
          <p:cNvPr id="6" name="Picture 5"/>
          <p:cNvPicPr>
            <a:picLocks noChangeAspect="1"/>
          </p:cNvPicPr>
          <p:nvPr/>
        </p:nvPicPr>
        <p:blipFill>
          <a:blip r:embed="rId2"/>
          <a:stretch>
            <a:fillRect/>
          </a:stretch>
        </p:blipFill>
        <p:spPr>
          <a:xfrm>
            <a:off x="7213600" y="838200"/>
            <a:ext cx="1930400" cy="2108200"/>
          </a:xfrm>
          <a:prstGeom prst="rect">
            <a:avLst/>
          </a:prstGeom>
        </p:spPr>
      </p:pic>
      <p:sp>
        <p:nvSpPr>
          <p:cNvPr id="7" name="Rectangle 3"/>
          <p:cNvSpPr txBox="1">
            <a:spLocks noChangeArrowheads="1"/>
          </p:cNvSpPr>
          <p:nvPr/>
        </p:nvSpPr>
        <p:spPr bwMode="auto">
          <a:xfrm>
            <a:off x="457200" y="30480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ＭＳ Ｐゴシック" pitchFamily="-65" charset="-128"/>
              </a:rPr>
              <a:t>Poverty abroad threatens US security</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65" charset="-128"/>
              </a:rPr>
              <a:t>Fosters conflict</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65" charset="-128"/>
              </a:rPr>
              <a:t>Terrorists take sanctuary in poorest countries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65" charset="-128"/>
              </a:rPr>
              <a:t>Extremist groups win over populations by providing services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ＭＳ Ｐゴシック" pitchFamily="-65" charset="-128"/>
              </a:rPr>
              <a:t>Poverty breeds diseases, which may cross borders </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65" charset="-128"/>
              </a:rPr>
              <a:t>SARS, bird flu, swine flu, </a:t>
            </a:r>
            <a:r>
              <a:rPr kumimoji="0" lang="en-US" sz="2400" b="0" i="0" u="none" strike="noStrike" kern="0" cap="none" spc="0" normalizeH="0" baseline="0" noProof="0" dirty="0" err="1">
                <a:ln>
                  <a:noFill/>
                </a:ln>
                <a:solidFill>
                  <a:schemeClr val="tx1"/>
                </a:solidFill>
                <a:effectLst/>
                <a:uLnTx/>
                <a:uFillTx/>
                <a:latin typeface="+mn-lt"/>
                <a:ea typeface="ＭＳ Ｐゴシック" pitchFamily="-65" charset="-128"/>
              </a:rPr>
              <a:t>ebola</a:t>
            </a:r>
            <a:endParaRPr kumimoji="0" lang="en-US" sz="2400" b="0" i="0" u="none" strike="noStrike" kern="0" cap="none" spc="0" normalizeH="0" baseline="0" noProof="0" dirty="0">
              <a:ln>
                <a:noFill/>
              </a:ln>
              <a:solidFill>
                <a:schemeClr val="tx1"/>
              </a:solidFill>
              <a:effectLst/>
              <a:uLnTx/>
              <a:uFillTx/>
              <a:latin typeface="+mn-lt"/>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1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t>Econ 340, Deardorff, Lecture 21: Development Aid</a:t>
            </a:r>
          </a:p>
        </p:txBody>
      </p:sp>
      <p:sp>
        <p:nvSpPr>
          <p:cNvPr id="26627" name="Slide Number Placeholder 5"/>
          <p:cNvSpPr>
            <a:spLocks noGrp="1"/>
          </p:cNvSpPr>
          <p:nvPr>
            <p:ph type="sldNum" sz="quarter" idx="12"/>
          </p:nvPr>
        </p:nvSpPr>
        <p:spPr>
          <a:noFill/>
        </p:spPr>
        <p:txBody>
          <a:bodyPr/>
          <a:lstStyle/>
          <a:p>
            <a:fld id="{0C2BB9A6-1558-2140-BEE3-C37CCCE5B704}" type="slidenum">
              <a:rPr lang="en-US" smtClean="0">
                <a:latin typeface="Arial" pitchFamily="-65" charset="0"/>
              </a:rPr>
              <a:pPr/>
              <a:t>13</a:t>
            </a:fld>
            <a:endParaRPr lang="en-US">
              <a:latin typeface="Arial" pitchFamily="-65" charset="0"/>
            </a:endParaRPr>
          </a:p>
        </p:txBody>
      </p:sp>
      <p:sp>
        <p:nvSpPr>
          <p:cNvPr id="26628" name="Rectangle 2"/>
          <p:cNvSpPr>
            <a:spLocks noGrp="1" noChangeArrowheads="1"/>
          </p:cNvSpPr>
          <p:nvPr>
            <p:ph type="title"/>
          </p:nvPr>
        </p:nvSpPr>
        <p:spPr/>
        <p:txBody>
          <a:bodyPr/>
          <a:lstStyle/>
          <a:p>
            <a:pPr eaLnBrk="1" hangingPunct="1"/>
            <a:r>
              <a:rPr lang="en-US" sz="4000"/>
              <a:t>Why Should We Care about Poverty in Other Countries?</a:t>
            </a:r>
          </a:p>
        </p:txBody>
      </p:sp>
      <p:sp>
        <p:nvSpPr>
          <p:cNvPr id="612355" name="Rectangle 3"/>
          <p:cNvSpPr>
            <a:spLocks noGrp="1" noChangeArrowheads="1"/>
          </p:cNvSpPr>
          <p:nvPr>
            <p:ph type="body" idx="1"/>
          </p:nvPr>
        </p:nvSpPr>
        <p:spPr/>
        <p:txBody>
          <a:bodyPr/>
          <a:lstStyle/>
          <a:p>
            <a:pPr eaLnBrk="1" hangingPunct="1"/>
            <a:r>
              <a:rPr lang="en-US" dirty="0"/>
              <a:t>Regarding conflict and poverty:</a:t>
            </a:r>
          </a:p>
          <a:p>
            <a:pPr eaLnBrk="1" hangingPunct="1">
              <a:buFontTx/>
              <a:buNone/>
            </a:pPr>
            <a:r>
              <a:rPr lang="en-US" dirty="0"/>
              <a:t>	</a:t>
            </a:r>
            <a:r>
              <a:rPr lang="en-US" sz="2800" dirty="0"/>
              <a:t>Rice cites study showing that probability of armed conflict within 5 years is</a:t>
            </a:r>
          </a:p>
          <a:p>
            <a:pPr lvl="1" eaLnBrk="1" hangingPunct="1"/>
            <a:r>
              <a:rPr lang="en-US" sz="2400" dirty="0">
                <a:ea typeface="ＭＳ Ｐゴシック" pitchFamily="-65" charset="-128"/>
              </a:rPr>
              <a:t>15% at per capita incomes below $250 </a:t>
            </a:r>
          </a:p>
          <a:p>
            <a:pPr lvl="1" eaLnBrk="1" hangingPunct="1"/>
            <a:r>
              <a:rPr lang="en-US" sz="2400" dirty="0">
                <a:ea typeface="ＭＳ Ｐゴシック" pitchFamily="-65" charset="-128"/>
              </a:rPr>
              <a:t>1% at per capita incomes above $5,000</a:t>
            </a:r>
          </a:p>
          <a:p>
            <a:pPr eaLnBrk="1" hangingPunct="1"/>
            <a:r>
              <a:rPr lang="en-US" dirty="0"/>
              <a:t>Thus poverty alleviation is important for the world, because conflicts often extend outside of countries in which they begin</a:t>
            </a:r>
          </a:p>
          <a:p>
            <a:pPr lvl="1" eaLnBrk="1" hangingPunct="1"/>
            <a:endParaRPr lang="en-US"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2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2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2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14</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solidFill>
                  <a:srgbClr val="BFBFBF"/>
                </a:solidFill>
              </a:rPr>
              <a:t>Why Should We Care?</a:t>
            </a:r>
          </a:p>
          <a:p>
            <a:pPr eaLnBrk="1" hangingPunct="1"/>
            <a:r>
              <a:rPr lang="en-US" dirty="0"/>
              <a:t>Who Gives Aid?</a:t>
            </a:r>
          </a:p>
          <a:p>
            <a:pPr eaLnBrk="1" hangingPunct="1"/>
            <a:r>
              <a:rPr lang="en-US" dirty="0">
                <a:solidFill>
                  <a:srgbClr val="BFBFBF"/>
                </a:solidFill>
              </a:rPr>
              <a:t>Does Aid Work?</a:t>
            </a:r>
          </a:p>
          <a:p>
            <a:pPr eaLnBrk="1" hangingPunct="1"/>
            <a:r>
              <a:rPr lang="en-US" dirty="0">
                <a:solidFill>
                  <a:srgbClr val="BFBFBF"/>
                </a:solidFill>
              </a:rPr>
              <a:t>Pros and Cons of Aid</a:t>
            </a:r>
          </a:p>
          <a:p>
            <a:pPr eaLnBrk="1" hangingPunct="1"/>
            <a:r>
              <a:rPr lang="en-US" dirty="0">
                <a:solidFill>
                  <a:srgbClr val="BFBFBF"/>
                </a:solidFill>
              </a:rPr>
              <a:t>Policy Recommendations</a:t>
            </a:r>
          </a:p>
          <a:p>
            <a:pPr eaLnBrk="1" hangingPunct="1"/>
            <a:r>
              <a:rPr lang="en-US" dirty="0">
                <a:solidFill>
                  <a:srgbClr val="BFBFBF"/>
                </a:solidFill>
              </a:rPr>
              <a:t>Where We Stand in Development</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Econ 340, Deardorff, Lecture 21: Development Aid</a:t>
            </a:r>
          </a:p>
        </p:txBody>
      </p:sp>
      <p:sp>
        <p:nvSpPr>
          <p:cNvPr id="27651" name="Slide Number Placeholder 5"/>
          <p:cNvSpPr>
            <a:spLocks noGrp="1"/>
          </p:cNvSpPr>
          <p:nvPr>
            <p:ph type="sldNum" sz="quarter" idx="12"/>
          </p:nvPr>
        </p:nvSpPr>
        <p:spPr>
          <a:noFill/>
        </p:spPr>
        <p:txBody>
          <a:bodyPr/>
          <a:lstStyle/>
          <a:p>
            <a:fld id="{826A865E-7D28-3542-8EB4-1B363D82758C}" type="slidenum">
              <a:rPr lang="en-US" smtClean="0">
                <a:latin typeface="Arial" pitchFamily="-65" charset="0"/>
              </a:rPr>
              <a:pPr/>
              <a:t>15</a:t>
            </a:fld>
            <a:endParaRPr lang="en-US">
              <a:latin typeface="Arial" pitchFamily="-65" charset="0"/>
            </a:endParaRPr>
          </a:p>
        </p:txBody>
      </p:sp>
      <p:sp>
        <p:nvSpPr>
          <p:cNvPr id="27652" name="Rectangle 2"/>
          <p:cNvSpPr>
            <a:spLocks noGrp="1" noChangeArrowheads="1"/>
          </p:cNvSpPr>
          <p:nvPr>
            <p:ph type="title"/>
          </p:nvPr>
        </p:nvSpPr>
        <p:spPr/>
        <p:txBody>
          <a:bodyPr/>
          <a:lstStyle/>
          <a:p>
            <a:pPr eaLnBrk="1" hangingPunct="1"/>
            <a:r>
              <a:rPr lang="en-US"/>
              <a:t>Who Gives Aid?</a:t>
            </a:r>
          </a:p>
        </p:txBody>
      </p:sp>
      <p:sp>
        <p:nvSpPr>
          <p:cNvPr id="609283" name="Rectangle 3"/>
          <p:cNvSpPr>
            <a:spLocks noGrp="1" noChangeArrowheads="1"/>
          </p:cNvSpPr>
          <p:nvPr>
            <p:ph type="body" idx="1"/>
          </p:nvPr>
        </p:nvSpPr>
        <p:spPr/>
        <p:txBody>
          <a:bodyPr/>
          <a:lstStyle/>
          <a:p>
            <a:pPr eaLnBrk="1" hangingPunct="1"/>
            <a:r>
              <a:rPr lang="en-US" dirty="0"/>
              <a:t>See Economics Focus article, “Gauging Generosity”</a:t>
            </a:r>
          </a:p>
          <a:p>
            <a:pPr lvl="1" eaLnBrk="1" hangingPunct="1"/>
            <a:r>
              <a:rPr lang="en-US" dirty="0"/>
              <a:t>Regarding aid, specifically ODA (Official Development Assistance)</a:t>
            </a:r>
          </a:p>
          <a:p>
            <a:pPr lvl="2" eaLnBrk="1" hangingPunct="1"/>
            <a:r>
              <a:rPr lang="en-US" dirty="0">
                <a:ea typeface="ＭＳ Ｐゴシック" pitchFamily="-65" charset="-128"/>
              </a:rPr>
              <a:t>US gives </a:t>
            </a:r>
            <a:r>
              <a:rPr lang="en-US" u="sng" dirty="0">
                <a:ea typeface="ＭＳ Ｐゴシック" pitchFamily="-65" charset="-128"/>
              </a:rPr>
              <a:t>more total</a:t>
            </a:r>
            <a:r>
              <a:rPr lang="en-US" dirty="0">
                <a:ea typeface="ＭＳ Ｐゴシック" pitchFamily="-65" charset="-128"/>
              </a:rPr>
              <a:t> aid than any other country</a:t>
            </a:r>
          </a:p>
          <a:p>
            <a:pPr lvl="2" eaLnBrk="1" hangingPunct="1"/>
            <a:r>
              <a:rPr lang="en-US" dirty="0">
                <a:ea typeface="ＭＳ Ｐゴシック" pitchFamily="-65" charset="-128"/>
              </a:rPr>
              <a:t>But in proportion to its size, US gives </a:t>
            </a:r>
            <a:r>
              <a:rPr lang="en-US" u="sng" dirty="0">
                <a:ea typeface="ＭＳ Ｐゴシック" pitchFamily="-65" charset="-128"/>
              </a:rPr>
              <a:t>less per GDP</a:t>
            </a:r>
            <a:r>
              <a:rPr lang="en-US" dirty="0">
                <a:ea typeface="ＭＳ Ｐゴシック" pitchFamily="-65" charset="-128"/>
              </a:rPr>
              <a:t> aid than any other rich country</a:t>
            </a:r>
          </a:p>
          <a:p>
            <a:pPr lvl="2" eaLnBrk="1" hangingPunct="1"/>
            <a:r>
              <a:rPr lang="en-US" dirty="0">
                <a:ea typeface="ＭＳ Ｐゴシック" pitchFamily="-65" charset="-128"/>
              </a:rPr>
              <a:t>The top givers are the Scandinavian countries:  Denmark, Norway, &amp; Sweden</a:t>
            </a:r>
          </a:p>
          <a:p>
            <a:pPr lvl="3" eaLnBrk="1" hangingPunct="1"/>
            <a:r>
              <a:rPr lang="en-US" dirty="0">
                <a:ea typeface="ＭＳ Ｐゴシック" pitchFamily="-65" charset="-128"/>
              </a:rPr>
              <a:t>Also Luxembourg and Netherlands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9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9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92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9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Econ 340, Deardorff, Lecture 21: Development Aid</a:t>
            </a:r>
          </a:p>
        </p:txBody>
      </p:sp>
      <p:sp>
        <p:nvSpPr>
          <p:cNvPr id="28675" name="Slide Number Placeholder 5"/>
          <p:cNvSpPr>
            <a:spLocks noGrp="1"/>
          </p:cNvSpPr>
          <p:nvPr>
            <p:ph type="sldNum" sz="quarter" idx="12"/>
          </p:nvPr>
        </p:nvSpPr>
        <p:spPr>
          <a:noFill/>
        </p:spPr>
        <p:txBody>
          <a:bodyPr/>
          <a:lstStyle/>
          <a:p>
            <a:fld id="{C3EFCEA6-6C49-4F40-968B-DB2D50E7BE32}" type="slidenum">
              <a:rPr lang="en-US" smtClean="0">
                <a:latin typeface="Arial" pitchFamily="-65" charset="0"/>
              </a:rPr>
              <a:pPr/>
              <a:t>16</a:t>
            </a:fld>
            <a:endParaRPr lang="en-US">
              <a:latin typeface="Arial" pitchFamily="-65" charset="0"/>
            </a:endParaRPr>
          </a:p>
        </p:txBody>
      </p:sp>
      <p:sp>
        <p:nvSpPr>
          <p:cNvPr id="28676" name="Rectangle 2"/>
          <p:cNvSpPr>
            <a:spLocks noGrp="1" noChangeArrowheads="1"/>
          </p:cNvSpPr>
          <p:nvPr>
            <p:ph type="title"/>
          </p:nvPr>
        </p:nvSpPr>
        <p:spPr/>
        <p:txBody>
          <a:bodyPr/>
          <a:lstStyle/>
          <a:p>
            <a:pPr eaLnBrk="1" hangingPunct="1"/>
            <a:r>
              <a:rPr lang="en-US"/>
              <a:t>Who Gives Aid?</a:t>
            </a:r>
          </a:p>
        </p:txBody>
      </p:sp>
      <p:pic>
        <p:nvPicPr>
          <p:cNvPr id="28677" name="Picture 4"/>
          <p:cNvPicPr>
            <a:picLocks noGrp="1" noChangeAspect="1" noChangeArrowheads="1"/>
          </p:cNvPicPr>
          <p:nvPr>
            <p:ph type="body" idx="1"/>
          </p:nvPr>
        </p:nvPicPr>
        <p:blipFill>
          <a:blip r:embed="rId3"/>
          <a:srcRect/>
          <a:stretch>
            <a:fillRect/>
          </a:stretch>
        </p:blipFill>
        <p:spPr>
          <a:xfrm>
            <a:off x="457200" y="1676400"/>
            <a:ext cx="8229600" cy="4983163"/>
          </a:xfrm>
        </p:spPr>
      </p:pic>
      <p:sp>
        <p:nvSpPr>
          <p:cNvPr id="28678" name="Text Box 5"/>
          <p:cNvSpPr txBox="1">
            <a:spLocks noChangeArrowheads="1"/>
          </p:cNvSpPr>
          <p:nvPr/>
        </p:nvSpPr>
        <p:spPr bwMode="auto">
          <a:xfrm>
            <a:off x="533400" y="1295400"/>
            <a:ext cx="8077200" cy="457200"/>
          </a:xfrm>
          <a:prstGeom prst="rect">
            <a:avLst/>
          </a:prstGeom>
          <a:noFill/>
          <a:ln w="9525">
            <a:noFill/>
            <a:miter lim="800000"/>
            <a:headEnd/>
            <a:tailEnd/>
          </a:ln>
        </p:spPr>
        <p:txBody>
          <a:bodyPr>
            <a:prstTxWarp prst="textNoShape">
              <a:avLst/>
            </a:prstTxWarp>
            <a:spAutoFit/>
          </a:bodyPr>
          <a:lstStyle/>
          <a:p>
            <a:pPr algn="ctr"/>
            <a:r>
              <a:rPr lang="en-US" sz="2400" b="1"/>
              <a:t>Net Official Development Assistance in 2005 </a:t>
            </a:r>
            <a:endParaRPr lang="en-US" sz="2400"/>
          </a:p>
        </p:txBody>
      </p:sp>
      <p:sp>
        <p:nvSpPr>
          <p:cNvPr id="614406" name="Oval 6"/>
          <p:cNvSpPr>
            <a:spLocks noChangeArrowheads="1"/>
          </p:cNvSpPr>
          <p:nvPr/>
        </p:nvSpPr>
        <p:spPr bwMode="auto">
          <a:xfrm rot="-2622193">
            <a:off x="136525" y="5927725"/>
            <a:ext cx="1447800" cy="3667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8680" name="Text Box 7"/>
          <p:cNvSpPr txBox="1">
            <a:spLocks noChangeArrowheads="1"/>
          </p:cNvSpPr>
          <p:nvPr/>
        </p:nvSpPr>
        <p:spPr bwMode="auto">
          <a:xfrm>
            <a:off x="3200400" y="1828800"/>
            <a:ext cx="2514600" cy="366713"/>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en-US" b="1"/>
              <a:t>Total Amount Given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Econ 340, Deardorff, Lecture 21: Development Aid</a:t>
            </a:r>
          </a:p>
        </p:txBody>
      </p:sp>
      <p:sp>
        <p:nvSpPr>
          <p:cNvPr id="30723" name="Slide Number Placeholder 5"/>
          <p:cNvSpPr>
            <a:spLocks noGrp="1"/>
          </p:cNvSpPr>
          <p:nvPr>
            <p:ph type="sldNum" sz="quarter" idx="12"/>
          </p:nvPr>
        </p:nvSpPr>
        <p:spPr>
          <a:noFill/>
        </p:spPr>
        <p:txBody>
          <a:bodyPr/>
          <a:lstStyle/>
          <a:p>
            <a:fld id="{C20F3B98-D512-9E47-98D8-BDE50C0E0C69}" type="slidenum">
              <a:rPr lang="en-US" smtClean="0">
                <a:latin typeface="Arial" pitchFamily="-65" charset="0"/>
              </a:rPr>
              <a:pPr/>
              <a:t>17</a:t>
            </a:fld>
            <a:endParaRPr lang="en-US">
              <a:latin typeface="Arial" pitchFamily="-65" charset="0"/>
            </a:endParaRPr>
          </a:p>
        </p:txBody>
      </p:sp>
      <p:sp>
        <p:nvSpPr>
          <p:cNvPr id="30724" name="Rectangle 2"/>
          <p:cNvSpPr>
            <a:spLocks noGrp="1" noChangeArrowheads="1"/>
          </p:cNvSpPr>
          <p:nvPr>
            <p:ph type="title"/>
          </p:nvPr>
        </p:nvSpPr>
        <p:spPr/>
        <p:txBody>
          <a:bodyPr/>
          <a:lstStyle/>
          <a:p>
            <a:pPr eaLnBrk="1" hangingPunct="1"/>
            <a:r>
              <a:rPr lang="en-US"/>
              <a:t>Who Gives Aid?</a:t>
            </a:r>
          </a:p>
        </p:txBody>
      </p:sp>
      <p:sp>
        <p:nvSpPr>
          <p:cNvPr id="30725" name="Text Box 4"/>
          <p:cNvSpPr txBox="1">
            <a:spLocks noChangeArrowheads="1"/>
          </p:cNvSpPr>
          <p:nvPr/>
        </p:nvSpPr>
        <p:spPr bwMode="auto">
          <a:xfrm>
            <a:off x="533400" y="1295400"/>
            <a:ext cx="8077200" cy="457200"/>
          </a:xfrm>
          <a:prstGeom prst="rect">
            <a:avLst/>
          </a:prstGeom>
          <a:noFill/>
          <a:ln w="9525">
            <a:noFill/>
            <a:miter lim="800000"/>
            <a:headEnd/>
            <a:tailEnd/>
          </a:ln>
        </p:spPr>
        <p:txBody>
          <a:bodyPr>
            <a:prstTxWarp prst="textNoShape">
              <a:avLst/>
            </a:prstTxWarp>
            <a:spAutoFit/>
          </a:bodyPr>
          <a:lstStyle/>
          <a:p>
            <a:pPr algn="ctr"/>
            <a:r>
              <a:rPr lang="en-US" sz="2400" b="1"/>
              <a:t>Net Official Development Assistance in 2005 </a:t>
            </a:r>
            <a:endParaRPr lang="en-US" sz="2400"/>
          </a:p>
        </p:txBody>
      </p:sp>
      <p:pic>
        <p:nvPicPr>
          <p:cNvPr id="30726" name="Picture 5"/>
          <p:cNvPicPr>
            <a:picLocks noGrp="1" noChangeAspect="1" noChangeArrowheads="1"/>
          </p:cNvPicPr>
          <p:nvPr>
            <p:ph type="body" idx="1"/>
          </p:nvPr>
        </p:nvPicPr>
        <p:blipFill>
          <a:blip r:embed="rId2"/>
          <a:srcRect/>
          <a:stretch>
            <a:fillRect/>
          </a:stretch>
        </p:blipFill>
        <p:spPr>
          <a:xfrm>
            <a:off x="457200" y="1676400"/>
            <a:ext cx="8229600" cy="5029200"/>
          </a:xfrm>
        </p:spPr>
      </p:pic>
      <p:sp>
        <p:nvSpPr>
          <p:cNvPr id="615430" name="Oval 6"/>
          <p:cNvSpPr>
            <a:spLocks noChangeArrowheads="1"/>
          </p:cNvSpPr>
          <p:nvPr/>
        </p:nvSpPr>
        <p:spPr bwMode="auto">
          <a:xfrm rot="-2622193">
            <a:off x="6710363" y="5957888"/>
            <a:ext cx="1447800" cy="3667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0728" name="Text Box 7"/>
          <p:cNvSpPr txBox="1">
            <a:spLocks noChangeArrowheads="1"/>
          </p:cNvSpPr>
          <p:nvPr/>
        </p:nvSpPr>
        <p:spPr bwMode="auto">
          <a:xfrm>
            <a:off x="2438400" y="1828800"/>
            <a:ext cx="4114800" cy="366713"/>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en-US" b="1"/>
              <a:t>As Percent of National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Econ 340, Deardorff, Lecture 21: Development Aid</a:t>
            </a:r>
          </a:p>
        </p:txBody>
      </p:sp>
      <p:sp>
        <p:nvSpPr>
          <p:cNvPr id="30723" name="Slide Number Placeholder 5"/>
          <p:cNvSpPr>
            <a:spLocks noGrp="1"/>
          </p:cNvSpPr>
          <p:nvPr>
            <p:ph type="sldNum" sz="quarter" idx="12"/>
          </p:nvPr>
        </p:nvSpPr>
        <p:spPr>
          <a:noFill/>
        </p:spPr>
        <p:txBody>
          <a:bodyPr/>
          <a:lstStyle/>
          <a:p>
            <a:fld id="{C20F3B98-D512-9E47-98D8-BDE50C0E0C69}" type="slidenum">
              <a:rPr lang="en-US" smtClean="0">
                <a:latin typeface="Arial" pitchFamily="-65" charset="0"/>
              </a:rPr>
              <a:pPr/>
              <a:t>18</a:t>
            </a:fld>
            <a:endParaRPr lang="en-US">
              <a:latin typeface="Arial" pitchFamily="-65" charset="0"/>
            </a:endParaRPr>
          </a:p>
        </p:txBody>
      </p:sp>
      <p:sp>
        <p:nvSpPr>
          <p:cNvPr id="30724" name="Rectangle 2"/>
          <p:cNvSpPr>
            <a:spLocks noGrp="1" noChangeArrowheads="1"/>
          </p:cNvSpPr>
          <p:nvPr>
            <p:ph type="title"/>
          </p:nvPr>
        </p:nvSpPr>
        <p:spPr/>
        <p:txBody>
          <a:bodyPr/>
          <a:lstStyle/>
          <a:p>
            <a:pPr eaLnBrk="1" hangingPunct="1"/>
            <a:r>
              <a:rPr lang="en-US" dirty="0"/>
              <a:t>US Foreign Aid in US Budget</a:t>
            </a:r>
          </a:p>
        </p:txBody>
      </p:sp>
      <p:pic>
        <p:nvPicPr>
          <p:cNvPr id="12" name="Picture 11">
            <a:extLst>
              <a:ext uri="{FF2B5EF4-FFF2-40B4-BE49-F238E27FC236}">
                <a16:creationId xmlns:a16="http://schemas.microsoft.com/office/drawing/2014/main" id="{87FDEDE6-99B2-414B-AFB9-97CD60110160}"/>
              </a:ext>
            </a:extLst>
          </p:cNvPr>
          <p:cNvPicPr>
            <a:picLocks noChangeAspect="1"/>
          </p:cNvPicPr>
          <p:nvPr/>
        </p:nvPicPr>
        <p:blipFill>
          <a:blip r:embed="rId3"/>
          <a:stretch>
            <a:fillRect/>
          </a:stretch>
        </p:blipFill>
        <p:spPr>
          <a:xfrm>
            <a:off x="1143000" y="1295400"/>
            <a:ext cx="6701289" cy="5257800"/>
          </a:xfrm>
          <a:prstGeom prst="rect">
            <a:avLst/>
          </a:prstGeom>
        </p:spPr>
      </p:pic>
      <p:sp>
        <p:nvSpPr>
          <p:cNvPr id="5" name="TextBox 4">
            <a:extLst>
              <a:ext uri="{FF2B5EF4-FFF2-40B4-BE49-F238E27FC236}">
                <a16:creationId xmlns:a16="http://schemas.microsoft.com/office/drawing/2014/main" id="{3E711A77-31A6-6943-8D3E-D5457DC56E91}"/>
              </a:ext>
            </a:extLst>
          </p:cNvPr>
          <p:cNvSpPr txBox="1"/>
          <p:nvPr/>
        </p:nvSpPr>
        <p:spPr>
          <a:xfrm>
            <a:off x="457200" y="1600200"/>
            <a:ext cx="2209800" cy="646331"/>
          </a:xfrm>
          <a:prstGeom prst="rect">
            <a:avLst/>
          </a:prstGeom>
          <a:noFill/>
        </p:spPr>
        <p:txBody>
          <a:bodyPr wrap="square" rtlCol="0">
            <a:spAutoFit/>
          </a:bodyPr>
          <a:lstStyle/>
          <a:p>
            <a:r>
              <a:rPr lang="en-US" dirty="0"/>
              <a:t>Source:</a:t>
            </a:r>
          </a:p>
          <a:p>
            <a:r>
              <a:rPr lang="en-US" dirty="0" err="1"/>
              <a:t>Politifact</a:t>
            </a:r>
            <a:endParaRPr lang="en-US" dirty="0"/>
          </a:p>
        </p:txBody>
      </p:sp>
    </p:spTree>
    <p:extLst>
      <p:ext uri="{BB962C8B-B14F-4D97-AF65-F5344CB8AC3E}">
        <p14:creationId xmlns:p14="http://schemas.microsoft.com/office/powerpoint/2010/main" val="368542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Econ 340, Deardorff, Lecture 21: Development Aid</a:t>
            </a:r>
          </a:p>
        </p:txBody>
      </p:sp>
      <p:sp>
        <p:nvSpPr>
          <p:cNvPr id="31747" name="Slide Number Placeholder 5"/>
          <p:cNvSpPr>
            <a:spLocks noGrp="1"/>
          </p:cNvSpPr>
          <p:nvPr>
            <p:ph type="sldNum" sz="quarter" idx="12"/>
          </p:nvPr>
        </p:nvSpPr>
        <p:spPr>
          <a:noFill/>
        </p:spPr>
        <p:txBody>
          <a:bodyPr/>
          <a:lstStyle/>
          <a:p>
            <a:fld id="{6D2E02FB-2D6D-B745-B2BB-527A69AF0C80}" type="slidenum">
              <a:rPr lang="en-US" smtClean="0">
                <a:latin typeface="Arial" pitchFamily="-65" charset="0"/>
              </a:rPr>
              <a:pPr/>
              <a:t>19</a:t>
            </a:fld>
            <a:endParaRPr lang="en-US">
              <a:latin typeface="Arial" pitchFamily="-65" charset="0"/>
            </a:endParaRPr>
          </a:p>
        </p:txBody>
      </p:sp>
      <p:sp>
        <p:nvSpPr>
          <p:cNvPr id="31748" name="Rectangle 2"/>
          <p:cNvSpPr>
            <a:spLocks noGrp="1" noChangeArrowheads="1"/>
          </p:cNvSpPr>
          <p:nvPr>
            <p:ph type="title"/>
          </p:nvPr>
        </p:nvSpPr>
        <p:spPr/>
        <p:txBody>
          <a:bodyPr/>
          <a:lstStyle/>
          <a:p>
            <a:pPr eaLnBrk="1" hangingPunct="1"/>
            <a:r>
              <a:rPr lang="en-US"/>
              <a:t>Who Gives Aid?</a:t>
            </a:r>
          </a:p>
        </p:txBody>
      </p:sp>
      <p:sp>
        <p:nvSpPr>
          <p:cNvPr id="613379" name="Rectangle 3"/>
          <p:cNvSpPr>
            <a:spLocks noGrp="1" noChangeArrowheads="1"/>
          </p:cNvSpPr>
          <p:nvPr>
            <p:ph type="body" idx="1"/>
          </p:nvPr>
        </p:nvSpPr>
        <p:spPr/>
        <p:txBody>
          <a:bodyPr/>
          <a:lstStyle/>
          <a:p>
            <a:pPr eaLnBrk="1" hangingPunct="1">
              <a:lnSpc>
                <a:spcPct val="90000"/>
              </a:lnSpc>
            </a:pPr>
            <a:r>
              <a:rPr lang="en-US" sz="2800" dirty="0"/>
              <a:t>But see also Schaefer on “American Generosity…”</a:t>
            </a:r>
          </a:p>
          <a:p>
            <a:pPr lvl="1" eaLnBrk="1" hangingPunct="1">
              <a:lnSpc>
                <a:spcPct val="90000"/>
              </a:lnSpc>
            </a:pPr>
            <a:r>
              <a:rPr lang="en-US" sz="2400" dirty="0">
                <a:ea typeface="ＭＳ Ｐゴシック" pitchFamily="-65" charset="-128"/>
              </a:rPr>
              <a:t>These figures ignore </a:t>
            </a:r>
            <a:r>
              <a:rPr lang="en-US" sz="2400" u="sng" dirty="0">
                <a:ea typeface="ＭＳ Ｐゴシック" pitchFamily="-65" charset="-128"/>
              </a:rPr>
              <a:t>private aid</a:t>
            </a:r>
            <a:endParaRPr lang="en-US" sz="2400" dirty="0">
              <a:ea typeface="ＭＳ Ｐゴシック" pitchFamily="-65" charset="-128"/>
            </a:endParaRPr>
          </a:p>
          <a:p>
            <a:pPr lvl="2" eaLnBrk="1" hangingPunct="1">
              <a:lnSpc>
                <a:spcPct val="90000"/>
              </a:lnSpc>
            </a:pPr>
            <a:r>
              <a:rPr lang="en-US" sz="2000" dirty="0">
                <a:ea typeface="ＭＳ Ｐゴシック" pitchFamily="-65" charset="-128"/>
              </a:rPr>
              <a:t>But his figures say our private aid in 2000 was $33.6 billion.  </a:t>
            </a:r>
          </a:p>
          <a:p>
            <a:pPr lvl="2" eaLnBrk="1" hangingPunct="1">
              <a:lnSpc>
                <a:spcPct val="90000"/>
              </a:lnSpc>
            </a:pPr>
            <a:r>
              <a:rPr lang="en-US" sz="2000" dirty="0">
                <a:ea typeface="ＭＳ Ｐゴシック" pitchFamily="-65" charset="-128"/>
              </a:rPr>
              <a:t>That would only about triple what we give, raising our contribution to 0.45%, still well below that of Norway.</a:t>
            </a:r>
          </a:p>
          <a:p>
            <a:pPr lvl="1" eaLnBrk="1" hangingPunct="1">
              <a:lnSpc>
                <a:spcPct val="90000"/>
              </a:lnSpc>
            </a:pPr>
            <a:r>
              <a:rPr lang="en-US" sz="2400" dirty="0"/>
              <a:t>Schaefer also </a:t>
            </a:r>
            <a:r>
              <a:rPr lang="en-US" sz="2400" dirty="0">
                <a:ea typeface="ＭＳ Ｐゴシック" pitchFamily="-65" charset="-128"/>
              </a:rPr>
              <a:t>says these numbers confuse “inputs” with “outputs.”  </a:t>
            </a:r>
          </a:p>
          <a:p>
            <a:pPr lvl="2" eaLnBrk="1" hangingPunct="1">
              <a:lnSpc>
                <a:spcPct val="90000"/>
              </a:lnSpc>
            </a:pPr>
            <a:r>
              <a:rPr lang="en-US" sz="2000" dirty="0">
                <a:ea typeface="ＭＳ Ｐゴシック" pitchFamily="-65" charset="-128"/>
              </a:rPr>
              <a:t>He notes that many countries have done poorly even with aid.</a:t>
            </a:r>
          </a:p>
          <a:p>
            <a:pPr lvl="2" eaLnBrk="1" hangingPunct="1">
              <a:lnSpc>
                <a:spcPct val="90000"/>
              </a:lnSpc>
            </a:pPr>
            <a:r>
              <a:rPr lang="en-US" sz="2000" dirty="0">
                <a:ea typeface="ＭＳ Ｐゴシック" pitchFamily="-65" charset="-128"/>
              </a:rPr>
              <a:t>So, apparently, giving only little is not a shame if giving won’t do much good.</a:t>
            </a:r>
          </a:p>
          <a:p>
            <a:pPr lvl="2" eaLnBrk="1" hangingPunct="1">
              <a:lnSpc>
                <a:spcPct val="90000"/>
              </a:lnSpc>
            </a:pPr>
            <a:r>
              <a:rPr lang="en-US" sz="2000" dirty="0">
                <a:ea typeface="ＭＳ Ｐゴシック" pitchFamily="-65" charset="-128"/>
              </a:rPr>
              <a:t>But see below for how aid may be targeted more effectively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3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3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3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3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3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33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3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8318-C374-7346-8A09-0051A1A0A2E7}"/>
              </a:ext>
            </a:extLst>
          </p:cNvPr>
          <p:cNvSpPr>
            <a:spLocks noGrp="1"/>
          </p:cNvSpPr>
          <p:nvPr>
            <p:ph type="title"/>
          </p:nvPr>
        </p:nvSpPr>
        <p:spPr/>
        <p:txBody>
          <a:bodyPr/>
          <a:lstStyle/>
          <a:p>
            <a:r>
              <a:rPr lang="en-US" dirty="0"/>
              <a:t>News:  Nov 25 – Dec 1</a:t>
            </a:r>
          </a:p>
        </p:txBody>
      </p:sp>
      <p:sp>
        <p:nvSpPr>
          <p:cNvPr id="3" name="Content Placeholder 2">
            <a:extLst>
              <a:ext uri="{FF2B5EF4-FFF2-40B4-BE49-F238E27FC236}">
                <a16:creationId xmlns:a16="http://schemas.microsoft.com/office/drawing/2014/main" id="{7BF5ECBD-AEE2-3042-B3DE-0EE55A8759C3}"/>
              </a:ext>
            </a:extLst>
          </p:cNvPr>
          <p:cNvSpPr>
            <a:spLocks noGrp="1"/>
          </p:cNvSpPr>
          <p:nvPr>
            <p:ph idx="1"/>
          </p:nvPr>
        </p:nvSpPr>
        <p:spPr/>
        <p:txBody>
          <a:bodyPr/>
          <a:lstStyle/>
          <a:p>
            <a:r>
              <a:rPr lang="en-US" sz="1200" dirty="0"/>
              <a:t>World trade slows down -- WSJ: </a:t>
            </a:r>
            <a:r>
              <a:rPr lang="en-US" sz="1200" dirty="0">
                <a:hlinkClick r:id="rId2"/>
              </a:rPr>
              <a:t>11/25</a:t>
            </a:r>
            <a:r>
              <a:rPr lang="en-US" sz="1200" dirty="0"/>
              <a:t> | </a:t>
            </a:r>
            <a:r>
              <a:rPr lang="en-US" sz="1200" dirty="0">
                <a:hlinkClick r:id="rId3"/>
              </a:rPr>
              <a:t>Canvas</a:t>
            </a:r>
            <a:r>
              <a:rPr lang="en-US" sz="1200" dirty="0"/>
              <a:t> </a:t>
            </a:r>
          </a:p>
          <a:p>
            <a:pPr lvl="1"/>
            <a:r>
              <a:rPr lang="en-US" sz="1200" dirty="0"/>
              <a:t>Global trade shrank in September, continuing weak performance during the last year. </a:t>
            </a:r>
          </a:p>
          <a:p>
            <a:pPr lvl="1"/>
            <a:r>
              <a:rPr lang="en-US" sz="1200" dirty="0"/>
              <a:t>Trade had risen the previous two months, even though both were below the previous year, creating hope that weakness was reversing, but that seems not to be the case. </a:t>
            </a:r>
          </a:p>
          <a:p>
            <a:pPr lvl="1"/>
            <a:r>
              <a:rPr lang="en-US" sz="1200" dirty="0"/>
              <a:t>Trade between the US and China fell the most, but trade has weakened across much of the world, as global supply chains have been disrupted and business investment has been lower. </a:t>
            </a:r>
          </a:p>
          <a:p>
            <a:r>
              <a:rPr lang="en-US" sz="1200" dirty="0"/>
              <a:t>China-US trade talks continue despite US support for Hong Kong -- WSJ: </a:t>
            </a:r>
            <a:r>
              <a:rPr lang="en-US" sz="1200" dirty="0">
                <a:hlinkClick r:id="rId4"/>
              </a:rPr>
              <a:t>11/28</a:t>
            </a:r>
            <a:r>
              <a:rPr lang="en-US" sz="1200" dirty="0"/>
              <a:t> | </a:t>
            </a:r>
            <a:r>
              <a:rPr lang="en-US" sz="1200" dirty="0">
                <a:hlinkClick r:id="rId5"/>
              </a:rPr>
              <a:t>Canvas</a:t>
            </a:r>
            <a:r>
              <a:rPr lang="en-US" sz="1200" dirty="0"/>
              <a:t> | NYT: </a:t>
            </a:r>
            <a:r>
              <a:rPr lang="en-US" sz="1200" dirty="0">
                <a:hlinkClick r:id="rId6"/>
              </a:rPr>
              <a:t>11/18</a:t>
            </a:r>
            <a:r>
              <a:rPr lang="en-US" sz="1200" dirty="0"/>
              <a:t> | </a:t>
            </a:r>
            <a:r>
              <a:rPr lang="en-US" sz="1200" dirty="0">
                <a:hlinkClick r:id="rId7"/>
              </a:rPr>
              <a:t>Canvas</a:t>
            </a:r>
            <a:r>
              <a:rPr lang="en-US" sz="1200" dirty="0"/>
              <a:t> </a:t>
            </a:r>
          </a:p>
          <a:p>
            <a:pPr lvl="1"/>
            <a:r>
              <a:rPr lang="en-US" sz="1200" dirty="0"/>
              <a:t>President Trump signed the Hong Kong Human Rights and Democracy Act passed by Congress supporting the protesters in Hong Kong, in spite of concern that this might disrupt the trade talks between the U.S. and China. </a:t>
            </a:r>
          </a:p>
          <a:p>
            <a:pPr lvl="1"/>
            <a:r>
              <a:rPr lang="en-US" sz="1200" dirty="0"/>
              <a:t>So far, however, although China denounced the new law as illegal interference in its own affairs, it has done nothing else to retaliate and the trade talks are continuing. Both China and the U.S. have said that the talks are nearly complete. </a:t>
            </a:r>
          </a:p>
          <a:p>
            <a:pPr lvl="1"/>
            <a:r>
              <a:rPr lang="en-US" sz="1200" dirty="0"/>
              <a:t>China sees it as in its interest to achieve a trade deal with the U.S., and therefore to keep concerns about Hong Kong separate from concerns about trade. </a:t>
            </a:r>
          </a:p>
          <a:p>
            <a:r>
              <a:rPr lang="en-US" sz="1200" dirty="0"/>
              <a:t>US becomes net exporter of oil -- FT: </a:t>
            </a:r>
            <a:r>
              <a:rPr lang="en-US" sz="1200" dirty="0">
                <a:hlinkClick r:id="rId8"/>
              </a:rPr>
              <a:t>11/29</a:t>
            </a:r>
            <a:r>
              <a:rPr lang="en-US" sz="1200" dirty="0"/>
              <a:t> | </a:t>
            </a:r>
            <a:r>
              <a:rPr lang="en-US" sz="1200" dirty="0">
                <a:hlinkClick r:id="rId9"/>
              </a:rPr>
              <a:t>Canvas</a:t>
            </a:r>
            <a:r>
              <a:rPr lang="en-US" sz="1200" dirty="0"/>
              <a:t> </a:t>
            </a:r>
          </a:p>
          <a:p>
            <a:pPr lvl="1"/>
            <a:r>
              <a:rPr lang="en-US" sz="1200" dirty="0"/>
              <a:t>The US exported 89,000 more barrels of oil per day (b/d) in September than it imported, the first full month of positive net exports since the 1940s. A decade ago, imports exceeded exports by 12 million b/d. </a:t>
            </a:r>
          </a:p>
          <a:p>
            <a:pPr lvl="1"/>
            <a:r>
              <a:rPr lang="en-US" sz="1200" dirty="0"/>
              <a:t>Contributing to this were several things: increasing production from shale; end of a ban on crude exports in 2015; and fuel economy improvements in cars, limiting demand. </a:t>
            </a:r>
          </a:p>
          <a:p>
            <a:pPr lvl="1"/>
            <a:r>
              <a:rPr lang="en-US" sz="1200" dirty="0"/>
              <a:t>The net-exports number is dwarfed by gross flows in both directions: imports of 8.668m b/d and exports of 8.757m b/d. The US exports the light oil produced from shale and imports heavier oil from abroad, as its refineries are designed to process it. </a:t>
            </a:r>
          </a:p>
          <a:p>
            <a:endParaRPr lang="en-US" dirty="0"/>
          </a:p>
        </p:txBody>
      </p:sp>
      <p:sp>
        <p:nvSpPr>
          <p:cNvPr id="4" name="Footer Placeholder 3">
            <a:extLst>
              <a:ext uri="{FF2B5EF4-FFF2-40B4-BE49-F238E27FC236}">
                <a16:creationId xmlns:a16="http://schemas.microsoft.com/office/drawing/2014/main" id="{502E8BB5-3A2F-3540-9F1D-BC665D577C1F}"/>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49FA49F1-4A7A-EA43-ABF8-20338E94FE9F}"/>
              </a:ext>
            </a:extLst>
          </p:cNvPr>
          <p:cNvSpPr>
            <a:spLocks noGrp="1"/>
          </p:cNvSpPr>
          <p:nvPr>
            <p:ph type="sldNum" sz="quarter" idx="12"/>
          </p:nvPr>
        </p:nvSpPr>
        <p:spPr/>
        <p:txBody>
          <a:bodyPr/>
          <a:lstStyle/>
          <a:p>
            <a:pPr>
              <a:defRPr/>
            </a:pPr>
            <a:fld id="{B81578B9-3ECA-8B40-887D-94B57B402DD8}" type="slidenum">
              <a:rPr lang="en-US" smtClean="0"/>
              <a:pPr>
                <a:defRPr/>
              </a:pPr>
              <a:t>2</a:t>
            </a:fld>
            <a:endParaRPr lang="en-US"/>
          </a:p>
        </p:txBody>
      </p:sp>
    </p:spTree>
    <p:extLst>
      <p:ext uri="{BB962C8B-B14F-4D97-AF65-F5344CB8AC3E}">
        <p14:creationId xmlns:p14="http://schemas.microsoft.com/office/powerpoint/2010/main" val="161022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20</a:t>
            </a:fld>
            <a:endParaRPr lang="en-US">
              <a:latin typeface="Arial" pitchFamily="-65" charset="0"/>
            </a:endParaRPr>
          </a:p>
        </p:txBody>
      </p:sp>
      <p:sp>
        <p:nvSpPr>
          <p:cNvPr id="32772" name="Rectangle 2"/>
          <p:cNvSpPr>
            <a:spLocks noGrp="1" noChangeArrowheads="1"/>
          </p:cNvSpPr>
          <p:nvPr>
            <p:ph type="title"/>
          </p:nvPr>
        </p:nvSpPr>
        <p:spPr/>
        <p:txBody>
          <a:bodyPr/>
          <a:lstStyle/>
          <a:p>
            <a:pPr eaLnBrk="1" hangingPunct="1"/>
            <a:r>
              <a:rPr lang="en-US"/>
              <a:t>Who Gives Aid?</a:t>
            </a:r>
          </a:p>
        </p:txBody>
      </p:sp>
      <p:sp>
        <p:nvSpPr>
          <p:cNvPr id="610307" name="Rectangle 3"/>
          <p:cNvSpPr>
            <a:spLocks noGrp="1" noChangeArrowheads="1"/>
          </p:cNvSpPr>
          <p:nvPr>
            <p:ph type="body" idx="1"/>
          </p:nvPr>
        </p:nvSpPr>
        <p:spPr/>
        <p:txBody>
          <a:bodyPr/>
          <a:lstStyle/>
          <a:p>
            <a:pPr eaLnBrk="1" hangingPunct="1"/>
            <a:r>
              <a:rPr lang="en-US" dirty="0"/>
              <a:t>Several years ago, aid became a popular cause, pushed by Rock Star Bob </a:t>
            </a:r>
            <a:r>
              <a:rPr lang="en-US" dirty="0" err="1"/>
              <a:t>Geldof</a:t>
            </a:r>
            <a:endParaRPr lang="en-US" dirty="0"/>
          </a:p>
          <a:p>
            <a:pPr lvl="1" eaLnBrk="1" hangingPunct="1"/>
            <a:r>
              <a:rPr lang="en-US" dirty="0">
                <a:ea typeface="ＭＳ Ｐゴシック" pitchFamily="-65" charset="-128"/>
              </a:rPr>
              <a:t>“Live 8” concerts, held all over the world, preceded the G8 summit conference in July 2005.  Goal was to “Make Poverty History” by</a:t>
            </a:r>
          </a:p>
          <a:p>
            <a:pPr lvl="2" eaLnBrk="1" hangingPunct="1"/>
            <a:r>
              <a:rPr lang="en-US" dirty="0">
                <a:ea typeface="ＭＳ Ｐゴシック" pitchFamily="-65" charset="-128"/>
              </a:rPr>
              <a:t>Getting the G8 to commit 0.7% of GDP to aid by 2015</a:t>
            </a:r>
          </a:p>
          <a:p>
            <a:pPr lvl="2" eaLnBrk="1" hangingPunct="1"/>
            <a:r>
              <a:rPr lang="en-US" dirty="0">
                <a:ea typeface="ＭＳ Ｐゴシック" pitchFamily="-65" charset="-128"/>
              </a:rPr>
              <a:t>Eliminating agricultural subsidies</a:t>
            </a:r>
          </a:p>
          <a:p>
            <a:pPr lvl="2" eaLnBrk="1" hangingPunct="1"/>
            <a:r>
              <a:rPr lang="en-US" dirty="0">
                <a:ea typeface="ＭＳ Ｐゴシック" pitchFamily="-65" charset="-128"/>
              </a:rPr>
              <a:t>Eradicating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0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0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486400"/>
            <a:ext cx="8229600" cy="639763"/>
          </a:xfrm>
        </p:spPr>
        <p:txBody>
          <a:bodyPr/>
          <a:lstStyle/>
          <a:p>
            <a:r>
              <a:rPr lang="en-US" sz="2000" dirty="0"/>
              <a:t>Bob </a:t>
            </a:r>
            <a:r>
              <a:rPr lang="en-US" sz="2000" dirty="0" err="1"/>
              <a:t>Geldof</a:t>
            </a:r>
            <a:r>
              <a:rPr lang="en-US" sz="2000" dirty="0"/>
              <a:t> and stars at the Live 8 concert in Hyde Park, which he says helped change opinions. </a:t>
            </a:r>
          </a:p>
        </p:txBody>
      </p:sp>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381000" y="457200"/>
            <a:ext cx="8305800" cy="4983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22</a:t>
            </a:fld>
            <a:endParaRPr lang="en-US">
              <a:latin typeface="Arial" pitchFamily="-65" charset="0"/>
            </a:endParaRPr>
          </a:p>
        </p:txBody>
      </p:sp>
      <p:sp>
        <p:nvSpPr>
          <p:cNvPr id="32772" name="Rectangle 2"/>
          <p:cNvSpPr>
            <a:spLocks noGrp="1" noChangeArrowheads="1"/>
          </p:cNvSpPr>
          <p:nvPr>
            <p:ph type="title"/>
          </p:nvPr>
        </p:nvSpPr>
        <p:spPr/>
        <p:txBody>
          <a:bodyPr/>
          <a:lstStyle/>
          <a:p>
            <a:pPr eaLnBrk="1" hangingPunct="1"/>
            <a:r>
              <a:rPr lang="en-US"/>
              <a:t>Who Gives Aid?</a:t>
            </a:r>
          </a:p>
        </p:txBody>
      </p:sp>
      <p:sp>
        <p:nvSpPr>
          <p:cNvPr id="610307" name="Rectangle 3"/>
          <p:cNvSpPr>
            <a:spLocks noGrp="1" noChangeArrowheads="1"/>
          </p:cNvSpPr>
          <p:nvPr>
            <p:ph type="body" idx="1"/>
          </p:nvPr>
        </p:nvSpPr>
        <p:spPr/>
        <p:txBody>
          <a:bodyPr/>
          <a:lstStyle/>
          <a:p>
            <a:pPr eaLnBrk="1" hangingPunct="1"/>
            <a:r>
              <a:rPr lang="en-US" sz="2800" dirty="0">
                <a:ea typeface="ＭＳ Ｐゴシック" pitchFamily="-65" charset="-128"/>
              </a:rPr>
              <a:t>For most donors, aid does </a:t>
            </a:r>
            <a:r>
              <a:rPr lang="en-US" sz="2800" u="sng" dirty="0">
                <a:ea typeface="ＭＳ Ｐゴシック" pitchFamily="-65" charset="-128"/>
              </a:rPr>
              <a:t>not</a:t>
            </a:r>
            <a:r>
              <a:rPr lang="en-US" sz="2800" dirty="0">
                <a:ea typeface="ＭＳ Ｐゴシック" pitchFamily="-65" charset="-128"/>
              </a:rPr>
              <a:t> fluctuate with income</a:t>
            </a:r>
          </a:p>
          <a:p>
            <a:pPr lvl="1" eaLnBrk="1" hangingPunct="1"/>
            <a:r>
              <a:rPr lang="en-US" sz="2400" dirty="0">
                <a:ea typeface="ＭＳ Ｐゴシック" pitchFamily="-65" charset="-128"/>
              </a:rPr>
              <a:t>Fluctuations in aid are larger than fluctuations  in GDP, but due to other factors (political)</a:t>
            </a:r>
          </a:p>
          <a:p>
            <a:pPr lvl="1" eaLnBrk="1" hangingPunct="1"/>
            <a:r>
              <a:rPr lang="en-US" sz="2400" dirty="0">
                <a:ea typeface="ＭＳ Ｐゴシック" pitchFamily="-65" charset="-128"/>
              </a:rPr>
              <a:t>In other words, the timing of aid is </a:t>
            </a:r>
            <a:r>
              <a:rPr lang="en-US" sz="2400" u="sng" dirty="0">
                <a:ea typeface="ＭＳ Ｐゴシック" pitchFamily="-65" charset="-128"/>
              </a:rPr>
              <a:t>not</a:t>
            </a:r>
            <a:r>
              <a:rPr lang="en-US" sz="2400" dirty="0">
                <a:ea typeface="ＭＳ Ｐゴシック" pitchFamily="-65" charset="-128"/>
              </a:rPr>
              <a:t> driven by </a:t>
            </a:r>
            <a:r>
              <a:rPr lang="en-US" sz="2400" u="sng" dirty="0">
                <a:ea typeface="ＭＳ Ｐゴシック" pitchFamily="-65" charset="-128"/>
              </a:rPr>
              <a:t>need</a:t>
            </a:r>
            <a:r>
              <a:rPr lang="en-US" sz="2400" dirty="0">
                <a:ea typeface="ＭＳ Ｐゴシック" pitchFamily="-65"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p:cNvPicPr>
          <p:nvPr/>
        </p:nvPicPr>
        <p:blipFill>
          <a:blip r:embed="rId2"/>
          <a:srcRect/>
          <a:stretch>
            <a:fillRect/>
          </a:stretch>
        </p:blipFill>
        <p:spPr bwMode="auto">
          <a:xfrm>
            <a:off x="0" y="304800"/>
            <a:ext cx="9144000" cy="6324600"/>
          </a:xfrm>
          <a:prstGeom prst="rect">
            <a:avLst/>
          </a:prstGeom>
          <a:noFill/>
          <a:ln w="9525">
            <a:noFill/>
            <a:miter lim="800000"/>
            <a:headEnd/>
            <a:tailEnd/>
          </a:ln>
        </p:spPr>
      </p:pic>
      <p:sp>
        <p:nvSpPr>
          <p:cNvPr id="47109" name="Footer Placeholder 3"/>
          <p:cNvSpPr>
            <a:spLocks noGrp="1"/>
          </p:cNvSpPr>
          <p:nvPr>
            <p:ph type="ftr" sz="quarter" idx="11"/>
          </p:nvPr>
        </p:nvSpPr>
        <p:spPr>
          <a:noFill/>
        </p:spPr>
        <p:txBody>
          <a:bodyPr/>
          <a:lstStyle/>
          <a:p>
            <a:r>
              <a:rPr lang="en-US"/>
              <a:t>Econ 340, Deardorff, Lecture 21: Development Aid</a:t>
            </a:r>
          </a:p>
        </p:txBody>
      </p:sp>
      <p:sp>
        <p:nvSpPr>
          <p:cNvPr id="47110" name="Slide Number Placeholder 4"/>
          <p:cNvSpPr>
            <a:spLocks noGrp="1"/>
          </p:cNvSpPr>
          <p:nvPr>
            <p:ph type="sldNum" sz="quarter" idx="12"/>
          </p:nvPr>
        </p:nvSpPr>
        <p:spPr>
          <a:noFill/>
        </p:spPr>
        <p:txBody>
          <a:bodyPr/>
          <a:lstStyle/>
          <a:p>
            <a:fld id="{E77108CC-59FF-844F-8E0D-084B6D28F769}" type="slidenum">
              <a:rPr lang="en-US" smtClean="0">
                <a:latin typeface="Arial" pitchFamily="-65" charset="0"/>
              </a:rPr>
              <a:pPr/>
              <a:t>23</a:t>
            </a:fld>
            <a:endParaRPr lang="en-US">
              <a:latin typeface="Arial" pitchFamily="-65" charset="0"/>
            </a:endParaRPr>
          </a:p>
        </p:txBody>
      </p:sp>
      <p:sp>
        <p:nvSpPr>
          <p:cNvPr id="8" name="Oval 7"/>
          <p:cNvSpPr/>
          <p:nvPr/>
        </p:nvSpPr>
        <p:spPr>
          <a:xfrm>
            <a:off x="5638800" y="762000"/>
            <a:ext cx="2362200" cy="838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848600" y="685800"/>
            <a:ext cx="990600" cy="830997"/>
          </a:xfrm>
          <a:prstGeom prst="rect">
            <a:avLst/>
          </a:prstGeom>
          <a:noFill/>
        </p:spPr>
        <p:txBody>
          <a:bodyPr wrap="square" rtlCol="0">
            <a:spAutoFit/>
          </a:bodyPr>
          <a:lstStyle/>
          <a:p>
            <a:r>
              <a:rPr lang="en-US" sz="48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24</a:t>
            </a:fld>
            <a:endParaRPr lang="en-US">
              <a:latin typeface="Arial" pitchFamily="-65" charset="0"/>
            </a:endParaRPr>
          </a:p>
        </p:txBody>
      </p:sp>
      <p:sp>
        <p:nvSpPr>
          <p:cNvPr id="32772" name="Rectangle 2"/>
          <p:cNvSpPr>
            <a:spLocks noGrp="1" noChangeArrowheads="1"/>
          </p:cNvSpPr>
          <p:nvPr>
            <p:ph type="title"/>
          </p:nvPr>
        </p:nvSpPr>
        <p:spPr/>
        <p:txBody>
          <a:bodyPr/>
          <a:lstStyle/>
          <a:p>
            <a:pPr eaLnBrk="1" hangingPunct="1"/>
            <a:r>
              <a:rPr lang="en-US" dirty="0"/>
              <a:t>Who Gives Aid?</a:t>
            </a:r>
          </a:p>
        </p:txBody>
      </p:sp>
      <p:sp>
        <p:nvSpPr>
          <p:cNvPr id="610307" name="Rectangle 3"/>
          <p:cNvSpPr>
            <a:spLocks noGrp="1" noChangeArrowheads="1"/>
          </p:cNvSpPr>
          <p:nvPr>
            <p:ph type="body" idx="1"/>
          </p:nvPr>
        </p:nvSpPr>
        <p:spPr/>
        <p:txBody>
          <a:bodyPr/>
          <a:lstStyle/>
          <a:p>
            <a:pPr eaLnBrk="1" hangingPunct="1"/>
            <a:r>
              <a:rPr lang="en-US" dirty="0">
                <a:ea typeface="ＭＳ Ｐゴシック" pitchFamily="-65" charset="-128"/>
              </a:rPr>
              <a:t>DAC?</a:t>
            </a:r>
          </a:p>
          <a:p>
            <a:pPr marL="457200" lvl="1" indent="0" eaLnBrk="1" hangingPunct="1">
              <a:buNone/>
            </a:pPr>
            <a:r>
              <a:rPr lang="en-US" dirty="0">
                <a:ea typeface="ＭＳ Ｐゴシック" pitchFamily="-65" charset="-128"/>
              </a:rPr>
              <a:t>= Development Assistance Committee</a:t>
            </a:r>
          </a:p>
          <a:p>
            <a:pPr lvl="1" eaLnBrk="1" hangingPunct="1"/>
            <a:r>
              <a:rPr lang="en-US" dirty="0">
                <a:ea typeface="ＭＳ Ｐゴシック" pitchFamily="-65" charset="-128"/>
              </a:rPr>
              <a:t>Group of the richer countries in the OECD</a:t>
            </a:r>
          </a:p>
          <a:p>
            <a:pPr lvl="2" eaLnBrk="1" hangingPunct="1"/>
            <a:r>
              <a:rPr lang="en-US" dirty="0">
                <a:ea typeface="ＭＳ Ｐゴシック" pitchFamily="-65" charset="-128"/>
              </a:rPr>
              <a:t>29 countries plus EU</a:t>
            </a:r>
          </a:p>
          <a:p>
            <a:pPr lvl="1" eaLnBrk="1" hangingPunct="1"/>
            <a:r>
              <a:rPr lang="en-US" dirty="0">
                <a:ea typeface="ＭＳ Ｐゴシック" pitchFamily="-65" charset="-128"/>
              </a:rPr>
              <a:t>Members confer on providing aid to developing countries.</a:t>
            </a:r>
          </a:p>
        </p:txBody>
      </p:sp>
      <p:sp>
        <p:nvSpPr>
          <p:cNvPr id="6" name="Oval 5"/>
          <p:cNvSpPr/>
          <p:nvPr/>
        </p:nvSpPr>
        <p:spPr>
          <a:xfrm>
            <a:off x="304800" y="1447800"/>
            <a:ext cx="2362200" cy="838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03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03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03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0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25</a:t>
            </a:fld>
            <a:endParaRPr lang="en-US">
              <a:latin typeface="Arial" pitchFamily="-65" charset="0"/>
            </a:endParaRPr>
          </a:p>
        </p:txBody>
      </p:sp>
      <p:sp>
        <p:nvSpPr>
          <p:cNvPr id="32772" name="Rectangle 2"/>
          <p:cNvSpPr>
            <a:spLocks noGrp="1" noChangeArrowheads="1"/>
          </p:cNvSpPr>
          <p:nvPr>
            <p:ph type="title"/>
          </p:nvPr>
        </p:nvSpPr>
        <p:spPr/>
        <p:txBody>
          <a:bodyPr/>
          <a:lstStyle/>
          <a:p>
            <a:pPr eaLnBrk="1" hangingPunct="1"/>
            <a:r>
              <a:rPr lang="en-US" dirty="0"/>
              <a:t>Who Gets Aid?</a:t>
            </a:r>
          </a:p>
        </p:txBody>
      </p:sp>
      <p:sp>
        <p:nvSpPr>
          <p:cNvPr id="610307" name="Rectangle 3"/>
          <p:cNvSpPr>
            <a:spLocks noGrp="1" noChangeArrowheads="1"/>
          </p:cNvSpPr>
          <p:nvPr>
            <p:ph type="body" idx="1"/>
          </p:nvPr>
        </p:nvSpPr>
        <p:spPr/>
        <p:txBody>
          <a:bodyPr/>
          <a:lstStyle/>
          <a:p>
            <a:pPr eaLnBrk="1" hangingPunct="1"/>
            <a:r>
              <a:rPr lang="en-US" dirty="0">
                <a:ea typeface="ＭＳ Ｐゴシック" pitchFamily="-65" charset="-128"/>
              </a:rPr>
              <a:t>See Economist:  “Size Matters:  Where does the aid go?”</a:t>
            </a:r>
          </a:p>
          <a:p>
            <a:pPr lvl="1" eaLnBrk="1" hangingPunct="1"/>
            <a:r>
              <a:rPr lang="en-US" dirty="0">
                <a:ea typeface="ＭＳ Ｐゴシック" pitchFamily="-65" charset="-128"/>
              </a:rPr>
              <a:t>Things that </a:t>
            </a:r>
            <a:r>
              <a:rPr lang="en-US" u="sng" dirty="0">
                <a:ea typeface="ＭＳ Ｐゴシック" pitchFamily="-65" charset="-128"/>
              </a:rPr>
              <a:t>don’t</a:t>
            </a:r>
            <a:r>
              <a:rPr lang="en-US" dirty="0">
                <a:ea typeface="ＭＳ Ｐゴシック" pitchFamily="-65" charset="-128"/>
              </a:rPr>
              <a:t> matter:</a:t>
            </a:r>
          </a:p>
          <a:p>
            <a:pPr lvl="2" eaLnBrk="1" hangingPunct="1"/>
            <a:r>
              <a:rPr lang="en-US" dirty="0">
                <a:ea typeface="ＭＳ Ｐゴシック" pitchFamily="-65" charset="-128"/>
              </a:rPr>
              <a:t>Being well governed</a:t>
            </a:r>
          </a:p>
          <a:p>
            <a:pPr lvl="2" eaLnBrk="1" hangingPunct="1"/>
            <a:r>
              <a:rPr lang="en-US" dirty="0">
                <a:ea typeface="ＭＳ Ｐゴシック" pitchFamily="-65" charset="-128"/>
              </a:rPr>
              <a:t>Being poor</a:t>
            </a:r>
          </a:p>
          <a:p>
            <a:pPr lvl="1" eaLnBrk="1" hangingPunct="1"/>
            <a:r>
              <a:rPr lang="en-US" dirty="0">
                <a:ea typeface="ＭＳ Ｐゴシック" pitchFamily="-65" charset="-128"/>
              </a:rPr>
              <a:t>What </a:t>
            </a:r>
            <a:r>
              <a:rPr lang="en-US" u="sng" dirty="0">
                <a:ea typeface="ＭＳ Ｐゴシック" pitchFamily="-65" charset="-128"/>
              </a:rPr>
              <a:t>does</a:t>
            </a:r>
            <a:r>
              <a:rPr lang="en-US" dirty="0">
                <a:ea typeface="ＭＳ Ｐゴシック" pitchFamily="-65" charset="-128"/>
              </a:rPr>
              <a:t> matter:</a:t>
            </a:r>
          </a:p>
          <a:p>
            <a:pPr lvl="2" eaLnBrk="1" hangingPunct="1"/>
            <a:r>
              <a:rPr lang="en-US" dirty="0">
                <a:ea typeface="ＭＳ Ｐゴシック" pitchFamily="-65" charset="-128"/>
              </a:rPr>
              <a:t>Being small:</a:t>
            </a:r>
          </a:p>
          <a:p>
            <a:pPr lvl="3" eaLnBrk="1" hangingPunct="1"/>
            <a:r>
              <a:rPr lang="en-US" dirty="0">
                <a:ea typeface="ＭＳ Ｐゴシック" pitchFamily="-65" charset="-128"/>
              </a:rPr>
              <a:t>Big countries get the least aid relative to size</a:t>
            </a:r>
          </a:p>
          <a:p>
            <a:pPr lvl="3" eaLnBrk="1" hangingPunct="1"/>
            <a:r>
              <a:rPr lang="en-US" dirty="0">
                <a:ea typeface="ＭＳ Ｐゴシック" pitchFamily="-65" charset="-128"/>
              </a:rPr>
              <a:t>Small countries get the most</a:t>
            </a:r>
          </a:p>
        </p:txBody>
      </p:sp>
    </p:spTree>
    <p:extLst>
      <p:ext uri="{BB962C8B-B14F-4D97-AF65-F5344CB8AC3E}">
        <p14:creationId xmlns:p14="http://schemas.microsoft.com/office/powerpoint/2010/main" val="6129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0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0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03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03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03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0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26</a:t>
            </a:fld>
            <a:endParaRPr lang="en-US">
              <a:latin typeface="Arial" pitchFamily="-65" charset="0"/>
            </a:endParaRPr>
          </a:p>
        </p:txBody>
      </p:sp>
      <p:sp>
        <p:nvSpPr>
          <p:cNvPr id="32772" name="Rectangle 2"/>
          <p:cNvSpPr>
            <a:spLocks noGrp="1" noChangeArrowheads="1"/>
          </p:cNvSpPr>
          <p:nvPr>
            <p:ph type="title"/>
          </p:nvPr>
        </p:nvSpPr>
        <p:spPr/>
        <p:txBody>
          <a:bodyPr/>
          <a:lstStyle/>
          <a:p>
            <a:pPr eaLnBrk="1" hangingPunct="1"/>
            <a:r>
              <a:rPr lang="en-US" dirty="0"/>
              <a:t>Who Gets Aid?</a:t>
            </a:r>
          </a:p>
        </p:txBody>
      </p:sp>
      <p:pic>
        <p:nvPicPr>
          <p:cNvPr id="3" name="Picture 2"/>
          <p:cNvPicPr>
            <a:picLocks noChangeAspect="1"/>
          </p:cNvPicPr>
          <p:nvPr/>
        </p:nvPicPr>
        <p:blipFill>
          <a:blip r:embed="rId2"/>
          <a:stretch>
            <a:fillRect/>
          </a:stretch>
        </p:blipFill>
        <p:spPr>
          <a:xfrm>
            <a:off x="0" y="1371600"/>
            <a:ext cx="9144000" cy="4874830"/>
          </a:xfrm>
          <a:prstGeom prst="rect">
            <a:avLst/>
          </a:prstGeom>
        </p:spPr>
      </p:pic>
    </p:spTree>
    <p:extLst>
      <p:ext uri="{BB962C8B-B14F-4D97-AF65-F5344CB8AC3E}">
        <p14:creationId xmlns:p14="http://schemas.microsoft.com/office/powerpoint/2010/main" val="66920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Econ 340, Deardorff, Lecture 21: Development Aid</a:t>
            </a:r>
          </a:p>
        </p:txBody>
      </p:sp>
      <p:sp>
        <p:nvSpPr>
          <p:cNvPr id="32771" name="Slide Number Placeholder 5"/>
          <p:cNvSpPr>
            <a:spLocks noGrp="1"/>
          </p:cNvSpPr>
          <p:nvPr>
            <p:ph type="sldNum" sz="quarter" idx="12"/>
          </p:nvPr>
        </p:nvSpPr>
        <p:spPr>
          <a:noFill/>
        </p:spPr>
        <p:txBody>
          <a:bodyPr/>
          <a:lstStyle/>
          <a:p>
            <a:fld id="{7E6719E5-5886-B348-B83B-04BBF128EF43}" type="slidenum">
              <a:rPr lang="en-US" smtClean="0">
                <a:latin typeface="Arial" pitchFamily="-65" charset="0"/>
              </a:rPr>
              <a:pPr/>
              <a:t>27</a:t>
            </a:fld>
            <a:endParaRPr lang="en-US">
              <a:latin typeface="Arial" pitchFamily="-65" charset="0"/>
            </a:endParaRPr>
          </a:p>
        </p:txBody>
      </p:sp>
      <p:sp>
        <p:nvSpPr>
          <p:cNvPr id="32772" name="Rectangle 2"/>
          <p:cNvSpPr>
            <a:spLocks noGrp="1" noChangeArrowheads="1"/>
          </p:cNvSpPr>
          <p:nvPr>
            <p:ph type="title"/>
          </p:nvPr>
        </p:nvSpPr>
        <p:spPr>
          <a:xfrm>
            <a:off x="457200" y="6927"/>
            <a:ext cx="8229600" cy="1143000"/>
          </a:xfrm>
        </p:spPr>
        <p:txBody>
          <a:bodyPr/>
          <a:lstStyle/>
          <a:p>
            <a:pPr eaLnBrk="1" hangingPunct="1"/>
            <a:r>
              <a:rPr lang="en-US" sz="4000" dirty="0"/>
              <a:t>Who Gets US Foreign Assistance?</a:t>
            </a:r>
          </a:p>
        </p:txBody>
      </p:sp>
      <p:sp>
        <p:nvSpPr>
          <p:cNvPr id="4" name="TextBox 3">
            <a:extLst>
              <a:ext uri="{FF2B5EF4-FFF2-40B4-BE49-F238E27FC236}">
                <a16:creationId xmlns:a16="http://schemas.microsoft.com/office/drawing/2014/main" id="{6BB3294A-81EF-B545-B4AD-780F429B82C6}"/>
              </a:ext>
            </a:extLst>
          </p:cNvPr>
          <p:cNvSpPr txBox="1"/>
          <p:nvPr/>
        </p:nvSpPr>
        <p:spPr>
          <a:xfrm>
            <a:off x="228600" y="6324600"/>
            <a:ext cx="3352800" cy="369332"/>
          </a:xfrm>
          <a:prstGeom prst="rect">
            <a:avLst/>
          </a:prstGeom>
          <a:noFill/>
        </p:spPr>
        <p:txBody>
          <a:bodyPr wrap="square" rtlCol="0">
            <a:spAutoFit/>
          </a:bodyPr>
          <a:lstStyle/>
          <a:p>
            <a:r>
              <a:rPr lang="en-US" dirty="0"/>
              <a:t>Source:  US State Dept.</a:t>
            </a:r>
          </a:p>
        </p:txBody>
      </p:sp>
      <p:sp>
        <p:nvSpPr>
          <p:cNvPr id="8" name="TextBox 7">
            <a:extLst>
              <a:ext uri="{FF2B5EF4-FFF2-40B4-BE49-F238E27FC236}">
                <a16:creationId xmlns:a16="http://schemas.microsoft.com/office/drawing/2014/main" id="{3AEFDDCC-0126-BD49-8E17-0D239841F0A2}"/>
              </a:ext>
            </a:extLst>
          </p:cNvPr>
          <p:cNvSpPr txBox="1"/>
          <p:nvPr/>
        </p:nvSpPr>
        <p:spPr>
          <a:xfrm>
            <a:off x="5943600" y="6324600"/>
            <a:ext cx="3352800" cy="369332"/>
          </a:xfrm>
          <a:prstGeom prst="rect">
            <a:avLst/>
          </a:prstGeom>
          <a:noFill/>
        </p:spPr>
        <p:txBody>
          <a:bodyPr wrap="square" rtlCol="0">
            <a:spAutoFit/>
          </a:bodyPr>
          <a:lstStyle/>
          <a:p>
            <a:r>
              <a:rPr lang="en-US" dirty="0"/>
              <a:t>This reports:  Spent, 2018</a:t>
            </a:r>
          </a:p>
        </p:txBody>
      </p:sp>
      <p:pic>
        <p:nvPicPr>
          <p:cNvPr id="3" name="Picture 2">
            <a:extLst>
              <a:ext uri="{FF2B5EF4-FFF2-40B4-BE49-F238E27FC236}">
                <a16:creationId xmlns:a16="http://schemas.microsoft.com/office/drawing/2014/main" id="{FFA922AD-7C30-5249-955A-6CEE98DAA8B1}"/>
              </a:ext>
            </a:extLst>
          </p:cNvPr>
          <p:cNvPicPr>
            <a:picLocks noChangeAspect="1"/>
          </p:cNvPicPr>
          <p:nvPr/>
        </p:nvPicPr>
        <p:blipFill>
          <a:blip r:embed="rId3"/>
          <a:stretch>
            <a:fillRect/>
          </a:stretch>
        </p:blipFill>
        <p:spPr>
          <a:xfrm>
            <a:off x="0" y="914400"/>
            <a:ext cx="9144000" cy="5181600"/>
          </a:xfrm>
          <a:prstGeom prst="rect">
            <a:avLst/>
          </a:prstGeom>
        </p:spPr>
      </p:pic>
    </p:spTree>
    <p:extLst>
      <p:ext uri="{BB962C8B-B14F-4D97-AF65-F5344CB8AC3E}">
        <p14:creationId xmlns:p14="http://schemas.microsoft.com/office/powerpoint/2010/main" val="14555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Which of the following is </a:t>
            </a:r>
            <a:r>
              <a:rPr lang="en-US" sz="2400" b="1" dirty="0"/>
              <a:t>not</a:t>
            </a:r>
            <a:r>
              <a:rPr lang="en-US" sz="2400" dirty="0"/>
              <a:t> one of the top five countries in terms of official development assistance as a percentage of national income</a:t>
            </a:r>
          </a:p>
          <a:p>
            <a:pPr marL="914400" lvl="1" indent="-457200">
              <a:buFont typeface="+mj-lt"/>
              <a:buAutoNum type="alphaLcParenR"/>
            </a:pPr>
            <a:r>
              <a:rPr lang="en-US" sz="2000" dirty="0"/>
              <a:t>Luxembourg</a:t>
            </a:r>
          </a:p>
          <a:p>
            <a:pPr marL="914400" lvl="1" indent="-457200">
              <a:buFont typeface="+mj-lt"/>
              <a:buAutoNum type="alphaLcParenR"/>
            </a:pPr>
            <a:r>
              <a:rPr lang="en-US" sz="2000" dirty="0"/>
              <a:t>Sweden</a:t>
            </a:r>
          </a:p>
          <a:p>
            <a:pPr marL="914400" lvl="1" indent="-457200">
              <a:buFont typeface="+mj-lt"/>
              <a:buAutoNum type="alphaLcParenR"/>
            </a:pPr>
            <a:r>
              <a:rPr lang="en-US" sz="2000" dirty="0"/>
              <a:t>United States</a:t>
            </a:r>
          </a:p>
          <a:p>
            <a:pPr marL="914400" lvl="1" indent="-457200">
              <a:buFont typeface="+mj-lt"/>
              <a:buAutoNum type="alphaLcParenR"/>
            </a:pPr>
            <a:r>
              <a:rPr lang="en-US" sz="2000" dirty="0"/>
              <a:t>Norway</a:t>
            </a:r>
          </a:p>
          <a:p>
            <a:pPr marL="914400" lvl="1" indent="-457200">
              <a:buFont typeface="+mj-lt"/>
              <a:buAutoNum type="alphaLcParenR"/>
            </a:pPr>
            <a:r>
              <a:rPr lang="en-US" sz="2000" dirty="0"/>
              <a:t>Netherlands</a:t>
            </a:r>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3048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3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What fraction of GDP should countries give as foreign aid according to the Live 8 campaigners?</a:t>
            </a:r>
          </a:p>
          <a:p>
            <a:pPr marL="914400" lvl="1" indent="-457200">
              <a:buFont typeface="+mj-lt"/>
              <a:buAutoNum type="alphaLcParenR"/>
            </a:pPr>
            <a:r>
              <a:rPr lang="en-US" sz="2000" dirty="0"/>
              <a:t>0.2%</a:t>
            </a:r>
          </a:p>
          <a:p>
            <a:pPr marL="914400" lvl="1" indent="-457200">
              <a:buFont typeface="+mj-lt"/>
              <a:buAutoNum type="alphaLcParenR"/>
            </a:pPr>
            <a:r>
              <a:rPr lang="en-US" sz="2000" dirty="0"/>
              <a:t>0.7%</a:t>
            </a:r>
          </a:p>
          <a:p>
            <a:pPr marL="914400" lvl="1" indent="-457200">
              <a:buFont typeface="+mj-lt"/>
              <a:buAutoNum type="alphaLcParenR"/>
            </a:pPr>
            <a:r>
              <a:rPr lang="en-US" sz="2000" dirty="0"/>
              <a:t>2%</a:t>
            </a:r>
          </a:p>
          <a:p>
            <a:pPr marL="914400" lvl="1" indent="-457200">
              <a:buFont typeface="+mj-lt"/>
              <a:buAutoNum type="alphaLcParenR"/>
            </a:pPr>
            <a:r>
              <a:rPr lang="en-US" sz="2000" dirty="0"/>
              <a:t>7%</a:t>
            </a:r>
          </a:p>
          <a:p>
            <a:pPr marL="914400" lvl="1" indent="-457200">
              <a:buFont typeface="+mj-lt"/>
              <a:buAutoNum type="alphaLcParenR"/>
            </a:pPr>
            <a:r>
              <a:rPr lang="en-US" sz="2000" dirty="0"/>
              <a:t>12%</a:t>
            </a:r>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2286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8318-C374-7346-8A09-0051A1A0A2E7}"/>
              </a:ext>
            </a:extLst>
          </p:cNvPr>
          <p:cNvSpPr>
            <a:spLocks noGrp="1"/>
          </p:cNvSpPr>
          <p:nvPr>
            <p:ph type="title"/>
          </p:nvPr>
        </p:nvSpPr>
        <p:spPr/>
        <p:txBody>
          <a:bodyPr/>
          <a:lstStyle/>
          <a:p>
            <a:r>
              <a:rPr lang="en-US" dirty="0"/>
              <a:t>News:  Nov 25 – Dec 1</a:t>
            </a:r>
          </a:p>
        </p:txBody>
      </p:sp>
      <p:sp>
        <p:nvSpPr>
          <p:cNvPr id="3" name="Content Placeholder 2">
            <a:extLst>
              <a:ext uri="{FF2B5EF4-FFF2-40B4-BE49-F238E27FC236}">
                <a16:creationId xmlns:a16="http://schemas.microsoft.com/office/drawing/2014/main" id="{7BF5ECBD-AEE2-3042-B3DE-0EE55A8759C3}"/>
              </a:ext>
            </a:extLst>
          </p:cNvPr>
          <p:cNvSpPr>
            <a:spLocks noGrp="1"/>
          </p:cNvSpPr>
          <p:nvPr>
            <p:ph idx="1"/>
          </p:nvPr>
        </p:nvSpPr>
        <p:spPr/>
        <p:txBody>
          <a:bodyPr/>
          <a:lstStyle/>
          <a:p>
            <a:r>
              <a:rPr lang="en-US" sz="2000" dirty="0"/>
              <a:t>World trade slows down  </a:t>
            </a:r>
          </a:p>
          <a:p>
            <a:pPr lvl="1"/>
            <a:r>
              <a:rPr lang="en-US" sz="2000" dirty="0"/>
              <a:t>Global trade shrank in September, continuing weak performance during the last year. </a:t>
            </a:r>
          </a:p>
          <a:p>
            <a:pPr lvl="1"/>
            <a:r>
              <a:rPr lang="en-US" sz="2000" dirty="0"/>
              <a:t>Trade had risen the previous two months, even though both were below the previous year, creating hope that weakness was reversing, but that seems not to be the case. </a:t>
            </a:r>
          </a:p>
          <a:p>
            <a:pPr lvl="1"/>
            <a:r>
              <a:rPr lang="en-US" sz="2000" dirty="0"/>
              <a:t>Trade between the US and China fell the most, but trade has weakened across much of the world, as global supply chains have been disrupted and business investment has been lower. </a:t>
            </a:r>
          </a:p>
          <a:p>
            <a:endParaRPr lang="en-US" dirty="0"/>
          </a:p>
        </p:txBody>
      </p:sp>
      <p:sp>
        <p:nvSpPr>
          <p:cNvPr id="4" name="Footer Placeholder 3">
            <a:extLst>
              <a:ext uri="{FF2B5EF4-FFF2-40B4-BE49-F238E27FC236}">
                <a16:creationId xmlns:a16="http://schemas.microsoft.com/office/drawing/2014/main" id="{502E8BB5-3A2F-3540-9F1D-BC665D577C1F}"/>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49FA49F1-4A7A-EA43-ABF8-20338E94FE9F}"/>
              </a:ext>
            </a:extLst>
          </p:cNvPr>
          <p:cNvSpPr>
            <a:spLocks noGrp="1"/>
          </p:cNvSpPr>
          <p:nvPr>
            <p:ph type="sldNum" sz="quarter" idx="12"/>
          </p:nvPr>
        </p:nvSpPr>
        <p:spPr/>
        <p:txBody>
          <a:bodyPr/>
          <a:lstStyle/>
          <a:p>
            <a:pPr>
              <a:defRPr/>
            </a:pPr>
            <a:fld id="{B81578B9-3ECA-8B40-887D-94B57B402DD8}" type="slidenum">
              <a:rPr lang="en-US" smtClean="0"/>
              <a:pPr>
                <a:defRPr/>
              </a:pPr>
              <a:t>3</a:t>
            </a:fld>
            <a:endParaRPr lang="en-US"/>
          </a:p>
        </p:txBody>
      </p:sp>
    </p:spTree>
    <p:extLst>
      <p:ext uri="{BB962C8B-B14F-4D97-AF65-F5344CB8AC3E}">
        <p14:creationId xmlns:p14="http://schemas.microsoft.com/office/powerpoint/2010/main" val="68595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According to the Economist article, “Size Matters,” which of the following types of countries tend to get the most aid per capita?</a:t>
            </a:r>
          </a:p>
          <a:p>
            <a:pPr marL="914400" lvl="1" indent="-457200">
              <a:buFont typeface="+mj-lt"/>
              <a:buAutoNum type="alphaLcParenR"/>
            </a:pPr>
            <a:r>
              <a:rPr lang="en-US" sz="2000" dirty="0"/>
              <a:t>Countries with large populations</a:t>
            </a:r>
          </a:p>
          <a:p>
            <a:pPr marL="914400" lvl="1" indent="-457200">
              <a:buFont typeface="+mj-lt"/>
              <a:buAutoNum type="alphaLcParenR"/>
            </a:pPr>
            <a:r>
              <a:rPr lang="en-US" sz="2000" dirty="0"/>
              <a:t>Countries with small populations</a:t>
            </a:r>
          </a:p>
          <a:p>
            <a:pPr marL="914400" lvl="1" indent="-457200">
              <a:buFont typeface="+mj-lt"/>
              <a:buAutoNum type="alphaLcParenR"/>
            </a:pPr>
            <a:r>
              <a:rPr lang="en-US" sz="2000" dirty="0"/>
              <a:t>Poor countries</a:t>
            </a:r>
          </a:p>
          <a:p>
            <a:pPr marL="914400" lvl="1" indent="-457200">
              <a:buFont typeface="+mj-lt"/>
              <a:buAutoNum type="alphaLcParenR"/>
            </a:pPr>
            <a:r>
              <a:rPr lang="en-US" sz="2000" dirty="0"/>
              <a:t>Countries with few natural resources</a:t>
            </a:r>
          </a:p>
          <a:p>
            <a:pPr marL="914400" lvl="1" indent="-457200">
              <a:buFont typeface="+mj-lt"/>
              <a:buAutoNum type="alphaLcParenR"/>
            </a:pPr>
            <a:r>
              <a:rPr lang="en-US" sz="2000" dirty="0"/>
              <a:t>Countries with good governance</a:t>
            </a:r>
          </a:p>
          <a:p>
            <a:pPr marL="971550" lvl="1" indent="-514350">
              <a:buFont typeface="+mj-lt"/>
              <a:buAutoNum type="alphaLcParenR"/>
            </a:pPr>
            <a:endParaRPr lang="en-US" sz="2000" dirty="0"/>
          </a:p>
        </p:txBody>
      </p:sp>
      <p:sp>
        <p:nvSpPr>
          <p:cNvPr id="6" name="TextBox 5"/>
          <p:cNvSpPr txBox="1"/>
          <p:nvPr/>
        </p:nvSpPr>
        <p:spPr>
          <a:xfrm>
            <a:off x="609600" y="27432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0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31</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solidFill>
                  <a:srgbClr val="BFBFBF"/>
                </a:solidFill>
              </a:rPr>
              <a:t>Why Should We Care?</a:t>
            </a:r>
          </a:p>
          <a:p>
            <a:pPr eaLnBrk="1" hangingPunct="1"/>
            <a:r>
              <a:rPr lang="en-US" dirty="0">
                <a:solidFill>
                  <a:srgbClr val="BFBFBF"/>
                </a:solidFill>
              </a:rPr>
              <a:t>Who Gives Aid</a:t>
            </a:r>
            <a:r>
              <a:rPr lang="en-US" dirty="0"/>
              <a:t>?</a:t>
            </a:r>
          </a:p>
          <a:p>
            <a:pPr eaLnBrk="1" hangingPunct="1"/>
            <a:r>
              <a:rPr lang="en-US" dirty="0"/>
              <a:t>Does Aid Work?</a:t>
            </a:r>
          </a:p>
          <a:p>
            <a:pPr eaLnBrk="1" hangingPunct="1"/>
            <a:r>
              <a:rPr lang="en-US" dirty="0">
                <a:solidFill>
                  <a:srgbClr val="BFBFBF"/>
                </a:solidFill>
              </a:rPr>
              <a:t>Pros and Cons of Aid</a:t>
            </a:r>
          </a:p>
          <a:p>
            <a:pPr eaLnBrk="1" hangingPunct="1"/>
            <a:r>
              <a:rPr lang="en-US" dirty="0">
                <a:solidFill>
                  <a:srgbClr val="BFBFBF"/>
                </a:solidFill>
              </a:rPr>
              <a:t>Policy Recommendations</a:t>
            </a:r>
          </a:p>
          <a:p>
            <a:pPr eaLnBrk="1" hangingPunct="1"/>
            <a:r>
              <a:rPr lang="en-US" dirty="0">
                <a:solidFill>
                  <a:srgbClr val="BFBFBF"/>
                </a:solidFill>
              </a:rPr>
              <a:t>Where We Stand in Development</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Econ 340, Deardorff, Lecture 21: Development Aid</a:t>
            </a:r>
          </a:p>
        </p:txBody>
      </p:sp>
      <p:sp>
        <p:nvSpPr>
          <p:cNvPr id="33795" name="Slide Number Placeholder 5"/>
          <p:cNvSpPr>
            <a:spLocks noGrp="1"/>
          </p:cNvSpPr>
          <p:nvPr>
            <p:ph type="sldNum" sz="quarter" idx="12"/>
          </p:nvPr>
        </p:nvSpPr>
        <p:spPr>
          <a:noFill/>
        </p:spPr>
        <p:txBody>
          <a:bodyPr/>
          <a:lstStyle/>
          <a:p>
            <a:fld id="{E19E7A9D-A96F-4B46-9F18-9DC3B224DB03}" type="slidenum">
              <a:rPr lang="en-US" smtClean="0">
                <a:latin typeface="Arial" pitchFamily="-65" charset="0"/>
              </a:rPr>
              <a:pPr/>
              <a:t>32</a:t>
            </a:fld>
            <a:endParaRPr lang="en-US">
              <a:latin typeface="Arial" pitchFamily="-65" charset="0"/>
            </a:endParaRPr>
          </a:p>
        </p:txBody>
      </p:sp>
      <p:sp>
        <p:nvSpPr>
          <p:cNvPr id="33796" name="Rectangle 2"/>
          <p:cNvSpPr>
            <a:spLocks noGrp="1" noChangeArrowheads="1"/>
          </p:cNvSpPr>
          <p:nvPr>
            <p:ph type="title"/>
          </p:nvPr>
        </p:nvSpPr>
        <p:spPr/>
        <p:txBody>
          <a:bodyPr/>
          <a:lstStyle/>
          <a:p>
            <a:pPr eaLnBrk="1" hangingPunct="1"/>
            <a:r>
              <a:rPr lang="en-US"/>
              <a:t>Does Aid Work?</a:t>
            </a:r>
          </a:p>
        </p:txBody>
      </p:sp>
      <p:sp>
        <p:nvSpPr>
          <p:cNvPr id="621571" name="Rectangle 3"/>
          <p:cNvSpPr>
            <a:spLocks noGrp="1" noChangeArrowheads="1"/>
          </p:cNvSpPr>
          <p:nvPr>
            <p:ph type="body" idx="1"/>
          </p:nvPr>
        </p:nvSpPr>
        <p:spPr/>
        <p:txBody>
          <a:bodyPr/>
          <a:lstStyle/>
          <a:p>
            <a:pPr eaLnBrk="1" hangingPunct="1">
              <a:lnSpc>
                <a:spcPct val="90000"/>
              </a:lnSpc>
            </a:pPr>
            <a:r>
              <a:rPr lang="en-US" sz="2800" dirty="0"/>
              <a:t>Not always:  Many countries that have gotten aid have become poorer</a:t>
            </a:r>
          </a:p>
          <a:p>
            <a:pPr eaLnBrk="1" hangingPunct="1">
              <a:lnSpc>
                <a:spcPct val="90000"/>
              </a:lnSpc>
            </a:pPr>
            <a:r>
              <a:rPr lang="en-US" sz="2800" dirty="0"/>
              <a:t>Most attempts to find evidence of a positive effect of aid on economic growth have failed  </a:t>
            </a:r>
          </a:p>
          <a:p>
            <a:pPr lvl="1" eaLnBrk="1" hangingPunct="1">
              <a:lnSpc>
                <a:spcPct val="90000"/>
              </a:lnSpc>
            </a:pPr>
            <a:r>
              <a:rPr lang="en-US" sz="2400" dirty="0" err="1">
                <a:ea typeface="ＭＳ Ｐゴシック" pitchFamily="-65" charset="-128"/>
              </a:rPr>
              <a:t>Rajan</a:t>
            </a:r>
            <a:r>
              <a:rPr lang="en-US" sz="2400" dirty="0">
                <a:ea typeface="ＭＳ Ｐゴシック" pitchFamily="-65" charset="-128"/>
              </a:rPr>
              <a:t> and Subramanian (not assigned) looked at experience of many countries over 1960-2000</a:t>
            </a:r>
          </a:p>
          <a:p>
            <a:pPr lvl="1" eaLnBrk="1" hangingPunct="1">
              <a:lnSpc>
                <a:spcPct val="90000"/>
              </a:lnSpc>
            </a:pPr>
            <a:r>
              <a:rPr lang="en-US" sz="2400" dirty="0">
                <a:ea typeface="ＭＳ Ｐゴシック" pitchFamily="-65" charset="-128"/>
              </a:rPr>
              <a:t>They found no evidence that aid mattered for growth</a:t>
            </a:r>
          </a:p>
          <a:p>
            <a:pPr lvl="2" eaLnBrk="1" hangingPunct="1">
              <a:lnSpc>
                <a:spcPct val="90000"/>
              </a:lnSpc>
            </a:pPr>
            <a:r>
              <a:rPr lang="en-US" sz="2000" dirty="0">
                <a:ea typeface="ＭＳ Ｐゴシック" pitchFamily="-65" charset="-128"/>
              </a:rPr>
              <a:t>Policies and institutions of countries did not matter</a:t>
            </a:r>
          </a:p>
          <a:p>
            <a:pPr lvl="2" eaLnBrk="1" hangingPunct="1">
              <a:lnSpc>
                <a:spcPct val="90000"/>
              </a:lnSpc>
            </a:pPr>
            <a:r>
              <a:rPr lang="en-US" sz="2000" dirty="0">
                <a:ea typeface="ＭＳ Ｐゴシック" pitchFamily="-65" charset="-128"/>
              </a:rPr>
              <a:t>Type of aid did not matter</a:t>
            </a:r>
          </a:p>
          <a:p>
            <a:pPr lvl="1" eaLnBrk="1" hangingPunct="1">
              <a:lnSpc>
                <a:spcPct val="90000"/>
              </a:lnSpc>
            </a:pPr>
            <a:r>
              <a:rPr lang="en-US" sz="2400" dirty="0">
                <a:ea typeface="ＭＳ Ｐゴシック" pitchFamily="-65" charset="-128"/>
              </a:rPr>
              <a:t>This does </a:t>
            </a:r>
            <a:r>
              <a:rPr lang="en-US" sz="2400" i="1" u="sng" dirty="0">
                <a:ea typeface="ＭＳ Ｐゴシック" pitchFamily="-65" charset="-128"/>
              </a:rPr>
              <a:t>not</a:t>
            </a:r>
            <a:r>
              <a:rPr lang="en-US" sz="2400" i="1" dirty="0">
                <a:ea typeface="ＭＳ Ｐゴシック" pitchFamily="-65" charset="-128"/>
              </a:rPr>
              <a:t> </a:t>
            </a:r>
            <a:r>
              <a:rPr lang="en-US" sz="2400" dirty="0">
                <a:ea typeface="ＭＳ Ｐゴシック" pitchFamily="-65" charset="-128"/>
              </a:rPr>
              <a:t>mean that aid doesn’t reduce poverty; they didn’t look at that (they looked at </a:t>
            </a:r>
            <a:r>
              <a:rPr lang="en-US" sz="2400" u="sng" dirty="0">
                <a:ea typeface="ＭＳ Ｐゴシック" pitchFamily="-65" charset="-128"/>
              </a:rPr>
              <a:t>growth)</a:t>
            </a:r>
            <a:endParaRPr lang="en-US" sz="2400"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1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1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15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1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Econ 340, Deardorff, Lecture 21: Development Aid</a:t>
            </a:r>
          </a:p>
        </p:txBody>
      </p:sp>
      <p:sp>
        <p:nvSpPr>
          <p:cNvPr id="33795" name="Slide Number Placeholder 5"/>
          <p:cNvSpPr>
            <a:spLocks noGrp="1"/>
          </p:cNvSpPr>
          <p:nvPr>
            <p:ph type="sldNum" sz="quarter" idx="12"/>
          </p:nvPr>
        </p:nvSpPr>
        <p:spPr>
          <a:noFill/>
        </p:spPr>
        <p:txBody>
          <a:bodyPr/>
          <a:lstStyle/>
          <a:p>
            <a:fld id="{E19E7A9D-A96F-4B46-9F18-9DC3B224DB03}" type="slidenum">
              <a:rPr lang="en-US" smtClean="0">
                <a:latin typeface="Arial" pitchFamily="-65" charset="0"/>
              </a:rPr>
              <a:pPr/>
              <a:t>33</a:t>
            </a:fld>
            <a:endParaRPr lang="en-US">
              <a:latin typeface="Arial" pitchFamily="-65" charset="0"/>
            </a:endParaRPr>
          </a:p>
        </p:txBody>
      </p:sp>
      <p:sp>
        <p:nvSpPr>
          <p:cNvPr id="33796" name="Rectangle 2"/>
          <p:cNvSpPr>
            <a:spLocks noGrp="1" noChangeArrowheads="1"/>
          </p:cNvSpPr>
          <p:nvPr>
            <p:ph type="title"/>
          </p:nvPr>
        </p:nvSpPr>
        <p:spPr/>
        <p:txBody>
          <a:bodyPr/>
          <a:lstStyle/>
          <a:p>
            <a:pPr eaLnBrk="1" hangingPunct="1"/>
            <a:r>
              <a:rPr lang="en-US"/>
              <a:t>Does Aid Work?</a:t>
            </a:r>
          </a:p>
        </p:txBody>
      </p:sp>
      <p:sp>
        <p:nvSpPr>
          <p:cNvPr id="621571" name="Rectangle 3"/>
          <p:cNvSpPr>
            <a:spLocks noGrp="1" noChangeArrowheads="1"/>
          </p:cNvSpPr>
          <p:nvPr>
            <p:ph type="body" idx="1"/>
          </p:nvPr>
        </p:nvSpPr>
        <p:spPr/>
        <p:txBody>
          <a:bodyPr/>
          <a:lstStyle/>
          <a:p>
            <a:pPr eaLnBrk="1" hangingPunct="1">
              <a:lnSpc>
                <a:spcPct val="90000"/>
              </a:lnSpc>
            </a:pPr>
            <a:r>
              <a:rPr lang="en-US" sz="2800" dirty="0" err="1"/>
              <a:t>Eberstadt</a:t>
            </a:r>
            <a:r>
              <a:rPr lang="en-US" sz="2800" dirty="0"/>
              <a:t> and Adelman (assigned reading) review the track record of aid:</a:t>
            </a:r>
          </a:p>
          <a:p>
            <a:pPr lvl="1" eaLnBrk="1" hangingPunct="1">
              <a:lnSpc>
                <a:spcPct val="90000"/>
              </a:lnSpc>
            </a:pPr>
            <a:r>
              <a:rPr lang="en-US" sz="2400" dirty="0"/>
              <a:t>“…it has not been demonstrated that official development assistance makes a regular and predictable contribution to overall macroeconomic growth.” </a:t>
            </a:r>
          </a:p>
          <a:p>
            <a:pPr lvl="1" eaLnBrk="1" hangingPunct="1">
              <a:lnSpc>
                <a:spcPct val="90000"/>
              </a:lnSpc>
            </a:pPr>
            <a:r>
              <a:rPr lang="en-US" sz="2400" dirty="0"/>
              <a:t>“The [World] Bank’s evaluation unit found that its poverty reduction record remains problematic.” </a:t>
            </a:r>
            <a:endParaRPr lang="en-US" sz="2400"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Econ 340, Deardorff, Lecture 21: Development Aid</a:t>
            </a:r>
          </a:p>
        </p:txBody>
      </p:sp>
      <p:sp>
        <p:nvSpPr>
          <p:cNvPr id="33795" name="Slide Number Placeholder 5"/>
          <p:cNvSpPr>
            <a:spLocks noGrp="1"/>
          </p:cNvSpPr>
          <p:nvPr>
            <p:ph type="sldNum" sz="quarter" idx="12"/>
          </p:nvPr>
        </p:nvSpPr>
        <p:spPr>
          <a:noFill/>
        </p:spPr>
        <p:txBody>
          <a:bodyPr/>
          <a:lstStyle/>
          <a:p>
            <a:fld id="{E19E7A9D-A96F-4B46-9F18-9DC3B224DB03}" type="slidenum">
              <a:rPr lang="en-US" smtClean="0">
                <a:latin typeface="Arial" pitchFamily="-65" charset="0"/>
              </a:rPr>
              <a:pPr/>
              <a:t>34</a:t>
            </a:fld>
            <a:endParaRPr lang="en-US">
              <a:latin typeface="Arial" pitchFamily="-65" charset="0"/>
            </a:endParaRPr>
          </a:p>
        </p:txBody>
      </p:sp>
      <p:sp>
        <p:nvSpPr>
          <p:cNvPr id="33796" name="Rectangle 2"/>
          <p:cNvSpPr>
            <a:spLocks noGrp="1" noChangeArrowheads="1"/>
          </p:cNvSpPr>
          <p:nvPr>
            <p:ph type="title"/>
          </p:nvPr>
        </p:nvSpPr>
        <p:spPr/>
        <p:txBody>
          <a:bodyPr/>
          <a:lstStyle/>
          <a:p>
            <a:pPr eaLnBrk="1" hangingPunct="1"/>
            <a:r>
              <a:rPr lang="en-US"/>
              <a:t>Does Aid Work?</a:t>
            </a:r>
          </a:p>
        </p:txBody>
      </p:sp>
      <p:pic>
        <p:nvPicPr>
          <p:cNvPr id="4" name="Picture 3"/>
          <p:cNvPicPr>
            <a:picLocks noChangeAspect="1"/>
          </p:cNvPicPr>
          <p:nvPr/>
        </p:nvPicPr>
        <p:blipFill>
          <a:blip r:embed="rId2"/>
          <a:stretch>
            <a:fillRect/>
          </a:stretch>
        </p:blipFill>
        <p:spPr>
          <a:xfrm>
            <a:off x="0" y="1752600"/>
            <a:ext cx="9144000" cy="4548948"/>
          </a:xfrm>
          <a:prstGeom prst="rect">
            <a:avLst/>
          </a:prstGeom>
        </p:spPr>
      </p:pic>
      <p:sp>
        <p:nvSpPr>
          <p:cNvPr id="9" name="Content Placeholder 1"/>
          <p:cNvSpPr>
            <a:spLocks noGrp="1"/>
          </p:cNvSpPr>
          <p:nvPr>
            <p:ph idx="1"/>
          </p:nvPr>
        </p:nvSpPr>
        <p:spPr>
          <a:xfrm>
            <a:off x="457200" y="1219200"/>
            <a:ext cx="8229600" cy="4525963"/>
          </a:xfrm>
        </p:spPr>
        <p:txBody>
          <a:bodyPr/>
          <a:lstStyle/>
          <a:p>
            <a:r>
              <a:rPr lang="en-US" sz="2800" dirty="0"/>
              <a:t>Economist, “Aid to the Rescue” 2014</a:t>
            </a:r>
          </a:p>
        </p:txBody>
      </p:sp>
      <p:sp>
        <p:nvSpPr>
          <p:cNvPr id="7" name="Oval 6">
            <a:extLst>
              <a:ext uri="{FF2B5EF4-FFF2-40B4-BE49-F238E27FC236}">
                <a16:creationId xmlns:a16="http://schemas.microsoft.com/office/drawing/2014/main" id="{2959CDC0-935D-BD43-A64E-31DF7104D64D}"/>
              </a:ext>
            </a:extLst>
          </p:cNvPr>
          <p:cNvSpPr/>
          <p:nvPr/>
        </p:nvSpPr>
        <p:spPr>
          <a:xfrm>
            <a:off x="4343400" y="1981200"/>
            <a:ext cx="3276600" cy="838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9DEC9A-EC4E-E440-B23F-3B8803C3E3C5}"/>
              </a:ext>
            </a:extLst>
          </p:cNvPr>
          <p:cNvSpPr txBox="1"/>
          <p:nvPr/>
        </p:nvSpPr>
        <p:spPr>
          <a:xfrm>
            <a:off x="7315200" y="609600"/>
            <a:ext cx="1371600" cy="646331"/>
          </a:xfrm>
          <a:prstGeom prst="rect">
            <a:avLst/>
          </a:prstGeom>
          <a:noFill/>
        </p:spPr>
        <p:txBody>
          <a:bodyPr wrap="square" rtlCol="0">
            <a:spAutoFit/>
          </a:bodyPr>
          <a:lstStyle/>
          <a:p>
            <a:pPr algn="ctr"/>
            <a:r>
              <a:rPr lang="en-US" sz="3600" dirty="0">
                <a:solidFill>
                  <a:srgbClr val="FF0000"/>
                </a:solidFill>
              </a:rPr>
              <a:t>HIPC</a:t>
            </a:r>
          </a:p>
        </p:txBody>
      </p:sp>
      <p:cxnSp>
        <p:nvCxnSpPr>
          <p:cNvPr id="5" name="Straight Connector 4">
            <a:extLst>
              <a:ext uri="{FF2B5EF4-FFF2-40B4-BE49-F238E27FC236}">
                <a16:creationId xmlns:a16="http://schemas.microsoft.com/office/drawing/2014/main" id="{8374B370-5A9C-B541-8D9F-0A8E47BE8406}"/>
              </a:ext>
            </a:extLst>
          </p:cNvPr>
          <p:cNvCxnSpPr>
            <a:endCxn id="7" idx="7"/>
          </p:cNvCxnSpPr>
          <p:nvPr/>
        </p:nvCxnSpPr>
        <p:spPr>
          <a:xfrm flipH="1">
            <a:off x="7140153" y="1219200"/>
            <a:ext cx="327447" cy="88475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72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Econ 340, Deardorff, Lecture 21: Development Aid</a:t>
            </a:r>
          </a:p>
        </p:txBody>
      </p:sp>
      <p:sp>
        <p:nvSpPr>
          <p:cNvPr id="33795" name="Slide Number Placeholder 5"/>
          <p:cNvSpPr>
            <a:spLocks noGrp="1"/>
          </p:cNvSpPr>
          <p:nvPr>
            <p:ph type="sldNum" sz="quarter" idx="12"/>
          </p:nvPr>
        </p:nvSpPr>
        <p:spPr>
          <a:noFill/>
        </p:spPr>
        <p:txBody>
          <a:bodyPr/>
          <a:lstStyle/>
          <a:p>
            <a:fld id="{E19E7A9D-A96F-4B46-9F18-9DC3B224DB03}" type="slidenum">
              <a:rPr lang="en-US" smtClean="0">
                <a:latin typeface="Arial" pitchFamily="-65" charset="0"/>
              </a:rPr>
              <a:pPr/>
              <a:t>35</a:t>
            </a:fld>
            <a:endParaRPr lang="en-US">
              <a:latin typeface="Arial" pitchFamily="-65" charset="0"/>
            </a:endParaRPr>
          </a:p>
        </p:txBody>
      </p:sp>
      <p:sp>
        <p:nvSpPr>
          <p:cNvPr id="33796" name="Rectangle 2"/>
          <p:cNvSpPr>
            <a:spLocks noGrp="1" noChangeArrowheads="1"/>
          </p:cNvSpPr>
          <p:nvPr>
            <p:ph type="title"/>
          </p:nvPr>
        </p:nvSpPr>
        <p:spPr/>
        <p:txBody>
          <a:bodyPr/>
          <a:lstStyle/>
          <a:p>
            <a:pPr eaLnBrk="1" hangingPunct="1"/>
            <a:r>
              <a:rPr lang="en-US"/>
              <a:t>Does Aid Work?</a:t>
            </a:r>
          </a:p>
        </p:txBody>
      </p:sp>
      <p:sp>
        <p:nvSpPr>
          <p:cNvPr id="2" name="Content Placeholder 1"/>
          <p:cNvSpPr>
            <a:spLocks noGrp="1"/>
          </p:cNvSpPr>
          <p:nvPr>
            <p:ph idx="1"/>
          </p:nvPr>
        </p:nvSpPr>
        <p:spPr/>
        <p:txBody>
          <a:bodyPr/>
          <a:lstStyle/>
          <a:p>
            <a:r>
              <a:rPr lang="en-US" sz="2800" dirty="0"/>
              <a:t>Economist, “Aid to the Rescue” 2014</a:t>
            </a:r>
          </a:p>
          <a:p>
            <a:pPr lvl="1"/>
            <a:r>
              <a:rPr lang="en-US" sz="2400" dirty="0"/>
              <a:t>Cites new work that </a:t>
            </a:r>
            <a:r>
              <a:rPr lang="en-US" sz="2400" u="sng" dirty="0"/>
              <a:t>does</a:t>
            </a:r>
            <a:r>
              <a:rPr lang="en-US" sz="2400" dirty="0"/>
              <a:t> show positive causal link between aid and growth</a:t>
            </a:r>
          </a:p>
          <a:p>
            <a:pPr lvl="1"/>
            <a:r>
              <a:rPr lang="en-US" sz="2400" dirty="0"/>
              <a:t>Answering this question is hard because causation goes both directions</a:t>
            </a:r>
          </a:p>
          <a:p>
            <a:pPr lvl="2"/>
            <a:r>
              <a:rPr lang="en-US" sz="2000" dirty="0"/>
              <a:t>Study cited uses as “instrumental variable”: crossing the $1,200 per capita income threshold where aid is cut off</a:t>
            </a:r>
          </a:p>
          <a:p>
            <a:pPr lvl="1"/>
            <a:r>
              <a:rPr lang="en-US" sz="2400" dirty="0"/>
              <a:t>But effect is small, and may not be worth the money spent, even though aid is still well below the target of 0.7% of GDP</a:t>
            </a:r>
          </a:p>
        </p:txBody>
      </p:sp>
    </p:spTree>
    <p:extLst>
      <p:ext uri="{BB962C8B-B14F-4D97-AF65-F5344CB8AC3E}">
        <p14:creationId xmlns:p14="http://schemas.microsoft.com/office/powerpoint/2010/main" val="133058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Econ 340, Deardorff, Lecture 21: Development Aid</a:t>
            </a:r>
          </a:p>
        </p:txBody>
      </p:sp>
      <p:sp>
        <p:nvSpPr>
          <p:cNvPr id="33795" name="Slide Number Placeholder 5"/>
          <p:cNvSpPr>
            <a:spLocks noGrp="1"/>
          </p:cNvSpPr>
          <p:nvPr>
            <p:ph type="sldNum" sz="quarter" idx="12"/>
          </p:nvPr>
        </p:nvSpPr>
        <p:spPr>
          <a:noFill/>
        </p:spPr>
        <p:txBody>
          <a:bodyPr/>
          <a:lstStyle/>
          <a:p>
            <a:fld id="{E19E7A9D-A96F-4B46-9F18-9DC3B224DB03}" type="slidenum">
              <a:rPr lang="en-US" smtClean="0">
                <a:latin typeface="Arial" pitchFamily="-65" charset="0"/>
              </a:rPr>
              <a:pPr/>
              <a:t>36</a:t>
            </a:fld>
            <a:endParaRPr lang="en-US">
              <a:latin typeface="Arial" pitchFamily="-65" charset="0"/>
            </a:endParaRPr>
          </a:p>
        </p:txBody>
      </p:sp>
      <p:sp>
        <p:nvSpPr>
          <p:cNvPr id="33796" name="Rectangle 2"/>
          <p:cNvSpPr>
            <a:spLocks noGrp="1" noChangeArrowheads="1"/>
          </p:cNvSpPr>
          <p:nvPr>
            <p:ph type="title"/>
          </p:nvPr>
        </p:nvSpPr>
        <p:spPr/>
        <p:txBody>
          <a:bodyPr/>
          <a:lstStyle/>
          <a:p>
            <a:pPr eaLnBrk="1" hangingPunct="1"/>
            <a:r>
              <a:rPr lang="en-US"/>
              <a:t>Does Aid Work?</a:t>
            </a:r>
          </a:p>
        </p:txBody>
      </p:sp>
      <p:sp>
        <p:nvSpPr>
          <p:cNvPr id="2" name="Content Placeholder 1"/>
          <p:cNvSpPr>
            <a:spLocks noGrp="1"/>
          </p:cNvSpPr>
          <p:nvPr>
            <p:ph idx="1"/>
          </p:nvPr>
        </p:nvSpPr>
        <p:spPr/>
        <p:txBody>
          <a:bodyPr/>
          <a:lstStyle/>
          <a:p>
            <a:r>
              <a:rPr lang="en-US" dirty="0"/>
              <a:t>Economist, “Aid to the Rescue” 2014</a:t>
            </a:r>
          </a:p>
          <a:p>
            <a:pPr lvl="1"/>
            <a:r>
              <a:rPr lang="en-US" dirty="0"/>
              <a:t>Reasons why aid may be harmful:</a:t>
            </a:r>
          </a:p>
          <a:p>
            <a:pPr lvl="2"/>
            <a:r>
              <a:rPr lang="en-US" dirty="0"/>
              <a:t>Fostering dependency</a:t>
            </a:r>
          </a:p>
          <a:p>
            <a:pPr lvl="2"/>
            <a:r>
              <a:rPr lang="en-US" dirty="0"/>
              <a:t>Propping up oppressive or incompetent regimes</a:t>
            </a:r>
          </a:p>
          <a:p>
            <a:pPr lvl="2"/>
            <a:r>
              <a:rPr lang="en-US" dirty="0"/>
              <a:t>Pushing up the value of poor countries’ currencies, thereby undermining the competitiveness of their exports </a:t>
            </a:r>
          </a:p>
        </p:txBody>
      </p:sp>
    </p:spTree>
    <p:extLst>
      <p:ext uri="{BB962C8B-B14F-4D97-AF65-F5344CB8AC3E}">
        <p14:creationId xmlns:p14="http://schemas.microsoft.com/office/powerpoint/2010/main" val="1009805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Does aid help poor countries grow?</a:t>
            </a:r>
          </a:p>
          <a:p>
            <a:pPr marL="914400" lvl="1" indent="-457200">
              <a:buFont typeface="+mj-lt"/>
              <a:buAutoNum type="alphaLcParenR"/>
            </a:pPr>
            <a:r>
              <a:rPr lang="en-US" sz="2000" dirty="0"/>
              <a:t>Many studies fail to find evidence that it does</a:t>
            </a:r>
          </a:p>
          <a:p>
            <a:pPr marL="914400" lvl="1" indent="-457200">
              <a:buFont typeface="+mj-lt"/>
              <a:buAutoNum type="alphaLcParenR"/>
            </a:pPr>
            <a:r>
              <a:rPr lang="en-US" sz="2000" dirty="0"/>
              <a:t>One study finds a causal link from aid to growth</a:t>
            </a:r>
          </a:p>
          <a:p>
            <a:pPr marL="914400" lvl="1" indent="-457200">
              <a:buFont typeface="+mj-lt"/>
              <a:buAutoNum type="alphaLcParenR"/>
            </a:pPr>
            <a:r>
              <a:rPr lang="en-US" sz="2000" dirty="0"/>
              <a:t>The evidence is mixed</a:t>
            </a:r>
          </a:p>
          <a:p>
            <a:pPr marL="914400" lvl="1" indent="-457200">
              <a:buFont typeface="+mj-lt"/>
              <a:buAutoNum type="alphaLcParenR"/>
            </a:pPr>
            <a:r>
              <a:rPr lang="en-US" sz="2000" dirty="0"/>
              <a:t>All of the above</a:t>
            </a:r>
          </a:p>
          <a:p>
            <a:pPr marL="914400" lvl="1" indent="-457200">
              <a:buFont typeface="+mj-lt"/>
              <a:buAutoNum type="alphaLcParenR"/>
            </a:pPr>
            <a:r>
              <a:rPr lang="en-US" sz="2000" dirty="0"/>
              <a:t>None of the above</a:t>
            </a:r>
          </a:p>
          <a:p>
            <a:pPr marL="971550" lvl="1" indent="-514350">
              <a:buFont typeface="+mj-lt"/>
              <a:buAutoNum type="alphaLcParenR"/>
            </a:pPr>
            <a:endParaRPr lang="en-US" sz="2000" dirty="0"/>
          </a:p>
        </p:txBody>
      </p:sp>
      <p:sp>
        <p:nvSpPr>
          <p:cNvPr id="6" name="TextBox 5"/>
          <p:cNvSpPr txBox="1"/>
          <p:nvPr/>
        </p:nvSpPr>
        <p:spPr>
          <a:xfrm>
            <a:off x="609600" y="27432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4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What effect does aid to a country have on the value of its currency?</a:t>
            </a:r>
          </a:p>
          <a:p>
            <a:pPr marL="914400" lvl="1" indent="-457200">
              <a:buFont typeface="+mj-lt"/>
              <a:buAutoNum type="alphaLcParenR"/>
            </a:pPr>
            <a:r>
              <a:rPr lang="en-US" sz="2000" dirty="0"/>
              <a:t>Causes it to appreciate, hurting its exports</a:t>
            </a:r>
          </a:p>
          <a:p>
            <a:pPr marL="914400" lvl="1" indent="-457200">
              <a:buFont typeface="+mj-lt"/>
              <a:buAutoNum type="alphaLcParenR"/>
            </a:pPr>
            <a:r>
              <a:rPr lang="en-US" sz="2000" dirty="0"/>
              <a:t>Causes it to depreciate, hurting its exports</a:t>
            </a:r>
          </a:p>
          <a:p>
            <a:pPr marL="914400" lvl="1" indent="-457200">
              <a:buFont typeface="+mj-lt"/>
              <a:buAutoNum type="alphaLcParenR"/>
            </a:pPr>
            <a:r>
              <a:rPr lang="en-US" sz="2000" dirty="0"/>
              <a:t>Causes it to appreciate, hurting it imports</a:t>
            </a:r>
          </a:p>
          <a:p>
            <a:pPr marL="914400" lvl="1" indent="-457200">
              <a:buFont typeface="+mj-lt"/>
              <a:buAutoNum type="alphaLcParenR"/>
            </a:pPr>
            <a:r>
              <a:rPr lang="en-US" sz="2000" dirty="0"/>
              <a:t>Causes it to depreciate, hurting it imports</a:t>
            </a:r>
          </a:p>
          <a:p>
            <a:pPr marL="914400" lvl="1" indent="-457200">
              <a:buFont typeface="+mj-lt"/>
              <a:buAutoNum type="alphaLcParenR"/>
            </a:pPr>
            <a:r>
              <a:rPr lang="en-US" sz="2000" dirty="0"/>
              <a:t>There is no effect of aid on the exchange rate</a:t>
            </a:r>
          </a:p>
          <a:p>
            <a:pPr marL="457200" lvl="1" indent="0">
              <a:buNone/>
            </a:pPr>
            <a:endParaRPr lang="en-US" sz="2000" dirty="0"/>
          </a:p>
        </p:txBody>
      </p:sp>
      <p:sp>
        <p:nvSpPr>
          <p:cNvPr id="6" name="TextBox 5"/>
          <p:cNvSpPr txBox="1"/>
          <p:nvPr/>
        </p:nvSpPr>
        <p:spPr>
          <a:xfrm>
            <a:off x="609600" y="19812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4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39</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solidFill>
                  <a:srgbClr val="BFBFBF"/>
                </a:solidFill>
              </a:rPr>
              <a:t>Why Should We Care?</a:t>
            </a:r>
          </a:p>
          <a:p>
            <a:pPr eaLnBrk="1" hangingPunct="1"/>
            <a:r>
              <a:rPr lang="en-US" dirty="0">
                <a:solidFill>
                  <a:srgbClr val="BFBFBF"/>
                </a:solidFill>
              </a:rPr>
              <a:t>Who Gives Aid?</a:t>
            </a:r>
          </a:p>
          <a:p>
            <a:pPr eaLnBrk="1" hangingPunct="1"/>
            <a:r>
              <a:rPr lang="en-US" dirty="0">
                <a:solidFill>
                  <a:srgbClr val="BFBFBF"/>
                </a:solidFill>
              </a:rPr>
              <a:t>Does Aid Work?</a:t>
            </a:r>
          </a:p>
          <a:p>
            <a:pPr eaLnBrk="1" hangingPunct="1"/>
            <a:r>
              <a:rPr lang="en-US" dirty="0"/>
              <a:t>Pros and Cons of Aid</a:t>
            </a:r>
          </a:p>
          <a:p>
            <a:pPr eaLnBrk="1" hangingPunct="1"/>
            <a:r>
              <a:rPr lang="en-US" dirty="0">
                <a:solidFill>
                  <a:srgbClr val="BFBFBF"/>
                </a:solidFill>
              </a:rPr>
              <a:t>Policy Recommendations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00CD25-253A-6E40-A077-9DBC367358D8}"/>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E0ACA108-51B5-E148-AB1F-B6F27FD8F26D}"/>
              </a:ext>
            </a:extLst>
          </p:cNvPr>
          <p:cNvSpPr>
            <a:spLocks noGrp="1"/>
          </p:cNvSpPr>
          <p:nvPr>
            <p:ph type="sldNum" sz="quarter" idx="12"/>
          </p:nvPr>
        </p:nvSpPr>
        <p:spPr/>
        <p:txBody>
          <a:bodyPr/>
          <a:lstStyle/>
          <a:p>
            <a:pPr>
              <a:defRPr/>
            </a:pPr>
            <a:fld id="{B81578B9-3ECA-8B40-887D-94B57B402DD8}" type="slidenum">
              <a:rPr lang="en-US" smtClean="0"/>
              <a:pPr>
                <a:defRPr/>
              </a:pPr>
              <a:t>4</a:t>
            </a:fld>
            <a:endParaRPr lang="en-US"/>
          </a:p>
        </p:txBody>
      </p:sp>
      <p:pic>
        <p:nvPicPr>
          <p:cNvPr id="6" name="Picture 5">
            <a:extLst>
              <a:ext uri="{FF2B5EF4-FFF2-40B4-BE49-F238E27FC236}">
                <a16:creationId xmlns:a16="http://schemas.microsoft.com/office/drawing/2014/main" id="{F160C0BB-8C9D-C341-9C14-58496C5B93EF}"/>
              </a:ext>
            </a:extLst>
          </p:cNvPr>
          <p:cNvPicPr>
            <a:picLocks noChangeAspect="1"/>
          </p:cNvPicPr>
          <p:nvPr/>
        </p:nvPicPr>
        <p:blipFill>
          <a:blip r:embed="rId2"/>
          <a:stretch>
            <a:fillRect/>
          </a:stretch>
        </p:blipFill>
        <p:spPr>
          <a:xfrm>
            <a:off x="0" y="200256"/>
            <a:ext cx="9144000" cy="6457488"/>
          </a:xfrm>
          <a:prstGeom prst="rect">
            <a:avLst/>
          </a:prstGeom>
        </p:spPr>
      </p:pic>
      <p:sp>
        <p:nvSpPr>
          <p:cNvPr id="7" name="TextBox 6">
            <a:extLst>
              <a:ext uri="{FF2B5EF4-FFF2-40B4-BE49-F238E27FC236}">
                <a16:creationId xmlns:a16="http://schemas.microsoft.com/office/drawing/2014/main" id="{5344BB30-E7F9-EB47-9DA3-6E2A9155DB3B}"/>
              </a:ext>
            </a:extLst>
          </p:cNvPr>
          <p:cNvSpPr txBox="1"/>
          <p:nvPr/>
        </p:nvSpPr>
        <p:spPr>
          <a:xfrm>
            <a:off x="4800600" y="762000"/>
            <a:ext cx="3733800" cy="369332"/>
          </a:xfrm>
          <a:prstGeom prst="rect">
            <a:avLst/>
          </a:prstGeom>
          <a:solidFill>
            <a:schemeClr val="bg1"/>
          </a:solidFill>
        </p:spPr>
        <p:txBody>
          <a:bodyPr wrap="square" rtlCol="0">
            <a:spAutoFit/>
          </a:bodyPr>
          <a:lstStyle/>
          <a:p>
            <a:pPr algn="ctr"/>
            <a:r>
              <a:rPr lang="en-US" dirty="0"/>
              <a:t>(These are year-on-year changes.)</a:t>
            </a:r>
          </a:p>
        </p:txBody>
      </p:sp>
    </p:spTree>
    <p:extLst>
      <p:ext uri="{BB962C8B-B14F-4D97-AF65-F5344CB8AC3E}">
        <p14:creationId xmlns:p14="http://schemas.microsoft.com/office/powerpoint/2010/main" val="6039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a:t>Econ 340, Deardorff, Lecture 21: Development Aid</a:t>
            </a:r>
          </a:p>
        </p:txBody>
      </p:sp>
      <p:sp>
        <p:nvSpPr>
          <p:cNvPr id="34819" name="Slide Number Placeholder 5"/>
          <p:cNvSpPr>
            <a:spLocks noGrp="1"/>
          </p:cNvSpPr>
          <p:nvPr>
            <p:ph type="sldNum" sz="quarter" idx="12"/>
          </p:nvPr>
        </p:nvSpPr>
        <p:spPr>
          <a:noFill/>
        </p:spPr>
        <p:txBody>
          <a:bodyPr/>
          <a:lstStyle/>
          <a:p>
            <a:fld id="{0EAA8BA6-6C5E-9641-AB32-7DA8742086BD}" type="slidenum">
              <a:rPr lang="en-US" smtClean="0">
                <a:latin typeface="Arial" pitchFamily="-65" charset="0"/>
              </a:rPr>
              <a:pPr/>
              <a:t>40</a:t>
            </a:fld>
            <a:endParaRPr lang="en-US">
              <a:latin typeface="Arial" pitchFamily="-65" charset="0"/>
            </a:endParaRPr>
          </a:p>
        </p:txBody>
      </p:sp>
      <p:sp>
        <p:nvSpPr>
          <p:cNvPr id="34820" name="Rectangle 2"/>
          <p:cNvSpPr>
            <a:spLocks noGrp="1" noChangeArrowheads="1"/>
          </p:cNvSpPr>
          <p:nvPr>
            <p:ph type="title"/>
          </p:nvPr>
        </p:nvSpPr>
        <p:spPr>
          <a:xfrm>
            <a:off x="428625" y="242888"/>
            <a:ext cx="8229600" cy="1143000"/>
          </a:xfrm>
        </p:spPr>
        <p:txBody>
          <a:bodyPr/>
          <a:lstStyle/>
          <a:p>
            <a:pPr eaLnBrk="1" hangingPunct="1"/>
            <a:r>
              <a:rPr lang="en-US" sz="4000"/>
              <a:t>Pros and Cons of Aid</a:t>
            </a:r>
          </a:p>
        </p:txBody>
      </p:sp>
      <p:sp>
        <p:nvSpPr>
          <p:cNvPr id="607235" name="Rectangle 3"/>
          <p:cNvSpPr>
            <a:spLocks noGrp="1" noChangeArrowheads="1"/>
          </p:cNvSpPr>
          <p:nvPr>
            <p:ph type="body" idx="1"/>
          </p:nvPr>
        </p:nvSpPr>
        <p:spPr>
          <a:xfrm>
            <a:off x="457200" y="1600200"/>
            <a:ext cx="8229600" cy="4191000"/>
          </a:xfrm>
        </p:spPr>
        <p:txBody>
          <a:bodyPr/>
          <a:lstStyle/>
          <a:p>
            <a:pPr eaLnBrk="1" hangingPunct="1"/>
            <a:endParaRPr lang="en-US"/>
          </a:p>
          <a:p>
            <a:pPr eaLnBrk="1" hangingPunct="1"/>
            <a:r>
              <a:rPr lang="en-US"/>
              <a:t>Pro:	Much is needed</a:t>
            </a:r>
          </a:p>
          <a:p>
            <a:pPr eaLnBrk="1" hangingPunct="1"/>
            <a:r>
              <a:rPr lang="en-US"/>
              <a:t>Con:	Much is wasted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7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t>Econ 340, Deardorff, Lecture 21: Development Aid</a:t>
            </a:r>
          </a:p>
        </p:txBody>
      </p:sp>
      <p:sp>
        <p:nvSpPr>
          <p:cNvPr id="35843" name="Slide Number Placeholder 5"/>
          <p:cNvSpPr>
            <a:spLocks noGrp="1"/>
          </p:cNvSpPr>
          <p:nvPr>
            <p:ph type="sldNum" sz="quarter" idx="12"/>
          </p:nvPr>
        </p:nvSpPr>
        <p:spPr>
          <a:noFill/>
        </p:spPr>
        <p:txBody>
          <a:bodyPr/>
          <a:lstStyle/>
          <a:p>
            <a:fld id="{17F3291D-E64D-454A-B897-9AC36076897E}" type="slidenum">
              <a:rPr lang="en-US" smtClean="0">
                <a:latin typeface="Arial" pitchFamily="-65" charset="0"/>
              </a:rPr>
              <a:pPr/>
              <a:t>41</a:t>
            </a:fld>
            <a:endParaRPr lang="en-US">
              <a:latin typeface="Arial" pitchFamily="-65" charset="0"/>
            </a:endParaRPr>
          </a:p>
        </p:txBody>
      </p:sp>
      <p:sp>
        <p:nvSpPr>
          <p:cNvPr id="35844" name="Rectangle 2"/>
          <p:cNvSpPr>
            <a:spLocks noGrp="1" noChangeArrowheads="1"/>
          </p:cNvSpPr>
          <p:nvPr>
            <p:ph type="title"/>
          </p:nvPr>
        </p:nvSpPr>
        <p:spPr/>
        <p:txBody>
          <a:bodyPr/>
          <a:lstStyle/>
          <a:p>
            <a:pPr eaLnBrk="1" hangingPunct="1"/>
            <a:r>
              <a:rPr lang="en-US"/>
              <a:t>How Aid Is Wasted</a:t>
            </a:r>
          </a:p>
        </p:txBody>
      </p:sp>
      <p:sp>
        <p:nvSpPr>
          <p:cNvPr id="617475" name="Rectangle 3"/>
          <p:cNvSpPr>
            <a:spLocks noGrp="1" noChangeArrowheads="1"/>
          </p:cNvSpPr>
          <p:nvPr>
            <p:ph type="body" idx="1"/>
          </p:nvPr>
        </p:nvSpPr>
        <p:spPr/>
        <p:txBody>
          <a:bodyPr/>
          <a:lstStyle/>
          <a:p>
            <a:pPr eaLnBrk="1" hangingPunct="1">
              <a:lnSpc>
                <a:spcPct val="90000"/>
              </a:lnSpc>
            </a:pPr>
            <a:r>
              <a:rPr lang="en-US" sz="2400" dirty="0"/>
              <a:t>Example:  Côte d’Ivoire (See Fraser Institute:  “When Foreign Aid Doesn’t”)</a:t>
            </a:r>
          </a:p>
          <a:p>
            <a:pPr lvl="1" eaLnBrk="1" hangingPunct="1">
              <a:lnSpc>
                <a:spcPct val="90000"/>
              </a:lnSpc>
            </a:pPr>
            <a:r>
              <a:rPr lang="en-US" sz="2000" dirty="0">
                <a:ea typeface="ＭＳ Ｐゴシック" pitchFamily="-65" charset="-128"/>
              </a:rPr>
              <a:t>Country was turned from being an economic miracle to a disaster by foreign aid </a:t>
            </a:r>
          </a:p>
          <a:p>
            <a:pPr lvl="1" eaLnBrk="1" hangingPunct="1">
              <a:lnSpc>
                <a:spcPct val="90000"/>
              </a:lnSpc>
            </a:pPr>
            <a:r>
              <a:rPr lang="en-US" sz="2000" dirty="0">
                <a:ea typeface="ＭＳ Ｐゴシック" pitchFamily="-65" charset="-128"/>
              </a:rPr>
              <a:t>Grew at 8% a year for 35 years after World War II </a:t>
            </a:r>
          </a:p>
          <a:p>
            <a:pPr lvl="1" eaLnBrk="1" hangingPunct="1">
              <a:lnSpc>
                <a:spcPct val="90000"/>
              </a:lnSpc>
            </a:pPr>
            <a:r>
              <a:rPr lang="en-US" sz="2000" dirty="0">
                <a:ea typeface="ＭＳ Ｐゴシック" pitchFamily="-65" charset="-128"/>
              </a:rPr>
              <a:t>Moved toward state control starting in 1960s</a:t>
            </a:r>
          </a:p>
          <a:p>
            <a:pPr lvl="1" eaLnBrk="1" hangingPunct="1">
              <a:lnSpc>
                <a:spcPct val="90000"/>
              </a:lnSpc>
            </a:pPr>
            <a:r>
              <a:rPr lang="en-US" sz="2000" dirty="0">
                <a:ea typeface="ＭＳ Ｐゴシック" pitchFamily="-65" charset="-128"/>
              </a:rPr>
              <a:t>Foreign capital for development went to large “inefficient” projects benefiting the ruling class – hydroelectric plants, and new capital city </a:t>
            </a:r>
          </a:p>
          <a:p>
            <a:pPr lvl="1" eaLnBrk="1" hangingPunct="1">
              <a:lnSpc>
                <a:spcPct val="90000"/>
              </a:lnSpc>
            </a:pPr>
            <a:r>
              <a:rPr lang="en-US" sz="2000" dirty="0">
                <a:ea typeface="ＭＳ Ｐゴシック" pitchFamily="-65" charset="-128"/>
              </a:rPr>
              <a:t>Health spending went mainly to the wealthy urban population </a:t>
            </a:r>
          </a:p>
          <a:p>
            <a:pPr lvl="1" eaLnBrk="1" hangingPunct="1">
              <a:lnSpc>
                <a:spcPct val="90000"/>
              </a:lnSpc>
            </a:pPr>
            <a:r>
              <a:rPr lang="en-US" sz="2000" dirty="0">
                <a:ea typeface="ＭＳ Ｐゴシック" pitchFamily="-65" charset="-128"/>
              </a:rPr>
              <a:t>50-80% of education spending on higher education, benefiting the wealthy elite, while 40% of children 6-12 do not attend school </a:t>
            </a:r>
          </a:p>
          <a:p>
            <a:pPr lvl="1" eaLnBrk="1" hangingPunct="1">
              <a:lnSpc>
                <a:spcPct val="90000"/>
              </a:lnSpc>
            </a:pPr>
            <a:r>
              <a:rPr lang="en-US" sz="2000" dirty="0">
                <a:ea typeface="ＭＳ Ｐゴシック" pitchFamily="-65" charset="-128"/>
              </a:rPr>
              <a:t>GDP fell 4.3% per year from 1985 to 1994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42</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solidFill>
                  <a:srgbClr val="BFBFBF"/>
                </a:solidFill>
              </a:rPr>
              <a:t>Why Should We Care?</a:t>
            </a:r>
          </a:p>
          <a:p>
            <a:pPr eaLnBrk="1" hangingPunct="1"/>
            <a:r>
              <a:rPr lang="en-US" dirty="0">
                <a:solidFill>
                  <a:srgbClr val="BFBFBF"/>
                </a:solidFill>
              </a:rPr>
              <a:t>Who Gives Aid?</a:t>
            </a:r>
          </a:p>
          <a:p>
            <a:pPr eaLnBrk="1" hangingPunct="1"/>
            <a:r>
              <a:rPr lang="en-US" dirty="0">
                <a:solidFill>
                  <a:srgbClr val="BFBFBF"/>
                </a:solidFill>
              </a:rPr>
              <a:t>Does Aid Work?</a:t>
            </a:r>
          </a:p>
          <a:p>
            <a:pPr eaLnBrk="1" hangingPunct="1"/>
            <a:r>
              <a:rPr lang="en-US" dirty="0">
                <a:solidFill>
                  <a:srgbClr val="BFBFBF"/>
                </a:solidFill>
              </a:rPr>
              <a:t>Pros and Cons of Aid</a:t>
            </a:r>
          </a:p>
          <a:p>
            <a:pPr eaLnBrk="1" hangingPunct="1"/>
            <a:r>
              <a:rPr lang="en-US" dirty="0"/>
              <a:t>Policy Recommendations</a:t>
            </a:r>
          </a:p>
          <a:p>
            <a:pPr eaLnBrk="1" hangingPunct="1"/>
            <a:r>
              <a:rPr lang="en-US" dirty="0">
                <a:solidFill>
                  <a:srgbClr val="BFBFBF"/>
                </a:solidFill>
              </a:rPr>
              <a:t>Where We Stand in Development</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a:t>Econ 340, Deardorff, Lecture 21: Development Aid</a:t>
            </a:r>
          </a:p>
        </p:txBody>
      </p:sp>
      <p:sp>
        <p:nvSpPr>
          <p:cNvPr id="36867" name="Slide Number Placeholder 5"/>
          <p:cNvSpPr>
            <a:spLocks noGrp="1"/>
          </p:cNvSpPr>
          <p:nvPr>
            <p:ph type="sldNum" sz="quarter" idx="12"/>
          </p:nvPr>
        </p:nvSpPr>
        <p:spPr>
          <a:noFill/>
        </p:spPr>
        <p:txBody>
          <a:bodyPr/>
          <a:lstStyle/>
          <a:p>
            <a:fld id="{990A1979-B3AC-8E4D-A271-B6422E966BB5}" type="slidenum">
              <a:rPr lang="en-US" smtClean="0">
                <a:latin typeface="Arial" pitchFamily="-65" charset="0"/>
              </a:rPr>
              <a:pPr/>
              <a:t>43</a:t>
            </a:fld>
            <a:endParaRPr lang="en-US">
              <a:latin typeface="Arial" pitchFamily="-65" charset="0"/>
            </a:endParaRPr>
          </a:p>
        </p:txBody>
      </p:sp>
      <p:sp>
        <p:nvSpPr>
          <p:cNvPr id="36868" name="Rectangle 2"/>
          <p:cNvSpPr>
            <a:spLocks noGrp="1" noChangeArrowheads="1"/>
          </p:cNvSpPr>
          <p:nvPr>
            <p:ph type="title"/>
          </p:nvPr>
        </p:nvSpPr>
        <p:spPr/>
        <p:txBody>
          <a:bodyPr/>
          <a:lstStyle/>
          <a:p>
            <a:pPr eaLnBrk="1" hangingPunct="1"/>
            <a:r>
              <a:rPr lang="en-US"/>
              <a:t>Policy Recommendations</a:t>
            </a:r>
          </a:p>
        </p:txBody>
      </p:sp>
      <p:sp>
        <p:nvSpPr>
          <p:cNvPr id="586755" name="Rectangle 3"/>
          <p:cNvSpPr>
            <a:spLocks noGrp="1" noChangeArrowheads="1"/>
          </p:cNvSpPr>
          <p:nvPr>
            <p:ph type="body" idx="1"/>
          </p:nvPr>
        </p:nvSpPr>
        <p:spPr/>
        <p:txBody>
          <a:bodyPr/>
          <a:lstStyle/>
          <a:p>
            <a:pPr eaLnBrk="1" hangingPunct="1"/>
            <a:r>
              <a:rPr lang="en-US" dirty="0"/>
              <a:t>Jeff Sachs, famous advocate for greater aid (not assigned)</a:t>
            </a:r>
          </a:p>
          <a:p>
            <a:pPr lvl="1" eaLnBrk="1" hangingPunct="1"/>
            <a:r>
              <a:rPr lang="en-US" dirty="0">
                <a:ea typeface="ＭＳ Ｐゴシック" pitchFamily="-65" charset="-128"/>
              </a:rPr>
              <a:t>Steps out of poverty:</a:t>
            </a:r>
          </a:p>
          <a:p>
            <a:pPr lvl="2" eaLnBrk="1" hangingPunct="1"/>
            <a:r>
              <a:rPr lang="en-US" dirty="0">
                <a:ea typeface="ＭＳ Ｐゴシック" pitchFamily="-65" charset="-128"/>
              </a:rPr>
              <a:t>Boost food production to end famine.</a:t>
            </a:r>
          </a:p>
          <a:p>
            <a:pPr lvl="2" eaLnBrk="1" hangingPunct="1"/>
            <a:r>
              <a:rPr lang="en-US" dirty="0">
                <a:ea typeface="ＭＳ Ｐゴシック" pitchFamily="-65" charset="-128"/>
              </a:rPr>
              <a:t>Improve health conditions.</a:t>
            </a:r>
          </a:p>
          <a:p>
            <a:pPr lvl="2" eaLnBrk="1" hangingPunct="1"/>
            <a:r>
              <a:rPr lang="en-US" dirty="0">
                <a:ea typeface="ＭＳ Ｐゴシック" pitchFamily="-65" charset="-128"/>
              </a:rPr>
              <a:t>End economic isolation  (thus trade, or more generally, what he calls “connectivity”)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6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6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6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6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a:t>Econ 340, Deardorff, Lecture 21: Development Aid</a:t>
            </a:r>
          </a:p>
        </p:txBody>
      </p:sp>
      <p:sp>
        <p:nvSpPr>
          <p:cNvPr id="37891" name="Slide Number Placeholder 5"/>
          <p:cNvSpPr>
            <a:spLocks noGrp="1"/>
          </p:cNvSpPr>
          <p:nvPr>
            <p:ph type="sldNum" sz="quarter" idx="12"/>
          </p:nvPr>
        </p:nvSpPr>
        <p:spPr>
          <a:noFill/>
        </p:spPr>
        <p:txBody>
          <a:bodyPr/>
          <a:lstStyle/>
          <a:p>
            <a:fld id="{3D76FB3A-C57D-7C45-88D8-BF6A64771B60}" type="slidenum">
              <a:rPr lang="en-US" smtClean="0">
                <a:latin typeface="Arial" pitchFamily="-65" charset="0"/>
              </a:rPr>
              <a:pPr/>
              <a:t>44</a:t>
            </a:fld>
            <a:endParaRPr lang="en-US">
              <a:latin typeface="Arial" pitchFamily="-65" charset="0"/>
            </a:endParaRPr>
          </a:p>
        </p:txBody>
      </p:sp>
      <p:sp>
        <p:nvSpPr>
          <p:cNvPr id="37892" name="Rectangle 2"/>
          <p:cNvSpPr>
            <a:spLocks noGrp="1" noChangeArrowheads="1"/>
          </p:cNvSpPr>
          <p:nvPr>
            <p:ph type="title"/>
          </p:nvPr>
        </p:nvSpPr>
        <p:spPr/>
        <p:txBody>
          <a:bodyPr/>
          <a:lstStyle/>
          <a:p>
            <a:pPr eaLnBrk="1" hangingPunct="1"/>
            <a:r>
              <a:rPr lang="en-US"/>
              <a:t>Policy Recommendations</a:t>
            </a:r>
          </a:p>
        </p:txBody>
      </p:sp>
      <p:sp>
        <p:nvSpPr>
          <p:cNvPr id="620547" name="Rectangle 3"/>
          <p:cNvSpPr>
            <a:spLocks noGrp="1" noChangeArrowheads="1"/>
          </p:cNvSpPr>
          <p:nvPr>
            <p:ph type="body" idx="1"/>
          </p:nvPr>
        </p:nvSpPr>
        <p:spPr/>
        <p:txBody>
          <a:bodyPr/>
          <a:lstStyle/>
          <a:p>
            <a:pPr eaLnBrk="1" hangingPunct="1"/>
            <a:r>
              <a:rPr lang="en-US" dirty="0"/>
              <a:t>Jeff Sachs</a:t>
            </a:r>
          </a:p>
          <a:p>
            <a:pPr lvl="1" eaLnBrk="1" hangingPunct="1"/>
            <a:r>
              <a:rPr lang="en-US" dirty="0">
                <a:ea typeface="ＭＳ Ｐゴシック" pitchFamily="-65" charset="-128"/>
              </a:rPr>
              <a:t>Standards for successful aid</a:t>
            </a:r>
          </a:p>
          <a:p>
            <a:pPr lvl="2" eaLnBrk="1" hangingPunct="1"/>
            <a:r>
              <a:rPr lang="en-US" dirty="0">
                <a:ea typeface="ＭＳ Ｐゴシック" pitchFamily="-65" charset="-128"/>
              </a:rPr>
              <a:t>Targeted</a:t>
            </a:r>
          </a:p>
          <a:p>
            <a:pPr lvl="2" eaLnBrk="1" hangingPunct="1"/>
            <a:r>
              <a:rPr lang="en-US" dirty="0">
                <a:ea typeface="ＭＳ Ｐゴシック" pitchFamily="-65" charset="-128"/>
              </a:rPr>
              <a:t>Specific</a:t>
            </a:r>
          </a:p>
          <a:p>
            <a:pPr lvl="2" eaLnBrk="1" hangingPunct="1"/>
            <a:r>
              <a:rPr lang="en-US" dirty="0">
                <a:ea typeface="ＭＳ Ｐゴシック" pitchFamily="-65" charset="-128"/>
              </a:rPr>
              <a:t>Measurable</a:t>
            </a:r>
          </a:p>
          <a:p>
            <a:pPr lvl="2" eaLnBrk="1" hangingPunct="1"/>
            <a:r>
              <a:rPr lang="en-US" dirty="0">
                <a:ea typeface="ＭＳ Ｐゴシック" pitchFamily="-65" charset="-128"/>
              </a:rPr>
              <a:t>Accountable</a:t>
            </a:r>
          </a:p>
          <a:p>
            <a:pPr lvl="2" eaLnBrk="1" hangingPunct="1"/>
            <a:r>
              <a:rPr lang="en-US" dirty="0">
                <a:ea typeface="ＭＳ Ｐゴシック" pitchFamily="-65" charset="-128"/>
              </a:rPr>
              <a:t>Scalable</a:t>
            </a:r>
          </a:p>
          <a:p>
            <a:pPr lvl="2" eaLnBrk="1" hangingPunct="1"/>
            <a:r>
              <a:rPr lang="en-US" dirty="0">
                <a:ea typeface="ＭＳ Ｐゴシック" pitchFamily="-65" charset="-128"/>
              </a:rPr>
              <a:t>Should support “triple transformation” in agriculture, health, and “connectivity” </a:t>
            </a:r>
          </a:p>
          <a:p>
            <a:pPr lvl="1" eaLnBrk="1" hangingPunct="1"/>
            <a:endParaRPr lang="en-US"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0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t>Econ 340, Deardorff, Lecture 21: Development Aid</a:t>
            </a:r>
          </a:p>
        </p:txBody>
      </p:sp>
      <p:sp>
        <p:nvSpPr>
          <p:cNvPr id="38915" name="Slide Number Placeholder 5"/>
          <p:cNvSpPr>
            <a:spLocks noGrp="1"/>
          </p:cNvSpPr>
          <p:nvPr>
            <p:ph type="sldNum" sz="quarter" idx="12"/>
          </p:nvPr>
        </p:nvSpPr>
        <p:spPr>
          <a:noFill/>
        </p:spPr>
        <p:txBody>
          <a:bodyPr/>
          <a:lstStyle/>
          <a:p>
            <a:fld id="{7CBE6B8C-7C10-CD44-838C-7307502722C4}" type="slidenum">
              <a:rPr lang="en-US" smtClean="0">
                <a:latin typeface="Arial" pitchFamily="-65" charset="0"/>
              </a:rPr>
              <a:pPr/>
              <a:t>45</a:t>
            </a:fld>
            <a:endParaRPr lang="en-US">
              <a:latin typeface="Arial" pitchFamily="-65" charset="0"/>
            </a:endParaRPr>
          </a:p>
        </p:txBody>
      </p:sp>
      <p:sp>
        <p:nvSpPr>
          <p:cNvPr id="38916" name="Rectangle 2"/>
          <p:cNvSpPr>
            <a:spLocks noGrp="1" noChangeArrowheads="1"/>
          </p:cNvSpPr>
          <p:nvPr>
            <p:ph type="title"/>
          </p:nvPr>
        </p:nvSpPr>
        <p:spPr/>
        <p:txBody>
          <a:bodyPr/>
          <a:lstStyle/>
          <a:p>
            <a:pPr eaLnBrk="1" hangingPunct="1"/>
            <a:r>
              <a:rPr lang="en-US"/>
              <a:t>Policy Recommendations</a:t>
            </a:r>
          </a:p>
        </p:txBody>
      </p:sp>
      <p:sp>
        <p:nvSpPr>
          <p:cNvPr id="619523" name="Rectangle 3"/>
          <p:cNvSpPr>
            <a:spLocks noGrp="1" noChangeArrowheads="1"/>
          </p:cNvSpPr>
          <p:nvPr>
            <p:ph type="body" idx="1"/>
          </p:nvPr>
        </p:nvSpPr>
        <p:spPr/>
        <p:txBody>
          <a:bodyPr/>
          <a:lstStyle/>
          <a:p>
            <a:pPr eaLnBrk="1" hangingPunct="1">
              <a:lnSpc>
                <a:spcPct val="90000"/>
              </a:lnSpc>
            </a:pPr>
            <a:r>
              <a:rPr lang="en-US" sz="2800" dirty="0"/>
              <a:t>William Easterly, famous aid skeptic (not assigned)</a:t>
            </a:r>
          </a:p>
          <a:p>
            <a:pPr lvl="1" eaLnBrk="1" hangingPunct="1">
              <a:lnSpc>
                <a:spcPct val="90000"/>
              </a:lnSpc>
            </a:pPr>
            <a:r>
              <a:rPr lang="en-US" sz="2400" dirty="0"/>
              <a:t>Critic of Sachs, and of aid as it is mostly done</a:t>
            </a:r>
          </a:p>
          <a:p>
            <a:pPr lvl="1" eaLnBrk="1" hangingPunct="1">
              <a:lnSpc>
                <a:spcPct val="90000"/>
              </a:lnSpc>
            </a:pPr>
            <a:r>
              <a:rPr lang="en-US" sz="2400" dirty="0">
                <a:ea typeface="ＭＳ Ｐゴシック" pitchFamily="-65" charset="-128"/>
              </a:rPr>
              <a:t>What is needed, he says:  CIAO</a:t>
            </a:r>
          </a:p>
          <a:p>
            <a:pPr lvl="2" eaLnBrk="1" hangingPunct="1">
              <a:lnSpc>
                <a:spcPct val="90000"/>
              </a:lnSpc>
            </a:pPr>
            <a:r>
              <a:rPr lang="en-US" sz="2000" dirty="0">
                <a:ea typeface="ＭＳ Ｐゴシック" pitchFamily="-65" charset="-128"/>
              </a:rPr>
              <a:t>C = Customer Feedback</a:t>
            </a:r>
          </a:p>
          <a:p>
            <a:pPr lvl="2" eaLnBrk="1" hangingPunct="1">
              <a:lnSpc>
                <a:spcPct val="90000"/>
              </a:lnSpc>
            </a:pPr>
            <a:r>
              <a:rPr lang="en-US" sz="2000" dirty="0">
                <a:ea typeface="ＭＳ Ｐゴシック" pitchFamily="-65" charset="-128"/>
              </a:rPr>
              <a:t>I = Incentives</a:t>
            </a:r>
          </a:p>
          <a:p>
            <a:pPr lvl="2" eaLnBrk="1" hangingPunct="1">
              <a:lnSpc>
                <a:spcPct val="90000"/>
              </a:lnSpc>
            </a:pPr>
            <a:r>
              <a:rPr lang="en-US" sz="2000" dirty="0">
                <a:ea typeface="ＭＳ Ｐゴシック" pitchFamily="-65" charset="-128"/>
              </a:rPr>
              <a:t>A = Accountability</a:t>
            </a:r>
          </a:p>
          <a:p>
            <a:pPr lvl="2" eaLnBrk="1" hangingPunct="1">
              <a:lnSpc>
                <a:spcPct val="90000"/>
              </a:lnSpc>
            </a:pPr>
            <a:r>
              <a:rPr lang="en-US" sz="2000" dirty="0">
                <a:ea typeface="ＭＳ Ｐゴシック" pitchFamily="-65" charset="-128"/>
              </a:rPr>
              <a:t>O = Outcomes</a:t>
            </a:r>
          </a:p>
          <a:p>
            <a:pPr lvl="1" eaLnBrk="1" hangingPunct="1">
              <a:lnSpc>
                <a:spcPct val="90000"/>
              </a:lnSpc>
            </a:pPr>
            <a:r>
              <a:rPr lang="en-US" sz="2400" dirty="0">
                <a:ea typeface="ＭＳ Ｐゴシック" pitchFamily="-65" charset="-128"/>
              </a:rPr>
              <a:t>Existing programs, including those pushed by Jeff Sachs, have none of this (he says)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95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95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95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95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95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9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Econ 340, Deardorff, Lecture 21: Development Aid</a:t>
            </a:r>
          </a:p>
        </p:txBody>
      </p:sp>
      <p:sp>
        <p:nvSpPr>
          <p:cNvPr id="39939" name="Slide Number Placeholder 5"/>
          <p:cNvSpPr>
            <a:spLocks noGrp="1"/>
          </p:cNvSpPr>
          <p:nvPr>
            <p:ph type="sldNum" sz="quarter" idx="12"/>
          </p:nvPr>
        </p:nvSpPr>
        <p:spPr>
          <a:noFill/>
        </p:spPr>
        <p:txBody>
          <a:bodyPr/>
          <a:lstStyle/>
          <a:p>
            <a:fld id="{7DF7048E-DB1C-A040-B0D6-099C45A8B954}" type="slidenum">
              <a:rPr lang="en-US" smtClean="0">
                <a:latin typeface="Arial" pitchFamily="-65" charset="0"/>
              </a:rPr>
              <a:pPr/>
              <a:t>46</a:t>
            </a:fld>
            <a:endParaRPr lang="en-US">
              <a:latin typeface="Arial" pitchFamily="-65" charset="0"/>
            </a:endParaRPr>
          </a:p>
        </p:txBody>
      </p:sp>
      <p:sp>
        <p:nvSpPr>
          <p:cNvPr id="39940" name="Rectangle 2"/>
          <p:cNvSpPr>
            <a:spLocks noGrp="1" noChangeArrowheads="1"/>
          </p:cNvSpPr>
          <p:nvPr>
            <p:ph type="title"/>
          </p:nvPr>
        </p:nvSpPr>
        <p:spPr/>
        <p:txBody>
          <a:bodyPr/>
          <a:lstStyle/>
          <a:p>
            <a:pPr eaLnBrk="1" hangingPunct="1"/>
            <a:r>
              <a:rPr lang="en-US"/>
              <a:t>Policy Recommendations</a:t>
            </a:r>
          </a:p>
        </p:txBody>
      </p:sp>
      <p:sp>
        <p:nvSpPr>
          <p:cNvPr id="632835" name="Rectangle 3"/>
          <p:cNvSpPr>
            <a:spLocks noGrp="1" noChangeArrowheads="1"/>
          </p:cNvSpPr>
          <p:nvPr>
            <p:ph type="body" idx="1"/>
          </p:nvPr>
        </p:nvSpPr>
        <p:spPr/>
        <p:txBody>
          <a:bodyPr/>
          <a:lstStyle/>
          <a:p>
            <a:pPr eaLnBrk="1" hangingPunct="1"/>
            <a:r>
              <a:rPr lang="en-US" sz="2800" dirty="0"/>
              <a:t>Easterly also has pointed out</a:t>
            </a:r>
          </a:p>
          <a:p>
            <a:pPr lvl="1" eaLnBrk="1" hangingPunct="1"/>
            <a:r>
              <a:rPr lang="en-US" sz="2400" dirty="0">
                <a:ea typeface="ＭＳ Ｐゴシック" pitchFamily="-65" charset="-128"/>
              </a:rPr>
              <a:t>Africa is doing better than the activists suggest</a:t>
            </a:r>
          </a:p>
          <a:p>
            <a:pPr lvl="1" eaLnBrk="1" hangingPunct="1"/>
            <a:r>
              <a:rPr lang="en-US" sz="2400" dirty="0">
                <a:ea typeface="ＭＳ Ｐゴシック" pitchFamily="-65" charset="-128"/>
              </a:rPr>
              <a:t>Bob Geldof’s “Four Horsemen” -- War, Famine, Plague &amp; Death  -- are actually </a:t>
            </a:r>
            <a:r>
              <a:rPr lang="en-US" sz="2400" u="sng" dirty="0">
                <a:ea typeface="ＭＳ Ｐゴシック" pitchFamily="-65" charset="-128"/>
              </a:rPr>
              <a:t>not</a:t>
            </a:r>
            <a:r>
              <a:rPr lang="en-US" sz="2400" dirty="0">
                <a:ea typeface="ＭＳ Ｐゴシック" pitchFamily="-65" charset="-128"/>
              </a:rPr>
              <a:t> common</a:t>
            </a:r>
          </a:p>
          <a:p>
            <a:pPr lvl="2" eaLnBrk="1" hangingPunct="1"/>
            <a:r>
              <a:rPr lang="en-US" sz="2000" dirty="0">
                <a:ea typeface="ＭＳ Ｐゴシック" pitchFamily="-65" charset="-128"/>
              </a:rPr>
              <a:t>e.g., annual war deaths have averaged 1 per 10,800 for 4 decades</a:t>
            </a:r>
          </a:p>
          <a:p>
            <a:pPr lvl="1" eaLnBrk="1" hangingPunct="1"/>
            <a:r>
              <a:rPr lang="en-US" sz="2400" dirty="0">
                <a:ea typeface="ＭＳ Ｐゴシック" pitchFamily="-65" charset="-128"/>
              </a:rPr>
              <a:t>Recent growth has been highest in Africa’s history</a:t>
            </a:r>
          </a:p>
          <a:p>
            <a:pPr lvl="1" eaLnBrk="1" hangingPunct="1"/>
            <a:r>
              <a:rPr lang="en-US" sz="2400" dirty="0">
                <a:ea typeface="ＭＳ Ｐゴシック" pitchFamily="-65" charset="-128"/>
              </a:rPr>
              <a:t>Failure to meet the Millennium Development Goals is understandable, given the low start</a:t>
            </a:r>
          </a:p>
          <a:p>
            <a:pPr lvl="2" eaLnBrk="1" hangingPunct="1"/>
            <a:r>
              <a:rPr lang="en-US" sz="2000" dirty="0">
                <a:ea typeface="ＭＳ Ｐゴシック" pitchFamily="-65" charset="-128"/>
              </a:rPr>
              <a:t>Africa actually made good progress toward them</a:t>
            </a:r>
          </a:p>
          <a:p>
            <a:pPr lvl="2" eaLnBrk="1" hangingPunct="1"/>
            <a:endParaRPr lang="en-US" sz="2000" dirty="0">
              <a:ea typeface="ＭＳ Ｐゴシック" pitchFamily="-65" charset="-128"/>
            </a:endParaRPr>
          </a:p>
          <a:p>
            <a:pPr lvl="1" eaLnBrk="1" hangingPunct="1"/>
            <a:endParaRPr lang="en-US" sz="2400"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2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2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2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2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2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2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a:t>Econ 340, Deardorff, Lecture 21: Development Aid</a:t>
            </a:r>
          </a:p>
        </p:txBody>
      </p:sp>
      <p:sp>
        <p:nvSpPr>
          <p:cNvPr id="40963" name="Slide Number Placeholder 5"/>
          <p:cNvSpPr>
            <a:spLocks noGrp="1"/>
          </p:cNvSpPr>
          <p:nvPr>
            <p:ph type="sldNum" sz="quarter" idx="12"/>
          </p:nvPr>
        </p:nvSpPr>
        <p:spPr>
          <a:noFill/>
        </p:spPr>
        <p:txBody>
          <a:bodyPr/>
          <a:lstStyle/>
          <a:p>
            <a:fld id="{E82FC826-4D6D-574C-A00B-3EF692E4C54A}" type="slidenum">
              <a:rPr lang="en-US" smtClean="0">
                <a:latin typeface="Arial" pitchFamily="-65" charset="0"/>
              </a:rPr>
              <a:pPr/>
              <a:t>47</a:t>
            </a:fld>
            <a:endParaRPr lang="en-US">
              <a:latin typeface="Arial" pitchFamily="-65" charset="0"/>
            </a:endParaRPr>
          </a:p>
        </p:txBody>
      </p:sp>
      <p:sp>
        <p:nvSpPr>
          <p:cNvPr id="40964" name="Rectangle 2"/>
          <p:cNvSpPr>
            <a:spLocks noGrp="1" noChangeArrowheads="1"/>
          </p:cNvSpPr>
          <p:nvPr>
            <p:ph type="title"/>
          </p:nvPr>
        </p:nvSpPr>
        <p:spPr/>
        <p:txBody>
          <a:bodyPr/>
          <a:lstStyle/>
          <a:p>
            <a:pPr eaLnBrk="1" hangingPunct="1"/>
            <a:r>
              <a:rPr lang="en-US"/>
              <a:t>Policy Recommendations</a:t>
            </a:r>
          </a:p>
        </p:txBody>
      </p:sp>
      <p:sp>
        <p:nvSpPr>
          <p:cNvPr id="618499" name="Rectangle 3"/>
          <p:cNvSpPr>
            <a:spLocks noGrp="1" noChangeArrowheads="1"/>
          </p:cNvSpPr>
          <p:nvPr>
            <p:ph type="body" idx="1"/>
          </p:nvPr>
        </p:nvSpPr>
        <p:spPr/>
        <p:txBody>
          <a:bodyPr/>
          <a:lstStyle/>
          <a:p>
            <a:pPr eaLnBrk="1" hangingPunct="1"/>
            <a:r>
              <a:rPr lang="en-US" sz="2800" dirty="0"/>
              <a:t>Improve developing country governments and policies</a:t>
            </a:r>
          </a:p>
          <a:p>
            <a:pPr lvl="1" eaLnBrk="1" hangingPunct="1"/>
            <a:r>
              <a:rPr lang="en-US" sz="2400" dirty="0">
                <a:ea typeface="ＭＳ Ｐゴシック" pitchFamily="-65" charset="-128"/>
              </a:rPr>
              <a:t>Importance of Economic Freedom</a:t>
            </a:r>
          </a:p>
          <a:p>
            <a:pPr lvl="1" eaLnBrk="1" hangingPunct="1"/>
            <a:r>
              <a:rPr lang="en-US" sz="2400" dirty="0">
                <a:ea typeface="ＭＳ Ｐゴシック" pitchFamily="-65" charset="-128"/>
              </a:rPr>
              <a:t>Millennium Challenge Account (see Roberts)</a:t>
            </a:r>
          </a:p>
          <a:p>
            <a:pPr lvl="2" eaLnBrk="1" hangingPunct="1"/>
            <a:r>
              <a:rPr lang="en-US" sz="2000" dirty="0">
                <a:ea typeface="ＭＳ Ｐゴシック" pitchFamily="-65" charset="-128"/>
              </a:rPr>
              <a:t>This is a US program begun 2004 that gives aid to developing countries only if they demonstrate the ability to use it productively with</a:t>
            </a:r>
          </a:p>
          <a:p>
            <a:pPr lvl="3" eaLnBrk="1" hangingPunct="1"/>
            <a:r>
              <a:rPr lang="en-US" sz="1800" dirty="0">
                <a:ea typeface="ＭＳ Ｐゴシック" pitchFamily="-65" charset="-128"/>
              </a:rPr>
              <a:t>Good policies</a:t>
            </a:r>
          </a:p>
          <a:p>
            <a:pPr lvl="3" eaLnBrk="1" hangingPunct="1"/>
            <a:r>
              <a:rPr lang="en-US" sz="1800" dirty="0">
                <a:ea typeface="ＭＳ Ｐゴシック" pitchFamily="-65" charset="-128"/>
              </a:rPr>
              <a:t>Responsible government</a:t>
            </a:r>
          </a:p>
          <a:p>
            <a:pPr lvl="2" eaLnBrk="1" hangingPunct="1"/>
            <a:r>
              <a:rPr lang="en-US" sz="2000" dirty="0">
                <a:ea typeface="ＭＳ Ｐゴシック" pitchFamily="-65" charset="-128"/>
              </a:rPr>
              <a:t>Needed because so much foreign aid has been wasted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8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Econ 340, Deardorff, Lecture 21: Development Aid</a:t>
            </a:r>
          </a:p>
        </p:txBody>
      </p:sp>
      <p:sp>
        <p:nvSpPr>
          <p:cNvPr id="41987" name="Slide Number Placeholder 5"/>
          <p:cNvSpPr>
            <a:spLocks noGrp="1"/>
          </p:cNvSpPr>
          <p:nvPr>
            <p:ph type="sldNum" sz="quarter" idx="12"/>
          </p:nvPr>
        </p:nvSpPr>
        <p:spPr>
          <a:noFill/>
        </p:spPr>
        <p:txBody>
          <a:bodyPr/>
          <a:lstStyle/>
          <a:p>
            <a:fld id="{95B80C4D-7C8F-9944-82B0-623689BCF46C}" type="slidenum">
              <a:rPr lang="en-US" smtClean="0">
                <a:latin typeface="Arial" pitchFamily="-65" charset="0"/>
              </a:rPr>
              <a:pPr/>
              <a:t>48</a:t>
            </a:fld>
            <a:endParaRPr lang="en-US">
              <a:latin typeface="Arial" pitchFamily="-65" charset="0"/>
            </a:endParaRPr>
          </a:p>
        </p:txBody>
      </p:sp>
      <p:sp>
        <p:nvSpPr>
          <p:cNvPr id="41988" name="Rectangle 2"/>
          <p:cNvSpPr>
            <a:spLocks noGrp="1" noChangeArrowheads="1"/>
          </p:cNvSpPr>
          <p:nvPr>
            <p:ph type="title"/>
          </p:nvPr>
        </p:nvSpPr>
        <p:spPr/>
        <p:txBody>
          <a:bodyPr/>
          <a:lstStyle/>
          <a:p>
            <a:pPr eaLnBrk="1" hangingPunct="1"/>
            <a:r>
              <a:rPr lang="en-US"/>
              <a:t>Policy Recommendations</a:t>
            </a:r>
          </a:p>
        </p:txBody>
      </p:sp>
      <p:sp>
        <p:nvSpPr>
          <p:cNvPr id="584707" name="Rectangle 3"/>
          <p:cNvSpPr>
            <a:spLocks noGrp="1" noChangeArrowheads="1"/>
          </p:cNvSpPr>
          <p:nvPr>
            <p:ph type="body" idx="1"/>
          </p:nvPr>
        </p:nvSpPr>
        <p:spPr/>
        <p:txBody>
          <a:bodyPr/>
          <a:lstStyle/>
          <a:p>
            <a:pPr eaLnBrk="1" hangingPunct="1">
              <a:lnSpc>
                <a:spcPct val="90000"/>
              </a:lnSpc>
            </a:pPr>
            <a:r>
              <a:rPr lang="en-US" sz="2800" dirty="0"/>
              <a:t>What about Tied Aid and Food Aid?</a:t>
            </a:r>
          </a:p>
          <a:p>
            <a:pPr lvl="1" eaLnBrk="1" hangingPunct="1">
              <a:lnSpc>
                <a:spcPct val="90000"/>
              </a:lnSpc>
            </a:pPr>
            <a:r>
              <a:rPr lang="en-US" sz="2400" dirty="0">
                <a:ea typeface="ＭＳ Ｐゴシック" pitchFamily="-65" charset="-128"/>
              </a:rPr>
              <a:t>Tied Aid:  Money that must be spent on the donor’s exports</a:t>
            </a:r>
          </a:p>
          <a:p>
            <a:pPr lvl="2" eaLnBrk="1" hangingPunct="1">
              <a:lnSpc>
                <a:spcPct val="90000"/>
              </a:lnSpc>
            </a:pPr>
            <a:r>
              <a:rPr lang="en-US" sz="2000" dirty="0">
                <a:ea typeface="ＭＳ Ｐゴシック" pitchFamily="-65" charset="-128"/>
              </a:rPr>
              <a:t>Inefficient, since a developing country could usually get more value buying elsewhere</a:t>
            </a:r>
          </a:p>
          <a:p>
            <a:pPr lvl="2" eaLnBrk="1" hangingPunct="1">
              <a:lnSpc>
                <a:spcPct val="90000"/>
              </a:lnSpc>
            </a:pPr>
            <a:r>
              <a:rPr lang="en-US" sz="2000" dirty="0">
                <a:ea typeface="ＭＳ Ｐゴシック" pitchFamily="-65" charset="-128"/>
              </a:rPr>
              <a:t>See Economist</a:t>
            </a:r>
          </a:p>
          <a:p>
            <a:pPr lvl="1" eaLnBrk="1" hangingPunct="1">
              <a:lnSpc>
                <a:spcPct val="90000"/>
              </a:lnSpc>
            </a:pPr>
            <a:r>
              <a:rPr lang="en-US" sz="2400" dirty="0">
                <a:ea typeface="ＭＳ Ｐゴシック" pitchFamily="-65" charset="-128"/>
              </a:rPr>
              <a:t>Food Aid:  Agricultural products given directly to countries</a:t>
            </a:r>
          </a:p>
          <a:p>
            <a:pPr lvl="2" eaLnBrk="1" hangingPunct="1">
              <a:lnSpc>
                <a:spcPct val="90000"/>
              </a:lnSpc>
            </a:pPr>
            <a:r>
              <a:rPr lang="en-US" sz="2000" dirty="0">
                <a:ea typeface="ＭＳ Ｐゴシック" pitchFamily="-65" charset="-128"/>
              </a:rPr>
              <a:t>Products chosen to support farmers in donor country</a:t>
            </a:r>
          </a:p>
          <a:p>
            <a:pPr lvl="2" eaLnBrk="1" hangingPunct="1">
              <a:lnSpc>
                <a:spcPct val="90000"/>
              </a:lnSpc>
            </a:pPr>
            <a:r>
              <a:rPr lang="en-US" sz="2000" dirty="0">
                <a:ea typeface="ＭＳ Ｐゴシック" pitchFamily="-65" charset="-128"/>
              </a:rPr>
              <a:t>Effect on competing farmers in LDCs can be serious</a:t>
            </a:r>
          </a:p>
          <a:p>
            <a:pPr lvl="2" eaLnBrk="1" hangingPunct="1">
              <a:lnSpc>
                <a:spcPct val="90000"/>
              </a:lnSpc>
            </a:pPr>
            <a:r>
              <a:rPr lang="en-US" sz="2000" dirty="0">
                <a:ea typeface="ＭＳ Ｐゴシック" pitchFamily="-65" charset="-128"/>
              </a:rPr>
              <a:t>But see </a:t>
            </a:r>
            <a:r>
              <a:rPr lang="en-US" sz="2000" dirty="0" err="1">
                <a:ea typeface="ＭＳ Ｐゴシック" pitchFamily="-65" charset="-128"/>
              </a:rPr>
              <a:t>Levinsohn</a:t>
            </a:r>
            <a:r>
              <a:rPr lang="en-US" sz="2000" dirty="0">
                <a:ea typeface="ＭＳ Ｐゴシック" pitchFamily="-65" charset="-128"/>
              </a:rPr>
              <a:t> and McMillan:</a:t>
            </a:r>
          </a:p>
          <a:p>
            <a:pPr lvl="3" eaLnBrk="1" hangingPunct="1">
              <a:lnSpc>
                <a:spcPct val="90000"/>
              </a:lnSpc>
            </a:pPr>
            <a:r>
              <a:rPr lang="en-US" sz="1800" dirty="0">
                <a:ea typeface="ＭＳ Ｐゴシック" pitchFamily="-65" charset="-128"/>
              </a:rPr>
              <a:t>In Ethiopia, the farmers are not poor, so food aid </a:t>
            </a:r>
            <a:r>
              <a:rPr lang="en-US" sz="1800" u="sng" dirty="0">
                <a:ea typeface="ＭＳ Ｐゴシック" pitchFamily="-65" charset="-128"/>
              </a:rPr>
              <a:t>does</a:t>
            </a:r>
            <a:r>
              <a:rPr lang="en-US" sz="1800" dirty="0">
                <a:ea typeface="ＭＳ Ｐゴシック" pitchFamily="-65" charset="-128"/>
              </a:rPr>
              <a:t> help the poor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4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4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4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4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4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4707">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4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a:t>Econ 340, Deardorff, Lecture 21: Development Aid</a:t>
            </a:r>
          </a:p>
        </p:txBody>
      </p:sp>
      <p:sp>
        <p:nvSpPr>
          <p:cNvPr id="43011" name="Slide Number Placeholder 5"/>
          <p:cNvSpPr>
            <a:spLocks noGrp="1"/>
          </p:cNvSpPr>
          <p:nvPr>
            <p:ph type="sldNum" sz="quarter" idx="12"/>
          </p:nvPr>
        </p:nvSpPr>
        <p:spPr>
          <a:noFill/>
        </p:spPr>
        <p:txBody>
          <a:bodyPr/>
          <a:lstStyle/>
          <a:p>
            <a:fld id="{184089F4-9C1F-EA4B-B95D-8891DCA15A70}" type="slidenum">
              <a:rPr lang="en-US" smtClean="0">
                <a:latin typeface="Arial" pitchFamily="-65" charset="0"/>
              </a:rPr>
              <a:pPr/>
              <a:t>49</a:t>
            </a:fld>
            <a:endParaRPr lang="en-US">
              <a:latin typeface="Arial" pitchFamily="-65" charset="0"/>
            </a:endParaRPr>
          </a:p>
        </p:txBody>
      </p:sp>
      <p:sp>
        <p:nvSpPr>
          <p:cNvPr id="43012" name="Rectangle 2"/>
          <p:cNvSpPr>
            <a:spLocks noGrp="1" noChangeArrowheads="1"/>
          </p:cNvSpPr>
          <p:nvPr>
            <p:ph type="title"/>
          </p:nvPr>
        </p:nvSpPr>
        <p:spPr/>
        <p:txBody>
          <a:bodyPr/>
          <a:lstStyle/>
          <a:p>
            <a:pPr eaLnBrk="1" hangingPunct="1"/>
            <a:r>
              <a:rPr lang="en-US"/>
              <a:t>Policy Recommendations</a:t>
            </a:r>
          </a:p>
        </p:txBody>
      </p:sp>
      <p:sp>
        <p:nvSpPr>
          <p:cNvPr id="633859" name="Rectangle 3"/>
          <p:cNvSpPr>
            <a:spLocks noGrp="1" noChangeArrowheads="1"/>
          </p:cNvSpPr>
          <p:nvPr>
            <p:ph type="body" idx="1"/>
          </p:nvPr>
        </p:nvSpPr>
        <p:spPr/>
        <p:txBody>
          <a:bodyPr/>
          <a:lstStyle/>
          <a:p>
            <a:pPr eaLnBrk="1" hangingPunct="1">
              <a:lnSpc>
                <a:spcPct val="90000"/>
              </a:lnSpc>
            </a:pPr>
            <a:r>
              <a:rPr lang="en-US" dirty="0"/>
              <a:t>“Doing Business”</a:t>
            </a:r>
          </a:p>
          <a:p>
            <a:pPr lvl="1" eaLnBrk="1" hangingPunct="1">
              <a:lnSpc>
                <a:spcPct val="90000"/>
              </a:lnSpc>
            </a:pPr>
            <a:r>
              <a:rPr lang="en-US" dirty="0">
                <a:ea typeface="ＭＳ Ｐゴシック" pitchFamily="-65" charset="-128"/>
              </a:rPr>
              <a:t>World Bank, each year, measures the ease of doing 10 different activities in each of 190 countries.  Examples</a:t>
            </a:r>
          </a:p>
          <a:p>
            <a:pPr lvl="2" eaLnBrk="1" hangingPunct="1">
              <a:lnSpc>
                <a:spcPct val="90000"/>
              </a:lnSpc>
            </a:pPr>
            <a:r>
              <a:rPr lang="en-US" dirty="0">
                <a:ea typeface="ＭＳ Ｐゴシック" pitchFamily="-65" charset="-128"/>
              </a:rPr>
              <a:t>Starting a business</a:t>
            </a:r>
          </a:p>
          <a:p>
            <a:pPr lvl="2" eaLnBrk="1" hangingPunct="1">
              <a:lnSpc>
                <a:spcPct val="90000"/>
              </a:lnSpc>
            </a:pPr>
            <a:r>
              <a:rPr lang="en-US" dirty="0">
                <a:ea typeface="ＭＳ Ｐゴシック" pitchFamily="-65" charset="-128"/>
              </a:rPr>
              <a:t>Getting credit</a:t>
            </a:r>
          </a:p>
          <a:p>
            <a:pPr lvl="2" eaLnBrk="1" hangingPunct="1">
              <a:lnSpc>
                <a:spcPct val="90000"/>
              </a:lnSpc>
            </a:pPr>
            <a:r>
              <a:rPr lang="en-US" dirty="0">
                <a:ea typeface="ＭＳ Ｐゴシック" pitchFamily="-65" charset="-128"/>
              </a:rPr>
              <a:t>Enforcing contracts</a:t>
            </a:r>
          </a:p>
          <a:p>
            <a:pPr lvl="1" eaLnBrk="1" hangingPunct="1">
              <a:lnSpc>
                <a:spcPct val="90000"/>
              </a:lnSpc>
            </a:pPr>
            <a:r>
              <a:rPr lang="en-US" dirty="0">
                <a:ea typeface="ＭＳ Ｐゴシック" pitchFamily="-65" charset="-128"/>
              </a:rPr>
              <a:t>It publishes country rankings</a:t>
            </a:r>
          </a:p>
          <a:p>
            <a:pPr lvl="1" eaLnBrk="1" hangingPunct="1">
              <a:lnSpc>
                <a:spcPct val="90000"/>
              </a:lnSpc>
            </a:pPr>
            <a:r>
              <a:rPr lang="en-US" dirty="0">
                <a:ea typeface="ＭＳ Ｐゴシック" pitchFamily="-65" charset="-128"/>
              </a:rPr>
              <a:t>This puts pressure on countries to improve</a:t>
            </a:r>
          </a:p>
          <a:p>
            <a:pPr lvl="1" eaLnBrk="1" hangingPunct="1">
              <a:lnSpc>
                <a:spcPct val="90000"/>
              </a:lnSpc>
            </a:pPr>
            <a:endParaRPr lang="en-US" dirty="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3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3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3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3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3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38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8318-C374-7346-8A09-0051A1A0A2E7}"/>
              </a:ext>
            </a:extLst>
          </p:cNvPr>
          <p:cNvSpPr>
            <a:spLocks noGrp="1"/>
          </p:cNvSpPr>
          <p:nvPr>
            <p:ph type="title"/>
          </p:nvPr>
        </p:nvSpPr>
        <p:spPr/>
        <p:txBody>
          <a:bodyPr/>
          <a:lstStyle/>
          <a:p>
            <a:r>
              <a:rPr lang="en-US" dirty="0"/>
              <a:t>News:  Nov 25 – Dec 1</a:t>
            </a:r>
          </a:p>
        </p:txBody>
      </p:sp>
      <p:sp>
        <p:nvSpPr>
          <p:cNvPr id="3" name="Content Placeholder 2">
            <a:extLst>
              <a:ext uri="{FF2B5EF4-FFF2-40B4-BE49-F238E27FC236}">
                <a16:creationId xmlns:a16="http://schemas.microsoft.com/office/drawing/2014/main" id="{7BF5ECBD-AEE2-3042-B3DE-0EE55A8759C3}"/>
              </a:ext>
            </a:extLst>
          </p:cNvPr>
          <p:cNvSpPr>
            <a:spLocks noGrp="1"/>
          </p:cNvSpPr>
          <p:nvPr>
            <p:ph idx="1"/>
          </p:nvPr>
        </p:nvSpPr>
        <p:spPr/>
        <p:txBody>
          <a:bodyPr/>
          <a:lstStyle/>
          <a:p>
            <a:r>
              <a:rPr lang="en-US" sz="2000" dirty="0"/>
              <a:t>China-US trade talks continue despite US support for Hong Kong  </a:t>
            </a:r>
          </a:p>
          <a:p>
            <a:pPr lvl="1"/>
            <a:r>
              <a:rPr lang="en-US" sz="2000" dirty="0"/>
              <a:t>President Trump signed the Hong Kong Human Rights and Democracy Act passed by Congress supporting the protesters in Hong Kong, in spite of concern that this might disrupt the trade talks between the U.S. and China. </a:t>
            </a:r>
          </a:p>
          <a:p>
            <a:pPr lvl="1"/>
            <a:r>
              <a:rPr lang="en-US" sz="2000" dirty="0"/>
              <a:t>So far, however, although China denounced the new law as illegal interference in its own affairs, it has done nothing else to retaliate and the trade talks are continuing. Both China and the U.S. have said that the talks are nearly complete. </a:t>
            </a:r>
          </a:p>
          <a:p>
            <a:pPr lvl="1"/>
            <a:r>
              <a:rPr lang="en-US" sz="2000" dirty="0"/>
              <a:t>China sees it as in its interest to achieve a trade deal with the U.S., and therefore to keep concerns about Hong Kong separate from concerns about trade. </a:t>
            </a:r>
          </a:p>
          <a:p>
            <a:endParaRPr lang="en-US" dirty="0"/>
          </a:p>
        </p:txBody>
      </p:sp>
      <p:sp>
        <p:nvSpPr>
          <p:cNvPr id="4" name="Footer Placeholder 3">
            <a:extLst>
              <a:ext uri="{FF2B5EF4-FFF2-40B4-BE49-F238E27FC236}">
                <a16:creationId xmlns:a16="http://schemas.microsoft.com/office/drawing/2014/main" id="{502E8BB5-3A2F-3540-9F1D-BC665D577C1F}"/>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49FA49F1-4A7A-EA43-ABF8-20338E94FE9F}"/>
              </a:ext>
            </a:extLst>
          </p:cNvPr>
          <p:cNvSpPr>
            <a:spLocks noGrp="1"/>
          </p:cNvSpPr>
          <p:nvPr>
            <p:ph type="sldNum" sz="quarter" idx="12"/>
          </p:nvPr>
        </p:nvSpPr>
        <p:spPr/>
        <p:txBody>
          <a:bodyPr/>
          <a:lstStyle/>
          <a:p>
            <a:pPr>
              <a:defRPr/>
            </a:pPr>
            <a:fld id="{B81578B9-3ECA-8B40-887D-94B57B402DD8}" type="slidenum">
              <a:rPr lang="en-US" smtClean="0"/>
              <a:pPr>
                <a:defRPr/>
              </a:pPr>
              <a:t>5</a:t>
            </a:fld>
            <a:endParaRPr lang="en-US"/>
          </a:p>
        </p:txBody>
      </p:sp>
    </p:spTree>
    <p:extLst>
      <p:ext uri="{BB962C8B-B14F-4D97-AF65-F5344CB8AC3E}">
        <p14:creationId xmlns:p14="http://schemas.microsoft.com/office/powerpoint/2010/main" val="4098437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t>Econ 340, Deardorff, Lecture 21: Development Aid</a:t>
            </a:r>
          </a:p>
        </p:txBody>
      </p:sp>
      <p:sp>
        <p:nvSpPr>
          <p:cNvPr id="44035" name="Slide Number Placeholder 5"/>
          <p:cNvSpPr>
            <a:spLocks noGrp="1"/>
          </p:cNvSpPr>
          <p:nvPr>
            <p:ph type="sldNum" sz="quarter" idx="12"/>
          </p:nvPr>
        </p:nvSpPr>
        <p:spPr>
          <a:noFill/>
        </p:spPr>
        <p:txBody>
          <a:bodyPr/>
          <a:lstStyle/>
          <a:p>
            <a:fld id="{8E67C029-5E55-7444-BDF4-C657BEF54C2A}" type="slidenum">
              <a:rPr lang="en-US" smtClean="0">
                <a:latin typeface="Arial" pitchFamily="-65" charset="0"/>
              </a:rPr>
              <a:pPr/>
              <a:t>50</a:t>
            </a:fld>
            <a:endParaRPr lang="en-US">
              <a:latin typeface="Arial" pitchFamily="-65" charset="0"/>
            </a:endParaRPr>
          </a:p>
        </p:txBody>
      </p:sp>
      <p:sp>
        <p:nvSpPr>
          <p:cNvPr id="44036" name="Rectangle 2"/>
          <p:cNvSpPr>
            <a:spLocks noGrp="1" noChangeArrowheads="1"/>
          </p:cNvSpPr>
          <p:nvPr>
            <p:ph type="title"/>
          </p:nvPr>
        </p:nvSpPr>
        <p:spPr/>
        <p:txBody>
          <a:bodyPr/>
          <a:lstStyle/>
          <a:p>
            <a:pPr eaLnBrk="1" hangingPunct="1"/>
            <a:endParaRPr lang="en-US"/>
          </a:p>
        </p:txBody>
      </p:sp>
      <p:pic>
        <p:nvPicPr>
          <p:cNvPr id="44037" name="Picture 3"/>
          <p:cNvPicPr>
            <a:picLocks noGrp="1" noChangeAspect="1" noChangeArrowheads="1"/>
          </p:cNvPicPr>
          <p:nvPr>
            <p:ph type="body" idx="1"/>
          </p:nvPr>
        </p:nvPicPr>
        <p:blipFill>
          <a:blip r:embed="rId3"/>
          <a:srcRect/>
          <a:stretch>
            <a:fillRect/>
          </a:stretch>
        </p:blipFill>
        <p:spPr>
          <a:xfrm>
            <a:off x="0" y="0"/>
            <a:ext cx="9144000" cy="680561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51</a:t>
            </a:fld>
            <a:endParaRPr lang="en-US"/>
          </a:p>
        </p:txBody>
      </p:sp>
      <p:sp>
        <p:nvSpPr>
          <p:cNvPr id="7" name="TextBox 6"/>
          <p:cNvSpPr txBox="1"/>
          <p:nvPr/>
        </p:nvSpPr>
        <p:spPr>
          <a:xfrm>
            <a:off x="228600" y="6248400"/>
            <a:ext cx="2743200" cy="369332"/>
          </a:xfrm>
          <a:prstGeom prst="rect">
            <a:avLst/>
          </a:prstGeom>
          <a:noFill/>
        </p:spPr>
        <p:txBody>
          <a:bodyPr wrap="square" rtlCol="0">
            <a:spAutoFit/>
          </a:bodyPr>
          <a:lstStyle/>
          <a:p>
            <a:r>
              <a:rPr lang="en-US" dirty="0"/>
              <a:t>Source:  World Bank</a:t>
            </a:r>
          </a:p>
        </p:txBody>
      </p:sp>
      <p:sp>
        <p:nvSpPr>
          <p:cNvPr id="8" name="TextBox 7"/>
          <p:cNvSpPr txBox="1"/>
          <p:nvPr/>
        </p:nvSpPr>
        <p:spPr>
          <a:xfrm>
            <a:off x="533400" y="152400"/>
            <a:ext cx="8153400" cy="707886"/>
          </a:xfrm>
          <a:prstGeom prst="rect">
            <a:avLst/>
          </a:prstGeom>
          <a:noFill/>
        </p:spPr>
        <p:txBody>
          <a:bodyPr wrap="square" rtlCol="0">
            <a:spAutoFit/>
          </a:bodyPr>
          <a:lstStyle/>
          <a:p>
            <a:pPr algn="ctr"/>
            <a:r>
              <a:rPr lang="en-US" sz="2000" dirty="0"/>
              <a:t>Ease of doing business index (1=most business-friendly regulations)</a:t>
            </a:r>
          </a:p>
          <a:p>
            <a:pPr algn="ctr"/>
            <a:r>
              <a:rPr lang="en-US" sz="2000" dirty="0"/>
              <a:t>2019 </a:t>
            </a:r>
          </a:p>
        </p:txBody>
      </p:sp>
      <p:pic>
        <p:nvPicPr>
          <p:cNvPr id="3" name="Picture 2">
            <a:extLst>
              <a:ext uri="{FF2B5EF4-FFF2-40B4-BE49-F238E27FC236}">
                <a16:creationId xmlns:a16="http://schemas.microsoft.com/office/drawing/2014/main" id="{0D03A052-7037-0747-AEAE-C746A68D7503}"/>
              </a:ext>
            </a:extLst>
          </p:cNvPr>
          <p:cNvPicPr>
            <a:picLocks noChangeAspect="1"/>
          </p:cNvPicPr>
          <p:nvPr/>
        </p:nvPicPr>
        <p:blipFill>
          <a:blip r:embed="rId3"/>
          <a:stretch>
            <a:fillRect/>
          </a:stretch>
        </p:blipFill>
        <p:spPr>
          <a:xfrm>
            <a:off x="0" y="838200"/>
            <a:ext cx="9144000" cy="5511800"/>
          </a:xfrm>
          <a:prstGeom prst="rect">
            <a:avLst/>
          </a:prstGeom>
        </p:spPr>
      </p:pic>
    </p:spTree>
    <p:extLst>
      <p:ext uri="{BB962C8B-B14F-4D97-AF65-F5344CB8AC3E}">
        <p14:creationId xmlns:p14="http://schemas.microsoft.com/office/powerpoint/2010/main" val="4108530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Who benefits when rich countries give food aid to poor countries?</a:t>
            </a:r>
          </a:p>
          <a:p>
            <a:pPr marL="914400" lvl="1" indent="-457200">
              <a:buFont typeface="+mj-lt"/>
              <a:buAutoNum type="alphaLcParenR"/>
            </a:pPr>
            <a:r>
              <a:rPr lang="en-US" sz="2000" dirty="0"/>
              <a:t>Farmers in both rich and poor countries</a:t>
            </a:r>
          </a:p>
          <a:p>
            <a:pPr marL="914400" lvl="1" indent="-457200">
              <a:buFont typeface="+mj-lt"/>
              <a:buAutoNum type="alphaLcParenR"/>
            </a:pPr>
            <a:r>
              <a:rPr lang="en-US" sz="2000" dirty="0"/>
              <a:t>Farmers in rich countries and consumers in poor countries</a:t>
            </a:r>
          </a:p>
          <a:p>
            <a:pPr marL="914400" lvl="1" indent="-457200">
              <a:buFont typeface="+mj-lt"/>
              <a:buAutoNum type="alphaLcParenR"/>
            </a:pPr>
            <a:r>
              <a:rPr lang="en-US" sz="2000" dirty="0"/>
              <a:t>Consumers in rich countries and farmers in poor countries</a:t>
            </a:r>
          </a:p>
          <a:p>
            <a:pPr marL="914400" lvl="1" indent="-457200">
              <a:buFont typeface="+mj-lt"/>
              <a:buAutoNum type="alphaLcParenR"/>
            </a:pPr>
            <a:r>
              <a:rPr lang="en-US" sz="2000" dirty="0"/>
              <a:t>Consumer in both rich and poor countries</a:t>
            </a:r>
          </a:p>
          <a:p>
            <a:pPr marL="914400" lvl="1" indent="-457200">
              <a:buFont typeface="+mj-lt"/>
              <a:buAutoNum type="alphaLcParenR"/>
            </a:pPr>
            <a:r>
              <a:rPr lang="en-US" sz="2000" dirty="0"/>
              <a:t>Taxpayers in both rich and poor countries</a:t>
            </a:r>
          </a:p>
          <a:p>
            <a:pPr marL="457200" lvl="1" indent="0">
              <a:buNone/>
            </a:pPr>
            <a:endParaRPr lang="en-US" sz="2000" dirty="0"/>
          </a:p>
        </p:txBody>
      </p:sp>
      <p:sp>
        <p:nvSpPr>
          <p:cNvPr id="6" name="TextBox 5"/>
          <p:cNvSpPr txBox="1"/>
          <p:nvPr/>
        </p:nvSpPr>
        <p:spPr>
          <a:xfrm>
            <a:off x="609600" y="2286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1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On what continent are the largest number of countries that score poorly on the World Bank’s Doing Business Index?</a:t>
            </a:r>
          </a:p>
          <a:p>
            <a:pPr marL="914400" lvl="1" indent="-457200">
              <a:buFont typeface="+mj-lt"/>
              <a:buAutoNum type="alphaLcParenR"/>
            </a:pPr>
            <a:r>
              <a:rPr lang="en-US" sz="2000" dirty="0"/>
              <a:t>North America</a:t>
            </a:r>
          </a:p>
          <a:p>
            <a:pPr marL="914400" lvl="1" indent="-457200">
              <a:buFont typeface="+mj-lt"/>
              <a:buAutoNum type="alphaLcParenR"/>
            </a:pPr>
            <a:r>
              <a:rPr lang="en-US" sz="2000" dirty="0"/>
              <a:t>South America</a:t>
            </a:r>
          </a:p>
          <a:p>
            <a:pPr marL="914400" lvl="1" indent="-457200">
              <a:buFont typeface="+mj-lt"/>
              <a:buAutoNum type="alphaLcParenR"/>
            </a:pPr>
            <a:r>
              <a:rPr lang="en-US" sz="2000" dirty="0"/>
              <a:t>Europe</a:t>
            </a:r>
          </a:p>
          <a:p>
            <a:pPr marL="914400" lvl="1" indent="-457200">
              <a:buFont typeface="+mj-lt"/>
              <a:buAutoNum type="alphaLcParenR"/>
            </a:pPr>
            <a:r>
              <a:rPr lang="en-US" sz="2000" dirty="0"/>
              <a:t>Asia</a:t>
            </a:r>
          </a:p>
          <a:p>
            <a:pPr marL="914400" lvl="1" indent="-457200">
              <a:buFont typeface="+mj-lt"/>
              <a:buAutoNum type="alphaLcParenR"/>
            </a:pPr>
            <a:r>
              <a:rPr lang="en-US" sz="2000" dirty="0"/>
              <a:t>Africa</a:t>
            </a:r>
          </a:p>
          <a:p>
            <a:pPr marL="914400" lvl="1" indent="-457200">
              <a:buFont typeface="+mj-lt"/>
              <a:buAutoNum type="alphaLcParenR"/>
            </a:pPr>
            <a:endParaRPr lang="en-US" sz="2000" dirty="0"/>
          </a:p>
          <a:p>
            <a:pPr marL="457200" lvl="1" indent="0">
              <a:buNone/>
            </a:pPr>
            <a:endParaRPr lang="en-US" sz="2000" dirty="0"/>
          </a:p>
        </p:txBody>
      </p:sp>
      <p:sp>
        <p:nvSpPr>
          <p:cNvPr id="6" name="TextBox 5"/>
          <p:cNvSpPr txBox="1"/>
          <p:nvPr/>
        </p:nvSpPr>
        <p:spPr>
          <a:xfrm>
            <a:off x="609600" y="3429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0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21: Development Aid</a:t>
            </a:r>
          </a:p>
        </p:txBody>
      </p:sp>
      <p:sp>
        <p:nvSpPr>
          <p:cNvPr id="24579" name="Slide Number Placeholder 5"/>
          <p:cNvSpPr>
            <a:spLocks noGrp="1"/>
          </p:cNvSpPr>
          <p:nvPr>
            <p:ph type="sldNum" sz="quarter" idx="12"/>
          </p:nvPr>
        </p:nvSpPr>
        <p:spPr>
          <a:noFill/>
        </p:spPr>
        <p:txBody>
          <a:bodyPr/>
          <a:lstStyle/>
          <a:p>
            <a:fld id="{8B5F5B90-69A6-9D4B-BC94-337FB5DD7076}" type="slidenum">
              <a:rPr lang="en-US" smtClean="0">
                <a:latin typeface="Arial" pitchFamily="-65" charset="0"/>
              </a:rPr>
              <a:pPr/>
              <a:t>54</a:t>
            </a:fld>
            <a:endParaRPr lang="en-US">
              <a:latin typeface="Arial" pitchFamily="-65" charset="0"/>
            </a:endParaRPr>
          </a:p>
        </p:txBody>
      </p:sp>
      <p:sp>
        <p:nvSpPr>
          <p:cNvPr id="24580" name="Rectangle 2"/>
          <p:cNvSpPr>
            <a:spLocks noGrp="1" noChangeArrowheads="1"/>
          </p:cNvSpPr>
          <p:nvPr>
            <p:ph type="title"/>
          </p:nvPr>
        </p:nvSpPr>
        <p:spPr>
          <a:xfrm>
            <a:off x="457200" y="685800"/>
            <a:ext cx="8229600" cy="1143000"/>
          </a:xfrm>
        </p:spPr>
        <p:txBody>
          <a:bodyPr/>
          <a:lstStyle/>
          <a:p>
            <a:pPr eaLnBrk="1" hangingPunct="1"/>
            <a:r>
              <a:rPr lang="en-US" sz="4000"/>
              <a:t>Lecture 21</a:t>
            </a:r>
            <a:br>
              <a:rPr lang="en-US" sz="4000"/>
            </a:br>
            <a:r>
              <a:rPr lang="en-US" sz="4000"/>
              <a:t>Outline: International Policies for Economic Development:  Aid</a:t>
            </a:r>
          </a:p>
        </p:txBody>
      </p:sp>
      <p:sp>
        <p:nvSpPr>
          <p:cNvPr id="24581" name="Rectangle 3"/>
          <p:cNvSpPr>
            <a:spLocks noGrp="1" noChangeArrowheads="1"/>
          </p:cNvSpPr>
          <p:nvPr>
            <p:ph type="body" idx="1"/>
          </p:nvPr>
        </p:nvSpPr>
        <p:spPr>
          <a:xfrm>
            <a:off x="457200" y="2438400"/>
            <a:ext cx="8229600" cy="3505200"/>
          </a:xfrm>
        </p:spPr>
        <p:txBody>
          <a:bodyPr/>
          <a:lstStyle/>
          <a:p>
            <a:pPr eaLnBrk="1" hangingPunct="1"/>
            <a:r>
              <a:rPr lang="en-US" dirty="0">
                <a:solidFill>
                  <a:schemeClr val="bg1">
                    <a:lumMod val="75000"/>
                  </a:schemeClr>
                </a:solidFill>
              </a:rPr>
              <a:t>Why Should We Care?</a:t>
            </a:r>
          </a:p>
          <a:p>
            <a:pPr eaLnBrk="1" hangingPunct="1"/>
            <a:r>
              <a:rPr lang="en-US" dirty="0">
                <a:solidFill>
                  <a:schemeClr val="bg1">
                    <a:lumMod val="75000"/>
                  </a:schemeClr>
                </a:solidFill>
              </a:rPr>
              <a:t>Who Gives Aid?</a:t>
            </a:r>
          </a:p>
          <a:p>
            <a:pPr eaLnBrk="1" hangingPunct="1"/>
            <a:r>
              <a:rPr lang="en-US" dirty="0">
                <a:solidFill>
                  <a:schemeClr val="bg1">
                    <a:lumMod val="75000"/>
                  </a:schemeClr>
                </a:solidFill>
              </a:rPr>
              <a:t>Does Aid Work?</a:t>
            </a:r>
          </a:p>
          <a:p>
            <a:pPr eaLnBrk="1" hangingPunct="1"/>
            <a:r>
              <a:rPr lang="en-US" dirty="0">
                <a:solidFill>
                  <a:schemeClr val="bg1">
                    <a:lumMod val="75000"/>
                  </a:schemeClr>
                </a:solidFill>
              </a:rPr>
              <a:t>Pros and Cons of Aid</a:t>
            </a:r>
          </a:p>
          <a:p>
            <a:pPr eaLnBrk="1" hangingPunct="1"/>
            <a:r>
              <a:rPr lang="en-US" dirty="0">
                <a:solidFill>
                  <a:schemeClr val="bg1">
                    <a:lumMod val="75000"/>
                  </a:schemeClr>
                </a:solidFill>
              </a:rPr>
              <a:t>Policy Recommendations</a:t>
            </a:r>
          </a:p>
          <a:p>
            <a:pPr eaLnBrk="1" hangingPunct="1"/>
            <a:r>
              <a:rPr lang="en-US" dirty="0"/>
              <a:t>Where We Stand in Development</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168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Stand in Development</a:t>
            </a:r>
          </a:p>
        </p:txBody>
      </p:sp>
      <p:sp>
        <p:nvSpPr>
          <p:cNvPr id="3" name="Content Placeholder 2"/>
          <p:cNvSpPr>
            <a:spLocks noGrp="1"/>
          </p:cNvSpPr>
          <p:nvPr>
            <p:ph idx="1"/>
          </p:nvPr>
        </p:nvSpPr>
        <p:spPr/>
        <p:txBody>
          <a:bodyPr/>
          <a:lstStyle/>
          <a:p>
            <a:r>
              <a:rPr lang="en-US" dirty="0"/>
              <a:t>Millennium Development Goals (MDGs)</a:t>
            </a:r>
          </a:p>
          <a:p>
            <a:pPr lvl="1"/>
            <a:r>
              <a:rPr lang="en-US" dirty="0"/>
              <a:t>8 goals identified and agreed in 2005 by the United Nations to be achieved by 2015</a:t>
            </a:r>
          </a:p>
          <a:p>
            <a:pPr lvl="1"/>
            <a:r>
              <a:rPr lang="en-US" dirty="0"/>
              <a:t>Overall there was significant progress, and many countries achieved the MDGs</a:t>
            </a:r>
          </a:p>
          <a:p>
            <a:pPr lvl="1"/>
            <a:r>
              <a:rPr lang="en-US" dirty="0"/>
              <a:t>Many others did not, but many of them did make good progress</a:t>
            </a:r>
          </a:p>
        </p:txBody>
      </p:sp>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55</a:t>
            </a:fld>
            <a:endParaRPr lang="en-US"/>
          </a:p>
        </p:txBody>
      </p:sp>
    </p:spTree>
    <p:extLst>
      <p:ext uri="{BB962C8B-B14F-4D97-AF65-F5344CB8AC3E}">
        <p14:creationId xmlns:p14="http://schemas.microsoft.com/office/powerpoint/2010/main" val="2004238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8108" y="-8467"/>
            <a:ext cx="3445892" cy="6858000"/>
          </a:xfrm>
          <a:prstGeom prst="rect">
            <a:avLst/>
          </a:prstGeom>
        </p:spPr>
      </p:pic>
      <p:sp>
        <p:nvSpPr>
          <p:cNvPr id="2" name="Title 1"/>
          <p:cNvSpPr>
            <a:spLocks noGrp="1"/>
          </p:cNvSpPr>
          <p:nvPr>
            <p:ph type="title"/>
          </p:nvPr>
        </p:nvSpPr>
        <p:spPr>
          <a:xfrm>
            <a:off x="457200" y="274638"/>
            <a:ext cx="5181600" cy="1143000"/>
          </a:xfrm>
        </p:spPr>
        <p:txBody>
          <a:bodyPr/>
          <a:lstStyle/>
          <a:p>
            <a:r>
              <a:rPr lang="en-US" dirty="0"/>
              <a:t>Where We Stand in Development</a:t>
            </a:r>
          </a:p>
        </p:txBody>
      </p:sp>
      <p:sp>
        <p:nvSpPr>
          <p:cNvPr id="3" name="Content Placeholder 2"/>
          <p:cNvSpPr>
            <a:spLocks noGrp="1"/>
          </p:cNvSpPr>
          <p:nvPr>
            <p:ph idx="1"/>
          </p:nvPr>
        </p:nvSpPr>
        <p:spPr>
          <a:xfrm>
            <a:off x="457200" y="1600200"/>
            <a:ext cx="5181600" cy="4525963"/>
          </a:xfrm>
        </p:spPr>
        <p:txBody>
          <a:bodyPr/>
          <a:lstStyle/>
          <a:p>
            <a:r>
              <a:rPr lang="en-US" sz="2000" dirty="0"/>
              <a:t>The MDGs</a:t>
            </a:r>
          </a:p>
          <a:p>
            <a:pPr marL="971550" lvl="1" indent="-514350">
              <a:buFont typeface="+mj-lt"/>
              <a:buAutoNum type="arabicPeriod"/>
            </a:pPr>
            <a:r>
              <a:rPr lang="en-US" sz="1800" dirty="0"/>
              <a:t>Eradicate Extreme Poverty and Hunger </a:t>
            </a:r>
          </a:p>
          <a:p>
            <a:pPr marL="971550" lvl="1" indent="-514350">
              <a:buFont typeface="+mj-lt"/>
              <a:buAutoNum type="arabicPeriod"/>
            </a:pPr>
            <a:r>
              <a:rPr lang="en-US" sz="1800" dirty="0"/>
              <a:t>Achieve Universal Primary Education </a:t>
            </a:r>
          </a:p>
          <a:p>
            <a:pPr marL="971550" lvl="1" indent="-514350">
              <a:buFont typeface="+mj-lt"/>
              <a:buAutoNum type="arabicPeriod"/>
            </a:pPr>
            <a:r>
              <a:rPr lang="en-US" sz="1800" dirty="0"/>
              <a:t>Promote Gender Equality and Empower Women </a:t>
            </a:r>
          </a:p>
          <a:p>
            <a:pPr marL="971550" lvl="1" indent="-514350">
              <a:buFont typeface="+mj-lt"/>
              <a:buAutoNum type="arabicPeriod"/>
            </a:pPr>
            <a:r>
              <a:rPr lang="en-US" sz="1800" dirty="0"/>
              <a:t>Reduce Child Mortality </a:t>
            </a:r>
          </a:p>
          <a:p>
            <a:pPr marL="971550" lvl="1" indent="-514350">
              <a:buFont typeface="+mj-lt"/>
              <a:buAutoNum type="arabicPeriod"/>
            </a:pPr>
            <a:r>
              <a:rPr lang="en-US" sz="1800" dirty="0"/>
              <a:t>Improve Maternal Health </a:t>
            </a:r>
          </a:p>
          <a:p>
            <a:pPr marL="971550" lvl="1" indent="-514350">
              <a:buFont typeface="+mj-lt"/>
              <a:buAutoNum type="arabicPeriod"/>
            </a:pPr>
            <a:r>
              <a:rPr lang="en-US" sz="1800" dirty="0"/>
              <a:t>Combat HIV/AIDS, Malaria and Other Diseases </a:t>
            </a:r>
          </a:p>
          <a:p>
            <a:pPr marL="971550" lvl="1" indent="-514350">
              <a:buFont typeface="+mj-lt"/>
              <a:buAutoNum type="arabicPeriod"/>
            </a:pPr>
            <a:r>
              <a:rPr lang="en-US" sz="1800" dirty="0"/>
              <a:t>Ensure Environmental Sustainability </a:t>
            </a:r>
          </a:p>
          <a:p>
            <a:pPr marL="971550" lvl="1" indent="-514350">
              <a:buFont typeface="+mj-lt"/>
              <a:buAutoNum type="arabicPeriod"/>
            </a:pPr>
            <a:r>
              <a:rPr lang="en-US" sz="1800" dirty="0"/>
              <a:t>Develop a Global Partnership for Development </a:t>
            </a:r>
          </a:p>
        </p:txBody>
      </p:sp>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56</a:t>
            </a:fld>
            <a:endParaRPr lang="en-US"/>
          </a:p>
        </p:txBody>
      </p:sp>
    </p:spTree>
    <p:extLst>
      <p:ext uri="{BB962C8B-B14F-4D97-AF65-F5344CB8AC3E}">
        <p14:creationId xmlns:p14="http://schemas.microsoft.com/office/powerpoint/2010/main" val="302055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2514600"/>
            <a:ext cx="3352800" cy="1143000"/>
          </a:xfrm>
        </p:spPr>
        <p:txBody>
          <a:bodyPr/>
          <a:lstStyle/>
          <a:p>
            <a:r>
              <a:rPr lang="en-US" dirty="0"/>
              <a:t>MDG Progress 2015</a:t>
            </a:r>
          </a:p>
        </p:txBody>
      </p:sp>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57</a:t>
            </a:fld>
            <a:endParaRPr lang="en-US"/>
          </a:p>
        </p:txBody>
      </p:sp>
      <p:pic>
        <p:nvPicPr>
          <p:cNvPr id="9" name="Picture 8">
            <a:extLst>
              <a:ext uri="{FF2B5EF4-FFF2-40B4-BE49-F238E27FC236}">
                <a16:creationId xmlns:a16="http://schemas.microsoft.com/office/drawing/2014/main" id="{37D23CDE-432B-9248-A378-0E127924F459}"/>
              </a:ext>
            </a:extLst>
          </p:cNvPr>
          <p:cNvPicPr>
            <a:picLocks noChangeAspect="1"/>
          </p:cNvPicPr>
          <p:nvPr/>
        </p:nvPicPr>
        <p:blipFill>
          <a:blip r:embed="rId3"/>
          <a:stretch>
            <a:fillRect/>
          </a:stretch>
        </p:blipFill>
        <p:spPr>
          <a:xfrm>
            <a:off x="3071191" y="-20782"/>
            <a:ext cx="6072809" cy="7640782"/>
          </a:xfrm>
          <a:prstGeom prst="rect">
            <a:avLst/>
          </a:prstGeom>
        </p:spPr>
      </p:pic>
      <p:pic>
        <p:nvPicPr>
          <p:cNvPr id="10" name="Picture 9">
            <a:extLst>
              <a:ext uri="{FF2B5EF4-FFF2-40B4-BE49-F238E27FC236}">
                <a16:creationId xmlns:a16="http://schemas.microsoft.com/office/drawing/2014/main" id="{35B9409D-9169-634F-BE58-DF5A9469517C}"/>
              </a:ext>
            </a:extLst>
          </p:cNvPr>
          <p:cNvPicPr>
            <a:picLocks noChangeAspect="1"/>
          </p:cNvPicPr>
          <p:nvPr/>
        </p:nvPicPr>
        <p:blipFill>
          <a:blip r:embed="rId4"/>
          <a:stretch>
            <a:fillRect/>
          </a:stretch>
        </p:blipFill>
        <p:spPr>
          <a:xfrm>
            <a:off x="304800" y="4191000"/>
            <a:ext cx="2724441" cy="850900"/>
          </a:xfrm>
          <a:prstGeom prst="rect">
            <a:avLst/>
          </a:prstGeom>
        </p:spPr>
      </p:pic>
      <p:pic>
        <p:nvPicPr>
          <p:cNvPr id="11" name="Picture 10">
            <a:extLst>
              <a:ext uri="{FF2B5EF4-FFF2-40B4-BE49-F238E27FC236}">
                <a16:creationId xmlns:a16="http://schemas.microsoft.com/office/drawing/2014/main" id="{C21976A1-DC45-844D-B91F-02A8B2B35990}"/>
              </a:ext>
            </a:extLst>
          </p:cNvPr>
          <p:cNvPicPr>
            <a:picLocks noChangeAspect="1"/>
          </p:cNvPicPr>
          <p:nvPr/>
        </p:nvPicPr>
        <p:blipFill>
          <a:blip r:embed="rId5"/>
          <a:stretch>
            <a:fillRect/>
          </a:stretch>
        </p:blipFill>
        <p:spPr>
          <a:xfrm>
            <a:off x="304800" y="5029200"/>
            <a:ext cx="2514600" cy="553528"/>
          </a:xfrm>
          <a:prstGeom prst="rect">
            <a:avLst/>
          </a:prstGeom>
        </p:spPr>
      </p:pic>
    </p:spTree>
    <p:extLst>
      <p:ext uri="{BB962C8B-B14F-4D97-AF65-F5344CB8AC3E}">
        <p14:creationId xmlns:p14="http://schemas.microsoft.com/office/powerpoint/2010/main" val="418422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Stand in Development</a:t>
            </a:r>
          </a:p>
        </p:txBody>
      </p:sp>
      <p:sp>
        <p:nvSpPr>
          <p:cNvPr id="3" name="Content Placeholder 2"/>
          <p:cNvSpPr>
            <a:spLocks noGrp="1"/>
          </p:cNvSpPr>
          <p:nvPr>
            <p:ph idx="1"/>
          </p:nvPr>
        </p:nvSpPr>
        <p:spPr/>
        <p:txBody>
          <a:bodyPr/>
          <a:lstStyle/>
          <a:p>
            <a:r>
              <a:rPr lang="en-US" sz="2800" dirty="0"/>
              <a:t>Sustainable Development Goals (SDGs)</a:t>
            </a:r>
          </a:p>
          <a:p>
            <a:pPr lvl="1"/>
            <a:r>
              <a:rPr lang="en-US" sz="2400" dirty="0"/>
              <a:t>17 goals identified and agreed in 2015 by the United Nations to be achieved by 2030</a:t>
            </a:r>
          </a:p>
        </p:txBody>
      </p:sp>
      <p:sp>
        <p:nvSpPr>
          <p:cNvPr id="4" name="Footer Placeholder 3"/>
          <p:cNvSpPr>
            <a:spLocks noGrp="1"/>
          </p:cNvSpPr>
          <p:nvPr>
            <p:ph type="ftr" sz="quarter" idx="11"/>
          </p:nvPr>
        </p:nvSpPr>
        <p:spPr/>
        <p:txBody>
          <a:bodyPr/>
          <a:lstStyle/>
          <a:p>
            <a:r>
              <a:rPr lang="en-US"/>
              <a:t>Econ 340, Deardorff, Lecture 21: Development Aid</a:t>
            </a:r>
          </a:p>
        </p:txBody>
      </p:sp>
      <p:sp>
        <p:nvSpPr>
          <p:cNvPr id="5" name="Slide Number Placeholder 4"/>
          <p:cNvSpPr>
            <a:spLocks noGrp="1"/>
          </p:cNvSpPr>
          <p:nvPr>
            <p:ph type="sldNum" sz="quarter" idx="12"/>
          </p:nvPr>
        </p:nvSpPr>
        <p:spPr/>
        <p:txBody>
          <a:bodyPr/>
          <a:lstStyle/>
          <a:p>
            <a:pPr>
              <a:defRPr/>
            </a:pPr>
            <a:fld id="{B81578B9-3ECA-8B40-887D-94B57B402DD8}" type="slidenum">
              <a:rPr lang="en-US" smtClean="0"/>
              <a:pPr>
                <a:defRPr/>
              </a:pPr>
              <a:t>58</a:t>
            </a:fld>
            <a:endParaRPr lang="en-US"/>
          </a:p>
        </p:txBody>
      </p:sp>
      <p:pic>
        <p:nvPicPr>
          <p:cNvPr id="6" name="Picture 5"/>
          <p:cNvPicPr>
            <a:picLocks noChangeAspect="1"/>
          </p:cNvPicPr>
          <p:nvPr/>
        </p:nvPicPr>
        <p:blipFill>
          <a:blip r:embed="rId2"/>
          <a:stretch>
            <a:fillRect/>
          </a:stretch>
        </p:blipFill>
        <p:spPr>
          <a:xfrm>
            <a:off x="0" y="3082105"/>
            <a:ext cx="9144000" cy="3742028"/>
          </a:xfrm>
          <a:prstGeom prst="rect">
            <a:avLst/>
          </a:prstGeom>
        </p:spPr>
      </p:pic>
    </p:spTree>
    <p:extLst>
      <p:ext uri="{BB962C8B-B14F-4D97-AF65-F5344CB8AC3E}">
        <p14:creationId xmlns:p14="http://schemas.microsoft.com/office/powerpoint/2010/main" val="726528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400" dirty="0"/>
              <a:t>What institution was behind the Millennium Development Goals and is now behind the Sustainable Development Goals?</a:t>
            </a:r>
          </a:p>
          <a:p>
            <a:pPr marL="914400" lvl="1" indent="-457200">
              <a:buFont typeface="+mj-lt"/>
              <a:buAutoNum type="alphaLcParenR"/>
            </a:pPr>
            <a:r>
              <a:rPr lang="en-US" sz="2000" dirty="0"/>
              <a:t>The United States Agency for International Development</a:t>
            </a:r>
          </a:p>
          <a:p>
            <a:pPr marL="914400" lvl="1" indent="-457200">
              <a:buFont typeface="+mj-lt"/>
              <a:buAutoNum type="alphaLcParenR"/>
            </a:pPr>
            <a:r>
              <a:rPr lang="en-US" sz="2000" dirty="0"/>
              <a:t>The World Bank</a:t>
            </a:r>
          </a:p>
          <a:p>
            <a:pPr marL="914400" lvl="1" indent="-457200">
              <a:buFont typeface="+mj-lt"/>
              <a:buAutoNum type="alphaLcParenR"/>
            </a:pPr>
            <a:r>
              <a:rPr lang="en-US" sz="2000" dirty="0"/>
              <a:t>The United Nations</a:t>
            </a:r>
          </a:p>
          <a:p>
            <a:pPr marL="914400" lvl="1" indent="-457200">
              <a:buFont typeface="+mj-lt"/>
              <a:buAutoNum type="alphaLcParenR"/>
            </a:pPr>
            <a:r>
              <a:rPr lang="en-US" sz="2000" dirty="0"/>
              <a:t>The International Monetary Fund</a:t>
            </a:r>
          </a:p>
          <a:p>
            <a:pPr marL="914400" lvl="1" indent="-457200">
              <a:buFont typeface="+mj-lt"/>
              <a:buAutoNum type="alphaLcParenR"/>
            </a:pPr>
            <a:r>
              <a:rPr lang="en-US" sz="2000" dirty="0"/>
              <a:t>The World Health Organization</a:t>
            </a:r>
          </a:p>
          <a:p>
            <a:pPr marL="914400" lvl="1" indent="-457200">
              <a:buFont typeface="+mj-lt"/>
              <a:buAutoNum type="alphaLcParenR"/>
            </a:pPr>
            <a:endParaRPr lang="en-US" sz="2000" dirty="0"/>
          </a:p>
          <a:p>
            <a:pPr marL="457200" lvl="1" indent="0">
              <a:buNone/>
            </a:pPr>
            <a:endParaRPr lang="en-US" sz="2000" dirty="0"/>
          </a:p>
        </p:txBody>
      </p:sp>
      <p:sp>
        <p:nvSpPr>
          <p:cNvPr id="6" name="TextBox 5"/>
          <p:cNvSpPr txBox="1"/>
          <p:nvPr/>
        </p:nvSpPr>
        <p:spPr>
          <a:xfrm>
            <a:off x="609600" y="3048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6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8318-C374-7346-8A09-0051A1A0A2E7}"/>
              </a:ext>
            </a:extLst>
          </p:cNvPr>
          <p:cNvSpPr>
            <a:spLocks noGrp="1"/>
          </p:cNvSpPr>
          <p:nvPr>
            <p:ph type="title"/>
          </p:nvPr>
        </p:nvSpPr>
        <p:spPr/>
        <p:txBody>
          <a:bodyPr/>
          <a:lstStyle/>
          <a:p>
            <a:r>
              <a:rPr lang="en-US" dirty="0"/>
              <a:t>News:  Nov 25 – Dec 1</a:t>
            </a:r>
          </a:p>
        </p:txBody>
      </p:sp>
      <p:sp>
        <p:nvSpPr>
          <p:cNvPr id="3" name="Content Placeholder 2">
            <a:extLst>
              <a:ext uri="{FF2B5EF4-FFF2-40B4-BE49-F238E27FC236}">
                <a16:creationId xmlns:a16="http://schemas.microsoft.com/office/drawing/2014/main" id="{7BF5ECBD-AEE2-3042-B3DE-0EE55A8759C3}"/>
              </a:ext>
            </a:extLst>
          </p:cNvPr>
          <p:cNvSpPr>
            <a:spLocks noGrp="1"/>
          </p:cNvSpPr>
          <p:nvPr>
            <p:ph idx="1"/>
          </p:nvPr>
        </p:nvSpPr>
        <p:spPr/>
        <p:txBody>
          <a:bodyPr/>
          <a:lstStyle/>
          <a:p>
            <a:endParaRPr lang="en-US" sz="1200" dirty="0"/>
          </a:p>
          <a:p>
            <a:r>
              <a:rPr lang="en-US" sz="2000" dirty="0"/>
              <a:t>US becomes net exporter of oil  </a:t>
            </a:r>
          </a:p>
          <a:p>
            <a:pPr lvl="1"/>
            <a:r>
              <a:rPr lang="en-US" sz="2000" dirty="0"/>
              <a:t>The US exported 89,000 more barrels of oil per day (b/d) in September than it imported, the first full month of positive net exports since the 1940s. A decade ago, imports exceeded exports by 12 million b/d. </a:t>
            </a:r>
          </a:p>
          <a:p>
            <a:pPr lvl="1"/>
            <a:r>
              <a:rPr lang="en-US" sz="2000" dirty="0"/>
              <a:t>Contributing to this were several things: increasing production from shale; end of a ban on crude exports in 2015; and fuel economy improvements in cars, limiting demand. </a:t>
            </a:r>
          </a:p>
          <a:p>
            <a:pPr lvl="1"/>
            <a:r>
              <a:rPr lang="en-US" sz="2000" dirty="0"/>
              <a:t>The net-exports number is dwarfed by gross flows in both directions: imports of 8.668m b/d and exports of 8.757m b/d. The US exports the light oil produced from shale and imports heavier oil from abroad, as its refineries are designed to process it. </a:t>
            </a:r>
          </a:p>
          <a:p>
            <a:endParaRPr lang="en-US" dirty="0"/>
          </a:p>
        </p:txBody>
      </p:sp>
      <p:sp>
        <p:nvSpPr>
          <p:cNvPr id="4" name="Footer Placeholder 3">
            <a:extLst>
              <a:ext uri="{FF2B5EF4-FFF2-40B4-BE49-F238E27FC236}">
                <a16:creationId xmlns:a16="http://schemas.microsoft.com/office/drawing/2014/main" id="{502E8BB5-3A2F-3540-9F1D-BC665D577C1F}"/>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49FA49F1-4A7A-EA43-ABF8-20338E94FE9F}"/>
              </a:ext>
            </a:extLst>
          </p:cNvPr>
          <p:cNvSpPr>
            <a:spLocks noGrp="1"/>
          </p:cNvSpPr>
          <p:nvPr>
            <p:ph type="sldNum" sz="quarter" idx="12"/>
          </p:nvPr>
        </p:nvSpPr>
        <p:spPr/>
        <p:txBody>
          <a:bodyPr/>
          <a:lstStyle/>
          <a:p>
            <a:pPr>
              <a:defRPr/>
            </a:pPr>
            <a:fld id="{B81578B9-3ECA-8B40-887D-94B57B402DD8}" type="slidenum">
              <a:rPr lang="en-US" smtClean="0"/>
              <a:pPr>
                <a:defRPr/>
              </a:pPr>
              <a:t>6</a:t>
            </a:fld>
            <a:endParaRPr lang="en-US"/>
          </a:p>
        </p:txBody>
      </p:sp>
    </p:spTree>
    <p:extLst>
      <p:ext uri="{BB962C8B-B14F-4D97-AF65-F5344CB8AC3E}">
        <p14:creationId xmlns:p14="http://schemas.microsoft.com/office/powerpoint/2010/main" val="381375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t>Econ 340, Deardorff, Lecture 21: Development Aid</a:t>
            </a:r>
          </a:p>
        </p:txBody>
      </p:sp>
      <p:sp>
        <p:nvSpPr>
          <p:cNvPr id="46083" name="Slide Number Placeholder 5"/>
          <p:cNvSpPr>
            <a:spLocks noGrp="1"/>
          </p:cNvSpPr>
          <p:nvPr>
            <p:ph type="sldNum" sz="quarter" idx="12"/>
          </p:nvPr>
        </p:nvSpPr>
        <p:spPr>
          <a:noFill/>
        </p:spPr>
        <p:txBody>
          <a:bodyPr/>
          <a:lstStyle/>
          <a:p>
            <a:fld id="{E6115382-DA68-EA41-A6F2-1B9BF0580395}" type="slidenum">
              <a:rPr lang="en-US" smtClean="0">
                <a:latin typeface="Arial" pitchFamily="-65" charset="0"/>
              </a:rPr>
              <a:pPr/>
              <a:t>60</a:t>
            </a:fld>
            <a:endParaRPr lang="en-US">
              <a:latin typeface="Arial" pitchFamily="-65" charset="0"/>
            </a:endParaRPr>
          </a:p>
        </p:txBody>
      </p:sp>
      <p:sp>
        <p:nvSpPr>
          <p:cNvPr id="46084" name="Rectangle 2"/>
          <p:cNvSpPr>
            <a:spLocks noGrp="1" noChangeArrowheads="1"/>
          </p:cNvSpPr>
          <p:nvPr>
            <p:ph type="title"/>
          </p:nvPr>
        </p:nvSpPr>
        <p:spPr/>
        <p:txBody>
          <a:bodyPr/>
          <a:lstStyle/>
          <a:p>
            <a:pPr eaLnBrk="1" hangingPunct="1"/>
            <a:r>
              <a:rPr lang="en-US" dirty="0"/>
              <a:t>Next Time </a:t>
            </a:r>
          </a:p>
        </p:txBody>
      </p:sp>
      <p:sp>
        <p:nvSpPr>
          <p:cNvPr id="46085" name="Rectangle 3"/>
          <p:cNvSpPr>
            <a:spLocks noGrp="1" noChangeArrowheads="1"/>
          </p:cNvSpPr>
          <p:nvPr>
            <p:ph type="body" idx="1"/>
          </p:nvPr>
        </p:nvSpPr>
        <p:spPr/>
        <p:txBody>
          <a:bodyPr/>
          <a:lstStyle/>
          <a:p>
            <a:pPr eaLnBrk="1" hangingPunct="1"/>
            <a:r>
              <a:rPr lang="en-US" dirty="0"/>
              <a:t>Outsourcing and Offshoring </a:t>
            </a:r>
          </a:p>
          <a:p>
            <a:pPr lvl="1" eaLnBrk="1" hangingPunct="1"/>
            <a:r>
              <a:rPr lang="en-US" dirty="0">
                <a:ea typeface="ＭＳ Ｐゴシック" pitchFamily="-65" charset="-128"/>
              </a:rPr>
              <a:t>Definitions</a:t>
            </a:r>
          </a:p>
          <a:p>
            <a:pPr lvl="1" eaLnBrk="1" hangingPunct="1"/>
            <a:r>
              <a:rPr lang="en-US" dirty="0">
                <a:ea typeface="ＭＳ Ｐゴシック" pitchFamily="-65" charset="-128"/>
              </a:rPr>
              <a:t>Effects</a:t>
            </a:r>
          </a:p>
          <a:p>
            <a:pPr lvl="1" eaLnBrk="1" hangingPunct="1"/>
            <a:r>
              <a:rPr lang="en-US" dirty="0">
                <a:ea typeface="ＭＳ Ｐゴシック" pitchFamily="-65" charset="-128"/>
              </a:rPr>
              <a:t>Facts</a:t>
            </a:r>
          </a:p>
          <a:p>
            <a:pPr lvl="1" eaLnBrk="1" hangingPunct="1"/>
            <a:r>
              <a:rPr lang="en-US" dirty="0">
                <a:ea typeface="ＭＳ Ｐゴシック" pitchFamily="-65" charset="-128"/>
              </a:rPr>
              <a:t>Policies</a:t>
            </a:r>
          </a:p>
          <a:p>
            <a:pPr lvl="1" eaLnBrk="1" hangingPunct="1"/>
            <a:endParaRPr lang="en-US" dirty="0">
              <a:ea typeface="ＭＳ Ｐゴシック" pitchFamily="-65"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00CD25-253A-6E40-A077-9DBC367358D8}"/>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E0ACA108-51B5-E148-AB1F-B6F27FD8F26D}"/>
              </a:ext>
            </a:extLst>
          </p:cNvPr>
          <p:cNvSpPr>
            <a:spLocks noGrp="1"/>
          </p:cNvSpPr>
          <p:nvPr>
            <p:ph type="sldNum" sz="quarter" idx="12"/>
          </p:nvPr>
        </p:nvSpPr>
        <p:spPr/>
        <p:txBody>
          <a:bodyPr/>
          <a:lstStyle/>
          <a:p>
            <a:pPr>
              <a:defRPr/>
            </a:pPr>
            <a:fld id="{B81578B9-3ECA-8B40-887D-94B57B402DD8}" type="slidenum">
              <a:rPr lang="en-US" smtClean="0"/>
              <a:pPr>
                <a:defRPr/>
              </a:pPr>
              <a:t>7</a:t>
            </a:fld>
            <a:endParaRPr lang="en-US"/>
          </a:p>
        </p:txBody>
      </p:sp>
      <p:pic>
        <p:nvPicPr>
          <p:cNvPr id="2" name="Picture 1">
            <a:extLst>
              <a:ext uri="{FF2B5EF4-FFF2-40B4-BE49-F238E27FC236}">
                <a16:creationId xmlns:a16="http://schemas.microsoft.com/office/drawing/2014/main" id="{D1C67C89-638D-CB4A-BC18-01120536D9A9}"/>
              </a:ext>
            </a:extLst>
          </p:cNvPr>
          <p:cNvPicPr>
            <a:picLocks noChangeAspect="1"/>
          </p:cNvPicPr>
          <p:nvPr/>
        </p:nvPicPr>
        <p:blipFill>
          <a:blip r:embed="rId2"/>
          <a:stretch>
            <a:fillRect/>
          </a:stretch>
        </p:blipFill>
        <p:spPr>
          <a:xfrm>
            <a:off x="0" y="187932"/>
            <a:ext cx="9144000" cy="6482135"/>
          </a:xfrm>
          <a:prstGeom prst="rect">
            <a:avLst/>
          </a:prstGeom>
        </p:spPr>
      </p:pic>
      <p:sp>
        <p:nvSpPr>
          <p:cNvPr id="3" name="Oval 2">
            <a:extLst>
              <a:ext uri="{FF2B5EF4-FFF2-40B4-BE49-F238E27FC236}">
                <a16:creationId xmlns:a16="http://schemas.microsoft.com/office/drawing/2014/main" id="{1E65FF82-E4BD-904A-B3EF-C9798E79BB89}"/>
              </a:ext>
            </a:extLst>
          </p:cNvPr>
          <p:cNvSpPr/>
          <p:nvPr/>
        </p:nvSpPr>
        <p:spPr>
          <a:xfrm>
            <a:off x="8153400" y="1295400"/>
            <a:ext cx="838200" cy="6858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2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C39E-12B2-384C-89A3-EF3EC2FEB0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A0340E2-53A5-9B44-A40B-063E1D5CD5CD}"/>
              </a:ext>
            </a:extLst>
          </p:cNvPr>
          <p:cNvSpPr>
            <a:spLocks noGrp="1"/>
          </p:cNvSpPr>
          <p:nvPr>
            <p:ph idx="1"/>
          </p:nvPr>
        </p:nvSpPr>
        <p:spPr/>
        <p:txBody>
          <a:bodyPr/>
          <a:lstStyle/>
          <a:p>
            <a:r>
              <a:rPr lang="en-US" dirty="0"/>
              <a:t>Slides are now posted for the remaining lectures</a:t>
            </a:r>
          </a:p>
          <a:p>
            <a:r>
              <a:rPr lang="en-US" dirty="0"/>
              <a:t>Final class will be “Review”</a:t>
            </a:r>
          </a:p>
          <a:p>
            <a:r>
              <a:rPr lang="en-US" dirty="0"/>
              <a:t>Slides include lists of terms and acronyms from each lecture that you may want to use in studying</a:t>
            </a:r>
          </a:p>
          <a:p>
            <a:pPr lvl="1"/>
            <a:r>
              <a:rPr lang="en-US" dirty="0"/>
              <a:t>See example from Lecture 1 on next slide</a:t>
            </a:r>
          </a:p>
        </p:txBody>
      </p:sp>
      <p:sp>
        <p:nvSpPr>
          <p:cNvPr id="4" name="Footer Placeholder 3">
            <a:extLst>
              <a:ext uri="{FF2B5EF4-FFF2-40B4-BE49-F238E27FC236}">
                <a16:creationId xmlns:a16="http://schemas.microsoft.com/office/drawing/2014/main" id="{30104AF9-2C05-394C-8CC9-D9AC29A48D0B}"/>
              </a:ext>
            </a:extLst>
          </p:cNvPr>
          <p:cNvSpPr>
            <a:spLocks noGrp="1"/>
          </p:cNvSpPr>
          <p:nvPr>
            <p:ph type="ftr" sz="quarter" idx="11"/>
          </p:nvPr>
        </p:nvSpPr>
        <p:spPr/>
        <p:txBody>
          <a:bodyPr/>
          <a:lstStyle/>
          <a:p>
            <a:r>
              <a:rPr lang="en-US"/>
              <a:t>Econ 340, Deardorff, Lecture 21: Development Aid</a:t>
            </a:r>
          </a:p>
        </p:txBody>
      </p:sp>
      <p:sp>
        <p:nvSpPr>
          <p:cNvPr id="5" name="Slide Number Placeholder 4">
            <a:extLst>
              <a:ext uri="{FF2B5EF4-FFF2-40B4-BE49-F238E27FC236}">
                <a16:creationId xmlns:a16="http://schemas.microsoft.com/office/drawing/2014/main" id="{F02A09C9-4070-7840-ACF8-51D91C62B25E}"/>
              </a:ext>
            </a:extLst>
          </p:cNvPr>
          <p:cNvSpPr>
            <a:spLocks noGrp="1"/>
          </p:cNvSpPr>
          <p:nvPr>
            <p:ph type="sldNum" sz="quarter" idx="12"/>
          </p:nvPr>
        </p:nvSpPr>
        <p:spPr/>
        <p:txBody>
          <a:bodyPr/>
          <a:lstStyle/>
          <a:p>
            <a:pPr>
              <a:defRPr/>
            </a:pPr>
            <a:fld id="{B81578B9-3ECA-8B40-887D-94B57B402DD8}" type="slidenum">
              <a:rPr lang="en-US" smtClean="0"/>
              <a:pPr>
                <a:defRPr/>
              </a:pPr>
              <a:t>8</a:t>
            </a:fld>
            <a:endParaRPr lang="en-US"/>
          </a:p>
        </p:txBody>
      </p:sp>
    </p:spTree>
    <p:extLst>
      <p:ext uri="{BB962C8B-B14F-4D97-AF65-F5344CB8AC3E}">
        <p14:creationId xmlns:p14="http://schemas.microsoft.com/office/powerpoint/2010/main" val="41561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6825-89CA-EF43-9CB3-2254A07C66E1}"/>
              </a:ext>
            </a:extLst>
          </p:cNvPr>
          <p:cNvSpPr>
            <a:spLocks noGrp="1"/>
          </p:cNvSpPr>
          <p:nvPr>
            <p:ph type="title"/>
          </p:nvPr>
        </p:nvSpPr>
        <p:spPr/>
        <p:txBody>
          <a:bodyPr/>
          <a:lstStyle/>
          <a:p>
            <a:r>
              <a:rPr lang="en-US" dirty="0"/>
              <a:t>Lecture 1:  </a:t>
            </a:r>
            <a:br>
              <a:rPr lang="en-US" dirty="0"/>
            </a:br>
            <a:r>
              <a:rPr lang="en-US" dirty="0"/>
              <a:t>Overview of the World Economy</a:t>
            </a:r>
          </a:p>
        </p:txBody>
      </p:sp>
      <p:sp>
        <p:nvSpPr>
          <p:cNvPr id="3" name="Content Placeholder 2">
            <a:extLst>
              <a:ext uri="{FF2B5EF4-FFF2-40B4-BE49-F238E27FC236}">
                <a16:creationId xmlns:a16="http://schemas.microsoft.com/office/drawing/2014/main" id="{DF4F47E0-E187-9B43-8078-2E1C20400EFF}"/>
              </a:ext>
            </a:extLst>
          </p:cNvPr>
          <p:cNvSpPr>
            <a:spLocks noGrp="1"/>
          </p:cNvSpPr>
          <p:nvPr>
            <p:ph idx="1"/>
          </p:nvPr>
        </p:nvSpPr>
        <p:spPr/>
        <p:txBody>
          <a:bodyPr/>
          <a:lstStyle/>
          <a:p>
            <a:r>
              <a:rPr lang="en-US" sz="2400" dirty="0"/>
              <a:t>Terms</a:t>
            </a:r>
          </a:p>
          <a:p>
            <a:pPr lvl="1"/>
            <a:r>
              <a:rPr lang="en-US" sz="2000" dirty="0">
                <a:ea typeface="ＭＳ Ｐゴシック" pitchFamily="-109" charset="-128"/>
                <a:cs typeface="ＭＳ Ｐゴシック" pitchFamily="-109" charset="-128"/>
              </a:rPr>
              <a:t>Globalization</a:t>
            </a:r>
          </a:p>
          <a:p>
            <a:pPr lvl="1"/>
            <a:r>
              <a:rPr lang="en-US" sz="2000" dirty="0">
                <a:ea typeface="ＭＳ Ｐゴシック" pitchFamily="-109" charset="-128"/>
                <a:cs typeface="ＭＳ Ｐゴシック" pitchFamily="-109" charset="-128"/>
              </a:rPr>
              <a:t>Openness</a:t>
            </a:r>
          </a:p>
          <a:p>
            <a:pPr lvl="1"/>
            <a:r>
              <a:rPr lang="en-US" sz="2000" dirty="0">
                <a:ea typeface="ＭＳ Ｐゴシック" pitchFamily="-109" charset="-128"/>
                <a:cs typeface="ＭＳ Ｐゴシック" pitchFamily="-109" charset="-128"/>
              </a:rPr>
              <a:t>Gross domestic product</a:t>
            </a:r>
          </a:p>
          <a:p>
            <a:pPr lvl="1"/>
            <a:r>
              <a:rPr lang="en-US" sz="2000" dirty="0">
                <a:ea typeface="ＭＳ Ｐゴシック" pitchFamily="-109" charset="-128"/>
                <a:cs typeface="ＭＳ Ｐゴシック" pitchFamily="-109" charset="-128"/>
              </a:rPr>
              <a:t>Regional trade agreement</a:t>
            </a:r>
          </a:p>
          <a:p>
            <a:pPr lvl="1"/>
            <a:r>
              <a:rPr lang="en-US" sz="2000" dirty="0">
                <a:ea typeface="ＭＳ Ｐゴシック" pitchFamily="-109" charset="-128"/>
                <a:cs typeface="ＭＳ Ｐゴシック" pitchFamily="-109" charset="-128"/>
              </a:rPr>
              <a:t>Capital flow</a:t>
            </a:r>
          </a:p>
          <a:p>
            <a:pPr lvl="1"/>
            <a:r>
              <a:rPr lang="en-US" sz="2000" dirty="0">
                <a:ea typeface="ＭＳ Ｐゴシック" pitchFamily="-109" charset="-128"/>
                <a:cs typeface="ＭＳ Ｐゴシック" pitchFamily="-109" charset="-128"/>
              </a:rPr>
              <a:t>Shallow integration</a:t>
            </a:r>
          </a:p>
          <a:p>
            <a:pPr lvl="1"/>
            <a:r>
              <a:rPr lang="en-US" sz="2000" dirty="0">
                <a:ea typeface="ＭＳ Ｐゴシック" pitchFamily="-109" charset="-128"/>
              </a:rPr>
              <a:t>Supply chain</a:t>
            </a:r>
          </a:p>
          <a:p>
            <a:pPr lvl="1"/>
            <a:r>
              <a:rPr lang="en-US" sz="2000" dirty="0">
                <a:ea typeface="ＭＳ Ｐゴシック" pitchFamily="-109" charset="-128"/>
              </a:rPr>
              <a:t>Emerging market</a:t>
            </a:r>
          </a:p>
          <a:p>
            <a:pPr lvl="1"/>
            <a:r>
              <a:rPr lang="en-US" sz="2000" dirty="0">
                <a:ea typeface="ＭＳ Ｐゴシック" pitchFamily="-109" charset="-128"/>
              </a:rPr>
              <a:t>Beggar they neighbor</a:t>
            </a:r>
          </a:p>
          <a:p>
            <a:pPr lvl="1"/>
            <a:r>
              <a:rPr lang="en-US" sz="2000" dirty="0">
                <a:ea typeface="ＭＳ Ｐゴシック" pitchFamily="-109" charset="-128"/>
              </a:rPr>
              <a:t>Bretton Woods</a:t>
            </a:r>
            <a:endParaRPr lang="en-US" sz="2000" dirty="0"/>
          </a:p>
        </p:txBody>
      </p:sp>
      <p:sp>
        <p:nvSpPr>
          <p:cNvPr id="4" name="Footer Placeholder 3">
            <a:extLst>
              <a:ext uri="{FF2B5EF4-FFF2-40B4-BE49-F238E27FC236}">
                <a16:creationId xmlns:a16="http://schemas.microsoft.com/office/drawing/2014/main" id="{7D50B546-3DB8-3941-9315-33869B5A8A97}"/>
              </a:ext>
            </a:extLst>
          </p:cNvPr>
          <p:cNvSpPr>
            <a:spLocks noGrp="1"/>
          </p:cNvSpPr>
          <p:nvPr>
            <p:ph type="ftr" sz="quarter" idx="11"/>
          </p:nvPr>
        </p:nvSpPr>
        <p:spPr/>
        <p:txBody>
          <a:bodyPr/>
          <a:lstStyle/>
          <a:p>
            <a:r>
              <a:rPr lang="en-US"/>
              <a:t>Econ 340, Deardorff, Lecture 24:  Review</a:t>
            </a:r>
          </a:p>
        </p:txBody>
      </p:sp>
      <p:sp>
        <p:nvSpPr>
          <p:cNvPr id="5" name="Slide Number Placeholder 4">
            <a:extLst>
              <a:ext uri="{FF2B5EF4-FFF2-40B4-BE49-F238E27FC236}">
                <a16:creationId xmlns:a16="http://schemas.microsoft.com/office/drawing/2014/main" id="{FC906897-BDFE-F04B-BDC9-E950A0BCC1DB}"/>
              </a:ext>
            </a:extLst>
          </p:cNvPr>
          <p:cNvSpPr>
            <a:spLocks noGrp="1"/>
          </p:cNvSpPr>
          <p:nvPr>
            <p:ph type="sldNum" sz="quarter" idx="12"/>
          </p:nvPr>
        </p:nvSpPr>
        <p:spPr/>
        <p:txBody>
          <a:bodyPr/>
          <a:lstStyle/>
          <a:p>
            <a:fld id="{B8110CFB-C5D0-7E4C-8ABB-3B94C0A65A6F}" type="slidenum">
              <a:rPr lang="en-US" smtClean="0"/>
              <a:pPr/>
              <a:t>9</a:t>
            </a:fld>
            <a:endParaRPr lang="en-US"/>
          </a:p>
        </p:txBody>
      </p:sp>
      <p:sp>
        <p:nvSpPr>
          <p:cNvPr id="6" name="Content Placeholder 2">
            <a:extLst>
              <a:ext uri="{FF2B5EF4-FFF2-40B4-BE49-F238E27FC236}">
                <a16:creationId xmlns:a16="http://schemas.microsoft.com/office/drawing/2014/main" id="{67C809EC-234E-2F46-94B4-F63B04E28144}"/>
              </a:ext>
            </a:extLst>
          </p:cNvPr>
          <p:cNvSpPr txBox="1">
            <a:spLocks/>
          </p:cNvSpPr>
          <p:nvPr/>
        </p:nvSpPr>
        <p:spPr bwMode="auto">
          <a:xfrm>
            <a:off x="4495800" y="1600200"/>
            <a:ext cx="3962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ea typeface="ＭＳ Ｐゴシック" pitchFamily="-109" charset="-128"/>
                <a:cs typeface="ＭＳ Ｐゴシック" pitchFamily="-109" charset="-128"/>
              </a:rPr>
              <a:t>Acronyms </a:t>
            </a:r>
            <a:endParaRPr lang="en-US" sz="2400" kern="0" dirty="0"/>
          </a:p>
          <a:p>
            <a:pPr lvl="1"/>
            <a:r>
              <a:rPr lang="en-US" sz="2000" kern="0" dirty="0">
                <a:ea typeface="ＭＳ Ｐゴシック" pitchFamily="-109" charset="-128"/>
                <a:cs typeface="ＭＳ Ｐゴシック" pitchFamily="-109" charset="-128"/>
              </a:rPr>
              <a:t>CIA</a:t>
            </a:r>
          </a:p>
          <a:p>
            <a:pPr lvl="1"/>
            <a:r>
              <a:rPr lang="en-US" sz="2000" kern="0" dirty="0">
                <a:ea typeface="ＭＳ Ｐゴシック" pitchFamily="-109" charset="-128"/>
                <a:cs typeface="ＭＳ Ｐゴシック" pitchFamily="-109" charset="-128"/>
              </a:rPr>
              <a:t>IMF</a:t>
            </a:r>
          </a:p>
          <a:p>
            <a:pPr lvl="1"/>
            <a:r>
              <a:rPr lang="en-US" sz="2000" kern="0" dirty="0">
                <a:ea typeface="ＭＳ Ｐゴシック" pitchFamily="-109" charset="-128"/>
              </a:rPr>
              <a:t>WTO</a:t>
            </a:r>
          </a:p>
          <a:p>
            <a:pPr lvl="1"/>
            <a:r>
              <a:rPr lang="en-US" sz="2000" kern="0" dirty="0">
                <a:ea typeface="ＭＳ Ｐゴシック" pitchFamily="-109" charset="-128"/>
              </a:rPr>
              <a:t>GATT</a:t>
            </a:r>
          </a:p>
          <a:p>
            <a:pPr lvl="1"/>
            <a:r>
              <a:rPr lang="en-US" sz="2000" kern="0" dirty="0">
                <a:ea typeface="ＭＳ Ｐゴシック" pitchFamily="-109" charset="-128"/>
              </a:rPr>
              <a:t>IBRD</a:t>
            </a:r>
          </a:p>
          <a:p>
            <a:pPr lvl="1"/>
            <a:r>
              <a:rPr lang="en-US" sz="2000" kern="0" dirty="0">
                <a:ea typeface="ＭＳ Ｐゴシック" pitchFamily="-109" charset="-128"/>
              </a:rPr>
              <a:t>FDI</a:t>
            </a:r>
          </a:p>
          <a:p>
            <a:pPr lvl="1"/>
            <a:r>
              <a:rPr lang="en-US" sz="2000" kern="0" dirty="0">
                <a:ea typeface="ＭＳ Ｐゴシック" pitchFamily="-109" charset="-128"/>
              </a:rPr>
              <a:t>RTA</a:t>
            </a:r>
          </a:p>
          <a:p>
            <a:pPr lvl="1"/>
            <a:r>
              <a:rPr lang="en-US" sz="2000" kern="0" dirty="0">
                <a:ea typeface="ＭＳ Ｐゴシック" pitchFamily="-109" charset="-128"/>
              </a:rPr>
              <a:t>NAFTA</a:t>
            </a:r>
          </a:p>
          <a:p>
            <a:pPr lvl="1"/>
            <a:r>
              <a:rPr lang="en-US" sz="2000" kern="0" dirty="0">
                <a:ea typeface="ＭＳ Ｐゴシック" pitchFamily="-109" charset="-128"/>
              </a:rPr>
              <a:t>SDR</a:t>
            </a:r>
          </a:p>
        </p:txBody>
      </p:sp>
    </p:spTree>
    <p:extLst>
      <p:ext uri="{BB962C8B-B14F-4D97-AF65-F5344CB8AC3E}">
        <p14:creationId xmlns:p14="http://schemas.microsoft.com/office/powerpoint/2010/main" val="4472913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91597</TotalTime>
  <Words>3711</Words>
  <Application>Microsoft Macintosh PowerPoint</Application>
  <PresentationFormat>On-screen Show (4:3)</PresentationFormat>
  <Paragraphs>488</Paragraphs>
  <Slides>60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ＭＳ Ｐゴシック</vt:lpstr>
      <vt:lpstr>Arial</vt:lpstr>
      <vt:lpstr>Default Design</vt:lpstr>
      <vt:lpstr>Lecture 21  International Policies for Economic Development:  Aid</vt:lpstr>
      <vt:lpstr>News:  Nov 25 – Dec 1</vt:lpstr>
      <vt:lpstr>News:  Nov 25 – Dec 1</vt:lpstr>
      <vt:lpstr>PowerPoint Presentation</vt:lpstr>
      <vt:lpstr>News:  Nov 25 – Dec 1</vt:lpstr>
      <vt:lpstr>News:  Nov 25 – Dec 1</vt:lpstr>
      <vt:lpstr>PowerPoint Presentation</vt:lpstr>
      <vt:lpstr>Announcements</vt:lpstr>
      <vt:lpstr>Lecture 1:   Overview of the World Economy</vt:lpstr>
      <vt:lpstr>Lecture 21 Outline: International Policies for Economic Development:  Aid</vt:lpstr>
      <vt:lpstr>Why Should We Care about Poverty in Other Countries?</vt:lpstr>
      <vt:lpstr>Why Should We Care about Poverty in Other Countries?</vt:lpstr>
      <vt:lpstr>Why Should We Care about Poverty in Other Countries?</vt:lpstr>
      <vt:lpstr>Lecture 21 Outline: International Policies for Economic Development:  Aid</vt:lpstr>
      <vt:lpstr>Who Gives Aid?</vt:lpstr>
      <vt:lpstr>Who Gives Aid?</vt:lpstr>
      <vt:lpstr>Who Gives Aid?</vt:lpstr>
      <vt:lpstr>US Foreign Aid in US Budget</vt:lpstr>
      <vt:lpstr>Who Gives Aid?</vt:lpstr>
      <vt:lpstr>Who Gives Aid?</vt:lpstr>
      <vt:lpstr>PowerPoint Presentation</vt:lpstr>
      <vt:lpstr>Who Gives Aid?</vt:lpstr>
      <vt:lpstr>PowerPoint Presentation</vt:lpstr>
      <vt:lpstr>Who Gives Aid?</vt:lpstr>
      <vt:lpstr>Who Gets Aid?</vt:lpstr>
      <vt:lpstr>Who Gets Aid?</vt:lpstr>
      <vt:lpstr>Who Gets US Foreign Assistance?</vt:lpstr>
      <vt:lpstr>Clicker Question</vt:lpstr>
      <vt:lpstr>Clicker Question</vt:lpstr>
      <vt:lpstr>Clicker Question</vt:lpstr>
      <vt:lpstr>Lecture 21 Outline: International Policies for Economic Development:  Aid</vt:lpstr>
      <vt:lpstr>Does Aid Work?</vt:lpstr>
      <vt:lpstr>Does Aid Work?</vt:lpstr>
      <vt:lpstr>Does Aid Work?</vt:lpstr>
      <vt:lpstr>Does Aid Work?</vt:lpstr>
      <vt:lpstr>Does Aid Work?</vt:lpstr>
      <vt:lpstr>Clicker Question</vt:lpstr>
      <vt:lpstr>Clicker Question</vt:lpstr>
      <vt:lpstr>Lecture 21 Outline: International Policies for Economic Development:  Aid</vt:lpstr>
      <vt:lpstr>Pros and Cons of Aid</vt:lpstr>
      <vt:lpstr>How Aid Is Wasted</vt:lpstr>
      <vt:lpstr>Lecture 21 Outline: International Policies for Economic Development:  Aid</vt:lpstr>
      <vt:lpstr>Policy Recommendations</vt:lpstr>
      <vt:lpstr>Policy Recommendations</vt:lpstr>
      <vt:lpstr>Policy Recommendations</vt:lpstr>
      <vt:lpstr>Policy Recommendations</vt:lpstr>
      <vt:lpstr>Policy Recommendations</vt:lpstr>
      <vt:lpstr>Policy Recommendations</vt:lpstr>
      <vt:lpstr>Policy Recommendations</vt:lpstr>
      <vt:lpstr>PowerPoint Presentation</vt:lpstr>
      <vt:lpstr>PowerPoint Presentation</vt:lpstr>
      <vt:lpstr>Clicker Question</vt:lpstr>
      <vt:lpstr>Clicker Question</vt:lpstr>
      <vt:lpstr>Lecture 21 Outline: International Policies for Economic Development:  Aid</vt:lpstr>
      <vt:lpstr>Where We Stand in Development</vt:lpstr>
      <vt:lpstr>Where We Stand in Development</vt:lpstr>
      <vt:lpstr>MDG Progress 2015</vt:lpstr>
      <vt:lpstr>Where We Stand in Development</vt:lpstr>
      <vt:lpstr>Clicker Question</vt:lpstr>
      <vt:lpstr>Next Time </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175</cp:revision>
  <cp:lastPrinted>2018-03-26T22:28:45Z</cp:lastPrinted>
  <dcterms:created xsi:type="dcterms:W3CDTF">2011-04-06T15:54:31Z</dcterms:created>
  <dcterms:modified xsi:type="dcterms:W3CDTF">2019-12-02T13:00:40Z</dcterms:modified>
</cp:coreProperties>
</file>