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4"/>
  </p:notesMasterIdLst>
  <p:handoutMasterIdLst>
    <p:handoutMasterId r:id="rId85"/>
  </p:handoutMasterIdLst>
  <p:sldIdLst>
    <p:sldId id="256" r:id="rId2"/>
    <p:sldId id="416" r:id="rId3"/>
    <p:sldId id="417" r:id="rId4"/>
    <p:sldId id="410" r:id="rId5"/>
    <p:sldId id="411" r:id="rId6"/>
    <p:sldId id="418" r:id="rId7"/>
    <p:sldId id="412" r:id="rId8"/>
    <p:sldId id="419" r:id="rId9"/>
    <p:sldId id="414" r:id="rId10"/>
    <p:sldId id="282" r:id="rId11"/>
    <p:sldId id="367" r:id="rId12"/>
    <p:sldId id="368" r:id="rId13"/>
    <p:sldId id="369" r:id="rId14"/>
    <p:sldId id="376" r:id="rId15"/>
    <p:sldId id="372" r:id="rId16"/>
    <p:sldId id="373" r:id="rId17"/>
    <p:sldId id="374" r:id="rId18"/>
    <p:sldId id="378" r:id="rId19"/>
    <p:sldId id="401" r:id="rId20"/>
    <p:sldId id="350" r:id="rId21"/>
    <p:sldId id="351" r:id="rId22"/>
    <p:sldId id="352" r:id="rId23"/>
    <p:sldId id="353" r:id="rId24"/>
    <p:sldId id="294" r:id="rId25"/>
    <p:sldId id="379" r:id="rId26"/>
    <p:sldId id="402" r:id="rId27"/>
    <p:sldId id="295" r:id="rId28"/>
    <p:sldId id="325" r:id="rId29"/>
    <p:sldId id="324" r:id="rId30"/>
    <p:sldId id="323" r:id="rId31"/>
    <p:sldId id="322" r:id="rId32"/>
    <p:sldId id="320" r:id="rId33"/>
    <p:sldId id="328" r:id="rId34"/>
    <p:sldId id="321" r:id="rId35"/>
    <p:sldId id="403" r:id="rId36"/>
    <p:sldId id="296" r:id="rId37"/>
    <p:sldId id="388" r:id="rId38"/>
    <p:sldId id="375" r:id="rId39"/>
    <p:sldId id="298" r:id="rId40"/>
    <p:sldId id="315" r:id="rId41"/>
    <p:sldId id="299" r:id="rId42"/>
    <p:sldId id="380" r:id="rId43"/>
    <p:sldId id="381" r:id="rId44"/>
    <p:sldId id="404" r:id="rId45"/>
    <p:sldId id="297" r:id="rId46"/>
    <p:sldId id="300" r:id="rId47"/>
    <p:sldId id="301" r:id="rId48"/>
    <p:sldId id="302" r:id="rId49"/>
    <p:sldId id="303" r:id="rId50"/>
    <p:sldId id="382" r:id="rId51"/>
    <p:sldId id="383" r:id="rId52"/>
    <p:sldId id="405" r:id="rId53"/>
    <p:sldId id="304" r:id="rId54"/>
    <p:sldId id="330" r:id="rId55"/>
    <p:sldId id="331" r:id="rId56"/>
    <p:sldId id="332" r:id="rId57"/>
    <p:sldId id="334" r:id="rId58"/>
    <p:sldId id="335" r:id="rId59"/>
    <p:sldId id="336" r:id="rId60"/>
    <p:sldId id="406" r:id="rId61"/>
    <p:sldId id="306" r:id="rId62"/>
    <p:sldId id="308" r:id="rId63"/>
    <p:sldId id="344" r:id="rId64"/>
    <p:sldId id="360" r:id="rId65"/>
    <p:sldId id="361" r:id="rId66"/>
    <p:sldId id="384" r:id="rId67"/>
    <p:sldId id="385" r:id="rId68"/>
    <p:sldId id="407" r:id="rId69"/>
    <p:sldId id="314" r:id="rId70"/>
    <p:sldId id="364" r:id="rId71"/>
    <p:sldId id="408" r:id="rId72"/>
    <p:sldId id="362" r:id="rId73"/>
    <p:sldId id="363" r:id="rId74"/>
    <p:sldId id="387" r:id="rId75"/>
    <p:sldId id="386" r:id="rId76"/>
    <p:sldId id="409" r:id="rId77"/>
    <p:sldId id="389" r:id="rId78"/>
    <p:sldId id="397" r:id="rId79"/>
    <p:sldId id="398" r:id="rId80"/>
    <p:sldId id="399" r:id="rId81"/>
    <p:sldId id="400" r:id="rId82"/>
    <p:sldId id="318"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CCCC"/>
    <a:srgbClr val="99FF99"/>
    <a:srgbClr val="0000FF"/>
    <a:srgbClr val="008000"/>
    <a:srgbClr val="FF7C80"/>
    <a:srgbClr val="CC3300"/>
    <a:srgbClr val="00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8"/>
    <p:restoredTop sz="85039" autoAdjust="0"/>
  </p:normalViewPr>
  <p:slideViewPr>
    <p:cSldViewPr>
      <p:cViewPr varScale="1">
        <p:scale>
          <a:sx n="92" d="100"/>
          <a:sy n="92" d="100"/>
        </p:scale>
        <p:origin x="7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0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0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0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9F1F63-DDC7-9049-99BB-A5FB3EDBED61}" type="slidenum">
              <a:rPr lang="en-US"/>
              <a:pPr>
                <a:defRPr/>
              </a:pPr>
              <a:t>‹#›</a:t>
            </a:fld>
            <a:endParaRPr lang="en-US"/>
          </a:p>
        </p:txBody>
      </p:sp>
    </p:spTree>
    <p:extLst>
      <p:ext uri="{BB962C8B-B14F-4D97-AF65-F5344CB8AC3E}">
        <p14:creationId xmlns:p14="http://schemas.microsoft.com/office/powerpoint/2010/main" val="908385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A2F40D-838E-8C4E-9885-B51B962934B5}" type="slidenum">
              <a:rPr lang="en-US"/>
              <a:pPr>
                <a:defRPr/>
              </a:pPr>
              <a:t>‹#›</a:t>
            </a:fld>
            <a:endParaRPr lang="en-US"/>
          </a:p>
        </p:txBody>
      </p:sp>
    </p:spTree>
    <p:extLst>
      <p:ext uri="{BB962C8B-B14F-4D97-AF65-F5344CB8AC3E}">
        <p14:creationId xmlns:p14="http://schemas.microsoft.com/office/powerpoint/2010/main" val="2196579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A052407-BEDE-C344-9F2D-307D48B04835}"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Added </a:t>
            </a:r>
            <a:r>
              <a:rPr lang="en-US" sz="1200" dirty="0" err="1"/>
              <a:t>Donnan</a:t>
            </a:r>
            <a:r>
              <a:rPr lang="en-US" sz="1200" dirty="0"/>
              <a:t> 2016 on US</a:t>
            </a:r>
            <a:r>
              <a:rPr lang="en-US" sz="1200" baseline="0" dirty="0"/>
              <a:t> as bully in WTO</a:t>
            </a:r>
            <a:endParaRPr lang="en-US" sz="1200"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a:t>Source:  Economist, “The battle of Smoot-Hawley,” December 18, 2008.</a:t>
            </a:r>
          </a:p>
        </p:txBody>
      </p:sp>
      <p:sp>
        <p:nvSpPr>
          <p:cNvPr id="30724" name="Slide Number Placeholder 3"/>
          <p:cNvSpPr>
            <a:spLocks noGrp="1"/>
          </p:cNvSpPr>
          <p:nvPr>
            <p:ph type="sldNum" sz="quarter" idx="5"/>
          </p:nvPr>
        </p:nvSpPr>
        <p:spPr>
          <a:noFill/>
        </p:spPr>
        <p:txBody>
          <a:bodyPr/>
          <a:lstStyle/>
          <a:p>
            <a:fld id="{5674FC5F-0597-AB41-BE5B-544683A5C6A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9:  WTO</a:t>
            </a:r>
          </a:p>
        </p:txBody>
      </p:sp>
      <p:sp>
        <p:nvSpPr>
          <p:cNvPr id="6" name="Rectangle 6"/>
          <p:cNvSpPr>
            <a:spLocks noGrp="1" noChangeArrowheads="1"/>
          </p:cNvSpPr>
          <p:nvPr>
            <p:ph type="sldNum" sz="quarter" idx="12"/>
          </p:nvPr>
        </p:nvSpPr>
        <p:spPr>
          <a:ln/>
        </p:spPr>
        <p:txBody>
          <a:bodyPr/>
          <a:lstStyle>
            <a:lvl1pPr>
              <a:defRPr/>
            </a:lvl1pPr>
          </a:lstStyle>
          <a:p>
            <a:pPr>
              <a:defRPr/>
            </a:pPr>
            <a:fld id="{000E6370-4139-3641-A98D-B6A722E5B7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9:  WTO</a:t>
            </a:r>
          </a:p>
        </p:txBody>
      </p:sp>
      <p:sp>
        <p:nvSpPr>
          <p:cNvPr id="6" name="Rectangle 6"/>
          <p:cNvSpPr>
            <a:spLocks noGrp="1" noChangeArrowheads="1"/>
          </p:cNvSpPr>
          <p:nvPr>
            <p:ph type="sldNum" sz="quarter" idx="12"/>
          </p:nvPr>
        </p:nvSpPr>
        <p:spPr>
          <a:ln/>
        </p:spPr>
        <p:txBody>
          <a:bodyPr/>
          <a:lstStyle>
            <a:lvl1pPr>
              <a:defRPr/>
            </a:lvl1pPr>
          </a:lstStyle>
          <a:p>
            <a:pPr>
              <a:defRPr/>
            </a:pPr>
            <a:fld id="{C8743791-4F88-8C48-AFA7-D1F9A6AF40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9:  WTO</a:t>
            </a:r>
          </a:p>
        </p:txBody>
      </p:sp>
      <p:sp>
        <p:nvSpPr>
          <p:cNvPr id="6" name="Rectangle 6"/>
          <p:cNvSpPr>
            <a:spLocks noGrp="1" noChangeArrowheads="1"/>
          </p:cNvSpPr>
          <p:nvPr>
            <p:ph type="sldNum" sz="quarter" idx="12"/>
          </p:nvPr>
        </p:nvSpPr>
        <p:spPr>
          <a:ln/>
        </p:spPr>
        <p:txBody>
          <a:bodyPr/>
          <a:lstStyle>
            <a:lvl1pPr>
              <a:defRPr/>
            </a:lvl1pPr>
          </a:lstStyle>
          <a:p>
            <a:pPr>
              <a:defRPr/>
            </a:pPr>
            <a:fld id="{2277B178-4AF4-BB46-BCCC-E1F6645ABE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9:  WTO</a:t>
            </a:r>
          </a:p>
        </p:txBody>
      </p:sp>
      <p:sp>
        <p:nvSpPr>
          <p:cNvPr id="6" name="Rectangle 6"/>
          <p:cNvSpPr>
            <a:spLocks noGrp="1" noChangeArrowheads="1"/>
          </p:cNvSpPr>
          <p:nvPr>
            <p:ph type="sldNum" sz="quarter" idx="12"/>
          </p:nvPr>
        </p:nvSpPr>
        <p:spPr>
          <a:ln/>
        </p:spPr>
        <p:txBody>
          <a:bodyPr/>
          <a:lstStyle>
            <a:lvl1pPr>
              <a:defRPr/>
            </a:lvl1pPr>
          </a:lstStyle>
          <a:p>
            <a:pPr>
              <a:defRPr/>
            </a:pPr>
            <a:fld id="{D27A953F-B227-A846-84B0-686A060001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9:  WTO</a:t>
            </a:r>
          </a:p>
        </p:txBody>
      </p:sp>
      <p:sp>
        <p:nvSpPr>
          <p:cNvPr id="7" name="Rectangle 6"/>
          <p:cNvSpPr>
            <a:spLocks noGrp="1" noChangeArrowheads="1"/>
          </p:cNvSpPr>
          <p:nvPr>
            <p:ph type="sldNum" sz="quarter" idx="12"/>
          </p:nvPr>
        </p:nvSpPr>
        <p:spPr>
          <a:ln/>
        </p:spPr>
        <p:txBody>
          <a:bodyPr/>
          <a:lstStyle>
            <a:lvl1pPr>
              <a:defRPr/>
            </a:lvl1pPr>
          </a:lstStyle>
          <a:p>
            <a:pPr>
              <a:defRPr/>
            </a:pPr>
            <a:fld id="{4E8F212E-9F8E-064F-92D6-8A77899D34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9:  WTO</a:t>
            </a:r>
          </a:p>
        </p:txBody>
      </p:sp>
      <p:sp>
        <p:nvSpPr>
          <p:cNvPr id="6" name="Rectangle 6"/>
          <p:cNvSpPr>
            <a:spLocks noGrp="1" noChangeArrowheads="1"/>
          </p:cNvSpPr>
          <p:nvPr>
            <p:ph type="sldNum" sz="quarter" idx="12"/>
          </p:nvPr>
        </p:nvSpPr>
        <p:spPr>
          <a:ln/>
        </p:spPr>
        <p:txBody>
          <a:bodyPr/>
          <a:lstStyle>
            <a:lvl1pPr>
              <a:defRPr/>
            </a:lvl1pPr>
          </a:lstStyle>
          <a:p>
            <a:pPr>
              <a:defRPr/>
            </a:pPr>
            <a:fld id="{503EDDB4-E9AB-FB41-8CE8-C6D92DF121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9:  WTO</a:t>
            </a:r>
          </a:p>
        </p:txBody>
      </p:sp>
      <p:sp>
        <p:nvSpPr>
          <p:cNvPr id="6" name="Rectangle 6"/>
          <p:cNvSpPr>
            <a:spLocks noGrp="1" noChangeArrowheads="1"/>
          </p:cNvSpPr>
          <p:nvPr>
            <p:ph type="sldNum" sz="quarter" idx="12"/>
          </p:nvPr>
        </p:nvSpPr>
        <p:spPr>
          <a:ln/>
        </p:spPr>
        <p:txBody>
          <a:bodyPr/>
          <a:lstStyle>
            <a:lvl1pPr>
              <a:defRPr/>
            </a:lvl1pPr>
          </a:lstStyle>
          <a:p>
            <a:pPr>
              <a:defRPr/>
            </a:pPr>
            <a:fld id="{AB0FA81B-04B3-3943-B399-0816A0A9EA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9:  WTO</a:t>
            </a:r>
          </a:p>
        </p:txBody>
      </p:sp>
      <p:sp>
        <p:nvSpPr>
          <p:cNvPr id="7" name="Rectangle 6"/>
          <p:cNvSpPr>
            <a:spLocks noGrp="1" noChangeArrowheads="1"/>
          </p:cNvSpPr>
          <p:nvPr>
            <p:ph type="sldNum" sz="quarter" idx="12"/>
          </p:nvPr>
        </p:nvSpPr>
        <p:spPr>
          <a:ln/>
        </p:spPr>
        <p:txBody>
          <a:bodyPr/>
          <a:lstStyle>
            <a:lvl1pPr>
              <a:defRPr/>
            </a:lvl1pPr>
          </a:lstStyle>
          <a:p>
            <a:pPr>
              <a:defRPr/>
            </a:pPr>
            <a:fld id="{7B2B7080-F8D7-2A47-8B7C-20449B9A94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Lecture 9:  WTO</a:t>
            </a:r>
          </a:p>
        </p:txBody>
      </p:sp>
      <p:sp>
        <p:nvSpPr>
          <p:cNvPr id="9" name="Rectangle 6"/>
          <p:cNvSpPr>
            <a:spLocks noGrp="1" noChangeArrowheads="1"/>
          </p:cNvSpPr>
          <p:nvPr>
            <p:ph type="sldNum" sz="quarter" idx="12"/>
          </p:nvPr>
        </p:nvSpPr>
        <p:spPr>
          <a:ln/>
        </p:spPr>
        <p:txBody>
          <a:bodyPr/>
          <a:lstStyle>
            <a:lvl1pPr>
              <a:defRPr/>
            </a:lvl1pPr>
          </a:lstStyle>
          <a:p>
            <a:pPr>
              <a:defRPr/>
            </a:pPr>
            <a:fld id="{9B6B4826-51A4-E44E-82EC-A856587A80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Lecture 9:  WTO</a:t>
            </a:r>
          </a:p>
        </p:txBody>
      </p:sp>
      <p:sp>
        <p:nvSpPr>
          <p:cNvPr id="5" name="Rectangle 6"/>
          <p:cNvSpPr>
            <a:spLocks noGrp="1" noChangeArrowheads="1"/>
          </p:cNvSpPr>
          <p:nvPr>
            <p:ph type="sldNum" sz="quarter" idx="12"/>
          </p:nvPr>
        </p:nvSpPr>
        <p:spPr>
          <a:ln/>
        </p:spPr>
        <p:txBody>
          <a:bodyPr/>
          <a:lstStyle>
            <a:lvl1pPr>
              <a:defRPr/>
            </a:lvl1pPr>
          </a:lstStyle>
          <a:p>
            <a:pPr>
              <a:defRPr/>
            </a:pPr>
            <a:fld id="{E05460EF-B8BD-A74A-957D-DE6589BB3E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Lecture 9:  WTO</a:t>
            </a:r>
          </a:p>
        </p:txBody>
      </p:sp>
      <p:sp>
        <p:nvSpPr>
          <p:cNvPr id="4" name="Rectangle 6"/>
          <p:cNvSpPr>
            <a:spLocks noGrp="1" noChangeArrowheads="1"/>
          </p:cNvSpPr>
          <p:nvPr>
            <p:ph type="sldNum" sz="quarter" idx="12"/>
          </p:nvPr>
        </p:nvSpPr>
        <p:spPr>
          <a:ln/>
        </p:spPr>
        <p:txBody>
          <a:bodyPr/>
          <a:lstStyle>
            <a:lvl1pPr>
              <a:defRPr/>
            </a:lvl1pPr>
          </a:lstStyle>
          <a:p>
            <a:pPr>
              <a:defRPr/>
            </a:pPr>
            <a:fld id="{EBE022D7-A064-FE46-89AE-B86224BE2B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9:  WTO</a:t>
            </a:r>
          </a:p>
        </p:txBody>
      </p:sp>
      <p:sp>
        <p:nvSpPr>
          <p:cNvPr id="7" name="Rectangle 6"/>
          <p:cNvSpPr>
            <a:spLocks noGrp="1" noChangeArrowheads="1"/>
          </p:cNvSpPr>
          <p:nvPr>
            <p:ph type="sldNum" sz="quarter" idx="12"/>
          </p:nvPr>
        </p:nvSpPr>
        <p:spPr>
          <a:ln/>
        </p:spPr>
        <p:txBody>
          <a:bodyPr/>
          <a:lstStyle>
            <a:lvl1pPr>
              <a:defRPr/>
            </a:lvl1pPr>
          </a:lstStyle>
          <a:p>
            <a:pPr>
              <a:defRPr/>
            </a:pPr>
            <a:fld id="{ADE62B63-EF71-224B-82E8-FEEF1C4D36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9:  WTO</a:t>
            </a:r>
          </a:p>
        </p:txBody>
      </p:sp>
      <p:sp>
        <p:nvSpPr>
          <p:cNvPr id="7" name="Rectangle 6"/>
          <p:cNvSpPr>
            <a:spLocks noGrp="1" noChangeArrowheads="1"/>
          </p:cNvSpPr>
          <p:nvPr>
            <p:ph type="sldNum" sz="quarter" idx="12"/>
          </p:nvPr>
        </p:nvSpPr>
        <p:spPr>
          <a:ln/>
        </p:spPr>
        <p:txBody>
          <a:bodyPr/>
          <a:lstStyle>
            <a:lvl1pPr>
              <a:defRPr/>
            </a:lvl1pPr>
          </a:lstStyle>
          <a:p>
            <a:pPr>
              <a:defRPr/>
            </a:pPr>
            <a:fld id="{47B9BB56-5773-E84E-B2C4-510730B208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Lecture 9:  WTO</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817F24D-3EFA-0D4D-910C-EF2E2250EE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wsj.com/articles/boris-johnson-announces-last-ditch-brexit-proposal-11570014506?mod=itp_wsj&amp;ru=yahoo" TargetMode="External"/><Relationship Id="rId13" Type="http://schemas.openxmlformats.org/officeDocument/2006/relationships/hyperlink" Target="https://umich.instructure.com/files/12370503/download?download_frd=1" TargetMode="External"/><Relationship Id="rId18" Type="http://schemas.openxmlformats.org/officeDocument/2006/relationships/hyperlink" Target="https://www.bbc.com/news/world-asia-india-49933613" TargetMode="External"/><Relationship Id="rId3" Type="http://schemas.openxmlformats.org/officeDocument/2006/relationships/hyperlink" Target="https://umich.instructure.com/files/12370506/download?download_frd=1" TargetMode="External"/><Relationship Id="rId7" Type="http://schemas.openxmlformats.org/officeDocument/2006/relationships/hyperlink" Target="https://umich.instructure.com/files/12370504/download?download_frd=1" TargetMode="External"/><Relationship Id="rId12" Type="http://schemas.openxmlformats.org/officeDocument/2006/relationships/hyperlink" Target="https://www.ft.com/content/d34e50e8-e510-11e9-b112-9624ec9edc59" TargetMode="External"/><Relationship Id="rId17" Type="http://schemas.openxmlformats.org/officeDocument/2006/relationships/hyperlink" Target="https://umich.instructure.com/files/12370501/download?download_frd=1" TargetMode="External"/><Relationship Id="rId2" Type="http://schemas.openxmlformats.org/officeDocument/2006/relationships/hyperlink" Target="https://www.wsj.com/articles/u-s-can-levy-tariffs-on-eu-exports-over-airbus-wto-says-11570025040?mod=itp_wsj&amp;ru=yahoo" TargetMode="External"/><Relationship Id="rId16" Type="http://schemas.openxmlformats.org/officeDocument/2006/relationships/hyperlink" Target="https://www.nytimes.com/2019/10/01/world/asia/india-modi-onion-prices.html" TargetMode="External"/><Relationship Id="rId1" Type="http://schemas.openxmlformats.org/officeDocument/2006/relationships/slideLayout" Target="../slideLayouts/slideLayout2.xml"/><Relationship Id="rId6" Type="http://schemas.openxmlformats.org/officeDocument/2006/relationships/hyperlink" Target="https://www.ft.com/content/9a2c5af6-e51c-11e9-9743-db5a370481bc" TargetMode="External"/><Relationship Id="rId11" Type="http://schemas.openxmlformats.org/officeDocument/2006/relationships/hyperlink" Target="https://umich.instructure.com/files/12370545/download?download_frd=1" TargetMode="External"/><Relationship Id="rId5" Type="http://schemas.openxmlformats.org/officeDocument/2006/relationships/hyperlink" Target="https://umich.instructure.com/files/12370505/download?download_frd=1" TargetMode="External"/><Relationship Id="rId15" Type="http://schemas.openxmlformats.org/officeDocument/2006/relationships/hyperlink" Target="https://umich.instructure.com/files/12370507/download?download_frd=1" TargetMode="External"/><Relationship Id="rId10" Type="http://schemas.openxmlformats.org/officeDocument/2006/relationships/hyperlink" Target="https://www.nytimes.com/2019/10/03/world/europe/boris-johnson-brexit-eu.html" TargetMode="External"/><Relationship Id="rId4" Type="http://schemas.openxmlformats.org/officeDocument/2006/relationships/hyperlink" Target="https://www.nytimes.com/2019/10/02/us/politics/airbus-tariffs-wto.html" TargetMode="External"/><Relationship Id="rId9" Type="http://schemas.openxmlformats.org/officeDocument/2006/relationships/hyperlink" Target="https://umich.instructure.com/files/12370508/download?download_frd=1" TargetMode="External"/><Relationship Id="rId14" Type="http://schemas.openxmlformats.org/officeDocument/2006/relationships/hyperlink" Target="https://www.washingtonpost.com/world/eu-rejects-new-british-brexit-proposal-raising-prospect-of-chaotic-break-within-weeks/2019/10/03/ae551d60-e5df-11e9-b7da-053c79b03db8_story.html?wpisrc=nl_most&amp;wpmm=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to.org/english/res_e/statis_e/statis_maps_e.ht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3048000"/>
            <a:ext cx="7772400" cy="1470025"/>
          </a:xfrm>
        </p:spPr>
        <p:txBody>
          <a:bodyPr/>
          <a:lstStyle/>
          <a:p>
            <a:pPr eaLnBrk="1" hangingPunct="1"/>
            <a:r>
              <a:rPr lang="en-US" sz="4000" dirty="0"/>
              <a:t>Lecture 9</a:t>
            </a:r>
            <a:br>
              <a:rPr lang="en-US" sz="4000" dirty="0"/>
            </a:br>
            <a:r>
              <a:rPr lang="en-US" sz="4000" dirty="0"/>
              <a:t>World Trade Arrangements </a:t>
            </a:r>
            <a:br>
              <a:rPr lang="en-US" sz="4000" dirty="0"/>
            </a:br>
            <a:r>
              <a:rPr lang="en-US" sz="4000" dirty="0"/>
              <a:t>and the WTO</a:t>
            </a:r>
          </a:p>
        </p:txBody>
      </p:sp>
      <p:sp>
        <p:nvSpPr>
          <p:cNvPr id="17411" name="Rectangle 3"/>
          <p:cNvSpPr>
            <a:spLocks noGrp="1" noChangeArrowheads="1"/>
          </p:cNvSpPr>
          <p:nvPr>
            <p:ph type="subTitle" idx="1"/>
          </p:nvPr>
        </p:nvSpPr>
        <p:spPr>
          <a:xfrm>
            <a:off x="1447800" y="1524000"/>
            <a:ext cx="6400800" cy="1066800"/>
          </a:xfrm>
        </p:spPr>
        <p:txBody>
          <a:bodyPr/>
          <a:lstStyle/>
          <a:p>
            <a:pPr eaLnBrk="1" hangingPunct="1"/>
            <a:r>
              <a:rPr lang="en-US" sz="5400"/>
              <a:t>Econ 340</a:t>
            </a:r>
          </a:p>
        </p:txBody>
      </p:sp>
      <p:sp>
        <p:nvSpPr>
          <p:cNvPr id="4" name="Rectangle 2"/>
          <p:cNvSpPr txBox="1">
            <a:spLocks noChangeArrowheads="1"/>
          </p:cNvSpPr>
          <p:nvPr/>
        </p:nvSpPr>
        <p:spPr bwMode="auto">
          <a:xfrm>
            <a:off x="990600" y="48768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09" charset="0"/>
              </a:defRPr>
            </a:lvl2pPr>
            <a:lvl3pPr algn="ctr" rtl="0" fontAlgn="base">
              <a:spcBef>
                <a:spcPct val="0"/>
              </a:spcBef>
              <a:spcAft>
                <a:spcPct val="0"/>
              </a:spcAft>
              <a:defRPr sz="4400">
                <a:solidFill>
                  <a:schemeClr val="tx2"/>
                </a:solidFill>
                <a:latin typeface="Arial" pitchFamily="-109" charset="0"/>
              </a:defRPr>
            </a:lvl3pPr>
            <a:lvl4pPr algn="ctr" rtl="0" fontAlgn="base">
              <a:spcBef>
                <a:spcPct val="0"/>
              </a:spcBef>
              <a:spcAft>
                <a:spcPct val="0"/>
              </a:spcAft>
              <a:defRPr sz="4400">
                <a:solidFill>
                  <a:schemeClr val="tx2"/>
                </a:solidFill>
                <a:latin typeface="Arial" pitchFamily="-109" charset="0"/>
              </a:defRPr>
            </a:lvl4pPr>
            <a:lvl5pPr algn="ctr" rtl="0" fontAlgn="base">
              <a:spcBef>
                <a:spcPct val="0"/>
              </a:spcBef>
              <a:spcAft>
                <a:spcPct val="0"/>
              </a:spcAft>
              <a:defRPr sz="4400">
                <a:solidFill>
                  <a:schemeClr val="tx2"/>
                </a:solidFill>
                <a:latin typeface="Arial" pitchFamily="-109" charset="0"/>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a:lstStyle>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10</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t>International Organizations</a:t>
            </a:r>
          </a:p>
          <a:p>
            <a:pPr eaLnBrk="1" hangingPunct="1">
              <a:lnSpc>
                <a:spcPct val="90000"/>
              </a:lnSpc>
            </a:pPr>
            <a:r>
              <a:rPr lang="en-US" sz="2400" dirty="0"/>
              <a:t>World Trade Organization</a:t>
            </a:r>
          </a:p>
          <a:p>
            <a:pPr lvl="1" eaLnBrk="1" hangingPunct="1">
              <a:lnSpc>
                <a:spcPct val="90000"/>
              </a:lnSpc>
            </a:pPr>
            <a:r>
              <a:rPr lang="en-US" sz="2000" dirty="0"/>
              <a:t>History, as GATT</a:t>
            </a:r>
          </a:p>
          <a:p>
            <a:pPr lvl="1" eaLnBrk="1" hangingPunct="1">
              <a:lnSpc>
                <a:spcPct val="90000"/>
              </a:lnSpc>
            </a:pPr>
            <a:r>
              <a:rPr lang="en-US" sz="2000" dirty="0"/>
              <a:t>GATT Rounds</a:t>
            </a:r>
          </a:p>
          <a:p>
            <a:pPr lvl="1" eaLnBrk="1" hangingPunct="1">
              <a:lnSpc>
                <a:spcPct val="90000"/>
              </a:lnSpc>
            </a:pPr>
            <a:r>
              <a:rPr lang="en-US" sz="2000" dirty="0"/>
              <a:t>WTO Today</a:t>
            </a:r>
          </a:p>
          <a:p>
            <a:pPr lvl="1" eaLnBrk="1" hangingPunct="1">
              <a:lnSpc>
                <a:spcPct val="90000"/>
              </a:lnSpc>
            </a:pPr>
            <a:r>
              <a:rPr lang="en-US" sz="2000" dirty="0"/>
              <a:t>Functions</a:t>
            </a:r>
          </a:p>
          <a:p>
            <a:pPr eaLnBrk="1" hangingPunct="1">
              <a:lnSpc>
                <a:spcPct val="90000"/>
              </a:lnSpc>
            </a:pPr>
            <a:r>
              <a:rPr lang="en-US" sz="2400" dirty="0"/>
              <a:t>Current Issues</a:t>
            </a:r>
          </a:p>
          <a:p>
            <a:pPr lvl="1" eaLnBrk="1" hangingPunct="1">
              <a:lnSpc>
                <a:spcPct val="90000"/>
              </a:lnSpc>
            </a:pPr>
            <a:r>
              <a:rPr lang="en-US" sz="2000" dirty="0"/>
              <a:t>Seattle Protests and Beyond</a:t>
            </a:r>
          </a:p>
          <a:p>
            <a:pPr lvl="1" eaLnBrk="1" hangingPunct="1">
              <a:lnSpc>
                <a:spcPct val="90000"/>
              </a:lnSpc>
            </a:pPr>
            <a:r>
              <a:rPr lang="en-US" sz="2000" dirty="0"/>
              <a:t>Doha Round</a:t>
            </a:r>
            <a:endParaRPr lang="en-US" sz="2000" dirty="0">
              <a:ea typeface="Arial" charset="0"/>
              <a:cs typeface="Arial" charset="0"/>
            </a:endParaRPr>
          </a:p>
          <a:p>
            <a:pPr lvl="1" eaLnBrk="1" hangingPunct="1">
              <a:lnSpc>
                <a:spcPct val="90000"/>
              </a:lnSpc>
            </a:pPr>
            <a:r>
              <a:rPr lang="en-US" sz="2000" dirty="0">
                <a:ea typeface="Arial" charset="0"/>
                <a:cs typeface="Arial" charset="0"/>
              </a:rPr>
              <a:t>Disputes</a:t>
            </a:r>
          </a:p>
          <a:p>
            <a:pPr lvl="1" eaLnBrk="1" hangingPunct="1">
              <a:lnSpc>
                <a:spcPct val="90000"/>
              </a:lnSpc>
            </a:pPr>
            <a:r>
              <a:rPr lang="en-US" sz="2000" dirty="0">
                <a:ea typeface="Arial" charset="0"/>
                <a:cs typeface="Arial" charset="0"/>
              </a:rPr>
              <a:t>Other Issues</a:t>
            </a:r>
          </a:p>
          <a:p>
            <a:pPr eaLnBrk="1" hangingPunct="1">
              <a:lnSpc>
                <a:spcPct val="90000"/>
              </a:lnSpc>
            </a:pPr>
            <a:r>
              <a:rPr lang="en-US" sz="2400" dirty="0">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Lecture 9:  WTO</a:t>
            </a:r>
          </a:p>
        </p:txBody>
      </p:sp>
      <p:sp>
        <p:nvSpPr>
          <p:cNvPr id="22531" name="Slide Number Placeholder 5"/>
          <p:cNvSpPr>
            <a:spLocks noGrp="1"/>
          </p:cNvSpPr>
          <p:nvPr>
            <p:ph type="sldNum" sz="quarter" idx="12"/>
          </p:nvPr>
        </p:nvSpPr>
        <p:spPr>
          <a:noFill/>
        </p:spPr>
        <p:txBody>
          <a:bodyPr/>
          <a:lstStyle/>
          <a:p>
            <a:fld id="{BE5FC4EE-5929-8741-89EC-4977ADC34F36}" type="slidenum">
              <a:rPr lang="en-US" smtClean="0"/>
              <a:pPr/>
              <a:t>11</a:t>
            </a:fld>
            <a:endParaRPr lang="en-US"/>
          </a:p>
        </p:txBody>
      </p:sp>
      <p:sp>
        <p:nvSpPr>
          <p:cNvPr id="22532" name="Rectangle 2"/>
          <p:cNvSpPr>
            <a:spLocks noGrp="1" noChangeArrowheads="1"/>
          </p:cNvSpPr>
          <p:nvPr>
            <p:ph type="title"/>
          </p:nvPr>
        </p:nvSpPr>
        <p:spPr/>
        <p:txBody>
          <a:bodyPr/>
          <a:lstStyle/>
          <a:p>
            <a:pPr eaLnBrk="1" hangingPunct="1"/>
            <a:r>
              <a:rPr lang="en-US"/>
              <a:t>International Organizations</a:t>
            </a:r>
          </a:p>
        </p:txBody>
      </p:sp>
      <p:sp>
        <p:nvSpPr>
          <p:cNvPr id="186371" name="Rectangle 3"/>
          <p:cNvSpPr>
            <a:spLocks noGrp="1" noChangeArrowheads="1"/>
          </p:cNvSpPr>
          <p:nvPr>
            <p:ph type="body" idx="1"/>
          </p:nvPr>
        </p:nvSpPr>
        <p:spPr/>
        <p:txBody>
          <a:bodyPr/>
          <a:lstStyle/>
          <a:p>
            <a:pPr eaLnBrk="1" hangingPunct="1"/>
            <a:r>
              <a:rPr lang="en-US" dirty="0"/>
              <a:t>International Organizations Related to Trade</a:t>
            </a:r>
          </a:p>
          <a:p>
            <a:pPr lvl="1" eaLnBrk="1" hangingPunct="1"/>
            <a:r>
              <a:rPr lang="en-US" dirty="0"/>
              <a:t>WTO = World Trade Organization</a:t>
            </a:r>
          </a:p>
          <a:p>
            <a:pPr lvl="2" eaLnBrk="1" hangingPunct="1"/>
            <a:r>
              <a:rPr lang="en-US" dirty="0"/>
              <a:t>Formerly GATT = General Agreement on Tariffs and Trade</a:t>
            </a:r>
          </a:p>
          <a:p>
            <a:pPr lvl="2" eaLnBrk="1" hangingPunct="1"/>
            <a:r>
              <a:rPr lang="en-US" dirty="0"/>
              <a:t>More on this below</a:t>
            </a:r>
          </a:p>
        </p:txBody>
      </p:sp>
    </p:spTree>
    <p:extLst>
      <p:ext uri="{BB962C8B-B14F-4D97-AF65-F5344CB8AC3E}">
        <p14:creationId xmlns:p14="http://schemas.microsoft.com/office/powerpoint/2010/main" val="12897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Lecture 9:  WTO</a:t>
            </a:r>
          </a:p>
        </p:txBody>
      </p:sp>
      <p:sp>
        <p:nvSpPr>
          <p:cNvPr id="23555" name="Slide Number Placeholder 5"/>
          <p:cNvSpPr>
            <a:spLocks noGrp="1"/>
          </p:cNvSpPr>
          <p:nvPr>
            <p:ph type="sldNum" sz="quarter" idx="12"/>
          </p:nvPr>
        </p:nvSpPr>
        <p:spPr>
          <a:noFill/>
        </p:spPr>
        <p:txBody>
          <a:bodyPr/>
          <a:lstStyle/>
          <a:p>
            <a:fld id="{949F2E05-45C4-284A-98C8-DDF45042502C}" type="slidenum">
              <a:rPr lang="en-US" smtClean="0"/>
              <a:pPr/>
              <a:t>12</a:t>
            </a:fld>
            <a:endParaRPr lang="en-US"/>
          </a:p>
        </p:txBody>
      </p:sp>
      <p:sp>
        <p:nvSpPr>
          <p:cNvPr id="23556" name="Rectangle 2"/>
          <p:cNvSpPr>
            <a:spLocks noGrp="1" noChangeArrowheads="1"/>
          </p:cNvSpPr>
          <p:nvPr>
            <p:ph type="title"/>
          </p:nvPr>
        </p:nvSpPr>
        <p:spPr/>
        <p:txBody>
          <a:bodyPr/>
          <a:lstStyle/>
          <a:p>
            <a:pPr eaLnBrk="1" hangingPunct="1"/>
            <a:r>
              <a:rPr lang="en-US"/>
              <a:t>International Organizations</a:t>
            </a:r>
          </a:p>
        </p:txBody>
      </p:sp>
      <p:sp>
        <p:nvSpPr>
          <p:cNvPr id="262147" name="Rectangle 3"/>
          <p:cNvSpPr>
            <a:spLocks noGrp="1" noChangeArrowheads="1"/>
          </p:cNvSpPr>
          <p:nvPr>
            <p:ph type="body" idx="1"/>
          </p:nvPr>
        </p:nvSpPr>
        <p:spPr>
          <a:xfrm>
            <a:off x="457200" y="1371600"/>
            <a:ext cx="8229600" cy="5105400"/>
          </a:xfrm>
        </p:spPr>
        <p:txBody>
          <a:bodyPr/>
          <a:lstStyle/>
          <a:p>
            <a:pPr eaLnBrk="1" hangingPunct="1"/>
            <a:r>
              <a:rPr lang="en-US" dirty="0"/>
              <a:t>International Organizations Related to Trade</a:t>
            </a:r>
          </a:p>
          <a:p>
            <a:pPr lvl="1" eaLnBrk="1" hangingPunct="1"/>
            <a:r>
              <a:rPr lang="en-US" dirty="0"/>
              <a:t>OECD = Organization for Economic Cooperation and Development</a:t>
            </a:r>
          </a:p>
          <a:p>
            <a:pPr lvl="2" eaLnBrk="1" hangingPunct="1"/>
            <a:r>
              <a:rPr lang="en-US" dirty="0"/>
              <a:t>Group of mostly rich countries</a:t>
            </a:r>
          </a:p>
          <a:p>
            <a:pPr lvl="3" eaLnBrk="1" hangingPunct="1"/>
            <a:r>
              <a:rPr lang="en-US" dirty="0"/>
              <a:t>Collects data</a:t>
            </a:r>
          </a:p>
          <a:p>
            <a:pPr lvl="3" eaLnBrk="1" hangingPunct="1"/>
            <a:r>
              <a:rPr lang="en-US" dirty="0"/>
              <a:t>Discusses reforms</a:t>
            </a:r>
          </a:p>
          <a:p>
            <a:pPr lvl="2" eaLnBrk="1" hangingPunct="1"/>
            <a:r>
              <a:rPr lang="en-US" dirty="0"/>
              <a:t>36 members</a:t>
            </a:r>
          </a:p>
          <a:p>
            <a:pPr lvl="3" eaLnBrk="1" hangingPunct="1"/>
            <a:r>
              <a:rPr lang="en-US" dirty="0"/>
              <a:t>Including Mexico, Korea, Czech Rep., Poland</a:t>
            </a:r>
          </a:p>
          <a:p>
            <a:pPr lvl="3" eaLnBrk="1" hangingPunct="1"/>
            <a:r>
              <a:rPr lang="en-US" dirty="0"/>
              <a:t>Most recent:  Lithuania, added 5 July 2018</a:t>
            </a:r>
          </a:p>
          <a:p>
            <a:pPr lvl="2"/>
            <a:r>
              <a:rPr lang="en-US" sz="2000" dirty="0"/>
              <a:t>Russia is not a member (discussions of that were postponed in 2014)</a:t>
            </a:r>
          </a:p>
        </p:txBody>
      </p:sp>
    </p:spTree>
    <p:extLst>
      <p:ext uri="{BB962C8B-B14F-4D97-AF65-F5344CB8AC3E}">
        <p14:creationId xmlns:p14="http://schemas.microsoft.com/office/powerpoint/2010/main" val="261187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2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2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214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214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2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Lecture 9:  WTO</a:t>
            </a:r>
          </a:p>
        </p:txBody>
      </p:sp>
      <p:sp>
        <p:nvSpPr>
          <p:cNvPr id="24579" name="Slide Number Placeholder 5"/>
          <p:cNvSpPr>
            <a:spLocks noGrp="1"/>
          </p:cNvSpPr>
          <p:nvPr>
            <p:ph type="sldNum" sz="quarter" idx="12"/>
          </p:nvPr>
        </p:nvSpPr>
        <p:spPr>
          <a:noFill/>
        </p:spPr>
        <p:txBody>
          <a:bodyPr/>
          <a:lstStyle/>
          <a:p>
            <a:fld id="{45AB6A9A-CFF6-3A49-8886-FDF88EB7981D}" type="slidenum">
              <a:rPr lang="en-US" smtClean="0"/>
              <a:pPr/>
              <a:t>13</a:t>
            </a:fld>
            <a:endParaRPr lang="en-US"/>
          </a:p>
        </p:txBody>
      </p:sp>
      <p:sp>
        <p:nvSpPr>
          <p:cNvPr id="24580" name="Rectangle 2"/>
          <p:cNvSpPr>
            <a:spLocks noGrp="1" noChangeArrowheads="1"/>
          </p:cNvSpPr>
          <p:nvPr>
            <p:ph type="title"/>
          </p:nvPr>
        </p:nvSpPr>
        <p:spPr/>
        <p:txBody>
          <a:bodyPr/>
          <a:lstStyle/>
          <a:p>
            <a:pPr eaLnBrk="1" hangingPunct="1"/>
            <a:r>
              <a:rPr lang="en-US"/>
              <a:t>International Organizations</a:t>
            </a:r>
          </a:p>
        </p:txBody>
      </p:sp>
      <p:sp>
        <p:nvSpPr>
          <p:cNvPr id="263171" name="Rectangle 3"/>
          <p:cNvSpPr>
            <a:spLocks noGrp="1" noChangeArrowheads="1"/>
          </p:cNvSpPr>
          <p:nvPr>
            <p:ph type="body" idx="1"/>
          </p:nvPr>
        </p:nvSpPr>
        <p:spPr/>
        <p:txBody>
          <a:bodyPr/>
          <a:lstStyle/>
          <a:p>
            <a:pPr eaLnBrk="1" hangingPunct="1"/>
            <a:r>
              <a:rPr lang="en-US" sz="2800" dirty="0"/>
              <a:t>International Organizations Related to Trade</a:t>
            </a:r>
          </a:p>
          <a:p>
            <a:pPr lvl="1" eaLnBrk="1" hangingPunct="1"/>
            <a:r>
              <a:rPr lang="en-US" sz="2400" dirty="0"/>
              <a:t>EU = European Union</a:t>
            </a:r>
          </a:p>
          <a:p>
            <a:pPr lvl="2" eaLnBrk="1" hangingPunct="1"/>
            <a:r>
              <a:rPr lang="en-US" sz="2000" dirty="0"/>
              <a:t>Group of 28 countries, among which there is free flow of</a:t>
            </a:r>
          </a:p>
          <a:p>
            <a:pPr lvl="3" eaLnBrk="1" hangingPunct="1"/>
            <a:r>
              <a:rPr lang="en-US" sz="1800" dirty="0"/>
              <a:t>Goods</a:t>
            </a:r>
          </a:p>
          <a:p>
            <a:pPr lvl="3" eaLnBrk="1" hangingPunct="1"/>
            <a:r>
              <a:rPr lang="en-US" sz="1800" dirty="0"/>
              <a:t>Capital</a:t>
            </a:r>
          </a:p>
          <a:p>
            <a:pPr lvl="3" eaLnBrk="1" hangingPunct="1"/>
            <a:r>
              <a:rPr lang="en-US" sz="1800" dirty="0"/>
              <a:t>Labor (but not yet including Croatia, which joined most recently)</a:t>
            </a:r>
          </a:p>
          <a:p>
            <a:pPr lvl="2" eaLnBrk="1" hangingPunct="1"/>
            <a:r>
              <a:rPr lang="en-US" sz="2000" dirty="0"/>
              <a:t>Added 10 countries Jan 1, 2004</a:t>
            </a:r>
          </a:p>
          <a:p>
            <a:pPr lvl="2" eaLnBrk="1" hangingPunct="1"/>
            <a:r>
              <a:rPr lang="en-US" sz="2000" dirty="0"/>
              <a:t>Added Romania and Bulgaria on Jan 1, 2007</a:t>
            </a:r>
          </a:p>
          <a:p>
            <a:pPr lvl="2" eaLnBrk="1" hangingPunct="1"/>
            <a:r>
              <a:rPr lang="en-US" sz="2000" dirty="0"/>
              <a:t>Added Croatia July 1, 2013</a:t>
            </a:r>
          </a:p>
          <a:p>
            <a:pPr lvl="2" eaLnBrk="1" hangingPunct="1"/>
            <a:r>
              <a:rPr lang="en-US" sz="2000" dirty="0"/>
              <a:t>UK voted to leave June 23, 2016 (Brexit)</a:t>
            </a:r>
          </a:p>
          <a:p>
            <a:pPr lvl="3" eaLnBrk="1" hangingPunct="1"/>
            <a:r>
              <a:rPr lang="en-US" sz="1600" dirty="0"/>
              <a:t>Initiated the process at end of March, 2017</a:t>
            </a:r>
          </a:p>
          <a:p>
            <a:pPr lvl="3" eaLnBrk="1" hangingPunct="1"/>
            <a:r>
              <a:rPr lang="en-US" sz="1600" dirty="0"/>
              <a:t>That started 2-year period to negotiate terms of “Brexit”</a:t>
            </a:r>
          </a:p>
          <a:p>
            <a:pPr lvl="3" eaLnBrk="1" hangingPunct="1"/>
            <a:r>
              <a:rPr lang="en-US" sz="1600" dirty="0"/>
              <a:t>Deadline:  March 29, 2019, postponed to October 31, 2019</a:t>
            </a:r>
          </a:p>
        </p:txBody>
      </p:sp>
    </p:spTree>
    <p:extLst>
      <p:ext uri="{BB962C8B-B14F-4D97-AF65-F5344CB8AC3E}">
        <p14:creationId xmlns:p14="http://schemas.microsoft.com/office/powerpoint/2010/main" val="33850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31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31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31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17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317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317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317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3171">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3171">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3171">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3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8:  US</a:t>
            </a:r>
          </a:p>
        </p:txBody>
      </p:sp>
      <p:sp>
        <p:nvSpPr>
          <p:cNvPr id="5" name="Slide Number Placeholder 4"/>
          <p:cNvSpPr>
            <a:spLocks noGrp="1"/>
          </p:cNvSpPr>
          <p:nvPr>
            <p:ph type="sldNum" sz="quarter" idx="12"/>
          </p:nvPr>
        </p:nvSpPr>
        <p:spPr/>
        <p:txBody>
          <a:bodyPr/>
          <a:lstStyle/>
          <a:p>
            <a:fld id="{AA8B0CD2-4D50-1347-8A3D-E52B9B926D78}" type="slidenum">
              <a:rPr lang="en-US" smtClean="0"/>
              <a:pPr/>
              <a:t>14</a:t>
            </a:fld>
            <a:endParaRPr lang="en-US"/>
          </a:p>
        </p:txBody>
      </p:sp>
      <p:pic>
        <p:nvPicPr>
          <p:cNvPr id="2" name="Picture 1"/>
          <p:cNvPicPr>
            <a:picLocks noChangeAspect="1"/>
          </p:cNvPicPr>
          <p:nvPr/>
        </p:nvPicPr>
        <p:blipFill>
          <a:blip r:embed="rId2"/>
          <a:stretch>
            <a:fillRect/>
          </a:stretch>
        </p:blipFill>
        <p:spPr>
          <a:xfrm>
            <a:off x="2667000" y="381000"/>
            <a:ext cx="6045200" cy="6083300"/>
          </a:xfrm>
          <a:prstGeom prst="rect">
            <a:avLst/>
          </a:prstGeom>
        </p:spPr>
      </p:pic>
      <p:sp>
        <p:nvSpPr>
          <p:cNvPr id="7" name="Rectangle 3"/>
          <p:cNvSpPr txBox="1">
            <a:spLocks noChangeArrowheads="1"/>
          </p:cNvSpPr>
          <p:nvPr/>
        </p:nvSpPr>
        <p:spPr bwMode="auto">
          <a:xfrm>
            <a:off x="228600" y="1371600"/>
            <a:ext cx="2844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r>
              <a:rPr lang="en-US" sz="2400" kern="0" dirty="0"/>
              <a:t>Note who is missing:</a:t>
            </a:r>
          </a:p>
          <a:p>
            <a:pPr lvl="1" eaLnBrk="1" hangingPunct="1"/>
            <a:r>
              <a:rPr lang="en-US" sz="2400" kern="0" dirty="0"/>
              <a:t>Switzerland</a:t>
            </a:r>
          </a:p>
          <a:p>
            <a:pPr lvl="1" eaLnBrk="1" hangingPunct="1"/>
            <a:r>
              <a:rPr lang="en-US" sz="2400" kern="0" dirty="0"/>
              <a:t>Norway</a:t>
            </a:r>
          </a:p>
          <a:p>
            <a:pPr lvl="1" eaLnBrk="1" hangingPunct="1"/>
            <a:r>
              <a:rPr lang="en-US" sz="2400" kern="0" dirty="0"/>
              <a:t>Former Yugoslavia except Slovenia &amp; Croatia</a:t>
            </a:r>
          </a:p>
        </p:txBody>
      </p:sp>
    </p:spTree>
    <p:extLst>
      <p:ext uri="{BB962C8B-B14F-4D97-AF65-F5344CB8AC3E}">
        <p14:creationId xmlns:p14="http://schemas.microsoft.com/office/powerpoint/2010/main" val="10230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a:t>Lecture 9:  WTO</a:t>
            </a:r>
          </a:p>
        </p:txBody>
      </p:sp>
      <p:sp>
        <p:nvSpPr>
          <p:cNvPr id="26627" name="Slide Number Placeholder 5"/>
          <p:cNvSpPr>
            <a:spLocks noGrp="1"/>
          </p:cNvSpPr>
          <p:nvPr>
            <p:ph type="sldNum" sz="quarter" idx="12"/>
          </p:nvPr>
        </p:nvSpPr>
        <p:spPr>
          <a:noFill/>
        </p:spPr>
        <p:txBody>
          <a:bodyPr/>
          <a:lstStyle/>
          <a:p>
            <a:fld id="{B84816AF-D8F5-E84C-834C-683CA4F73590}" type="slidenum">
              <a:rPr lang="en-US" smtClean="0"/>
              <a:pPr/>
              <a:t>15</a:t>
            </a:fld>
            <a:endParaRPr lang="en-US" dirty="0"/>
          </a:p>
        </p:txBody>
      </p:sp>
      <p:sp>
        <p:nvSpPr>
          <p:cNvPr id="26628" name="Rectangle 2"/>
          <p:cNvSpPr>
            <a:spLocks noGrp="1" noChangeArrowheads="1"/>
          </p:cNvSpPr>
          <p:nvPr>
            <p:ph type="title"/>
          </p:nvPr>
        </p:nvSpPr>
        <p:spPr/>
        <p:txBody>
          <a:bodyPr/>
          <a:lstStyle/>
          <a:p>
            <a:pPr eaLnBrk="1" hangingPunct="1"/>
            <a:r>
              <a:rPr lang="en-US"/>
              <a:t>International Organizations</a:t>
            </a:r>
          </a:p>
        </p:txBody>
      </p:sp>
      <p:sp>
        <p:nvSpPr>
          <p:cNvPr id="266243" name="Rectangle 3"/>
          <p:cNvSpPr>
            <a:spLocks noGrp="1" noChangeArrowheads="1"/>
          </p:cNvSpPr>
          <p:nvPr>
            <p:ph type="body" idx="1"/>
          </p:nvPr>
        </p:nvSpPr>
        <p:spPr>
          <a:xfrm>
            <a:off x="457200" y="1600200"/>
            <a:ext cx="8229600" cy="4525963"/>
          </a:xfrm>
        </p:spPr>
        <p:txBody>
          <a:bodyPr/>
          <a:lstStyle/>
          <a:p>
            <a:pPr eaLnBrk="1" hangingPunct="1"/>
            <a:r>
              <a:rPr lang="en-US" dirty="0"/>
              <a:t>International Organizations Related to Trade</a:t>
            </a:r>
          </a:p>
          <a:p>
            <a:pPr lvl="1" eaLnBrk="1" hangingPunct="1"/>
            <a:r>
              <a:rPr lang="en-US" dirty="0"/>
              <a:t>NAFTA = North American Free Trade Agreement</a:t>
            </a:r>
          </a:p>
          <a:p>
            <a:pPr lvl="2" eaLnBrk="1" hangingPunct="1"/>
            <a:r>
              <a:rPr lang="en-US" dirty="0"/>
              <a:t>Group of 3 countries, US, Canada, Mexico that have</a:t>
            </a:r>
          </a:p>
          <a:p>
            <a:pPr lvl="3" eaLnBrk="1" hangingPunct="1"/>
            <a:r>
              <a:rPr lang="en-US" dirty="0"/>
              <a:t>Zero tariffs on each other’s exports</a:t>
            </a:r>
          </a:p>
          <a:p>
            <a:pPr lvl="3" eaLnBrk="1" hangingPunct="1"/>
            <a:r>
              <a:rPr lang="en-US" dirty="0"/>
              <a:t>Rules to facilitate investment, intellectual property, etc.</a:t>
            </a:r>
          </a:p>
          <a:p>
            <a:pPr lvl="2" eaLnBrk="1" hangingPunct="1"/>
            <a:r>
              <a:rPr lang="en-US" dirty="0"/>
              <a:t>We’ll learn more about it later in the course</a:t>
            </a:r>
          </a:p>
          <a:p>
            <a:pPr lvl="2" eaLnBrk="1" hangingPunct="1"/>
            <a:r>
              <a:rPr lang="en-US" dirty="0"/>
              <a:t>President Trump has now renegotiated it</a:t>
            </a:r>
          </a:p>
          <a:p>
            <a:pPr lvl="3" eaLnBrk="1" hangingPunct="1"/>
            <a:r>
              <a:rPr lang="en-US" dirty="0"/>
              <a:t>USMCA:  United State, Mexico, Canada Agreement</a:t>
            </a:r>
          </a:p>
        </p:txBody>
      </p:sp>
    </p:spTree>
    <p:extLst>
      <p:ext uri="{BB962C8B-B14F-4D97-AF65-F5344CB8AC3E}">
        <p14:creationId xmlns:p14="http://schemas.microsoft.com/office/powerpoint/2010/main" val="13942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24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624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Lecture 9:  WTO</a:t>
            </a:r>
          </a:p>
        </p:txBody>
      </p:sp>
      <p:sp>
        <p:nvSpPr>
          <p:cNvPr id="27651" name="Slide Number Placeholder 5"/>
          <p:cNvSpPr>
            <a:spLocks noGrp="1"/>
          </p:cNvSpPr>
          <p:nvPr>
            <p:ph type="sldNum" sz="quarter" idx="12"/>
          </p:nvPr>
        </p:nvSpPr>
        <p:spPr>
          <a:noFill/>
        </p:spPr>
        <p:txBody>
          <a:bodyPr/>
          <a:lstStyle/>
          <a:p>
            <a:fld id="{2B97FF1A-AAC0-A448-A02F-83AB8FB216EF}" type="slidenum">
              <a:rPr lang="en-US" smtClean="0"/>
              <a:pPr/>
              <a:t>16</a:t>
            </a:fld>
            <a:endParaRPr lang="en-US"/>
          </a:p>
        </p:txBody>
      </p:sp>
      <p:sp>
        <p:nvSpPr>
          <p:cNvPr id="27652" name="Rectangle 2"/>
          <p:cNvSpPr>
            <a:spLocks noGrp="1" noChangeArrowheads="1"/>
          </p:cNvSpPr>
          <p:nvPr>
            <p:ph type="title"/>
          </p:nvPr>
        </p:nvSpPr>
        <p:spPr/>
        <p:txBody>
          <a:bodyPr/>
          <a:lstStyle/>
          <a:p>
            <a:pPr eaLnBrk="1" hangingPunct="1"/>
            <a:r>
              <a:rPr lang="en-US"/>
              <a:t>International Organizations</a:t>
            </a:r>
          </a:p>
        </p:txBody>
      </p:sp>
      <p:sp>
        <p:nvSpPr>
          <p:cNvPr id="267267" name="Rectangle 3"/>
          <p:cNvSpPr>
            <a:spLocks noGrp="1" noChangeArrowheads="1"/>
          </p:cNvSpPr>
          <p:nvPr>
            <p:ph type="body" idx="1"/>
          </p:nvPr>
        </p:nvSpPr>
        <p:spPr/>
        <p:txBody>
          <a:bodyPr/>
          <a:lstStyle/>
          <a:p>
            <a:pPr eaLnBrk="1" hangingPunct="1"/>
            <a:r>
              <a:rPr lang="en-US" sz="2800"/>
              <a:t>United Nations (UN) Organizations</a:t>
            </a:r>
          </a:p>
          <a:p>
            <a:pPr lvl="1" eaLnBrk="1" hangingPunct="1"/>
            <a:r>
              <a:rPr lang="en-US" sz="2400"/>
              <a:t>UNCTAD = UN Conference for Trade and Development</a:t>
            </a:r>
          </a:p>
          <a:p>
            <a:pPr lvl="2" eaLnBrk="1" hangingPunct="1"/>
            <a:r>
              <a:rPr lang="en-US" sz="2000"/>
              <a:t>Voices views of developing countries</a:t>
            </a:r>
          </a:p>
          <a:p>
            <a:pPr lvl="1" eaLnBrk="1" hangingPunct="1"/>
            <a:r>
              <a:rPr lang="en-US" sz="2400"/>
              <a:t>ILO = International Labor Organization</a:t>
            </a:r>
          </a:p>
          <a:p>
            <a:pPr lvl="2" eaLnBrk="1" hangingPunct="1"/>
            <a:r>
              <a:rPr lang="en-US" sz="2000"/>
              <a:t>Promotes labor standards and rights</a:t>
            </a:r>
          </a:p>
          <a:p>
            <a:pPr lvl="2" eaLnBrk="1" hangingPunct="1"/>
            <a:r>
              <a:rPr lang="en-US" sz="2000"/>
              <a:t>Has no authority to limit trade</a:t>
            </a:r>
          </a:p>
          <a:p>
            <a:pPr lvl="1" eaLnBrk="1" hangingPunct="1"/>
            <a:r>
              <a:rPr lang="en-US" sz="2400"/>
              <a:t>WIPO = World Intellectual Property Organization</a:t>
            </a:r>
          </a:p>
          <a:p>
            <a:pPr lvl="2" eaLnBrk="1" hangingPunct="1"/>
            <a:r>
              <a:rPr lang="en-US" sz="2000"/>
              <a:t>Promotes use and protection of intellectual property (Copyrights, Trademarks, Patents)</a:t>
            </a:r>
          </a:p>
          <a:p>
            <a:pPr lvl="2" eaLnBrk="1" hangingPunct="1"/>
            <a:r>
              <a:rPr lang="en-US" sz="2000"/>
              <a:t>Also has no authority to limit trade</a:t>
            </a:r>
          </a:p>
          <a:p>
            <a:pPr lvl="3" eaLnBrk="1" hangingPunct="1"/>
            <a:endParaRPr lang="en-US" sz="1800"/>
          </a:p>
        </p:txBody>
      </p:sp>
    </p:spTree>
    <p:extLst>
      <p:ext uri="{BB962C8B-B14F-4D97-AF65-F5344CB8AC3E}">
        <p14:creationId xmlns:p14="http://schemas.microsoft.com/office/powerpoint/2010/main" val="2167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7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7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7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7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Lecture 9:  WTO</a:t>
            </a:r>
          </a:p>
        </p:txBody>
      </p:sp>
      <p:sp>
        <p:nvSpPr>
          <p:cNvPr id="28675" name="Slide Number Placeholder 5"/>
          <p:cNvSpPr>
            <a:spLocks noGrp="1"/>
          </p:cNvSpPr>
          <p:nvPr>
            <p:ph type="sldNum" sz="quarter" idx="12"/>
          </p:nvPr>
        </p:nvSpPr>
        <p:spPr>
          <a:noFill/>
        </p:spPr>
        <p:txBody>
          <a:bodyPr/>
          <a:lstStyle/>
          <a:p>
            <a:fld id="{C7E8E601-EE2C-B247-B317-4FFD855FE34E}" type="slidenum">
              <a:rPr lang="en-US" smtClean="0"/>
              <a:pPr/>
              <a:t>17</a:t>
            </a:fld>
            <a:endParaRPr lang="en-US"/>
          </a:p>
        </p:txBody>
      </p:sp>
      <p:sp>
        <p:nvSpPr>
          <p:cNvPr id="28676" name="Rectangle 2"/>
          <p:cNvSpPr>
            <a:spLocks noGrp="1" noChangeArrowheads="1"/>
          </p:cNvSpPr>
          <p:nvPr>
            <p:ph type="title"/>
          </p:nvPr>
        </p:nvSpPr>
        <p:spPr/>
        <p:txBody>
          <a:bodyPr/>
          <a:lstStyle/>
          <a:p>
            <a:pPr eaLnBrk="1" hangingPunct="1"/>
            <a:r>
              <a:rPr lang="en-US"/>
              <a:t>International Organizations</a:t>
            </a:r>
          </a:p>
        </p:txBody>
      </p:sp>
      <p:sp>
        <p:nvSpPr>
          <p:cNvPr id="268291" name="Rectangle 3"/>
          <p:cNvSpPr>
            <a:spLocks noGrp="1" noChangeArrowheads="1"/>
          </p:cNvSpPr>
          <p:nvPr>
            <p:ph type="body" idx="1"/>
          </p:nvPr>
        </p:nvSpPr>
        <p:spPr/>
        <p:txBody>
          <a:bodyPr/>
          <a:lstStyle/>
          <a:p>
            <a:pPr eaLnBrk="1" hangingPunct="1"/>
            <a:r>
              <a:rPr lang="en-US" dirty="0"/>
              <a:t>Non-governmental Organizations (NGOs)</a:t>
            </a:r>
          </a:p>
          <a:p>
            <a:pPr lvl="1" eaLnBrk="1" hangingPunct="1"/>
            <a:r>
              <a:rPr lang="en-US" dirty="0"/>
              <a:t>Far too many to list – here are a few</a:t>
            </a:r>
          </a:p>
          <a:p>
            <a:pPr lvl="2" eaLnBrk="1" hangingPunct="1"/>
            <a:r>
              <a:rPr lang="en-US" dirty="0"/>
              <a:t>Fraser Institute</a:t>
            </a:r>
          </a:p>
          <a:p>
            <a:pPr lvl="2" eaLnBrk="1" hangingPunct="1"/>
            <a:r>
              <a:rPr lang="en-US" dirty="0"/>
              <a:t>Oxfam International</a:t>
            </a:r>
          </a:p>
          <a:p>
            <a:pPr lvl="2" eaLnBrk="1" hangingPunct="1"/>
            <a:r>
              <a:rPr lang="en-US" dirty="0"/>
              <a:t>Third World Network</a:t>
            </a:r>
          </a:p>
          <a:p>
            <a:pPr lvl="2" eaLnBrk="1" hangingPunct="1"/>
            <a:r>
              <a:rPr lang="en-US" dirty="0" err="1"/>
              <a:t>Worldgrowth.org</a:t>
            </a:r>
            <a:r>
              <a:rPr lang="en-US" dirty="0"/>
              <a:t> </a:t>
            </a:r>
          </a:p>
          <a:p>
            <a:pPr lvl="1" eaLnBrk="1" hangingPunct="1"/>
            <a:r>
              <a:rPr lang="en-US" dirty="0"/>
              <a:t>NGOs have been increasingly active in trying to influence trade policies and negotiations</a:t>
            </a:r>
          </a:p>
          <a:p>
            <a:pPr lvl="3" eaLnBrk="1" hangingPunct="1"/>
            <a:endParaRPr lang="en-US" dirty="0"/>
          </a:p>
        </p:txBody>
      </p:sp>
    </p:spTree>
    <p:extLst>
      <p:ext uri="{BB962C8B-B14F-4D97-AF65-F5344CB8AC3E}">
        <p14:creationId xmlns:p14="http://schemas.microsoft.com/office/powerpoint/2010/main" val="208852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international organization voices the interests of developing countries?</a:t>
            </a:r>
          </a:p>
          <a:p>
            <a:pPr marL="971550" lvl="1" indent="-514350">
              <a:buFont typeface="+mj-lt"/>
              <a:buAutoNum type="alphaLcParenR"/>
            </a:pPr>
            <a:r>
              <a:rPr lang="en-US" sz="2400" dirty="0">
                <a:ea typeface="Arial" pitchFamily="-65" charset="0"/>
                <a:cs typeface="Arial" pitchFamily="-65" charset="0"/>
              </a:rPr>
              <a:t>UNCTAD</a:t>
            </a:r>
          </a:p>
          <a:p>
            <a:pPr marL="971550" lvl="1" indent="-514350">
              <a:buFont typeface="+mj-lt"/>
              <a:buAutoNum type="alphaLcParenR"/>
            </a:pPr>
            <a:r>
              <a:rPr lang="en-US" sz="2400" dirty="0">
                <a:ea typeface="Arial" pitchFamily="-65" charset="0"/>
                <a:cs typeface="Arial" pitchFamily="-65" charset="0"/>
              </a:rPr>
              <a:t>OECD</a:t>
            </a:r>
          </a:p>
          <a:p>
            <a:pPr marL="971550" lvl="1" indent="-514350">
              <a:buFont typeface="+mj-lt"/>
              <a:buAutoNum type="alphaLcParenR"/>
            </a:pPr>
            <a:r>
              <a:rPr lang="en-US" sz="2400" dirty="0">
                <a:ea typeface="Arial" pitchFamily="-65" charset="0"/>
                <a:cs typeface="Arial" pitchFamily="-65" charset="0"/>
              </a:rPr>
              <a:t>WIPO</a:t>
            </a:r>
          </a:p>
          <a:p>
            <a:pPr marL="971550" lvl="1" indent="-514350">
              <a:buFont typeface="+mj-lt"/>
              <a:buAutoNum type="alphaLcParenR"/>
            </a:pPr>
            <a:r>
              <a:rPr lang="en-US" sz="2400" dirty="0">
                <a:ea typeface="Arial" pitchFamily="-65" charset="0"/>
                <a:cs typeface="Arial" pitchFamily="-65" charset="0"/>
              </a:rPr>
              <a:t>ILO</a:t>
            </a:r>
          </a:p>
          <a:p>
            <a:pPr marL="971550" lvl="1" indent="-514350">
              <a:buFont typeface="+mj-lt"/>
              <a:buAutoNum type="alphaLcParenR"/>
            </a:pPr>
            <a:r>
              <a:rPr lang="en-US" sz="2400" dirty="0">
                <a:ea typeface="Arial" pitchFamily="-65" charset="0"/>
                <a:cs typeface="Arial" pitchFamily="-65" charset="0"/>
              </a:rPr>
              <a:t>EU</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2133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4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19</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t>World Trade Organization</a:t>
            </a:r>
          </a:p>
          <a:p>
            <a:pPr lvl="1" eaLnBrk="1" hangingPunct="1">
              <a:lnSpc>
                <a:spcPct val="90000"/>
              </a:lnSpc>
            </a:pPr>
            <a:r>
              <a:rPr lang="en-US" sz="2000" dirty="0"/>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solidFill>
                  <a:schemeClr val="bg1">
                    <a:lumMod val="75000"/>
                  </a:schemeClr>
                </a:solidFill>
              </a:rPr>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18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98F8-4812-BD4A-8BD5-38EE737F4754}"/>
              </a:ext>
            </a:extLst>
          </p:cNvPr>
          <p:cNvSpPr>
            <a:spLocks noGrp="1"/>
          </p:cNvSpPr>
          <p:nvPr>
            <p:ph type="title"/>
          </p:nvPr>
        </p:nvSpPr>
        <p:spPr/>
        <p:txBody>
          <a:bodyPr/>
          <a:lstStyle/>
          <a:p>
            <a:r>
              <a:rPr lang="en-US" dirty="0"/>
              <a:t>News:  Sep 30 – Oct 6</a:t>
            </a:r>
          </a:p>
        </p:txBody>
      </p:sp>
      <p:sp>
        <p:nvSpPr>
          <p:cNvPr id="3" name="Content Placeholder 2">
            <a:extLst>
              <a:ext uri="{FF2B5EF4-FFF2-40B4-BE49-F238E27FC236}">
                <a16:creationId xmlns:a16="http://schemas.microsoft.com/office/drawing/2014/main" id="{81495CD7-9C1B-A64D-9054-AF4175D6836B}"/>
              </a:ext>
            </a:extLst>
          </p:cNvPr>
          <p:cNvSpPr>
            <a:spLocks noGrp="1"/>
          </p:cNvSpPr>
          <p:nvPr>
            <p:ph idx="1"/>
          </p:nvPr>
        </p:nvSpPr>
        <p:spPr/>
        <p:txBody>
          <a:bodyPr/>
          <a:lstStyle/>
          <a:p>
            <a:r>
              <a:rPr lang="en-US" sz="1000" dirty="0"/>
              <a:t>WTO approves US tariffs on EU -- WSJ: </a:t>
            </a:r>
            <a:r>
              <a:rPr lang="en-US" sz="1000" dirty="0">
                <a:hlinkClick r:id="rId2"/>
              </a:rPr>
              <a:t>10/2</a:t>
            </a:r>
            <a:r>
              <a:rPr lang="en-US" sz="1000" dirty="0"/>
              <a:t> | </a:t>
            </a:r>
            <a:r>
              <a:rPr lang="en-US" sz="1000" dirty="0">
                <a:hlinkClick r:id="rId3"/>
              </a:rPr>
              <a:t>Canvas</a:t>
            </a:r>
            <a:r>
              <a:rPr lang="en-US" sz="1000" dirty="0"/>
              <a:t> | NYT: </a:t>
            </a:r>
            <a:r>
              <a:rPr lang="en-US" sz="1000" dirty="0">
                <a:hlinkClick r:id="rId4"/>
              </a:rPr>
              <a:t>10/2</a:t>
            </a:r>
            <a:r>
              <a:rPr lang="en-US" sz="1000" dirty="0"/>
              <a:t> | </a:t>
            </a:r>
            <a:r>
              <a:rPr lang="en-US" sz="1000" dirty="0">
                <a:hlinkClick r:id="rId5"/>
              </a:rPr>
              <a:t>Canvas</a:t>
            </a:r>
            <a:r>
              <a:rPr lang="en-US" sz="1000" dirty="0"/>
              <a:t> | FT: </a:t>
            </a:r>
            <a:r>
              <a:rPr lang="en-US" sz="1000" dirty="0">
                <a:hlinkClick r:id="rId6"/>
              </a:rPr>
              <a:t>10/2</a:t>
            </a:r>
            <a:r>
              <a:rPr lang="en-US" sz="1000" dirty="0"/>
              <a:t> | </a:t>
            </a:r>
            <a:r>
              <a:rPr lang="en-US" sz="1000" dirty="0">
                <a:hlinkClick r:id="rId7"/>
              </a:rPr>
              <a:t>Canvas</a:t>
            </a:r>
            <a:r>
              <a:rPr lang="en-US" sz="1000" dirty="0"/>
              <a:t> </a:t>
            </a:r>
          </a:p>
          <a:p>
            <a:pPr lvl="1"/>
            <a:r>
              <a:rPr lang="en-US" sz="1000" dirty="0"/>
              <a:t>In the latest step in the US-EU Boeing-Airbus dispute at the WTO, the WTO has approved US tariffs on %7.5 billion of EU exports, the largest retaliation ever approved by the WTO. </a:t>
            </a:r>
          </a:p>
          <a:p>
            <a:pPr lvl="1"/>
            <a:r>
              <a:rPr lang="en-US" sz="1000" dirty="0"/>
              <a:t>The US will levy tariffs of 25% on a range of goods ("including cheese, olives, business suits and sweaters") and 10% on aircraft from the EU. It plans to levy the tariffs by October 18. These may rise, as the WTO has approved tariffs of as high as 100%. </a:t>
            </a:r>
          </a:p>
          <a:p>
            <a:pPr lvl="1"/>
            <a:r>
              <a:rPr lang="en-US" sz="1000" dirty="0"/>
              <a:t>This is the result of WTO finding in a 15-year-old case that EU subsidized Airbus in competition with Boeing. In another case, still to be completed, the WTO also found that the US subsidized Boeing, so tariffs in the other direction are likely to be approved as well. Though the case long preceded Trump, he takes credit: "They think I don’t like the WTO and they want to make sure I’m happy." </a:t>
            </a:r>
          </a:p>
          <a:p>
            <a:r>
              <a:rPr lang="en-US" sz="1000" dirty="0"/>
              <a:t>UK's Johnson offered Brexit plan to EU, and EU was skeptical -- WSJ: </a:t>
            </a:r>
            <a:r>
              <a:rPr lang="en-US" sz="1000" dirty="0">
                <a:hlinkClick r:id="rId8"/>
              </a:rPr>
              <a:t>10/3</a:t>
            </a:r>
            <a:r>
              <a:rPr lang="en-US" sz="1000" dirty="0"/>
              <a:t> | </a:t>
            </a:r>
            <a:r>
              <a:rPr lang="en-US" sz="1000" dirty="0">
                <a:hlinkClick r:id="rId9"/>
              </a:rPr>
              <a:t>Canvas</a:t>
            </a:r>
            <a:r>
              <a:rPr lang="en-US" sz="1000" dirty="0"/>
              <a:t> | NYT: </a:t>
            </a:r>
            <a:r>
              <a:rPr lang="en-US" sz="1000" dirty="0">
                <a:hlinkClick r:id="rId10"/>
              </a:rPr>
              <a:t>10/3</a:t>
            </a:r>
            <a:r>
              <a:rPr lang="en-US" sz="1000" dirty="0"/>
              <a:t> | </a:t>
            </a:r>
            <a:r>
              <a:rPr lang="en-US" sz="1000" dirty="0">
                <a:hlinkClick r:id="rId11"/>
              </a:rPr>
              <a:t>Canvas</a:t>
            </a:r>
            <a:r>
              <a:rPr lang="en-US" sz="1000" dirty="0"/>
              <a:t> | FT: </a:t>
            </a:r>
            <a:r>
              <a:rPr lang="en-US" sz="1000" dirty="0">
                <a:hlinkClick r:id="rId12"/>
              </a:rPr>
              <a:t>10/2</a:t>
            </a:r>
            <a:r>
              <a:rPr lang="en-US" sz="1000" dirty="0"/>
              <a:t> | </a:t>
            </a:r>
            <a:r>
              <a:rPr lang="en-US" sz="1000" dirty="0">
                <a:hlinkClick r:id="rId13"/>
              </a:rPr>
              <a:t>Canvas</a:t>
            </a:r>
            <a:r>
              <a:rPr lang="en-US" sz="1000" dirty="0"/>
              <a:t> | WP: </a:t>
            </a:r>
            <a:r>
              <a:rPr lang="en-US" sz="1000" dirty="0">
                <a:hlinkClick r:id="rId14"/>
              </a:rPr>
              <a:t>10/3</a:t>
            </a:r>
            <a:r>
              <a:rPr lang="en-US" sz="1000" dirty="0"/>
              <a:t> | </a:t>
            </a:r>
            <a:r>
              <a:rPr lang="en-US" sz="1000" dirty="0">
                <a:hlinkClick r:id="rId15"/>
              </a:rPr>
              <a:t>Canvas</a:t>
            </a:r>
            <a:r>
              <a:rPr lang="en-US" sz="1000" dirty="0"/>
              <a:t> </a:t>
            </a:r>
          </a:p>
          <a:p>
            <a:pPr lvl="1"/>
            <a:r>
              <a:rPr lang="en-US" sz="1000" dirty="0"/>
              <a:t>Boris Johnson, UK Prime Minister, managed to construct a plan for Brexit that UK parliament would likely accept, but the EU appears unreceptive. </a:t>
            </a:r>
          </a:p>
          <a:p>
            <a:pPr lvl="1"/>
            <a:r>
              <a:rPr lang="en-US" sz="1000" dirty="0"/>
              <a:t>The plan would try to minimize customs checks at the Ireland-Northern Ireland border, by using technology in some way, while having Northern Ireland leave the EU customs union. It would also keep Northern Ireland obeying many EU regulations and standards. </a:t>
            </a:r>
          </a:p>
          <a:p>
            <a:pPr lvl="1"/>
            <a:r>
              <a:rPr lang="en-US" sz="1000" dirty="0"/>
              <a:t>The UK is currently scheduled to leave the EU on October 31, though the UK parliament has passed a law requiring that it ask for an extension if no deal is reached. </a:t>
            </a:r>
          </a:p>
          <a:p>
            <a:r>
              <a:rPr lang="en-US" sz="1000" dirty="0"/>
              <a:t>India blocks all exports of onions -- NYT: </a:t>
            </a:r>
            <a:r>
              <a:rPr lang="en-US" sz="1000" dirty="0">
                <a:hlinkClick r:id="rId16"/>
              </a:rPr>
              <a:t>10/1</a:t>
            </a:r>
            <a:r>
              <a:rPr lang="en-US" sz="1000" dirty="0"/>
              <a:t> | </a:t>
            </a:r>
            <a:r>
              <a:rPr lang="en-US" sz="1000" dirty="0">
                <a:hlinkClick r:id="rId17"/>
              </a:rPr>
              <a:t>Canvas</a:t>
            </a:r>
            <a:r>
              <a:rPr lang="en-US" sz="1000" dirty="0"/>
              <a:t> | BBC: </a:t>
            </a:r>
            <a:r>
              <a:rPr lang="en-US" sz="1000" dirty="0">
                <a:hlinkClick r:id="rId18"/>
              </a:rPr>
              <a:t>10/5</a:t>
            </a:r>
            <a:r>
              <a:rPr lang="en-US" sz="1000" dirty="0"/>
              <a:t> </a:t>
            </a:r>
          </a:p>
          <a:p>
            <a:pPr lvl="1"/>
            <a:r>
              <a:rPr lang="en-US" sz="1000" dirty="0"/>
              <a:t>Prompted by an onion shortage due to drought, then monsoon rains, prices nearly tripled in recent months. Onions are central to cuisines in both India and its neighbors, many of whom rely on India's exports. They could buy from China, but they view China's onions as inferior. </a:t>
            </a:r>
          </a:p>
          <a:p>
            <a:pPr lvl="1"/>
            <a:r>
              <a:rPr lang="en-US" sz="1000" dirty="0"/>
              <a:t>This week, the administration of Prime Minister Modi not only banned all onion exports, but also cracked down on onion hoarding. </a:t>
            </a:r>
          </a:p>
          <a:p>
            <a:pPr lvl="1"/>
            <a:r>
              <a:rPr lang="en-US" sz="1000" dirty="0"/>
              <a:t>The policy is starting to bring down the price of onions in India, but it is upsetting India's farmers and prompting complaints from neighboring countries, where onion prices are rising even more. </a:t>
            </a:r>
          </a:p>
          <a:p>
            <a:endParaRPr lang="en-US" dirty="0"/>
          </a:p>
        </p:txBody>
      </p:sp>
      <p:sp>
        <p:nvSpPr>
          <p:cNvPr id="4" name="Footer Placeholder 3">
            <a:extLst>
              <a:ext uri="{FF2B5EF4-FFF2-40B4-BE49-F238E27FC236}">
                <a16:creationId xmlns:a16="http://schemas.microsoft.com/office/drawing/2014/main" id="{0EB8D2CF-ACD9-7C45-AE1C-558A18B8799C}"/>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613CA850-FE93-EC46-979F-03E98EE898F2}"/>
              </a:ext>
            </a:extLst>
          </p:cNvPr>
          <p:cNvSpPr>
            <a:spLocks noGrp="1"/>
          </p:cNvSpPr>
          <p:nvPr>
            <p:ph type="sldNum" sz="quarter" idx="12"/>
          </p:nvPr>
        </p:nvSpPr>
        <p:spPr/>
        <p:txBody>
          <a:bodyPr/>
          <a:lstStyle/>
          <a:p>
            <a:pPr>
              <a:defRPr/>
            </a:pPr>
            <a:fld id="{503EDDB4-E9AB-FB41-8CE8-C6D92DF12111}" type="slidenum">
              <a:rPr lang="en-US" smtClean="0"/>
              <a:pPr>
                <a:defRPr/>
              </a:pPr>
              <a:t>2</a:t>
            </a:fld>
            <a:endParaRPr lang="en-US"/>
          </a:p>
        </p:txBody>
      </p:sp>
    </p:spTree>
    <p:extLst>
      <p:ext uri="{BB962C8B-B14F-4D97-AF65-F5344CB8AC3E}">
        <p14:creationId xmlns:p14="http://schemas.microsoft.com/office/powerpoint/2010/main" val="412986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t>Lecture 9:  WTO</a:t>
            </a:r>
          </a:p>
        </p:txBody>
      </p:sp>
      <p:sp>
        <p:nvSpPr>
          <p:cNvPr id="29699" name="Slide Number Placeholder 5"/>
          <p:cNvSpPr>
            <a:spLocks noGrp="1"/>
          </p:cNvSpPr>
          <p:nvPr>
            <p:ph type="sldNum" sz="quarter" idx="12"/>
          </p:nvPr>
        </p:nvSpPr>
        <p:spPr>
          <a:noFill/>
        </p:spPr>
        <p:txBody>
          <a:bodyPr/>
          <a:lstStyle/>
          <a:p>
            <a:fld id="{E2E3625A-225C-A14E-92C0-831EB207F612}" type="slidenum">
              <a:rPr lang="en-US" smtClean="0"/>
              <a:pPr/>
              <a:t>20</a:t>
            </a:fld>
            <a:endParaRPr lang="en-US"/>
          </a:p>
        </p:txBody>
      </p:sp>
      <p:sp>
        <p:nvSpPr>
          <p:cNvPr id="29700" name="Rectangle 2"/>
          <p:cNvSpPr>
            <a:spLocks noGrp="1" noChangeArrowheads="1"/>
          </p:cNvSpPr>
          <p:nvPr>
            <p:ph type="title"/>
          </p:nvPr>
        </p:nvSpPr>
        <p:spPr/>
        <p:txBody>
          <a:bodyPr/>
          <a:lstStyle/>
          <a:p>
            <a:pPr eaLnBrk="1" hangingPunct="1"/>
            <a:r>
              <a:rPr lang="en-US" sz="4000"/>
              <a:t>World Trade Organization:  History</a:t>
            </a:r>
          </a:p>
        </p:txBody>
      </p:sp>
      <p:sp>
        <p:nvSpPr>
          <p:cNvPr id="270339" name="Rectangle 3"/>
          <p:cNvSpPr>
            <a:spLocks noGrp="1" noChangeArrowheads="1"/>
          </p:cNvSpPr>
          <p:nvPr>
            <p:ph type="body" idx="1"/>
          </p:nvPr>
        </p:nvSpPr>
        <p:spPr/>
        <p:txBody>
          <a:bodyPr/>
          <a:lstStyle/>
          <a:p>
            <a:pPr eaLnBrk="1" hangingPunct="1"/>
            <a:r>
              <a:rPr lang="en-US" dirty="0"/>
              <a:t>1930s:  </a:t>
            </a:r>
          </a:p>
          <a:p>
            <a:pPr lvl="1" eaLnBrk="1" hangingPunct="1"/>
            <a:r>
              <a:rPr lang="en-US" dirty="0"/>
              <a:t>Tariffs raised, to high levels</a:t>
            </a:r>
          </a:p>
          <a:p>
            <a:pPr lvl="1" eaLnBrk="1" hangingPunct="1"/>
            <a:r>
              <a:rPr lang="en-US" dirty="0"/>
              <a:t>1930 US Smoot-Hawley Tariff Act</a:t>
            </a:r>
          </a:p>
          <a:p>
            <a:pPr lvl="2" eaLnBrk="1" hangingPunct="1"/>
            <a:r>
              <a:rPr lang="en-US" dirty="0"/>
              <a:t>Raised tariffs on 890 items</a:t>
            </a:r>
          </a:p>
          <a:p>
            <a:pPr lvl="2" eaLnBrk="1" hangingPunct="1"/>
            <a:r>
              <a:rPr lang="en-US" dirty="0"/>
              <a:t>Prompted retaliation by other countries, who then also raised tariffs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p>
        </p:txBody>
      </p:sp>
      <p:sp>
        <p:nvSpPr>
          <p:cNvPr id="31747" name="Content Placeholder 2"/>
          <p:cNvSpPr>
            <a:spLocks noGrp="1"/>
          </p:cNvSpPr>
          <p:nvPr>
            <p:ph idx="1"/>
          </p:nvPr>
        </p:nvSpPr>
        <p:spPr/>
        <p:txBody>
          <a:bodyPr/>
          <a:lstStyle/>
          <a:p>
            <a:pPr eaLnBrk="1" hangingPunct="1"/>
            <a:endParaRPr lang="en-US"/>
          </a:p>
        </p:txBody>
      </p:sp>
      <p:sp>
        <p:nvSpPr>
          <p:cNvPr id="31748" name="Footer Placeholder 3"/>
          <p:cNvSpPr>
            <a:spLocks noGrp="1"/>
          </p:cNvSpPr>
          <p:nvPr>
            <p:ph type="ftr" sz="quarter" idx="11"/>
          </p:nvPr>
        </p:nvSpPr>
        <p:spPr>
          <a:noFill/>
        </p:spPr>
        <p:txBody>
          <a:bodyPr/>
          <a:lstStyle/>
          <a:p>
            <a:r>
              <a:rPr lang="en-US"/>
              <a:t>Lecture 9:  WTO</a:t>
            </a:r>
          </a:p>
        </p:txBody>
      </p:sp>
      <p:sp>
        <p:nvSpPr>
          <p:cNvPr id="31749" name="Slide Number Placeholder 4"/>
          <p:cNvSpPr>
            <a:spLocks noGrp="1"/>
          </p:cNvSpPr>
          <p:nvPr>
            <p:ph type="sldNum" sz="quarter" idx="12"/>
          </p:nvPr>
        </p:nvSpPr>
        <p:spPr>
          <a:noFill/>
        </p:spPr>
        <p:txBody>
          <a:bodyPr/>
          <a:lstStyle/>
          <a:p>
            <a:fld id="{20F12068-3073-504F-92B7-8D7A4E838D6E}" type="slidenum">
              <a:rPr lang="en-US" smtClean="0"/>
              <a:pPr/>
              <a:t>21</a:t>
            </a:fld>
            <a:endParaRPr lang="en-US"/>
          </a:p>
        </p:txBody>
      </p:sp>
      <p:pic>
        <p:nvPicPr>
          <p:cNvPr id="31750" name="Picture 5"/>
          <p:cNvPicPr>
            <a:picLocks noChangeAspect="1"/>
          </p:cNvPicPr>
          <p:nvPr/>
        </p:nvPicPr>
        <p:blipFill>
          <a:blip r:embed="rId2"/>
          <a:srcRect/>
          <a:stretch>
            <a:fillRect/>
          </a:stretch>
        </p:blipFill>
        <p:spPr bwMode="auto">
          <a:xfrm>
            <a:off x="2032000" y="1797050"/>
            <a:ext cx="5080000" cy="3263900"/>
          </a:xfrm>
          <a:prstGeom prst="rect">
            <a:avLst/>
          </a:prstGeom>
          <a:noFill/>
          <a:ln w="9525">
            <a:noFill/>
            <a:miter lim="800000"/>
            <a:headEnd/>
            <a:tailEnd/>
          </a:ln>
        </p:spPr>
      </p:pic>
      <p:sp>
        <p:nvSpPr>
          <p:cNvPr id="31751" name="TextBox 6"/>
          <p:cNvSpPr txBox="1">
            <a:spLocks noChangeArrowheads="1"/>
          </p:cNvSpPr>
          <p:nvPr/>
        </p:nvSpPr>
        <p:spPr bwMode="auto">
          <a:xfrm>
            <a:off x="762000" y="5486400"/>
            <a:ext cx="1828800" cy="646113"/>
          </a:xfrm>
          <a:prstGeom prst="rect">
            <a:avLst/>
          </a:prstGeom>
          <a:noFill/>
          <a:ln w="9525">
            <a:noFill/>
            <a:miter lim="800000"/>
            <a:headEnd/>
            <a:tailEnd/>
          </a:ln>
        </p:spPr>
        <p:txBody>
          <a:bodyPr>
            <a:prstTxWarp prst="textNoShape">
              <a:avLst/>
            </a:prstTxWarp>
            <a:spAutoFit/>
          </a:bodyPr>
          <a:lstStyle/>
          <a:p>
            <a:r>
              <a:rPr lang="en-US" sz="3600"/>
              <a:t>Hawley</a:t>
            </a:r>
          </a:p>
        </p:txBody>
      </p:sp>
      <p:sp>
        <p:nvSpPr>
          <p:cNvPr id="31752" name="TextBox 7"/>
          <p:cNvSpPr txBox="1">
            <a:spLocks noChangeArrowheads="1"/>
          </p:cNvSpPr>
          <p:nvPr/>
        </p:nvSpPr>
        <p:spPr bwMode="auto">
          <a:xfrm>
            <a:off x="6248400" y="5486400"/>
            <a:ext cx="1828800" cy="646113"/>
          </a:xfrm>
          <a:prstGeom prst="rect">
            <a:avLst/>
          </a:prstGeom>
          <a:noFill/>
          <a:ln w="9525">
            <a:noFill/>
            <a:miter lim="800000"/>
            <a:headEnd/>
            <a:tailEnd/>
          </a:ln>
        </p:spPr>
        <p:txBody>
          <a:bodyPr>
            <a:prstTxWarp prst="textNoShape">
              <a:avLst/>
            </a:prstTxWarp>
            <a:spAutoFit/>
          </a:bodyPr>
          <a:lstStyle/>
          <a:p>
            <a:r>
              <a:rPr lang="en-US" sz="3600"/>
              <a:t>Smoot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noFill/>
        </p:spPr>
        <p:txBody>
          <a:bodyPr/>
          <a:lstStyle/>
          <a:p>
            <a:r>
              <a:rPr lang="en-US"/>
              <a:t>Lecture 9:  WTO</a:t>
            </a:r>
          </a:p>
        </p:txBody>
      </p:sp>
      <p:sp>
        <p:nvSpPr>
          <p:cNvPr id="32771" name="Slide Number Placeholder 4"/>
          <p:cNvSpPr>
            <a:spLocks noGrp="1"/>
          </p:cNvSpPr>
          <p:nvPr>
            <p:ph type="sldNum" sz="quarter" idx="12"/>
          </p:nvPr>
        </p:nvSpPr>
        <p:spPr>
          <a:noFill/>
        </p:spPr>
        <p:txBody>
          <a:bodyPr/>
          <a:lstStyle/>
          <a:p>
            <a:fld id="{C58F5EA0-556C-C14E-88FC-5507CD6D309B}" type="slidenum">
              <a:rPr lang="en-US" smtClean="0"/>
              <a:pPr/>
              <a:t>22</a:t>
            </a:fld>
            <a:endParaRPr lang="en-US"/>
          </a:p>
        </p:txBody>
      </p:sp>
      <p:pic>
        <p:nvPicPr>
          <p:cNvPr id="32772" name="Picture 5"/>
          <p:cNvPicPr>
            <a:picLocks noChangeAspect="1"/>
          </p:cNvPicPr>
          <p:nvPr/>
        </p:nvPicPr>
        <p:blipFill>
          <a:blip r:embed="rId2"/>
          <a:srcRect/>
          <a:stretch>
            <a:fillRect/>
          </a:stretch>
        </p:blipFill>
        <p:spPr bwMode="auto">
          <a:xfrm>
            <a:off x="2857500" y="1339850"/>
            <a:ext cx="3429000" cy="4178300"/>
          </a:xfrm>
          <a:prstGeom prst="rect">
            <a:avLst/>
          </a:prstGeom>
          <a:noFill/>
          <a:ln w="9525">
            <a:noFill/>
            <a:miter lim="800000"/>
            <a:headEnd/>
            <a:tailEnd/>
          </a:ln>
        </p:spPr>
      </p:pic>
      <p:sp>
        <p:nvSpPr>
          <p:cNvPr id="32773" name="TextBox 7"/>
          <p:cNvSpPr txBox="1">
            <a:spLocks noChangeArrowheads="1"/>
          </p:cNvSpPr>
          <p:nvPr/>
        </p:nvSpPr>
        <p:spPr bwMode="auto">
          <a:xfrm>
            <a:off x="457200" y="5715000"/>
            <a:ext cx="7848600" cy="646113"/>
          </a:xfrm>
          <a:prstGeom prst="rect">
            <a:avLst/>
          </a:prstGeom>
          <a:noFill/>
          <a:ln w="9525">
            <a:noFill/>
            <a:miter lim="800000"/>
            <a:headEnd/>
            <a:tailEnd/>
          </a:ln>
        </p:spPr>
        <p:txBody>
          <a:bodyPr>
            <a:prstTxWarp prst="textNoShape">
              <a:avLst/>
            </a:prstTxWarp>
            <a:spAutoFit/>
          </a:bodyPr>
          <a:lstStyle/>
          <a:p>
            <a:r>
              <a:rPr lang="en-US"/>
              <a:t>Source:  Economist, “The battle of Smoot-Hawley,” December 18, 2008.</a:t>
            </a:r>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Lecture 9:  WTO</a:t>
            </a:r>
          </a:p>
        </p:txBody>
      </p:sp>
      <p:sp>
        <p:nvSpPr>
          <p:cNvPr id="33795" name="Slide Number Placeholder 5"/>
          <p:cNvSpPr>
            <a:spLocks noGrp="1"/>
          </p:cNvSpPr>
          <p:nvPr>
            <p:ph type="sldNum" sz="quarter" idx="12"/>
          </p:nvPr>
        </p:nvSpPr>
        <p:spPr>
          <a:noFill/>
        </p:spPr>
        <p:txBody>
          <a:bodyPr/>
          <a:lstStyle/>
          <a:p>
            <a:fld id="{0E665CBA-B0C1-3543-BDF1-C9ACB7C359AE}" type="slidenum">
              <a:rPr lang="en-US" smtClean="0"/>
              <a:pPr/>
              <a:t>23</a:t>
            </a:fld>
            <a:endParaRPr lang="en-US"/>
          </a:p>
        </p:txBody>
      </p:sp>
      <p:sp>
        <p:nvSpPr>
          <p:cNvPr id="33796" name="Rectangle 2"/>
          <p:cNvSpPr>
            <a:spLocks noGrp="1" noChangeArrowheads="1"/>
          </p:cNvSpPr>
          <p:nvPr>
            <p:ph type="title"/>
          </p:nvPr>
        </p:nvSpPr>
        <p:spPr/>
        <p:txBody>
          <a:bodyPr/>
          <a:lstStyle/>
          <a:p>
            <a:pPr eaLnBrk="1" hangingPunct="1"/>
            <a:r>
              <a:rPr lang="en-US" sz="4000"/>
              <a:t>World Trade Organization:  History</a:t>
            </a:r>
          </a:p>
        </p:txBody>
      </p:sp>
      <p:sp>
        <p:nvSpPr>
          <p:cNvPr id="270339" name="Rectangle 3"/>
          <p:cNvSpPr>
            <a:spLocks noGrp="1" noChangeArrowheads="1"/>
          </p:cNvSpPr>
          <p:nvPr>
            <p:ph type="body" idx="1"/>
          </p:nvPr>
        </p:nvSpPr>
        <p:spPr/>
        <p:txBody>
          <a:bodyPr/>
          <a:lstStyle/>
          <a:p>
            <a:pPr eaLnBrk="1" hangingPunct="1"/>
            <a:r>
              <a:rPr lang="en-US" dirty="0"/>
              <a:t>Mid-1940s:  </a:t>
            </a:r>
          </a:p>
          <a:p>
            <a:pPr lvl="1" eaLnBrk="1" hangingPunct="1"/>
            <a:r>
              <a:rPr lang="en-US" dirty="0"/>
              <a:t>Created IMF and World Bank at meeting in Bretton Woods, New Hampshire</a:t>
            </a:r>
          </a:p>
          <a:p>
            <a:pPr lvl="1" eaLnBrk="1" hangingPunct="1"/>
            <a:r>
              <a:rPr lang="en-US" dirty="0"/>
              <a:t>US tried to create ITO = International Trade Organization</a:t>
            </a:r>
          </a:p>
          <a:p>
            <a:pPr lvl="1" eaLnBrk="1" hangingPunct="1"/>
            <a:r>
              <a:rPr lang="en-US" dirty="0"/>
              <a:t>Interim agreement:  GATT = General Agreement on Tariffs and Trade</a:t>
            </a:r>
          </a:p>
          <a:p>
            <a:pPr lvl="1" eaLnBrk="1" hangingPunct="1"/>
            <a:r>
              <a:rPr lang="en-US" dirty="0"/>
              <a:t>When ITO failed to be approved (by US!), GATT governed trade policy by default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a:t>Lecture 9:  WTO</a:t>
            </a:r>
          </a:p>
        </p:txBody>
      </p:sp>
      <p:sp>
        <p:nvSpPr>
          <p:cNvPr id="34819" name="Slide Number Placeholder 5"/>
          <p:cNvSpPr>
            <a:spLocks noGrp="1"/>
          </p:cNvSpPr>
          <p:nvPr>
            <p:ph type="sldNum" sz="quarter" idx="12"/>
          </p:nvPr>
        </p:nvSpPr>
        <p:spPr>
          <a:noFill/>
        </p:spPr>
        <p:txBody>
          <a:bodyPr/>
          <a:lstStyle/>
          <a:p>
            <a:fld id="{32ED5890-CD16-8642-A367-74DFD6398491}" type="slidenum">
              <a:rPr lang="en-US" smtClean="0"/>
              <a:pPr/>
              <a:t>24</a:t>
            </a:fld>
            <a:endParaRPr lang="en-US"/>
          </a:p>
        </p:txBody>
      </p:sp>
      <p:sp>
        <p:nvSpPr>
          <p:cNvPr id="34820" name="Rectangle 2"/>
          <p:cNvSpPr>
            <a:spLocks noGrp="1" noChangeArrowheads="1"/>
          </p:cNvSpPr>
          <p:nvPr>
            <p:ph type="title"/>
          </p:nvPr>
        </p:nvSpPr>
        <p:spPr/>
        <p:txBody>
          <a:bodyPr/>
          <a:lstStyle/>
          <a:p>
            <a:pPr eaLnBrk="1" hangingPunct="1"/>
            <a:r>
              <a:rPr lang="en-US" sz="4000" dirty="0"/>
              <a:t>World Trade Organization:  History</a:t>
            </a:r>
          </a:p>
        </p:txBody>
      </p:sp>
      <p:sp>
        <p:nvSpPr>
          <p:cNvPr id="271363" name="Rectangle 3"/>
          <p:cNvSpPr>
            <a:spLocks noGrp="1" noChangeArrowheads="1"/>
          </p:cNvSpPr>
          <p:nvPr>
            <p:ph type="body" idx="1"/>
          </p:nvPr>
        </p:nvSpPr>
        <p:spPr/>
        <p:txBody>
          <a:bodyPr/>
          <a:lstStyle/>
          <a:p>
            <a:pPr eaLnBrk="1" hangingPunct="1"/>
            <a:r>
              <a:rPr lang="en-US" dirty="0"/>
              <a:t>What GATT Does </a:t>
            </a:r>
          </a:p>
          <a:p>
            <a:pPr lvl="1" eaLnBrk="1" hangingPunct="1">
              <a:buFontTx/>
              <a:buNone/>
            </a:pPr>
            <a:r>
              <a:rPr lang="en-US" dirty="0"/>
              <a:t>		(GATT is still the largest part of WTO)</a:t>
            </a:r>
          </a:p>
          <a:p>
            <a:pPr lvl="1" eaLnBrk="1" hangingPunct="1"/>
            <a:r>
              <a:rPr lang="en-US" dirty="0"/>
              <a:t>Rules for trade policy</a:t>
            </a:r>
          </a:p>
          <a:p>
            <a:pPr lvl="1" eaLnBrk="1" hangingPunct="1"/>
            <a:r>
              <a:rPr lang="en-US" dirty="0"/>
              <a:t>Forum for negotiation</a:t>
            </a:r>
          </a:p>
          <a:p>
            <a:pPr lvl="2" eaLnBrk="1" hangingPunct="1"/>
            <a:r>
              <a:rPr lang="en-US" dirty="0"/>
              <a:t>Of both trade policies (e.g., tariffs) and rules</a:t>
            </a:r>
          </a:p>
          <a:p>
            <a:pPr lvl="2" eaLnBrk="1" hangingPunct="1"/>
            <a:r>
              <a:rPr lang="en-US" dirty="0"/>
              <a:t>Major negotiations took place in “Negotiating Rounds”</a:t>
            </a:r>
          </a:p>
          <a:p>
            <a:pPr lvl="2" eaLnBrk="1" hangingPunct="1"/>
            <a:r>
              <a:rPr lang="en-US" dirty="0"/>
              <a:t>Decisions made at occasional meetings of trade ministers:  “Ministerial Meetings”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1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country prevented the formation of the International Trade Organization?</a:t>
            </a:r>
          </a:p>
          <a:p>
            <a:pPr marL="971550" lvl="1" indent="-514350">
              <a:buFont typeface="+mj-lt"/>
              <a:buAutoNum type="alphaLcParenR"/>
            </a:pPr>
            <a:r>
              <a:rPr lang="en-US" sz="2400" dirty="0">
                <a:ea typeface="Arial" pitchFamily="-65" charset="0"/>
                <a:cs typeface="Arial" pitchFamily="-65" charset="0"/>
              </a:rPr>
              <a:t>India</a:t>
            </a:r>
          </a:p>
          <a:p>
            <a:pPr marL="971550" lvl="1" indent="-514350">
              <a:buFont typeface="+mj-lt"/>
              <a:buAutoNum type="alphaLcParenR"/>
            </a:pPr>
            <a:r>
              <a:rPr lang="en-US" sz="2400" dirty="0">
                <a:ea typeface="Arial" pitchFamily="-65" charset="0"/>
                <a:cs typeface="Arial" pitchFamily="-65" charset="0"/>
              </a:rPr>
              <a:t>Russia</a:t>
            </a:r>
          </a:p>
          <a:p>
            <a:pPr marL="971550" lvl="1" indent="-514350">
              <a:buFont typeface="+mj-lt"/>
              <a:buAutoNum type="alphaLcParenR"/>
            </a:pPr>
            <a:r>
              <a:rPr lang="en-US" sz="2400" dirty="0">
                <a:ea typeface="Arial" pitchFamily="-65" charset="0"/>
                <a:cs typeface="Arial" pitchFamily="-65" charset="0"/>
              </a:rPr>
              <a:t>The U.K.</a:t>
            </a:r>
          </a:p>
          <a:p>
            <a:pPr marL="971550" lvl="1" indent="-514350">
              <a:buFont typeface="+mj-lt"/>
              <a:buAutoNum type="alphaLcParenR"/>
            </a:pPr>
            <a:r>
              <a:rPr lang="en-US" sz="2400" dirty="0">
                <a:ea typeface="Arial" pitchFamily="-65" charset="0"/>
                <a:cs typeface="Arial" pitchFamily="-65" charset="0"/>
              </a:rPr>
              <a:t>The U.S.</a:t>
            </a:r>
          </a:p>
          <a:p>
            <a:pPr marL="971550" lvl="1" indent="-514350">
              <a:buFont typeface="+mj-lt"/>
              <a:buAutoNum type="alphaLcParenR"/>
            </a:pPr>
            <a:r>
              <a:rPr lang="en-US" sz="2400" dirty="0">
                <a:ea typeface="Arial" pitchFamily="-65" charset="0"/>
                <a:cs typeface="Arial" pitchFamily="-65" charset="0"/>
              </a:rPr>
              <a:t>Japan</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3429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3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26</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solidFill>
                  <a:schemeClr val="bg1">
                    <a:lumMod val="75000"/>
                  </a:schemeClr>
                </a:solidFill>
              </a:rPr>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02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a:t>Lecture 9:  WTO</a:t>
            </a:r>
          </a:p>
        </p:txBody>
      </p:sp>
      <p:sp>
        <p:nvSpPr>
          <p:cNvPr id="35843" name="Slide Number Placeholder 5"/>
          <p:cNvSpPr>
            <a:spLocks noGrp="1"/>
          </p:cNvSpPr>
          <p:nvPr>
            <p:ph type="sldNum" sz="quarter" idx="12"/>
          </p:nvPr>
        </p:nvSpPr>
        <p:spPr>
          <a:noFill/>
        </p:spPr>
        <p:txBody>
          <a:bodyPr/>
          <a:lstStyle/>
          <a:p>
            <a:fld id="{982CD97E-120A-C147-AFF3-B432134EAB70}" type="slidenum">
              <a:rPr lang="en-US" smtClean="0"/>
              <a:pPr/>
              <a:t>27</a:t>
            </a:fld>
            <a:endParaRPr lang="en-US"/>
          </a:p>
        </p:txBody>
      </p:sp>
      <p:sp>
        <p:nvSpPr>
          <p:cNvPr id="35844" name="Rectangle 2"/>
          <p:cNvSpPr>
            <a:spLocks noGrp="1" noChangeArrowheads="1"/>
          </p:cNvSpPr>
          <p:nvPr>
            <p:ph type="title"/>
          </p:nvPr>
        </p:nvSpPr>
        <p:spPr/>
        <p:txBody>
          <a:bodyPr/>
          <a:lstStyle/>
          <a:p>
            <a:pPr eaLnBrk="1" hangingPunct="1"/>
            <a:r>
              <a:rPr lang="en-US" sz="4000"/>
              <a:t>World Trade Organization:  Rounds</a:t>
            </a:r>
          </a:p>
        </p:txBody>
      </p:sp>
      <p:graphicFrame>
        <p:nvGraphicFramePr>
          <p:cNvPr id="272499" name="Group 115"/>
          <p:cNvGraphicFramePr>
            <a:graphicFrameLocks noGrp="1"/>
          </p:cNvGraphicFramePr>
          <p:nvPr>
            <p:ph idx="1"/>
          </p:nvPr>
        </p:nvGraphicFramePr>
        <p:xfrm>
          <a:off x="457200" y="1600200"/>
          <a:ext cx="8229600" cy="3407664"/>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5257800">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a:t>Lecture 9:  WTO</a:t>
            </a:r>
          </a:p>
        </p:txBody>
      </p:sp>
      <p:sp>
        <p:nvSpPr>
          <p:cNvPr id="36867" name="Slide Number Placeholder 5"/>
          <p:cNvSpPr>
            <a:spLocks noGrp="1"/>
          </p:cNvSpPr>
          <p:nvPr>
            <p:ph type="sldNum" sz="quarter" idx="12"/>
          </p:nvPr>
        </p:nvSpPr>
        <p:spPr>
          <a:noFill/>
        </p:spPr>
        <p:txBody>
          <a:bodyPr/>
          <a:lstStyle/>
          <a:p>
            <a:fld id="{40DE1A23-CEF0-D14B-87B1-0E621F9CC533}" type="slidenum">
              <a:rPr lang="en-US" smtClean="0"/>
              <a:pPr/>
              <a:t>28</a:t>
            </a:fld>
            <a:endParaRPr lang="en-US"/>
          </a:p>
        </p:txBody>
      </p:sp>
      <p:sp>
        <p:nvSpPr>
          <p:cNvPr id="36868" name="Rectangle 2"/>
          <p:cNvSpPr>
            <a:spLocks noGrp="1" noChangeArrowheads="1"/>
          </p:cNvSpPr>
          <p:nvPr>
            <p:ph type="title"/>
          </p:nvPr>
        </p:nvSpPr>
        <p:spPr/>
        <p:txBody>
          <a:bodyPr/>
          <a:lstStyle/>
          <a:p>
            <a:pPr eaLnBrk="1" hangingPunct="1"/>
            <a:r>
              <a:rPr lang="en-US" sz="4000"/>
              <a:t>World Trade Organization:  Rounds</a:t>
            </a:r>
          </a:p>
        </p:txBody>
      </p:sp>
      <p:graphicFrame>
        <p:nvGraphicFramePr>
          <p:cNvPr id="329731" name="Group 3"/>
          <p:cNvGraphicFramePr>
            <a:graphicFrameLocks noGrp="1"/>
          </p:cNvGraphicFramePr>
          <p:nvPr>
            <p:ph idx="1"/>
          </p:nvPr>
        </p:nvGraphicFramePr>
        <p:xfrm>
          <a:off x="457200" y="1600200"/>
          <a:ext cx="8229600" cy="3407664"/>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5257800">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a:t>Lecture 9:  WTO</a:t>
            </a:r>
          </a:p>
        </p:txBody>
      </p:sp>
      <p:sp>
        <p:nvSpPr>
          <p:cNvPr id="37891" name="Slide Number Placeholder 5"/>
          <p:cNvSpPr>
            <a:spLocks noGrp="1"/>
          </p:cNvSpPr>
          <p:nvPr>
            <p:ph type="sldNum" sz="quarter" idx="12"/>
          </p:nvPr>
        </p:nvSpPr>
        <p:spPr>
          <a:noFill/>
        </p:spPr>
        <p:txBody>
          <a:bodyPr/>
          <a:lstStyle/>
          <a:p>
            <a:fld id="{83F2664D-8386-9645-8CE0-D3C454BFFAD7}" type="slidenum">
              <a:rPr lang="en-US" smtClean="0"/>
              <a:pPr/>
              <a:t>29</a:t>
            </a:fld>
            <a:endParaRPr lang="en-US"/>
          </a:p>
        </p:txBody>
      </p:sp>
      <p:sp>
        <p:nvSpPr>
          <p:cNvPr id="37892" name="Rectangle 2"/>
          <p:cNvSpPr>
            <a:spLocks noGrp="1" noChangeArrowheads="1"/>
          </p:cNvSpPr>
          <p:nvPr>
            <p:ph type="title"/>
          </p:nvPr>
        </p:nvSpPr>
        <p:spPr/>
        <p:txBody>
          <a:bodyPr/>
          <a:lstStyle/>
          <a:p>
            <a:pPr eaLnBrk="1" hangingPunct="1"/>
            <a:r>
              <a:rPr lang="en-US" sz="4000"/>
              <a:t>World Trade Organization:  Rounds</a:t>
            </a:r>
          </a:p>
        </p:txBody>
      </p:sp>
      <p:graphicFrame>
        <p:nvGraphicFramePr>
          <p:cNvPr id="328707" name="Group 3"/>
          <p:cNvGraphicFramePr>
            <a:graphicFrameLocks noGrp="1"/>
          </p:cNvGraphicFramePr>
          <p:nvPr>
            <p:ph idx="1"/>
          </p:nvPr>
        </p:nvGraphicFramePr>
        <p:xfrm>
          <a:off x="457200" y="1600200"/>
          <a:ext cx="8229600" cy="3407664"/>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5257800">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98F8-4812-BD4A-8BD5-38EE737F4754}"/>
              </a:ext>
            </a:extLst>
          </p:cNvPr>
          <p:cNvSpPr>
            <a:spLocks noGrp="1"/>
          </p:cNvSpPr>
          <p:nvPr>
            <p:ph type="title"/>
          </p:nvPr>
        </p:nvSpPr>
        <p:spPr/>
        <p:txBody>
          <a:bodyPr/>
          <a:lstStyle/>
          <a:p>
            <a:r>
              <a:rPr lang="en-US" dirty="0"/>
              <a:t>News:  Sep 30 – Oct 6</a:t>
            </a:r>
          </a:p>
        </p:txBody>
      </p:sp>
      <p:sp>
        <p:nvSpPr>
          <p:cNvPr id="3" name="Content Placeholder 2">
            <a:extLst>
              <a:ext uri="{FF2B5EF4-FFF2-40B4-BE49-F238E27FC236}">
                <a16:creationId xmlns:a16="http://schemas.microsoft.com/office/drawing/2014/main" id="{81495CD7-9C1B-A64D-9054-AF4175D6836B}"/>
              </a:ext>
            </a:extLst>
          </p:cNvPr>
          <p:cNvSpPr>
            <a:spLocks noGrp="1"/>
          </p:cNvSpPr>
          <p:nvPr>
            <p:ph idx="1"/>
          </p:nvPr>
        </p:nvSpPr>
        <p:spPr>
          <a:xfrm>
            <a:off x="457200" y="1295400"/>
            <a:ext cx="8229600" cy="4525963"/>
          </a:xfrm>
        </p:spPr>
        <p:txBody>
          <a:bodyPr/>
          <a:lstStyle/>
          <a:p>
            <a:r>
              <a:rPr lang="en-US" sz="2000" dirty="0"/>
              <a:t>WTO approves US tariffs on EU </a:t>
            </a:r>
          </a:p>
          <a:p>
            <a:pPr lvl="1"/>
            <a:r>
              <a:rPr lang="en-US" sz="2000" dirty="0"/>
              <a:t>In the latest step in the US-EU Boeing-Airbus dispute at the WTO, the WTO has approved US tariffs on %7.5 billion of EU exports, the largest retaliation ever approved by the WTO. </a:t>
            </a:r>
          </a:p>
          <a:p>
            <a:pPr lvl="1"/>
            <a:r>
              <a:rPr lang="en-US" sz="2000" dirty="0"/>
              <a:t>The US will levy tariffs of 25% on a range of goods ("including cheese, olives, business suits and sweaters") and 10% on aircraft from the EU. It plans to levy the tariffs by October 18. These may rise, as the WTO has approved tariffs of as high as 100%. </a:t>
            </a:r>
          </a:p>
          <a:p>
            <a:pPr lvl="1"/>
            <a:r>
              <a:rPr lang="en-US" sz="2000" dirty="0"/>
              <a:t>This is the result of WTO finding in a 15-year-old case that EU subsidized Airbus in competition with Boeing. In another case, still to be completed, the WTO also found that the US subsidized Boeing, so tariffs in the other direction are likely to be approved as well. Though the case long preceded Trump, he takes credit: "They think I don’t like the WTO and they want to make sure I’m happy." </a:t>
            </a:r>
          </a:p>
          <a:p>
            <a:endParaRPr lang="en-US" dirty="0"/>
          </a:p>
        </p:txBody>
      </p:sp>
      <p:sp>
        <p:nvSpPr>
          <p:cNvPr id="4" name="Footer Placeholder 3">
            <a:extLst>
              <a:ext uri="{FF2B5EF4-FFF2-40B4-BE49-F238E27FC236}">
                <a16:creationId xmlns:a16="http://schemas.microsoft.com/office/drawing/2014/main" id="{0EB8D2CF-ACD9-7C45-AE1C-558A18B8799C}"/>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613CA850-FE93-EC46-979F-03E98EE898F2}"/>
              </a:ext>
            </a:extLst>
          </p:cNvPr>
          <p:cNvSpPr>
            <a:spLocks noGrp="1"/>
          </p:cNvSpPr>
          <p:nvPr>
            <p:ph type="sldNum" sz="quarter" idx="12"/>
          </p:nvPr>
        </p:nvSpPr>
        <p:spPr/>
        <p:txBody>
          <a:bodyPr/>
          <a:lstStyle/>
          <a:p>
            <a:pPr>
              <a:defRPr/>
            </a:pPr>
            <a:fld id="{503EDDB4-E9AB-FB41-8CE8-C6D92DF12111}" type="slidenum">
              <a:rPr lang="en-US" smtClean="0"/>
              <a:pPr>
                <a:defRPr/>
              </a:pPr>
              <a:t>3</a:t>
            </a:fld>
            <a:endParaRPr lang="en-US"/>
          </a:p>
        </p:txBody>
      </p:sp>
    </p:spTree>
    <p:extLst>
      <p:ext uri="{BB962C8B-B14F-4D97-AF65-F5344CB8AC3E}">
        <p14:creationId xmlns:p14="http://schemas.microsoft.com/office/powerpoint/2010/main" val="2733620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a:t>Lecture 9:  WTO</a:t>
            </a:r>
          </a:p>
        </p:txBody>
      </p:sp>
      <p:sp>
        <p:nvSpPr>
          <p:cNvPr id="38915" name="Slide Number Placeholder 5"/>
          <p:cNvSpPr>
            <a:spLocks noGrp="1"/>
          </p:cNvSpPr>
          <p:nvPr>
            <p:ph type="sldNum" sz="quarter" idx="12"/>
          </p:nvPr>
        </p:nvSpPr>
        <p:spPr>
          <a:noFill/>
        </p:spPr>
        <p:txBody>
          <a:bodyPr/>
          <a:lstStyle/>
          <a:p>
            <a:fld id="{743B5982-7BEB-8046-8590-3393F9B4F881}" type="slidenum">
              <a:rPr lang="en-US" smtClean="0"/>
              <a:pPr/>
              <a:t>30</a:t>
            </a:fld>
            <a:endParaRPr lang="en-US"/>
          </a:p>
        </p:txBody>
      </p:sp>
      <p:sp>
        <p:nvSpPr>
          <p:cNvPr id="38916" name="Rectangle 2"/>
          <p:cNvSpPr>
            <a:spLocks noGrp="1" noChangeArrowheads="1"/>
          </p:cNvSpPr>
          <p:nvPr>
            <p:ph type="title"/>
          </p:nvPr>
        </p:nvSpPr>
        <p:spPr/>
        <p:txBody>
          <a:bodyPr/>
          <a:lstStyle/>
          <a:p>
            <a:pPr eaLnBrk="1" hangingPunct="1"/>
            <a:r>
              <a:rPr lang="en-US" sz="4000"/>
              <a:t>World Trade Organization:  Rounds</a:t>
            </a:r>
          </a:p>
        </p:txBody>
      </p:sp>
      <p:graphicFrame>
        <p:nvGraphicFramePr>
          <p:cNvPr id="327683" name="Group 3"/>
          <p:cNvGraphicFramePr>
            <a:graphicFrameLocks noGrp="1"/>
          </p:cNvGraphicFramePr>
          <p:nvPr>
            <p:ph idx="1"/>
          </p:nvPr>
        </p:nvGraphicFramePr>
        <p:xfrm>
          <a:off x="457200" y="1600200"/>
          <a:ext cx="8229600" cy="4017264"/>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5257800">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NTBs, Services, Intellectual Property, Textiles, Ag., Dispute Settlement, </a:t>
                      </a:r>
                      <a:r>
                        <a:rPr kumimoji="0" lang="en-US" sz="2000" b="1" i="0" u="none" strike="noStrike" cap="none" normalizeH="0" baseline="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Lecture 9:  WTO</a:t>
            </a:r>
          </a:p>
        </p:txBody>
      </p:sp>
      <p:sp>
        <p:nvSpPr>
          <p:cNvPr id="39939" name="Slide Number Placeholder 5"/>
          <p:cNvSpPr>
            <a:spLocks noGrp="1"/>
          </p:cNvSpPr>
          <p:nvPr>
            <p:ph type="sldNum" sz="quarter" idx="12"/>
          </p:nvPr>
        </p:nvSpPr>
        <p:spPr>
          <a:noFill/>
        </p:spPr>
        <p:txBody>
          <a:bodyPr/>
          <a:lstStyle/>
          <a:p>
            <a:fld id="{E911B647-7693-A04D-A1B7-4FA08EBFC679}" type="slidenum">
              <a:rPr lang="en-US" smtClean="0"/>
              <a:pPr/>
              <a:t>31</a:t>
            </a:fld>
            <a:endParaRPr lang="en-US"/>
          </a:p>
        </p:txBody>
      </p:sp>
      <p:sp>
        <p:nvSpPr>
          <p:cNvPr id="39940" name="Rectangle 2"/>
          <p:cNvSpPr>
            <a:spLocks noGrp="1" noChangeArrowheads="1"/>
          </p:cNvSpPr>
          <p:nvPr>
            <p:ph type="title"/>
          </p:nvPr>
        </p:nvSpPr>
        <p:spPr/>
        <p:txBody>
          <a:bodyPr/>
          <a:lstStyle/>
          <a:p>
            <a:pPr eaLnBrk="1" hangingPunct="1"/>
            <a:r>
              <a:rPr lang="en-US" sz="4000"/>
              <a:t>World Trade Organization:  Rounds</a:t>
            </a:r>
          </a:p>
        </p:txBody>
      </p:sp>
      <p:graphicFrame>
        <p:nvGraphicFramePr>
          <p:cNvPr id="323587" name="Group 3"/>
          <p:cNvGraphicFramePr>
            <a:graphicFrameLocks noGrp="1"/>
          </p:cNvGraphicFramePr>
          <p:nvPr>
            <p:ph idx="1"/>
            <p:extLst>
              <p:ext uri="{D42A27DB-BD31-4B8C-83A1-F6EECF244321}">
                <p14:modId xmlns:p14="http://schemas.microsoft.com/office/powerpoint/2010/main" val="33546919"/>
              </p:ext>
            </p:extLst>
          </p:nvPr>
        </p:nvGraphicFramePr>
        <p:xfrm>
          <a:off x="457200" y="1600200"/>
          <a:ext cx="8229600" cy="4017264"/>
        </p:xfrm>
        <a:graphic>
          <a:graphicData uri="http://schemas.openxmlformats.org/drawingml/2006/table">
            <a:tbl>
              <a:tblPr/>
              <a:tblGrid>
                <a:gridCol w="609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5257800">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Tariffs, NTBs, Services, Intellectual Property, Textiles, Ag., Dispute Settlement, </a:t>
                      </a:r>
                      <a:r>
                        <a:rPr kumimoji="0" lang="en-US" sz="2000" b="1" i="0" u="none" strike="noStrike" cap="none" normalizeH="0" baseline="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2001-15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Doha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FAILED:  Doha Development Agenda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p>
            <a:r>
              <a:rPr lang="en-US"/>
              <a:t>Lecture 9:  WTO</a:t>
            </a:r>
          </a:p>
        </p:txBody>
      </p:sp>
      <p:sp>
        <p:nvSpPr>
          <p:cNvPr id="40963" name="Slide Number Placeholder 5"/>
          <p:cNvSpPr>
            <a:spLocks noGrp="1"/>
          </p:cNvSpPr>
          <p:nvPr>
            <p:ph type="sldNum" sz="quarter" idx="12"/>
          </p:nvPr>
        </p:nvSpPr>
        <p:spPr>
          <a:noFill/>
        </p:spPr>
        <p:txBody>
          <a:bodyPr/>
          <a:lstStyle/>
          <a:p>
            <a:fld id="{6FB992F8-5381-8C45-B154-19FF4B64F626}" type="slidenum">
              <a:rPr lang="en-US" smtClean="0"/>
              <a:pPr/>
              <a:t>32</a:t>
            </a:fld>
            <a:endParaRPr lang="en-US"/>
          </a:p>
        </p:txBody>
      </p:sp>
      <p:sp>
        <p:nvSpPr>
          <p:cNvPr id="40964" name="Rectangle 2"/>
          <p:cNvSpPr>
            <a:spLocks noGrp="1" noChangeArrowheads="1"/>
          </p:cNvSpPr>
          <p:nvPr>
            <p:ph type="title"/>
          </p:nvPr>
        </p:nvSpPr>
        <p:spPr/>
        <p:txBody>
          <a:bodyPr/>
          <a:lstStyle/>
          <a:p>
            <a:pPr eaLnBrk="1" hangingPunct="1"/>
            <a:r>
              <a:rPr lang="en-US" sz="4000"/>
              <a:t>World Trade Organization:  Rounds</a:t>
            </a:r>
          </a:p>
        </p:txBody>
      </p:sp>
      <p:sp>
        <p:nvSpPr>
          <p:cNvPr id="320515" name="Rectangle 3"/>
          <p:cNvSpPr>
            <a:spLocks noGrp="1" noChangeArrowheads="1"/>
          </p:cNvSpPr>
          <p:nvPr>
            <p:ph type="body" idx="1"/>
          </p:nvPr>
        </p:nvSpPr>
        <p:spPr>
          <a:xfrm>
            <a:off x="457200" y="1600200"/>
            <a:ext cx="8229600" cy="4876800"/>
          </a:xfrm>
        </p:spPr>
        <p:txBody>
          <a:bodyPr/>
          <a:lstStyle/>
          <a:p>
            <a:pPr eaLnBrk="1" hangingPunct="1">
              <a:lnSpc>
                <a:spcPct val="90000"/>
              </a:lnSpc>
            </a:pPr>
            <a:r>
              <a:rPr lang="en-US" sz="2800" dirty="0"/>
              <a:t>How negotiations took place</a:t>
            </a:r>
          </a:p>
          <a:p>
            <a:pPr lvl="1" eaLnBrk="1" hangingPunct="1">
              <a:lnSpc>
                <a:spcPct val="90000"/>
              </a:lnSpc>
            </a:pPr>
            <a:r>
              <a:rPr lang="en-US" sz="2400" dirty="0"/>
              <a:t>Tariffs:</a:t>
            </a:r>
          </a:p>
          <a:p>
            <a:pPr lvl="2" eaLnBrk="1" hangingPunct="1">
              <a:lnSpc>
                <a:spcPct val="90000"/>
              </a:lnSpc>
            </a:pPr>
            <a:r>
              <a:rPr lang="en-US" sz="2000" dirty="0"/>
              <a:t>In early rounds, tariff cuts were negotiated between “principal supplier” country and “principal demander” country</a:t>
            </a:r>
          </a:p>
          <a:p>
            <a:pPr lvl="3" eaLnBrk="1" hangingPunct="1">
              <a:lnSpc>
                <a:spcPct val="90000"/>
              </a:lnSpc>
            </a:pPr>
            <a:r>
              <a:rPr lang="en-US" sz="1800" dirty="0"/>
              <a:t>Cuts are extended to all other members (MFN)</a:t>
            </a:r>
          </a:p>
          <a:p>
            <a:pPr lvl="3" eaLnBrk="1" hangingPunct="1">
              <a:lnSpc>
                <a:spcPct val="90000"/>
              </a:lnSpc>
            </a:pPr>
            <a:r>
              <a:rPr lang="en-US" sz="1800" dirty="0"/>
              <a:t>But large countries dominate this process</a:t>
            </a:r>
          </a:p>
          <a:p>
            <a:pPr lvl="2" eaLnBrk="1" hangingPunct="1">
              <a:lnSpc>
                <a:spcPct val="90000"/>
              </a:lnSpc>
            </a:pPr>
            <a:r>
              <a:rPr lang="en-US" sz="2000" dirty="0"/>
              <a:t>In recent rounds, negotiations start with a </a:t>
            </a:r>
            <a:r>
              <a:rPr lang="en-US" sz="2000" u="sng" dirty="0"/>
              <a:t>formula</a:t>
            </a:r>
            <a:r>
              <a:rPr lang="en-US" sz="2000" dirty="0"/>
              <a:t> for tariff cuts, then negotiate exceptions</a:t>
            </a:r>
          </a:p>
          <a:p>
            <a:pPr lvl="2" eaLnBrk="1" hangingPunct="1">
              <a:lnSpc>
                <a:spcPct val="90000"/>
              </a:lnSpc>
            </a:pPr>
            <a:r>
              <a:rPr lang="en-US" sz="2000" dirty="0"/>
              <a:t>Swiss Formula:  Z = AX/(A+X)</a:t>
            </a:r>
          </a:p>
          <a:p>
            <a:pPr lvl="4" eaLnBrk="1" hangingPunct="1">
              <a:lnSpc>
                <a:spcPct val="90000"/>
              </a:lnSpc>
            </a:pPr>
            <a:r>
              <a:rPr lang="en-US" sz="1800" dirty="0"/>
              <a:t>X = initial tariff rate</a:t>
            </a:r>
          </a:p>
          <a:p>
            <a:pPr lvl="4" eaLnBrk="1" hangingPunct="1">
              <a:lnSpc>
                <a:spcPct val="90000"/>
              </a:lnSpc>
            </a:pPr>
            <a:r>
              <a:rPr lang="en-US" sz="1800" dirty="0"/>
              <a:t>A = coefficient and maximum tariff rate</a:t>
            </a:r>
          </a:p>
          <a:p>
            <a:pPr lvl="4" eaLnBrk="1" hangingPunct="1">
              <a:lnSpc>
                <a:spcPct val="90000"/>
              </a:lnSpc>
            </a:pPr>
            <a:r>
              <a:rPr lang="en-US" sz="1800" dirty="0"/>
              <a:t>Z = resulting lower tariff rate</a:t>
            </a:r>
          </a:p>
          <a:p>
            <a:pPr lvl="3" eaLnBrk="1" hangingPunct="1">
              <a:lnSpc>
                <a:spcPct val="90000"/>
              </a:lnSpc>
            </a:pPr>
            <a:r>
              <a:rPr lang="en-US" sz="1800" dirty="0"/>
              <a:t>Proposed by Switzerland in Tokyo Round</a:t>
            </a:r>
          </a:p>
          <a:p>
            <a:pPr lvl="3" eaLnBrk="1" hangingPunct="1">
              <a:lnSpc>
                <a:spcPct val="90000"/>
              </a:lnSpc>
            </a:pPr>
            <a:r>
              <a:rPr lang="en-US" sz="1800" dirty="0"/>
              <a:t>Reduces high tariffs more than low tariffs</a:t>
            </a:r>
          </a:p>
          <a:p>
            <a:pPr lvl="3" eaLnBrk="1" hangingPunct="1">
              <a:lnSpc>
                <a:spcPct val="90000"/>
              </a:lnSpc>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0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0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0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05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05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05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05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Lecture 9:  WTO</a:t>
            </a:r>
          </a:p>
        </p:txBody>
      </p:sp>
      <p:sp>
        <p:nvSpPr>
          <p:cNvPr id="41987" name="Slide Number Placeholder 5"/>
          <p:cNvSpPr>
            <a:spLocks noGrp="1"/>
          </p:cNvSpPr>
          <p:nvPr>
            <p:ph type="sldNum" sz="quarter" idx="12"/>
          </p:nvPr>
        </p:nvSpPr>
        <p:spPr>
          <a:noFill/>
        </p:spPr>
        <p:txBody>
          <a:bodyPr/>
          <a:lstStyle/>
          <a:p>
            <a:fld id="{E9E94D96-3E82-2243-8B96-EC28D6E30334}" type="slidenum">
              <a:rPr lang="en-US" smtClean="0"/>
              <a:pPr/>
              <a:t>33</a:t>
            </a:fld>
            <a:endParaRPr lang="en-US"/>
          </a:p>
        </p:txBody>
      </p:sp>
      <p:sp>
        <p:nvSpPr>
          <p:cNvPr id="41988" name="Rectangle 2"/>
          <p:cNvSpPr>
            <a:spLocks noGrp="1" noChangeArrowheads="1"/>
          </p:cNvSpPr>
          <p:nvPr>
            <p:ph type="title"/>
          </p:nvPr>
        </p:nvSpPr>
        <p:spPr/>
        <p:txBody>
          <a:bodyPr/>
          <a:lstStyle/>
          <a:p>
            <a:pPr eaLnBrk="1" hangingPunct="1"/>
            <a:r>
              <a:rPr lang="en-US" sz="4000"/>
              <a:t>World Trade Organization:  Rounds</a:t>
            </a:r>
          </a:p>
        </p:txBody>
      </p:sp>
      <p:sp>
        <p:nvSpPr>
          <p:cNvPr id="337923" name="Rectangle 3"/>
          <p:cNvSpPr>
            <a:spLocks noGrp="1" noChangeArrowheads="1"/>
          </p:cNvSpPr>
          <p:nvPr>
            <p:ph type="body" idx="1"/>
          </p:nvPr>
        </p:nvSpPr>
        <p:spPr/>
        <p:txBody>
          <a:bodyPr/>
          <a:lstStyle/>
          <a:p>
            <a:pPr eaLnBrk="1" hangingPunct="1"/>
            <a:r>
              <a:rPr lang="en-US" dirty="0"/>
              <a:t>How negotiations took place</a:t>
            </a:r>
          </a:p>
          <a:p>
            <a:pPr lvl="1" eaLnBrk="1" hangingPunct="1"/>
            <a:r>
              <a:rPr lang="en-US" dirty="0"/>
              <a:t>Rules:</a:t>
            </a:r>
          </a:p>
          <a:p>
            <a:pPr lvl="2" eaLnBrk="1" hangingPunct="1"/>
            <a:r>
              <a:rPr lang="en-US" dirty="0"/>
              <a:t>Groups of countries draft changes, then persuade others</a:t>
            </a:r>
          </a:p>
          <a:p>
            <a:pPr lvl="2" eaLnBrk="1" hangingPunct="1"/>
            <a:r>
              <a:rPr lang="en-US" dirty="0"/>
              <a:t>Again, large countries dominate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p>
            <a:r>
              <a:rPr lang="en-US"/>
              <a:t>Lecture 9:  WTO</a:t>
            </a:r>
          </a:p>
        </p:txBody>
      </p:sp>
      <p:sp>
        <p:nvSpPr>
          <p:cNvPr id="43011" name="Slide Number Placeholder 5"/>
          <p:cNvSpPr>
            <a:spLocks noGrp="1"/>
          </p:cNvSpPr>
          <p:nvPr>
            <p:ph type="sldNum" sz="quarter" idx="12"/>
          </p:nvPr>
        </p:nvSpPr>
        <p:spPr>
          <a:noFill/>
        </p:spPr>
        <p:txBody>
          <a:bodyPr/>
          <a:lstStyle/>
          <a:p>
            <a:fld id="{EE6C47CD-0148-DE40-A5B9-2AAE76232C8E}" type="slidenum">
              <a:rPr lang="en-US" smtClean="0"/>
              <a:pPr/>
              <a:t>34</a:t>
            </a:fld>
            <a:endParaRPr lang="en-US"/>
          </a:p>
        </p:txBody>
      </p:sp>
      <p:sp>
        <p:nvSpPr>
          <p:cNvPr id="43012" name="Rectangle 2"/>
          <p:cNvSpPr>
            <a:spLocks noGrp="1" noChangeArrowheads="1"/>
          </p:cNvSpPr>
          <p:nvPr>
            <p:ph type="title"/>
          </p:nvPr>
        </p:nvSpPr>
        <p:spPr/>
        <p:txBody>
          <a:bodyPr/>
          <a:lstStyle/>
          <a:p>
            <a:pPr eaLnBrk="1" hangingPunct="1"/>
            <a:r>
              <a:rPr lang="en-US" sz="4000"/>
              <a:t>World Trade Organization:  Rounds</a:t>
            </a:r>
          </a:p>
        </p:txBody>
      </p:sp>
      <p:sp>
        <p:nvSpPr>
          <p:cNvPr id="321539" name="Rectangle 3"/>
          <p:cNvSpPr>
            <a:spLocks noGrp="1" noChangeArrowheads="1"/>
          </p:cNvSpPr>
          <p:nvPr>
            <p:ph type="body" idx="1"/>
          </p:nvPr>
        </p:nvSpPr>
        <p:spPr/>
        <p:txBody>
          <a:bodyPr/>
          <a:lstStyle/>
          <a:p>
            <a:pPr eaLnBrk="1" hangingPunct="1"/>
            <a:r>
              <a:rPr lang="en-US" dirty="0"/>
              <a:t>Do small and poor countries lose?</a:t>
            </a:r>
          </a:p>
          <a:p>
            <a:pPr lvl="1" eaLnBrk="1" hangingPunct="1"/>
            <a:r>
              <a:rPr lang="en-US" dirty="0"/>
              <a:t>They </a:t>
            </a:r>
            <a:r>
              <a:rPr lang="en-US" u="sng" dirty="0"/>
              <a:t>need not lose</a:t>
            </a:r>
            <a:r>
              <a:rPr lang="en-US" dirty="0"/>
              <a:t>, if they participate in the process</a:t>
            </a:r>
          </a:p>
          <a:p>
            <a:pPr lvl="2" eaLnBrk="1" hangingPunct="1"/>
            <a:r>
              <a:rPr lang="en-US" dirty="0"/>
              <a:t>They benefit from the “rule of law”:  Otherwise the large countries would be even more powerful</a:t>
            </a:r>
          </a:p>
          <a:p>
            <a:pPr lvl="2" eaLnBrk="1" hangingPunct="1"/>
            <a:r>
              <a:rPr lang="en-US" dirty="0"/>
              <a:t>By grouping together, small countries can also exert bargaining power</a:t>
            </a:r>
          </a:p>
          <a:p>
            <a:pPr lvl="1" eaLnBrk="1" hangingPunct="1"/>
            <a:r>
              <a:rPr lang="en-US" dirty="0"/>
              <a:t>They may well lose if they do </a:t>
            </a:r>
            <a:r>
              <a:rPr lang="en-US" u="sng" dirty="0"/>
              <a:t>not</a:t>
            </a:r>
            <a:r>
              <a:rPr lang="en-US" dirty="0"/>
              <a:t> participate:  growth of trade may exclude them</a:t>
            </a:r>
          </a:p>
          <a:p>
            <a:pPr lvl="2" eaLnBrk="1" hangingPunct="1"/>
            <a:r>
              <a:rPr lang="en-US" dirty="0"/>
              <a:t>Tariffs did not fall on their major exports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5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1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35</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solidFill>
                  <a:schemeClr val="bg1">
                    <a:lumMod val="75000"/>
                  </a:schemeClr>
                </a:solidFill>
              </a:rPr>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147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t>Lecture 9:  WTO</a:t>
            </a:r>
          </a:p>
        </p:txBody>
      </p:sp>
      <p:sp>
        <p:nvSpPr>
          <p:cNvPr id="44035" name="Slide Number Placeholder 5"/>
          <p:cNvSpPr>
            <a:spLocks noGrp="1"/>
          </p:cNvSpPr>
          <p:nvPr>
            <p:ph type="sldNum" sz="quarter" idx="12"/>
          </p:nvPr>
        </p:nvSpPr>
        <p:spPr>
          <a:noFill/>
        </p:spPr>
        <p:txBody>
          <a:bodyPr/>
          <a:lstStyle/>
          <a:p>
            <a:fld id="{B1D47A49-072E-1945-8720-D5497B1BDE59}" type="slidenum">
              <a:rPr lang="en-US" smtClean="0"/>
              <a:pPr/>
              <a:t>36</a:t>
            </a:fld>
            <a:endParaRPr lang="en-US"/>
          </a:p>
        </p:txBody>
      </p:sp>
      <p:sp>
        <p:nvSpPr>
          <p:cNvPr id="44036" name="Rectangle 2"/>
          <p:cNvSpPr>
            <a:spLocks noGrp="1" noChangeArrowheads="1"/>
          </p:cNvSpPr>
          <p:nvPr>
            <p:ph type="title"/>
          </p:nvPr>
        </p:nvSpPr>
        <p:spPr/>
        <p:txBody>
          <a:bodyPr/>
          <a:lstStyle/>
          <a:p>
            <a:pPr eaLnBrk="1" hangingPunct="1"/>
            <a:r>
              <a:rPr lang="en-US" sz="4000" dirty="0"/>
              <a:t>World Trade Organization:  Today</a:t>
            </a:r>
          </a:p>
        </p:txBody>
      </p:sp>
      <p:sp>
        <p:nvSpPr>
          <p:cNvPr id="274435" name="Rectangle 3"/>
          <p:cNvSpPr>
            <a:spLocks noGrp="1" noChangeArrowheads="1"/>
          </p:cNvSpPr>
          <p:nvPr>
            <p:ph type="body" idx="1"/>
          </p:nvPr>
        </p:nvSpPr>
        <p:spPr/>
        <p:txBody>
          <a:bodyPr/>
          <a:lstStyle/>
          <a:p>
            <a:pPr eaLnBrk="1" hangingPunct="1"/>
            <a:r>
              <a:rPr lang="en-US" dirty="0"/>
              <a:t>WTO Today</a:t>
            </a:r>
          </a:p>
          <a:p>
            <a:pPr lvl="1" eaLnBrk="1" hangingPunct="1"/>
            <a:r>
              <a:rPr lang="en-US" dirty="0"/>
              <a:t>Established Jan 1, 1995</a:t>
            </a:r>
          </a:p>
          <a:p>
            <a:pPr lvl="1" eaLnBrk="1" hangingPunct="1"/>
            <a:r>
              <a:rPr lang="en-US" dirty="0"/>
              <a:t>Members:  164</a:t>
            </a:r>
          </a:p>
          <a:p>
            <a:pPr lvl="2" eaLnBrk="1" hangingPunct="1"/>
            <a:r>
              <a:rPr lang="en-US" dirty="0"/>
              <a:t>Most recent: Afghanistan 2016</a:t>
            </a:r>
          </a:p>
          <a:p>
            <a:pPr lvl="2" eaLnBrk="1" hangingPunct="1"/>
            <a:r>
              <a:rPr lang="en-US" dirty="0"/>
              <a:t>Including:  </a:t>
            </a:r>
          </a:p>
          <a:p>
            <a:pPr lvl="3" eaLnBrk="1" hangingPunct="1"/>
            <a:r>
              <a:rPr lang="en-US" dirty="0"/>
              <a:t>China (as of 2001)</a:t>
            </a:r>
          </a:p>
          <a:p>
            <a:pPr lvl="3" eaLnBrk="1" hangingPunct="1"/>
            <a:r>
              <a:rPr lang="en-US" dirty="0"/>
              <a:t>Russia (as of 2012)</a:t>
            </a:r>
          </a:p>
          <a:p>
            <a:pPr lvl="2" eaLnBrk="1" hangingPunct="1"/>
            <a:r>
              <a:rPr lang="en-US" u="sng" dirty="0"/>
              <a:t>Not</a:t>
            </a:r>
            <a:r>
              <a:rPr lang="en-US" dirty="0"/>
              <a:t> including: Iran, Iraq, N. Korea</a:t>
            </a:r>
          </a:p>
          <a:p>
            <a:pPr lvl="1" eaLnBrk="1" hangingPunct="1"/>
            <a:r>
              <a:rPr lang="en-US" dirty="0"/>
              <a:t>Headquarters:  Geneva, Switzerland </a:t>
            </a:r>
          </a:p>
          <a:p>
            <a:pPr lvl="1" eaLnBrk="1" hangingPunct="1">
              <a:buFontTx/>
              <a:buNone/>
            </a:pPr>
            <a:r>
              <a:rPr lang="en-US" dirty="0"/>
              <a:t>		(also home of ILO, WIPO, and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44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44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44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443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443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443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4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503EDDB4-E9AB-FB41-8CE8-C6D92DF12111}" type="slidenum">
              <a:rPr lang="en-US" smtClean="0"/>
              <a:pPr>
                <a:defRPr/>
              </a:pPr>
              <a:t>37</a:t>
            </a:fld>
            <a:endParaRPr lang="en-US"/>
          </a:p>
        </p:txBody>
      </p:sp>
      <p:pic>
        <p:nvPicPr>
          <p:cNvPr id="2" name="Picture 1">
            <a:extLst>
              <a:ext uri="{FF2B5EF4-FFF2-40B4-BE49-F238E27FC236}">
                <a16:creationId xmlns:a16="http://schemas.microsoft.com/office/drawing/2014/main" id="{C5BE498B-494E-EE47-989C-8111CD87AE9E}"/>
              </a:ext>
            </a:extLst>
          </p:cNvPr>
          <p:cNvPicPr>
            <a:picLocks noChangeAspect="1"/>
          </p:cNvPicPr>
          <p:nvPr/>
        </p:nvPicPr>
        <p:blipFill>
          <a:blip r:embed="rId2"/>
          <a:stretch>
            <a:fillRect/>
          </a:stretch>
        </p:blipFill>
        <p:spPr>
          <a:xfrm>
            <a:off x="0" y="203920"/>
            <a:ext cx="9144000" cy="6450159"/>
          </a:xfrm>
          <a:prstGeom prst="rect">
            <a:avLst/>
          </a:prstGeom>
        </p:spPr>
      </p:pic>
    </p:spTree>
    <p:extLst>
      <p:ext uri="{BB962C8B-B14F-4D97-AF65-F5344CB8AC3E}">
        <p14:creationId xmlns:p14="http://schemas.microsoft.com/office/powerpoint/2010/main" val="212135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9:  WTO</a:t>
            </a:r>
          </a:p>
        </p:txBody>
      </p:sp>
      <p:sp>
        <p:nvSpPr>
          <p:cNvPr id="5" name="Slide Number Placeholder 4"/>
          <p:cNvSpPr>
            <a:spLocks noGrp="1"/>
          </p:cNvSpPr>
          <p:nvPr>
            <p:ph type="sldNum" sz="quarter" idx="12"/>
          </p:nvPr>
        </p:nvSpPr>
        <p:spPr/>
        <p:txBody>
          <a:bodyPr/>
          <a:lstStyle/>
          <a:p>
            <a:pPr>
              <a:defRPr/>
            </a:pPr>
            <a:fld id="{503EDDB4-E9AB-FB41-8CE8-C6D92DF12111}" type="slidenum">
              <a:rPr lang="en-US" smtClean="0"/>
              <a:pPr>
                <a:defRPr/>
              </a:pPr>
              <a:t>38</a:t>
            </a:fld>
            <a:endParaRPr lang="en-US"/>
          </a:p>
        </p:txBody>
      </p:sp>
      <p:pic>
        <p:nvPicPr>
          <p:cNvPr id="6" name="Picture 5"/>
          <p:cNvPicPr>
            <a:picLocks noChangeAspect="1"/>
          </p:cNvPicPr>
          <p:nvPr/>
        </p:nvPicPr>
        <p:blipFill>
          <a:blip r:embed="rId2"/>
          <a:stretch>
            <a:fillRect/>
          </a:stretch>
        </p:blipFill>
        <p:spPr>
          <a:xfrm>
            <a:off x="0" y="1165596"/>
            <a:ext cx="9144000" cy="4526807"/>
          </a:xfrm>
          <a:prstGeom prst="rect">
            <a:avLst/>
          </a:prstGeom>
        </p:spPr>
      </p:pic>
      <p:sp>
        <p:nvSpPr>
          <p:cNvPr id="7" name="TextBox 6">
            <a:hlinkClick r:id="rId3"/>
          </p:cNvPr>
          <p:cNvSpPr txBox="1"/>
          <p:nvPr/>
        </p:nvSpPr>
        <p:spPr>
          <a:xfrm>
            <a:off x="533400" y="5867400"/>
            <a:ext cx="8305800" cy="369332"/>
          </a:xfrm>
          <a:prstGeom prst="rect">
            <a:avLst/>
          </a:prstGeom>
          <a:noFill/>
        </p:spPr>
        <p:txBody>
          <a:bodyPr wrap="square" rtlCol="0">
            <a:spAutoFit/>
          </a:bodyPr>
          <a:lstStyle/>
          <a:p>
            <a:r>
              <a:rPr lang="en-US" dirty="0"/>
              <a:t>Interactive: https://</a:t>
            </a:r>
            <a:r>
              <a:rPr lang="en-US" dirty="0" err="1"/>
              <a:t>www.wto.org</a:t>
            </a:r>
            <a:r>
              <a:rPr lang="en-US" dirty="0"/>
              <a:t>/</a:t>
            </a:r>
            <a:r>
              <a:rPr lang="en-US" dirty="0" err="1"/>
              <a:t>english</a:t>
            </a:r>
            <a:r>
              <a:rPr lang="en-US" dirty="0"/>
              <a:t>/</a:t>
            </a:r>
            <a:r>
              <a:rPr lang="en-US" dirty="0" err="1"/>
              <a:t>res_e</a:t>
            </a:r>
            <a:r>
              <a:rPr lang="en-US" dirty="0"/>
              <a:t>/</a:t>
            </a:r>
            <a:r>
              <a:rPr lang="en-US" dirty="0" err="1"/>
              <a:t>statis_e</a:t>
            </a:r>
            <a:r>
              <a:rPr lang="en-US" dirty="0"/>
              <a:t>/</a:t>
            </a:r>
            <a:r>
              <a:rPr lang="en-US" dirty="0" err="1"/>
              <a:t>statis_maps_e.htm</a:t>
            </a:r>
            <a:endParaRPr lang="en-US" dirty="0"/>
          </a:p>
        </p:txBody>
      </p:sp>
    </p:spTree>
    <p:extLst>
      <p:ext uri="{BB962C8B-B14F-4D97-AF65-F5344CB8AC3E}">
        <p14:creationId xmlns:p14="http://schemas.microsoft.com/office/powerpoint/2010/main" val="2018807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a:t>Lecture 9:  WTO</a:t>
            </a:r>
          </a:p>
        </p:txBody>
      </p:sp>
      <p:sp>
        <p:nvSpPr>
          <p:cNvPr id="45059" name="Slide Number Placeholder 5"/>
          <p:cNvSpPr>
            <a:spLocks noGrp="1"/>
          </p:cNvSpPr>
          <p:nvPr>
            <p:ph type="sldNum" sz="quarter" idx="12"/>
          </p:nvPr>
        </p:nvSpPr>
        <p:spPr>
          <a:noFill/>
        </p:spPr>
        <p:txBody>
          <a:bodyPr/>
          <a:lstStyle/>
          <a:p>
            <a:fld id="{D4343DDF-DA96-474C-9EC3-EF2D61CD790E}" type="slidenum">
              <a:rPr lang="en-US" smtClean="0"/>
              <a:pPr/>
              <a:t>39</a:t>
            </a:fld>
            <a:endParaRPr lang="en-US"/>
          </a:p>
        </p:txBody>
      </p:sp>
      <p:sp>
        <p:nvSpPr>
          <p:cNvPr id="45060" name="Rectangle 2"/>
          <p:cNvSpPr>
            <a:spLocks noGrp="1" noChangeArrowheads="1"/>
          </p:cNvSpPr>
          <p:nvPr>
            <p:ph type="title"/>
          </p:nvPr>
        </p:nvSpPr>
        <p:spPr/>
        <p:txBody>
          <a:bodyPr/>
          <a:lstStyle/>
          <a:p>
            <a:pPr eaLnBrk="1" hangingPunct="1"/>
            <a:r>
              <a:rPr lang="en-US" sz="4000"/>
              <a:t>World Trade Organization:  Today</a:t>
            </a:r>
          </a:p>
        </p:txBody>
      </p:sp>
      <p:sp>
        <p:nvSpPr>
          <p:cNvPr id="276483" name="Rectangle 3"/>
          <p:cNvSpPr>
            <a:spLocks noGrp="1" noChangeArrowheads="1"/>
          </p:cNvSpPr>
          <p:nvPr>
            <p:ph type="body" idx="1"/>
          </p:nvPr>
        </p:nvSpPr>
        <p:spPr/>
        <p:txBody>
          <a:bodyPr/>
          <a:lstStyle/>
          <a:p>
            <a:pPr eaLnBrk="1" hangingPunct="1"/>
            <a:r>
              <a:rPr lang="en-US" dirty="0"/>
              <a:t>WTO’s Three Parts</a:t>
            </a:r>
          </a:p>
          <a:p>
            <a:pPr marL="971550" lvl="1" indent="-514350" eaLnBrk="1" hangingPunct="1">
              <a:buFont typeface="+mj-lt"/>
              <a:buAutoNum type="arabicPeriod"/>
            </a:pPr>
            <a:r>
              <a:rPr lang="en-US" dirty="0"/>
              <a:t>GATT (Still exists, as largest part of WTO)</a:t>
            </a:r>
          </a:p>
          <a:p>
            <a:pPr marL="971550" lvl="1" indent="-514350" eaLnBrk="1" hangingPunct="1">
              <a:buFont typeface="+mj-lt"/>
              <a:buAutoNum type="arabicPeriod"/>
            </a:pPr>
            <a:r>
              <a:rPr lang="en-US" dirty="0"/>
              <a:t>GATS = General Agreement on Trade in Services</a:t>
            </a:r>
          </a:p>
          <a:p>
            <a:pPr marL="971550" lvl="1" indent="-514350" eaLnBrk="1" hangingPunct="1">
              <a:buFont typeface="+mj-lt"/>
              <a:buAutoNum type="arabicPeriod"/>
            </a:pPr>
            <a:r>
              <a:rPr lang="en-US" dirty="0" err="1"/>
              <a:t>TRIPs</a:t>
            </a:r>
            <a:r>
              <a:rPr lang="en-US" dirty="0"/>
              <a:t> Agreement = Trade Related aspects of Intellectual Property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09A238-629F-8845-BBF0-E15137FC99C8}"/>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D3FD089D-DB93-B74B-8768-B4FEB9C155EA}"/>
              </a:ext>
            </a:extLst>
          </p:cNvPr>
          <p:cNvSpPr>
            <a:spLocks noGrp="1"/>
          </p:cNvSpPr>
          <p:nvPr>
            <p:ph type="sldNum" sz="quarter" idx="12"/>
          </p:nvPr>
        </p:nvSpPr>
        <p:spPr/>
        <p:txBody>
          <a:bodyPr/>
          <a:lstStyle/>
          <a:p>
            <a:pPr>
              <a:defRPr/>
            </a:pPr>
            <a:fld id="{503EDDB4-E9AB-FB41-8CE8-C6D92DF12111}" type="slidenum">
              <a:rPr lang="en-US" smtClean="0"/>
              <a:pPr>
                <a:defRPr/>
              </a:pPr>
              <a:t>4</a:t>
            </a:fld>
            <a:endParaRPr lang="en-US"/>
          </a:p>
        </p:txBody>
      </p:sp>
      <p:pic>
        <p:nvPicPr>
          <p:cNvPr id="6" name="Picture 5">
            <a:extLst>
              <a:ext uri="{FF2B5EF4-FFF2-40B4-BE49-F238E27FC236}">
                <a16:creationId xmlns:a16="http://schemas.microsoft.com/office/drawing/2014/main" id="{EE1BBCD1-BE1F-744B-A6E0-4BB1EC173373}"/>
              </a:ext>
            </a:extLst>
          </p:cNvPr>
          <p:cNvPicPr>
            <a:picLocks noChangeAspect="1"/>
          </p:cNvPicPr>
          <p:nvPr/>
        </p:nvPicPr>
        <p:blipFill>
          <a:blip r:embed="rId2"/>
          <a:stretch>
            <a:fillRect/>
          </a:stretch>
        </p:blipFill>
        <p:spPr>
          <a:xfrm>
            <a:off x="1558800" y="0"/>
            <a:ext cx="6026400" cy="6858000"/>
          </a:xfrm>
          <a:prstGeom prst="rect">
            <a:avLst/>
          </a:prstGeom>
        </p:spPr>
      </p:pic>
    </p:spTree>
    <p:extLst>
      <p:ext uri="{BB962C8B-B14F-4D97-AF65-F5344CB8AC3E}">
        <p14:creationId xmlns:p14="http://schemas.microsoft.com/office/powerpoint/2010/main" val="612542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a:t>Lecture 9:  WTO</a:t>
            </a:r>
          </a:p>
        </p:txBody>
      </p:sp>
      <p:sp>
        <p:nvSpPr>
          <p:cNvPr id="46083" name="Slide Number Placeholder 5"/>
          <p:cNvSpPr>
            <a:spLocks noGrp="1"/>
          </p:cNvSpPr>
          <p:nvPr>
            <p:ph type="sldNum" sz="quarter" idx="12"/>
          </p:nvPr>
        </p:nvSpPr>
        <p:spPr>
          <a:noFill/>
        </p:spPr>
        <p:txBody>
          <a:bodyPr/>
          <a:lstStyle/>
          <a:p>
            <a:fld id="{0CD28905-112C-9B46-B60D-F16256E42AE0}" type="slidenum">
              <a:rPr lang="en-US" smtClean="0"/>
              <a:pPr/>
              <a:t>40</a:t>
            </a:fld>
            <a:endParaRPr lang="en-US"/>
          </a:p>
        </p:txBody>
      </p:sp>
      <p:sp>
        <p:nvSpPr>
          <p:cNvPr id="46084" name="Rectangle 2"/>
          <p:cNvSpPr>
            <a:spLocks noGrp="1" noChangeArrowheads="1"/>
          </p:cNvSpPr>
          <p:nvPr>
            <p:ph type="title"/>
          </p:nvPr>
        </p:nvSpPr>
        <p:spPr/>
        <p:txBody>
          <a:bodyPr/>
          <a:lstStyle/>
          <a:p>
            <a:pPr eaLnBrk="1" hangingPunct="1"/>
            <a:r>
              <a:rPr lang="en-US" sz="4000"/>
              <a:t>World Trade Organization:  Today</a:t>
            </a:r>
          </a:p>
        </p:txBody>
      </p:sp>
      <p:sp>
        <p:nvSpPr>
          <p:cNvPr id="297987" name="Rectangle 3"/>
          <p:cNvSpPr>
            <a:spLocks noGrp="1" noChangeArrowheads="1"/>
          </p:cNvSpPr>
          <p:nvPr>
            <p:ph type="body" idx="1"/>
          </p:nvPr>
        </p:nvSpPr>
        <p:spPr/>
        <p:txBody>
          <a:bodyPr/>
          <a:lstStyle/>
          <a:p>
            <a:pPr eaLnBrk="1" hangingPunct="1">
              <a:lnSpc>
                <a:spcPct val="90000"/>
              </a:lnSpc>
            </a:pPr>
            <a:r>
              <a:rPr lang="en-US" dirty="0"/>
              <a:t>WTO’s Two Basic Principles</a:t>
            </a:r>
          </a:p>
          <a:p>
            <a:pPr marL="971550" lvl="1" indent="-514350" eaLnBrk="1" hangingPunct="1">
              <a:lnSpc>
                <a:spcPct val="90000"/>
              </a:lnSpc>
              <a:buFont typeface="+mj-lt"/>
              <a:buAutoNum type="arabicPeriod"/>
            </a:pPr>
            <a:r>
              <a:rPr lang="en-US" dirty="0"/>
              <a:t>MFN = Most Favored Nation</a:t>
            </a:r>
          </a:p>
          <a:p>
            <a:pPr lvl="2" eaLnBrk="1" hangingPunct="1">
              <a:lnSpc>
                <a:spcPct val="90000"/>
              </a:lnSpc>
            </a:pPr>
            <a:r>
              <a:rPr lang="en-US" dirty="0"/>
              <a:t>Each member country should treat all members as well as it treats its “most favored nation” (i.e., the member that it treats the best)</a:t>
            </a:r>
          </a:p>
          <a:p>
            <a:pPr marL="971550" lvl="1" indent="-514350" eaLnBrk="1" hangingPunct="1">
              <a:lnSpc>
                <a:spcPct val="90000"/>
              </a:lnSpc>
              <a:buFont typeface="+mj-lt"/>
              <a:buAutoNum type="arabicPeriod"/>
            </a:pPr>
            <a:r>
              <a:rPr lang="en-US" dirty="0"/>
              <a:t>National Treatment</a:t>
            </a:r>
          </a:p>
          <a:p>
            <a:pPr lvl="2" eaLnBrk="1" hangingPunct="1">
              <a:lnSpc>
                <a:spcPct val="90000"/>
              </a:lnSpc>
            </a:pPr>
            <a:r>
              <a:rPr lang="en-US" dirty="0"/>
              <a:t>Once a product or seller has entered a country, it should be treated the same as products or sellers that originated inside that country</a:t>
            </a:r>
          </a:p>
          <a:p>
            <a:pPr lvl="1" eaLnBrk="1" hangingPunct="1">
              <a:lnSpc>
                <a:spcPct val="90000"/>
              </a:lnSpc>
              <a:buFontTx/>
              <a:buNone/>
            </a:pPr>
            <a:r>
              <a:rPr lang="en-US" dirty="0"/>
              <a:t>	(There are many permitted exceptions to both of these principles)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p>
            <a:r>
              <a:rPr lang="en-US"/>
              <a:t>Lecture 9:  WTO</a:t>
            </a:r>
          </a:p>
        </p:txBody>
      </p:sp>
      <p:sp>
        <p:nvSpPr>
          <p:cNvPr id="47107" name="Slide Number Placeholder 5"/>
          <p:cNvSpPr>
            <a:spLocks noGrp="1"/>
          </p:cNvSpPr>
          <p:nvPr>
            <p:ph type="sldNum" sz="quarter" idx="12"/>
          </p:nvPr>
        </p:nvSpPr>
        <p:spPr>
          <a:noFill/>
        </p:spPr>
        <p:txBody>
          <a:bodyPr/>
          <a:lstStyle/>
          <a:p>
            <a:fld id="{95520025-ECDA-614A-AD37-322A5C5B99FE}" type="slidenum">
              <a:rPr lang="en-US" smtClean="0"/>
              <a:pPr/>
              <a:t>41</a:t>
            </a:fld>
            <a:endParaRPr lang="en-US"/>
          </a:p>
        </p:txBody>
      </p:sp>
      <p:sp>
        <p:nvSpPr>
          <p:cNvPr id="47108" name="Rectangle 2"/>
          <p:cNvSpPr>
            <a:spLocks noGrp="1" noChangeArrowheads="1"/>
          </p:cNvSpPr>
          <p:nvPr>
            <p:ph type="title"/>
          </p:nvPr>
        </p:nvSpPr>
        <p:spPr/>
        <p:txBody>
          <a:bodyPr/>
          <a:lstStyle/>
          <a:p>
            <a:pPr eaLnBrk="1" hangingPunct="1"/>
            <a:r>
              <a:rPr lang="en-US" sz="4000"/>
              <a:t>World Trade Organization:  Today</a:t>
            </a:r>
          </a:p>
        </p:txBody>
      </p:sp>
      <p:sp>
        <p:nvSpPr>
          <p:cNvPr id="277507" name="Rectangle 3"/>
          <p:cNvSpPr>
            <a:spLocks noGrp="1" noChangeArrowheads="1"/>
          </p:cNvSpPr>
          <p:nvPr>
            <p:ph type="body" idx="1"/>
          </p:nvPr>
        </p:nvSpPr>
        <p:spPr>
          <a:xfrm>
            <a:off x="457200" y="1524000"/>
            <a:ext cx="8229600" cy="4525963"/>
          </a:xfrm>
        </p:spPr>
        <p:txBody>
          <a:bodyPr/>
          <a:lstStyle/>
          <a:p>
            <a:pPr eaLnBrk="1" hangingPunct="1">
              <a:lnSpc>
                <a:spcPct val="90000"/>
              </a:lnSpc>
            </a:pPr>
            <a:r>
              <a:rPr lang="en-US" sz="2800" dirty="0"/>
              <a:t>WTO Decision Making</a:t>
            </a:r>
          </a:p>
          <a:p>
            <a:pPr lvl="1" eaLnBrk="1" hangingPunct="1">
              <a:lnSpc>
                <a:spcPct val="90000"/>
              </a:lnSpc>
            </a:pPr>
            <a:r>
              <a:rPr lang="en-US" sz="2400" dirty="0"/>
              <a:t>Decisions by consensus:  all countries present at ministerial meetings must agree, </a:t>
            </a:r>
          </a:p>
          <a:p>
            <a:pPr lvl="2" eaLnBrk="1" hangingPunct="1">
              <a:lnSpc>
                <a:spcPct val="90000"/>
              </a:lnSpc>
            </a:pPr>
            <a:r>
              <a:rPr lang="en-US" sz="2000" dirty="0"/>
              <a:t>Alternatively, a certain fraction, 2/3 or 3/4, of </a:t>
            </a:r>
            <a:r>
              <a:rPr lang="en-US" sz="2000" u="sng" dirty="0"/>
              <a:t>all</a:t>
            </a:r>
            <a:r>
              <a:rPr lang="en-US" sz="2000" dirty="0"/>
              <a:t> members must agree</a:t>
            </a:r>
          </a:p>
          <a:p>
            <a:pPr lvl="1" eaLnBrk="1" hangingPunct="1">
              <a:lnSpc>
                <a:spcPct val="90000"/>
              </a:lnSpc>
            </a:pPr>
            <a:r>
              <a:rPr lang="en-US" sz="2400" dirty="0"/>
              <a:t>In practice, large and rich countries dominate this process</a:t>
            </a:r>
          </a:p>
          <a:p>
            <a:pPr lvl="2" eaLnBrk="1" hangingPunct="1">
              <a:lnSpc>
                <a:spcPct val="90000"/>
              </a:lnSpc>
            </a:pPr>
            <a:r>
              <a:rPr lang="en-US" sz="2000" dirty="0"/>
              <a:t>They first agree among themselves</a:t>
            </a:r>
          </a:p>
          <a:p>
            <a:pPr lvl="3" eaLnBrk="1" hangingPunct="1">
              <a:lnSpc>
                <a:spcPct val="90000"/>
              </a:lnSpc>
              <a:buFontTx/>
              <a:buNone/>
            </a:pPr>
            <a:r>
              <a:rPr lang="en-US" sz="1800" dirty="0"/>
              <a:t>(This originally done in “Green Room”, hence “Green Room Group”)</a:t>
            </a:r>
          </a:p>
          <a:p>
            <a:pPr lvl="2" eaLnBrk="1" hangingPunct="1">
              <a:lnSpc>
                <a:spcPct val="90000"/>
              </a:lnSpc>
            </a:pPr>
            <a:r>
              <a:rPr lang="en-US" sz="2000" dirty="0"/>
              <a:t>Then seek consensus based on that</a:t>
            </a:r>
          </a:p>
          <a:p>
            <a:pPr lvl="1" eaLnBrk="1" hangingPunct="1">
              <a:lnSpc>
                <a:spcPct val="90000"/>
              </a:lnSpc>
            </a:pPr>
            <a:r>
              <a:rPr lang="en-US" sz="2400" dirty="0"/>
              <a:t>Is this “democratic”?</a:t>
            </a:r>
          </a:p>
          <a:p>
            <a:pPr lvl="2" eaLnBrk="1" hangingPunct="1">
              <a:lnSpc>
                <a:spcPct val="90000"/>
              </a:lnSpc>
            </a:pPr>
            <a:r>
              <a:rPr lang="en-US" sz="2000" dirty="0"/>
              <a:t>Yes:  Every country has one vote</a:t>
            </a:r>
          </a:p>
          <a:p>
            <a:pPr lvl="2" eaLnBrk="1" hangingPunct="1">
              <a:lnSpc>
                <a:spcPct val="90000"/>
              </a:lnSpc>
            </a:pPr>
            <a:r>
              <a:rPr lang="en-US" sz="2000" dirty="0"/>
              <a:t>No:  Rich countries dominate decisions in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7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5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75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75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75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750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750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750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7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Who is </a:t>
            </a:r>
            <a:r>
              <a:rPr lang="en-US" sz="2800" b="1" u="sng" dirty="0"/>
              <a:t>not</a:t>
            </a:r>
            <a:r>
              <a:rPr lang="en-US" sz="2800" dirty="0"/>
              <a:t> a member of the WTO</a:t>
            </a:r>
          </a:p>
          <a:p>
            <a:pPr marL="971550" lvl="1" indent="-514350">
              <a:buFont typeface="+mj-lt"/>
              <a:buAutoNum type="alphaLcParenR"/>
            </a:pPr>
            <a:r>
              <a:rPr lang="en-US" sz="2400" dirty="0">
                <a:ea typeface="Arial" pitchFamily="-65" charset="0"/>
                <a:cs typeface="Arial" pitchFamily="-65" charset="0"/>
              </a:rPr>
              <a:t>Russia</a:t>
            </a:r>
          </a:p>
          <a:p>
            <a:pPr marL="971550" lvl="1" indent="-514350">
              <a:buFont typeface="+mj-lt"/>
              <a:buAutoNum type="alphaLcParenR"/>
            </a:pPr>
            <a:r>
              <a:rPr lang="en-US" sz="2400" dirty="0">
                <a:ea typeface="Arial" pitchFamily="-65" charset="0"/>
                <a:cs typeface="Arial" pitchFamily="-65" charset="0"/>
              </a:rPr>
              <a:t>China</a:t>
            </a:r>
          </a:p>
          <a:p>
            <a:pPr marL="971550" lvl="1" indent="-514350">
              <a:buFont typeface="+mj-lt"/>
              <a:buAutoNum type="alphaLcParenR"/>
            </a:pPr>
            <a:r>
              <a:rPr lang="en-US" sz="2400" dirty="0">
                <a:ea typeface="Arial" pitchFamily="-65" charset="0"/>
                <a:cs typeface="Arial" pitchFamily="-65" charset="0"/>
              </a:rPr>
              <a:t>Iraq</a:t>
            </a:r>
          </a:p>
          <a:p>
            <a:pPr marL="971550" lvl="1" indent="-514350">
              <a:buFont typeface="+mj-lt"/>
              <a:buAutoNum type="alphaLcParenR"/>
            </a:pPr>
            <a:r>
              <a:rPr lang="en-US" sz="2400" dirty="0">
                <a:ea typeface="Arial" pitchFamily="-65" charset="0"/>
                <a:cs typeface="Arial" pitchFamily="-65" charset="0"/>
              </a:rPr>
              <a:t>All of the above</a:t>
            </a:r>
          </a:p>
          <a:p>
            <a:pPr marL="971550" lvl="1" indent="-514350">
              <a:buFont typeface="+mj-lt"/>
              <a:buAutoNum type="alphaLcParenR"/>
            </a:pPr>
            <a:r>
              <a:rPr lang="en-US" sz="2400" dirty="0">
                <a:ea typeface="Arial" pitchFamily="-65" charset="0"/>
                <a:cs typeface="Arial" pitchFamily="-65" charset="0"/>
              </a:rPr>
              <a:t>None of the above (i.e., all are members)</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2590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When a vote is taken at a WTO ministerial meeting, what percentage of those present must vote yes for the vote to pass?</a:t>
            </a:r>
          </a:p>
          <a:p>
            <a:pPr marL="971550" lvl="1" indent="-514350">
              <a:buFont typeface="+mj-lt"/>
              <a:buAutoNum type="alphaLcParenR"/>
            </a:pPr>
            <a:r>
              <a:rPr lang="en-US" sz="2400" dirty="0">
                <a:ea typeface="Arial" pitchFamily="-65" charset="0"/>
                <a:cs typeface="Arial" pitchFamily="-65" charset="0"/>
              </a:rPr>
              <a:t>33.3%</a:t>
            </a:r>
          </a:p>
          <a:p>
            <a:pPr marL="971550" lvl="1" indent="-514350">
              <a:buFont typeface="+mj-lt"/>
              <a:buAutoNum type="alphaLcParenR"/>
            </a:pPr>
            <a:r>
              <a:rPr lang="en-US" sz="2400" dirty="0">
                <a:ea typeface="Arial" pitchFamily="-65" charset="0"/>
                <a:cs typeface="Arial" pitchFamily="-65" charset="0"/>
              </a:rPr>
              <a:t>50%</a:t>
            </a:r>
          </a:p>
          <a:p>
            <a:pPr marL="971550" lvl="1" indent="-514350">
              <a:buFont typeface="+mj-lt"/>
              <a:buAutoNum type="alphaLcParenR"/>
            </a:pPr>
            <a:r>
              <a:rPr lang="en-US" sz="2400" dirty="0">
                <a:ea typeface="Arial" pitchFamily="-65" charset="0"/>
                <a:cs typeface="Arial" pitchFamily="-65" charset="0"/>
              </a:rPr>
              <a:t>60%</a:t>
            </a:r>
          </a:p>
          <a:p>
            <a:pPr marL="971550" lvl="1" indent="-514350">
              <a:buFont typeface="+mj-lt"/>
              <a:buAutoNum type="alphaLcParenR"/>
            </a:pPr>
            <a:r>
              <a:rPr lang="en-US" sz="2400" dirty="0">
                <a:ea typeface="Arial" pitchFamily="-65" charset="0"/>
                <a:cs typeface="Arial" pitchFamily="-65" charset="0"/>
              </a:rPr>
              <a:t>85%</a:t>
            </a:r>
          </a:p>
          <a:p>
            <a:pPr marL="971550" lvl="1" indent="-514350">
              <a:buFont typeface="+mj-lt"/>
              <a:buAutoNum type="alphaLcParenR"/>
            </a:pPr>
            <a:r>
              <a:rPr lang="en-US" sz="2400" dirty="0">
                <a:ea typeface="Arial" pitchFamily="-65" charset="0"/>
                <a:cs typeface="Arial" pitchFamily="-65" charset="0"/>
              </a:rPr>
              <a:t>100%</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42672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7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44</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t>Functions</a:t>
            </a:r>
          </a:p>
          <a:p>
            <a:pPr eaLnBrk="1" hangingPunct="1">
              <a:lnSpc>
                <a:spcPct val="90000"/>
              </a:lnSpc>
            </a:pPr>
            <a:r>
              <a:rPr lang="en-US" sz="2400" dirty="0">
                <a:solidFill>
                  <a:schemeClr val="bg1">
                    <a:lumMod val="75000"/>
                  </a:schemeClr>
                </a:solidFill>
              </a:rPr>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825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p:spPr>
        <p:txBody>
          <a:bodyPr/>
          <a:lstStyle/>
          <a:p>
            <a:r>
              <a:rPr lang="en-US"/>
              <a:t>Lecture 9:  WTO</a:t>
            </a:r>
          </a:p>
        </p:txBody>
      </p:sp>
      <p:sp>
        <p:nvSpPr>
          <p:cNvPr id="48131" name="Slide Number Placeholder 6"/>
          <p:cNvSpPr>
            <a:spLocks noGrp="1"/>
          </p:cNvSpPr>
          <p:nvPr>
            <p:ph type="sldNum" sz="quarter" idx="12"/>
          </p:nvPr>
        </p:nvSpPr>
        <p:spPr>
          <a:noFill/>
        </p:spPr>
        <p:txBody>
          <a:bodyPr/>
          <a:lstStyle/>
          <a:p>
            <a:fld id="{E41E6BC2-59AC-8A4C-83F8-71C6642D60D4}" type="slidenum">
              <a:rPr lang="en-US" smtClean="0"/>
              <a:pPr/>
              <a:t>45</a:t>
            </a:fld>
            <a:endParaRPr lang="en-US"/>
          </a:p>
        </p:txBody>
      </p:sp>
      <p:sp>
        <p:nvSpPr>
          <p:cNvPr id="48132" name="Rectangle 2"/>
          <p:cNvSpPr>
            <a:spLocks noGrp="1" noChangeArrowheads="1"/>
          </p:cNvSpPr>
          <p:nvPr>
            <p:ph type="title"/>
          </p:nvPr>
        </p:nvSpPr>
        <p:spPr/>
        <p:txBody>
          <a:bodyPr/>
          <a:lstStyle/>
          <a:p>
            <a:pPr eaLnBrk="1" hangingPunct="1"/>
            <a:r>
              <a:rPr lang="en-US"/>
              <a:t>WTO Functions</a:t>
            </a:r>
          </a:p>
        </p:txBody>
      </p:sp>
      <p:sp>
        <p:nvSpPr>
          <p:cNvPr id="275459" name="Rectangle 3"/>
          <p:cNvSpPr>
            <a:spLocks noGrp="1" noChangeArrowheads="1"/>
          </p:cNvSpPr>
          <p:nvPr>
            <p:ph type="body" sz="half" idx="1"/>
          </p:nvPr>
        </p:nvSpPr>
        <p:spPr/>
        <p:txBody>
          <a:bodyPr/>
          <a:lstStyle/>
          <a:p>
            <a:pPr eaLnBrk="1" hangingPunct="1"/>
            <a:r>
              <a:rPr lang="en-US" sz="2800"/>
              <a:t>See table in Deardorff</a:t>
            </a:r>
          </a:p>
          <a:p>
            <a:pPr eaLnBrk="1" hangingPunct="1"/>
            <a:endParaRPr lang="en-US" sz="2800"/>
          </a:p>
        </p:txBody>
      </p:sp>
      <p:graphicFrame>
        <p:nvGraphicFramePr>
          <p:cNvPr id="275554" name="Group 98"/>
          <p:cNvGraphicFramePr>
            <a:graphicFrameLocks noGrp="1"/>
          </p:cNvGraphicFramePr>
          <p:nvPr>
            <p:ph sz="half" idx="2"/>
          </p:nvPr>
        </p:nvGraphicFramePr>
        <p:xfrm>
          <a:off x="2438400" y="2362200"/>
          <a:ext cx="4343400" cy="3351532"/>
        </p:xfrm>
        <a:graphic>
          <a:graphicData uri="http://schemas.openxmlformats.org/drawingml/2006/table">
            <a:tbl>
              <a:tblPr/>
              <a:tblGrid>
                <a:gridCol w="4343400">
                  <a:extLst>
                    <a:ext uri="{9D8B030D-6E8A-4147-A177-3AD203B41FA5}">
                      <a16:colId xmlns:a16="http://schemas.microsoft.com/office/drawing/2014/main" val="20000"/>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Functional Outline of the World Trade Organization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Communication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Dispute Settlement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t>Lecture 9:  WTO</a:t>
            </a:r>
          </a:p>
        </p:txBody>
      </p:sp>
      <p:sp>
        <p:nvSpPr>
          <p:cNvPr id="49155" name="Slide Number Placeholder 5"/>
          <p:cNvSpPr>
            <a:spLocks noGrp="1"/>
          </p:cNvSpPr>
          <p:nvPr>
            <p:ph type="sldNum" sz="quarter" idx="12"/>
          </p:nvPr>
        </p:nvSpPr>
        <p:spPr>
          <a:noFill/>
        </p:spPr>
        <p:txBody>
          <a:bodyPr/>
          <a:lstStyle/>
          <a:p>
            <a:fld id="{AA488C80-3392-004D-A7F1-00456A1833E4}" type="slidenum">
              <a:rPr lang="en-US" smtClean="0"/>
              <a:pPr/>
              <a:t>46</a:t>
            </a:fld>
            <a:endParaRPr lang="en-US"/>
          </a:p>
        </p:txBody>
      </p:sp>
      <p:sp>
        <p:nvSpPr>
          <p:cNvPr id="49156" name="Rectangle 2"/>
          <p:cNvSpPr>
            <a:spLocks noGrp="1" noChangeArrowheads="1"/>
          </p:cNvSpPr>
          <p:nvPr>
            <p:ph type="title"/>
          </p:nvPr>
        </p:nvSpPr>
        <p:spPr/>
        <p:txBody>
          <a:bodyPr/>
          <a:lstStyle/>
          <a:p>
            <a:pPr eaLnBrk="1" hangingPunct="1"/>
            <a:r>
              <a:rPr lang="en-US"/>
              <a:t>WTO Functions</a:t>
            </a:r>
          </a:p>
        </p:txBody>
      </p:sp>
      <p:graphicFrame>
        <p:nvGraphicFramePr>
          <p:cNvPr id="281651" name="Group 51"/>
          <p:cNvGraphicFramePr>
            <a:graphicFrameLocks noGrp="1"/>
          </p:cNvGraphicFramePr>
          <p:nvPr>
            <p:ph idx="1"/>
          </p:nvPr>
        </p:nvGraphicFramePr>
        <p:xfrm>
          <a:off x="457200" y="1600200"/>
          <a:ext cx="8229600" cy="3017520"/>
        </p:xfrm>
        <a:graphic>
          <a:graphicData uri="http://schemas.openxmlformats.org/drawingml/2006/table">
            <a:tbl>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Ministerials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Negotiating Rounds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Working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Trade Policy Review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Councils and Committees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52" name="AutoShape 52"/>
          <p:cNvSpPr>
            <a:spLocks noChangeArrowheads="1"/>
          </p:cNvSpPr>
          <p:nvPr/>
        </p:nvSpPr>
        <p:spPr bwMode="auto">
          <a:xfrm rot="-2112715">
            <a:off x="304800" y="2819400"/>
            <a:ext cx="2438400" cy="2057400"/>
          </a:xfrm>
          <a:prstGeom prst="wedgeRoundRectCallout">
            <a:avLst>
              <a:gd name="adj1" fmla="val 107301"/>
              <a:gd name="adj2" fmla="val -2400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Trade Ministers (USTR, etc.) Meet Every Two Years</a:t>
            </a:r>
          </a:p>
        </p:txBody>
      </p:sp>
      <p:sp>
        <p:nvSpPr>
          <p:cNvPr id="281653" name="AutoShape 53"/>
          <p:cNvSpPr>
            <a:spLocks noChangeArrowheads="1"/>
          </p:cNvSpPr>
          <p:nvPr/>
        </p:nvSpPr>
        <p:spPr bwMode="auto">
          <a:xfrm rot="-1475435">
            <a:off x="5859463" y="4665663"/>
            <a:ext cx="2971800" cy="914400"/>
          </a:xfrm>
          <a:prstGeom prst="wedgeRoundRectCallout">
            <a:avLst>
              <a:gd name="adj1" fmla="val 13815"/>
              <a:gd name="adj2" fmla="val -28808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Tariff Reductions; Changes in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52" grpId="0" animBg="1"/>
      <p:bldP spid="2816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Lecture 9:  WTO</a:t>
            </a:r>
          </a:p>
        </p:txBody>
      </p:sp>
      <p:sp>
        <p:nvSpPr>
          <p:cNvPr id="50179" name="Slide Number Placeholder 5"/>
          <p:cNvSpPr>
            <a:spLocks noGrp="1"/>
          </p:cNvSpPr>
          <p:nvPr>
            <p:ph type="sldNum" sz="quarter" idx="12"/>
          </p:nvPr>
        </p:nvSpPr>
        <p:spPr>
          <a:noFill/>
        </p:spPr>
        <p:txBody>
          <a:bodyPr/>
          <a:lstStyle/>
          <a:p>
            <a:fld id="{B6185589-19F7-914D-97D2-F5A81D955A34}" type="slidenum">
              <a:rPr lang="en-US" smtClean="0"/>
              <a:pPr/>
              <a:t>47</a:t>
            </a:fld>
            <a:endParaRPr lang="en-US"/>
          </a:p>
        </p:txBody>
      </p:sp>
      <p:sp>
        <p:nvSpPr>
          <p:cNvPr id="50180" name="Rectangle 2"/>
          <p:cNvSpPr>
            <a:spLocks noGrp="1" noChangeArrowheads="1"/>
          </p:cNvSpPr>
          <p:nvPr>
            <p:ph type="title"/>
          </p:nvPr>
        </p:nvSpPr>
        <p:spPr/>
        <p:txBody>
          <a:bodyPr/>
          <a:lstStyle/>
          <a:p>
            <a:pPr eaLnBrk="1" hangingPunct="1"/>
            <a:r>
              <a:rPr lang="en-US"/>
              <a:t>WTO Functions</a:t>
            </a:r>
          </a:p>
        </p:txBody>
      </p:sp>
      <p:graphicFrame>
        <p:nvGraphicFramePr>
          <p:cNvPr id="283691" name="Group 43"/>
          <p:cNvGraphicFramePr>
            <a:graphicFrameLocks noGrp="1"/>
          </p:cNvGraphicFramePr>
          <p:nvPr>
            <p:ph idx="1"/>
          </p:nvPr>
        </p:nvGraphicFramePr>
        <p:xfrm>
          <a:off x="457200" y="1600200"/>
          <a:ext cx="8229600" cy="4145280"/>
        </p:xfrm>
        <a:graphic>
          <a:graphicData uri="http://schemas.openxmlformats.org/drawingml/2006/table">
            <a:tbl>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80975">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Tariff Bindings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Customs 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Product Regulations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Quantitative Restrictions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Subsidies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Foreign Direct Investment (TRIMS)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3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Services (GATS)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Intellectual Property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3692" name="AutoShape 44"/>
          <p:cNvSpPr>
            <a:spLocks noChangeArrowheads="1"/>
          </p:cNvSpPr>
          <p:nvPr/>
        </p:nvSpPr>
        <p:spPr bwMode="auto">
          <a:xfrm rot="-2112715">
            <a:off x="0" y="2895600"/>
            <a:ext cx="2438400" cy="2057400"/>
          </a:xfrm>
          <a:prstGeom prst="wedgeRoundRectCallout">
            <a:avLst>
              <a:gd name="adj1" fmla="val 99301"/>
              <a:gd name="adj2" fmla="val -3276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Countries negotiate and commit to </a:t>
            </a:r>
            <a:r>
              <a:rPr lang="en-US" sz="2400" u="sng"/>
              <a:t>maximum</a:t>
            </a:r>
            <a:r>
              <a:rPr lang="en-US" sz="2400"/>
              <a:t> tariffs</a:t>
            </a:r>
          </a:p>
        </p:txBody>
      </p:sp>
      <p:sp>
        <p:nvSpPr>
          <p:cNvPr id="283693" name="AutoShape 45"/>
          <p:cNvSpPr>
            <a:spLocks noChangeArrowheads="1"/>
          </p:cNvSpPr>
          <p:nvPr/>
        </p:nvSpPr>
        <p:spPr bwMode="auto">
          <a:xfrm rot="1895370">
            <a:off x="6248400" y="914400"/>
            <a:ext cx="2438400" cy="2062163"/>
          </a:xfrm>
          <a:prstGeom prst="wedgeRoundRectCallout">
            <a:avLst>
              <a:gd name="adj1" fmla="val -7352"/>
              <a:gd name="adj2" fmla="val 16614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National Treatment for Service Firms (only in some industries)</a:t>
            </a:r>
          </a:p>
          <a:p>
            <a:pPr algn="ctr"/>
            <a:endParaRPr lang="en-US" sz="2400" dirty="0"/>
          </a:p>
        </p:txBody>
      </p:sp>
      <p:sp>
        <p:nvSpPr>
          <p:cNvPr id="283696" name="AutoShape 48"/>
          <p:cNvSpPr>
            <a:spLocks noChangeArrowheads="1"/>
          </p:cNvSpPr>
          <p:nvPr/>
        </p:nvSpPr>
        <p:spPr bwMode="auto">
          <a:xfrm rot="348592">
            <a:off x="762000" y="5791200"/>
            <a:ext cx="6319838" cy="560388"/>
          </a:xfrm>
          <a:prstGeom prst="wedgeRoundRectCallout">
            <a:avLst>
              <a:gd name="adj1" fmla="val 33468"/>
              <a:gd name="adj2" fmla="val -114602"/>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Enforce Patents, Copyrights, Trademarks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92" grpId="0" animBg="1"/>
      <p:bldP spid="283693" grpId="0" animBg="1"/>
      <p:bldP spid="28369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Lecture 9:  WTO</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48</a:t>
            </a:fld>
            <a:endParaRPr lang="en-US"/>
          </a:p>
        </p:txBody>
      </p:sp>
      <p:sp>
        <p:nvSpPr>
          <p:cNvPr id="51204" name="Rectangle 2"/>
          <p:cNvSpPr>
            <a:spLocks noGrp="1" noChangeArrowheads="1"/>
          </p:cNvSpPr>
          <p:nvPr>
            <p:ph type="title"/>
          </p:nvPr>
        </p:nvSpPr>
        <p:spPr/>
        <p:txBody>
          <a:bodyPr/>
          <a:lstStyle/>
          <a:p>
            <a:pPr eaLnBrk="1" hangingPunct="1"/>
            <a:r>
              <a:rPr lang="en-US"/>
              <a:t>WTO Functions</a:t>
            </a:r>
          </a:p>
        </p:txBody>
      </p:sp>
      <p:graphicFrame>
        <p:nvGraphicFramePr>
          <p:cNvPr id="284697" name="Group 25"/>
          <p:cNvGraphicFramePr>
            <a:graphicFrameLocks noGrp="1"/>
          </p:cNvGraphicFramePr>
          <p:nvPr>
            <p:ph idx="1"/>
          </p:nvPr>
        </p:nvGraphicFramePr>
        <p:xfrm>
          <a:off x="457200" y="1600200"/>
          <a:ext cx="8229600" cy="2590800"/>
        </p:xfrm>
        <a:graphic>
          <a:graphicData uri="http://schemas.openxmlformats.org/drawingml/2006/table">
            <a:tbl>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8" name="AutoShape 26"/>
          <p:cNvSpPr>
            <a:spLocks noChangeArrowheads="1"/>
          </p:cNvSpPr>
          <p:nvPr/>
        </p:nvSpPr>
        <p:spPr bwMode="auto">
          <a:xfrm rot="1895370">
            <a:off x="5867400" y="5181600"/>
            <a:ext cx="2438400" cy="908050"/>
          </a:xfrm>
          <a:prstGeom prst="wedgeRoundRectCallout">
            <a:avLst>
              <a:gd name="adj1" fmla="val -119843"/>
              <a:gd name="adj2" fmla="val 124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Allows NAFTA, EU, etc.</a:t>
            </a:r>
          </a:p>
        </p:txBody>
      </p:sp>
      <p:sp>
        <p:nvSpPr>
          <p:cNvPr id="284699" name="AutoShape 27"/>
          <p:cNvSpPr>
            <a:spLocks noChangeArrowheads="1"/>
          </p:cNvSpPr>
          <p:nvPr/>
        </p:nvSpPr>
        <p:spPr bwMode="auto">
          <a:xfrm rot="-1395448">
            <a:off x="228600" y="3810000"/>
            <a:ext cx="2438400" cy="990600"/>
          </a:xfrm>
          <a:prstGeom prst="wedgeRoundRectCallout">
            <a:avLst>
              <a:gd name="adj1" fmla="val 36556"/>
              <a:gd name="adj2" fmla="val -207560"/>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8" name="AutoShape 45"/>
          <p:cNvSpPr>
            <a:spLocks noChangeArrowheads="1"/>
          </p:cNvSpPr>
          <p:nvPr/>
        </p:nvSpPr>
        <p:spPr bwMode="auto">
          <a:xfrm rot="1895370">
            <a:off x="6459470" y="829422"/>
            <a:ext cx="1926915" cy="1400975"/>
          </a:xfrm>
          <a:prstGeom prst="wedgeRoundRectCallout">
            <a:avLst>
              <a:gd name="adj1" fmla="val -92973"/>
              <a:gd name="adj2" fmla="val 109141"/>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Most commonly used</a:t>
            </a:r>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8" grpId="0" animBg="1"/>
      <p:bldP spid="284699"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Lecture 9:  WTO</a:t>
            </a:r>
          </a:p>
        </p:txBody>
      </p:sp>
      <p:sp>
        <p:nvSpPr>
          <p:cNvPr id="52227" name="Slide Number Placeholder 5"/>
          <p:cNvSpPr>
            <a:spLocks noGrp="1"/>
          </p:cNvSpPr>
          <p:nvPr>
            <p:ph type="sldNum" sz="quarter" idx="12"/>
          </p:nvPr>
        </p:nvSpPr>
        <p:spPr>
          <a:noFill/>
        </p:spPr>
        <p:txBody>
          <a:bodyPr/>
          <a:lstStyle/>
          <a:p>
            <a:fld id="{6C629302-03F6-9D40-A26C-4555C67DA97B}" type="slidenum">
              <a:rPr lang="en-US" smtClean="0"/>
              <a:pPr/>
              <a:t>49</a:t>
            </a:fld>
            <a:endParaRPr lang="en-US"/>
          </a:p>
        </p:txBody>
      </p:sp>
      <p:sp>
        <p:nvSpPr>
          <p:cNvPr id="52228" name="Rectangle 2"/>
          <p:cNvSpPr>
            <a:spLocks noGrp="1" noChangeArrowheads="1"/>
          </p:cNvSpPr>
          <p:nvPr>
            <p:ph type="title"/>
          </p:nvPr>
        </p:nvSpPr>
        <p:spPr/>
        <p:txBody>
          <a:bodyPr/>
          <a:lstStyle/>
          <a:p>
            <a:pPr eaLnBrk="1" hangingPunct="1"/>
            <a:r>
              <a:rPr lang="en-US"/>
              <a:t>WTO Functions</a:t>
            </a:r>
          </a:p>
        </p:txBody>
      </p:sp>
      <p:graphicFrame>
        <p:nvGraphicFramePr>
          <p:cNvPr id="285758" name="Group 62"/>
          <p:cNvGraphicFramePr>
            <a:graphicFrameLocks noGrp="1"/>
          </p:cNvGraphicFramePr>
          <p:nvPr>
            <p:ph idx="1"/>
          </p:nvPr>
        </p:nvGraphicFramePr>
        <p:xfrm>
          <a:off x="457200" y="1600200"/>
          <a:ext cx="8229600" cy="3108960"/>
        </p:xfrm>
        <a:graphic>
          <a:graphicData uri="http://schemas.openxmlformats.org/drawingml/2006/table">
            <a:tbl>
              <a:tblPr/>
              <a:tblGrid>
                <a:gridCol w="3505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8097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Consultation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975">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Panel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82563">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Appellate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188913">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Remedy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7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Retaliation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5759" name="AutoShape 63"/>
          <p:cNvSpPr>
            <a:spLocks noChangeArrowheads="1"/>
          </p:cNvSpPr>
          <p:nvPr/>
        </p:nvSpPr>
        <p:spPr bwMode="auto">
          <a:xfrm rot="1895370">
            <a:off x="685800" y="3657600"/>
            <a:ext cx="2633663" cy="908050"/>
          </a:xfrm>
          <a:prstGeom prst="wedgeRoundRectCallout">
            <a:avLst>
              <a:gd name="adj1" fmla="val 29995"/>
              <a:gd name="adj2" fmla="val -26288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3-person Panel Decides Case</a:t>
            </a:r>
          </a:p>
        </p:txBody>
      </p:sp>
      <p:sp>
        <p:nvSpPr>
          <p:cNvPr id="285760" name="AutoShape 64"/>
          <p:cNvSpPr>
            <a:spLocks noChangeArrowheads="1"/>
          </p:cNvSpPr>
          <p:nvPr/>
        </p:nvSpPr>
        <p:spPr bwMode="auto">
          <a:xfrm rot="-1174894">
            <a:off x="2427288" y="5245100"/>
            <a:ext cx="2633662" cy="1303338"/>
          </a:xfrm>
          <a:prstGeom prst="wedgeRoundRectCallout">
            <a:avLst>
              <a:gd name="adj1" fmla="val 97769"/>
              <a:gd name="adj2" fmla="val -4220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The Ultimate Remedy:  </a:t>
            </a:r>
            <a:r>
              <a:rPr lang="en-US" sz="2400" u="sng"/>
              <a:t>Permit</a:t>
            </a:r>
            <a:r>
              <a:rPr lang="en-US" sz="2400"/>
              <a:t> Tariffs</a:t>
            </a:r>
          </a:p>
        </p:txBody>
      </p:sp>
      <p:sp>
        <p:nvSpPr>
          <p:cNvPr id="8" name="AutoShape 45"/>
          <p:cNvSpPr>
            <a:spLocks noChangeArrowheads="1"/>
          </p:cNvSpPr>
          <p:nvPr/>
        </p:nvSpPr>
        <p:spPr bwMode="auto">
          <a:xfrm rot="21398103">
            <a:off x="6446359" y="224520"/>
            <a:ext cx="2505183" cy="1625955"/>
          </a:xfrm>
          <a:prstGeom prst="wedgeRoundRectCallout">
            <a:avLst>
              <a:gd name="adj1" fmla="val -51481"/>
              <a:gd name="adj2" fmla="val 11052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Standing Committee that reviews most cases</a:t>
            </a:r>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59" grpId="0" animBg="1"/>
      <p:bldP spid="285760"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09A238-629F-8845-BBF0-E15137FC99C8}"/>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D3FD089D-DB93-B74B-8768-B4FEB9C155EA}"/>
              </a:ext>
            </a:extLst>
          </p:cNvPr>
          <p:cNvSpPr>
            <a:spLocks noGrp="1"/>
          </p:cNvSpPr>
          <p:nvPr>
            <p:ph type="sldNum" sz="quarter" idx="12"/>
          </p:nvPr>
        </p:nvSpPr>
        <p:spPr/>
        <p:txBody>
          <a:bodyPr/>
          <a:lstStyle/>
          <a:p>
            <a:pPr>
              <a:defRPr/>
            </a:pPr>
            <a:fld id="{503EDDB4-E9AB-FB41-8CE8-C6D92DF12111}" type="slidenum">
              <a:rPr lang="en-US" smtClean="0"/>
              <a:pPr>
                <a:defRPr/>
              </a:pPr>
              <a:t>5</a:t>
            </a:fld>
            <a:endParaRPr lang="en-US"/>
          </a:p>
        </p:txBody>
      </p:sp>
      <p:pic>
        <p:nvPicPr>
          <p:cNvPr id="2" name="Picture 1">
            <a:extLst>
              <a:ext uri="{FF2B5EF4-FFF2-40B4-BE49-F238E27FC236}">
                <a16:creationId xmlns:a16="http://schemas.microsoft.com/office/drawing/2014/main" id="{4D1DB217-5784-8E4A-AC43-202B1D96F51B}"/>
              </a:ext>
            </a:extLst>
          </p:cNvPr>
          <p:cNvPicPr>
            <a:picLocks noChangeAspect="1"/>
          </p:cNvPicPr>
          <p:nvPr/>
        </p:nvPicPr>
        <p:blipFill>
          <a:blip r:embed="rId2"/>
          <a:stretch>
            <a:fillRect/>
          </a:stretch>
        </p:blipFill>
        <p:spPr>
          <a:xfrm>
            <a:off x="116758" y="0"/>
            <a:ext cx="8910484" cy="6858000"/>
          </a:xfrm>
          <a:prstGeom prst="rect">
            <a:avLst/>
          </a:prstGeom>
        </p:spPr>
      </p:pic>
    </p:spTree>
    <p:extLst>
      <p:ext uri="{BB962C8B-B14F-4D97-AF65-F5344CB8AC3E}">
        <p14:creationId xmlns:p14="http://schemas.microsoft.com/office/powerpoint/2010/main" val="2403490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How often are the trade ministers of WTO members supposed to meet?</a:t>
            </a:r>
          </a:p>
          <a:p>
            <a:pPr marL="971550" lvl="1" indent="-514350">
              <a:buFont typeface="+mj-lt"/>
              <a:buAutoNum type="alphaLcParenR"/>
            </a:pPr>
            <a:r>
              <a:rPr lang="en-US" sz="2400" dirty="0">
                <a:ea typeface="Arial" pitchFamily="-65" charset="0"/>
                <a:cs typeface="Arial" pitchFamily="-65" charset="0"/>
              </a:rPr>
              <a:t>Every 6 months</a:t>
            </a:r>
          </a:p>
          <a:p>
            <a:pPr marL="971550" lvl="1" indent="-514350">
              <a:buFont typeface="+mj-lt"/>
              <a:buAutoNum type="alphaLcParenR"/>
            </a:pPr>
            <a:r>
              <a:rPr lang="en-US" sz="2400" dirty="0">
                <a:ea typeface="Arial" pitchFamily="-65" charset="0"/>
                <a:cs typeface="Arial" pitchFamily="-65" charset="0"/>
              </a:rPr>
              <a:t>Every year</a:t>
            </a:r>
          </a:p>
          <a:p>
            <a:pPr marL="971550" lvl="1" indent="-514350">
              <a:buFont typeface="+mj-lt"/>
              <a:buAutoNum type="alphaLcParenR"/>
            </a:pPr>
            <a:r>
              <a:rPr lang="en-US" sz="2400" dirty="0">
                <a:ea typeface="Arial" pitchFamily="-65" charset="0"/>
                <a:cs typeface="Arial" pitchFamily="-65" charset="0"/>
              </a:rPr>
              <a:t>Every two years</a:t>
            </a:r>
          </a:p>
          <a:p>
            <a:pPr marL="971550" lvl="1" indent="-514350">
              <a:buFont typeface="+mj-lt"/>
              <a:buAutoNum type="alphaLcParenR"/>
            </a:pPr>
            <a:r>
              <a:rPr lang="en-US" sz="2400" dirty="0">
                <a:ea typeface="Arial" pitchFamily="-65" charset="0"/>
                <a:cs typeface="Arial" pitchFamily="-65" charset="0"/>
              </a:rPr>
              <a:t>Every five years</a:t>
            </a:r>
          </a:p>
          <a:p>
            <a:pPr marL="971550" lvl="1" indent="-514350">
              <a:buFont typeface="+mj-lt"/>
              <a:buAutoNum type="alphaLcParenR"/>
            </a:pPr>
            <a:r>
              <a:rPr lang="en-US" sz="2400" dirty="0">
                <a:ea typeface="Arial" pitchFamily="-65" charset="0"/>
                <a:cs typeface="Arial" pitchFamily="-65" charset="0"/>
              </a:rPr>
              <a:t>It varies, depending on circumstances and needs</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3048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is a tariff binding?</a:t>
            </a:r>
          </a:p>
          <a:p>
            <a:pPr marL="971550" lvl="1" indent="-514350">
              <a:buFont typeface="+mj-lt"/>
              <a:buAutoNum type="alphaLcParenR"/>
            </a:pPr>
            <a:r>
              <a:rPr lang="en-US" sz="2400" dirty="0">
                <a:ea typeface="Arial" pitchFamily="-65" charset="0"/>
                <a:cs typeface="Arial" pitchFamily="-65" charset="0"/>
              </a:rPr>
              <a:t>A tax on imports of adhesives</a:t>
            </a:r>
          </a:p>
          <a:p>
            <a:pPr marL="971550" lvl="1" indent="-514350">
              <a:buFont typeface="+mj-lt"/>
              <a:buAutoNum type="alphaLcParenR"/>
            </a:pPr>
            <a:r>
              <a:rPr lang="en-US" sz="2400" dirty="0">
                <a:ea typeface="Arial" pitchFamily="-65" charset="0"/>
                <a:cs typeface="Arial" pitchFamily="-65" charset="0"/>
              </a:rPr>
              <a:t>A commitment not to raise a tariff above some maximum</a:t>
            </a:r>
          </a:p>
          <a:p>
            <a:pPr marL="971550" lvl="1" indent="-514350">
              <a:buFont typeface="+mj-lt"/>
              <a:buAutoNum type="alphaLcParenR"/>
            </a:pPr>
            <a:r>
              <a:rPr lang="en-US" sz="2400" dirty="0">
                <a:ea typeface="Arial" pitchFamily="-65" charset="0"/>
                <a:cs typeface="Arial" pitchFamily="-65" charset="0"/>
              </a:rPr>
              <a:t>A commitment not to lower a tariff below some minimum</a:t>
            </a:r>
          </a:p>
          <a:p>
            <a:pPr marL="971550" lvl="1" indent="-514350">
              <a:buFont typeface="+mj-lt"/>
              <a:buAutoNum type="alphaLcParenR"/>
            </a:pPr>
            <a:r>
              <a:rPr lang="en-US" sz="2400" dirty="0">
                <a:ea typeface="Arial" pitchFamily="-65" charset="0"/>
                <a:cs typeface="Arial" pitchFamily="-65" charset="0"/>
              </a:rPr>
              <a:t>A promise by two countries to reduce tariffs on each others’ exports</a:t>
            </a:r>
          </a:p>
          <a:p>
            <a:pPr marL="971550" lvl="1" indent="-514350">
              <a:buFont typeface="+mj-lt"/>
              <a:buAutoNum type="alphaLcParenR"/>
            </a:pPr>
            <a:r>
              <a:rPr lang="en-US" sz="2400" dirty="0">
                <a:ea typeface="Arial" pitchFamily="-65" charset="0"/>
                <a:cs typeface="Arial" pitchFamily="-65" charset="0"/>
              </a:rPr>
              <a:t>The WTO rule that countries must not charge higher tariffs on some members than on others</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2133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5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52</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solidFill>
                  <a:schemeClr val="bg1">
                    <a:lumMod val="75000"/>
                  </a:schemeClr>
                </a:solidFill>
              </a:rPr>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t>Current Issues</a:t>
            </a:r>
          </a:p>
          <a:p>
            <a:pPr lvl="1" eaLnBrk="1" hangingPunct="1">
              <a:lnSpc>
                <a:spcPct val="90000"/>
              </a:lnSpc>
            </a:pPr>
            <a:r>
              <a:rPr lang="en-US" sz="2000" dirty="0"/>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89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p:spPr>
        <p:txBody>
          <a:bodyPr/>
          <a:lstStyle/>
          <a:p>
            <a:r>
              <a:rPr lang="en-US"/>
              <a:t>Lecture 9:  WTO</a:t>
            </a:r>
          </a:p>
        </p:txBody>
      </p:sp>
      <p:sp>
        <p:nvSpPr>
          <p:cNvPr id="53251" name="Slide Number Placeholder 5"/>
          <p:cNvSpPr>
            <a:spLocks noGrp="1"/>
          </p:cNvSpPr>
          <p:nvPr>
            <p:ph type="sldNum" sz="quarter" idx="12"/>
          </p:nvPr>
        </p:nvSpPr>
        <p:spPr>
          <a:noFill/>
        </p:spPr>
        <p:txBody>
          <a:bodyPr/>
          <a:lstStyle/>
          <a:p>
            <a:fld id="{F3B53FD6-0A31-4E44-A3C6-5B41D43E96A5}" type="slidenum">
              <a:rPr lang="en-US" smtClean="0"/>
              <a:pPr/>
              <a:t>53</a:t>
            </a:fld>
            <a:endParaRPr lang="en-US"/>
          </a:p>
        </p:txBody>
      </p:sp>
      <p:sp>
        <p:nvSpPr>
          <p:cNvPr id="53252" name="Rectangle 2"/>
          <p:cNvSpPr>
            <a:spLocks noGrp="1" noChangeArrowheads="1"/>
          </p:cNvSpPr>
          <p:nvPr>
            <p:ph type="title"/>
          </p:nvPr>
        </p:nvSpPr>
        <p:spPr/>
        <p:txBody>
          <a:bodyPr/>
          <a:lstStyle/>
          <a:p>
            <a:pPr eaLnBrk="1" hangingPunct="1"/>
            <a:r>
              <a:rPr lang="en-US"/>
              <a:t>WTO Current Issues</a:t>
            </a:r>
          </a:p>
        </p:txBody>
      </p:sp>
      <p:sp>
        <p:nvSpPr>
          <p:cNvPr id="286723" name="Rectangle 3"/>
          <p:cNvSpPr>
            <a:spLocks noGrp="1" noChangeArrowheads="1"/>
          </p:cNvSpPr>
          <p:nvPr>
            <p:ph type="body" idx="1"/>
          </p:nvPr>
        </p:nvSpPr>
        <p:spPr/>
        <p:txBody>
          <a:bodyPr/>
          <a:lstStyle/>
          <a:p>
            <a:pPr eaLnBrk="1" hangingPunct="1"/>
            <a:r>
              <a:rPr lang="en-US"/>
              <a:t>Seattle Protest and Beyond</a:t>
            </a:r>
          </a:p>
          <a:p>
            <a:pPr lvl="1" eaLnBrk="1" hangingPunct="1"/>
            <a:r>
              <a:rPr lang="en-US"/>
              <a:t>Seattle Ministerial – December 1999</a:t>
            </a:r>
          </a:p>
          <a:p>
            <a:pPr lvl="2" eaLnBrk="1" hangingPunct="1"/>
            <a:r>
              <a:rPr lang="en-US"/>
              <a:t>Intended to start a new Round</a:t>
            </a:r>
          </a:p>
          <a:p>
            <a:pPr lvl="2" eaLnBrk="1" hangingPunct="1"/>
            <a:r>
              <a:rPr lang="en-US"/>
              <a:t>Protesters flocked to Seattle, with objections</a:t>
            </a:r>
          </a:p>
          <a:p>
            <a:pPr lvl="2"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p:spPr>
        <p:txBody>
          <a:bodyPr/>
          <a:lstStyle/>
          <a:p>
            <a:r>
              <a:rPr lang="en-US"/>
              <a:t>Lecture 9:  WTO</a:t>
            </a:r>
          </a:p>
        </p:txBody>
      </p:sp>
      <p:sp>
        <p:nvSpPr>
          <p:cNvPr id="55299" name="Slide Number Placeholder 5"/>
          <p:cNvSpPr>
            <a:spLocks noGrp="1"/>
          </p:cNvSpPr>
          <p:nvPr>
            <p:ph type="sldNum" sz="quarter" idx="12"/>
          </p:nvPr>
        </p:nvSpPr>
        <p:spPr>
          <a:noFill/>
        </p:spPr>
        <p:txBody>
          <a:bodyPr/>
          <a:lstStyle/>
          <a:p>
            <a:fld id="{C1F85AD9-402C-EB49-BE65-D5F8669BEB8C}" type="slidenum">
              <a:rPr lang="en-US" smtClean="0"/>
              <a:pPr/>
              <a:t>54</a:t>
            </a:fld>
            <a:endParaRPr lang="en-US"/>
          </a:p>
        </p:txBody>
      </p:sp>
      <p:sp>
        <p:nvSpPr>
          <p:cNvPr id="55300" name="Rectangle 2"/>
          <p:cNvSpPr>
            <a:spLocks noGrp="1" noChangeArrowheads="1"/>
          </p:cNvSpPr>
          <p:nvPr>
            <p:ph type="title"/>
          </p:nvPr>
        </p:nvSpPr>
        <p:spPr/>
        <p:txBody>
          <a:bodyPr/>
          <a:lstStyle/>
          <a:p>
            <a:pPr eaLnBrk="1" hangingPunct="1"/>
            <a:endParaRPr lang="en-US"/>
          </a:p>
        </p:txBody>
      </p:sp>
      <p:sp>
        <p:nvSpPr>
          <p:cNvPr id="55301" name="Rectangle 3"/>
          <p:cNvSpPr>
            <a:spLocks noGrp="1" noChangeArrowheads="1"/>
          </p:cNvSpPr>
          <p:nvPr>
            <p:ph type="body" idx="1"/>
          </p:nvPr>
        </p:nvSpPr>
        <p:spPr/>
        <p:txBody>
          <a:bodyPr/>
          <a:lstStyle/>
          <a:p>
            <a:pPr eaLnBrk="1" hangingPunct="1"/>
            <a:endParaRPr lang="en-US"/>
          </a:p>
        </p:txBody>
      </p:sp>
      <p:pic>
        <p:nvPicPr>
          <p:cNvPr id="55302" name="Picture 4"/>
          <p:cNvPicPr>
            <a:picLocks noChangeAspect="1" noChangeArrowheads="1"/>
          </p:cNvPicPr>
          <p:nvPr/>
        </p:nvPicPr>
        <p:blipFill>
          <a:blip r:embed="rId2"/>
          <a:srcRect/>
          <a:stretch>
            <a:fillRect/>
          </a:stretch>
        </p:blipFill>
        <p:spPr bwMode="auto">
          <a:xfrm>
            <a:off x="457200" y="1066800"/>
            <a:ext cx="8229600" cy="499903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a:t>Lecture 9:  WTO</a:t>
            </a:r>
          </a:p>
        </p:txBody>
      </p:sp>
      <p:sp>
        <p:nvSpPr>
          <p:cNvPr id="56323" name="Slide Number Placeholder 5"/>
          <p:cNvSpPr>
            <a:spLocks noGrp="1"/>
          </p:cNvSpPr>
          <p:nvPr>
            <p:ph type="sldNum" sz="quarter" idx="12"/>
          </p:nvPr>
        </p:nvSpPr>
        <p:spPr>
          <a:noFill/>
        </p:spPr>
        <p:txBody>
          <a:bodyPr/>
          <a:lstStyle/>
          <a:p>
            <a:fld id="{40F9EF89-A99D-A645-B183-DD832B735C30}" type="slidenum">
              <a:rPr lang="en-US" smtClean="0"/>
              <a:pPr/>
              <a:t>55</a:t>
            </a:fld>
            <a:endParaRPr lang="en-US"/>
          </a:p>
        </p:txBody>
      </p:sp>
      <p:sp>
        <p:nvSpPr>
          <p:cNvPr id="56324" name="Rectangle 2"/>
          <p:cNvSpPr>
            <a:spLocks noGrp="1" noChangeArrowheads="1"/>
          </p:cNvSpPr>
          <p:nvPr>
            <p:ph type="title"/>
          </p:nvPr>
        </p:nvSpPr>
        <p:spPr/>
        <p:txBody>
          <a:bodyPr/>
          <a:lstStyle/>
          <a:p>
            <a:pPr eaLnBrk="1" hangingPunct="1"/>
            <a:endParaRPr lang="en-US"/>
          </a:p>
        </p:txBody>
      </p:sp>
      <p:sp>
        <p:nvSpPr>
          <p:cNvPr id="56325" name="Rectangle 3"/>
          <p:cNvSpPr>
            <a:spLocks noGrp="1" noChangeArrowheads="1"/>
          </p:cNvSpPr>
          <p:nvPr>
            <p:ph type="body" idx="1"/>
          </p:nvPr>
        </p:nvSpPr>
        <p:spPr/>
        <p:txBody>
          <a:bodyPr/>
          <a:lstStyle/>
          <a:p>
            <a:pPr eaLnBrk="1" hangingPunct="1"/>
            <a:endParaRPr lang="en-US"/>
          </a:p>
        </p:txBody>
      </p:sp>
      <p:pic>
        <p:nvPicPr>
          <p:cNvPr id="56326" name="Picture 4"/>
          <p:cNvPicPr>
            <a:picLocks noChangeAspect="1" noChangeArrowheads="1"/>
          </p:cNvPicPr>
          <p:nvPr/>
        </p:nvPicPr>
        <p:blipFill>
          <a:blip r:embed="rId2"/>
          <a:srcRect/>
          <a:stretch>
            <a:fillRect/>
          </a:stretch>
        </p:blipFill>
        <p:spPr bwMode="auto">
          <a:xfrm>
            <a:off x="457200" y="457200"/>
            <a:ext cx="8229600" cy="59245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r>
              <a:rPr lang="en-US"/>
              <a:t>Lecture 9:  WTO</a:t>
            </a:r>
          </a:p>
        </p:txBody>
      </p:sp>
      <p:sp>
        <p:nvSpPr>
          <p:cNvPr id="57347" name="Slide Number Placeholder 5"/>
          <p:cNvSpPr>
            <a:spLocks noGrp="1"/>
          </p:cNvSpPr>
          <p:nvPr>
            <p:ph type="sldNum" sz="quarter" idx="12"/>
          </p:nvPr>
        </p:nvSpPr>
        <p:spPr>
          <a:noFill/>
        </p:spPr>
        <p:txBody>
          <a:bodyPr/>
          <a:lstStyle/>
          <a:p>
            <a:fld id="{E7BD7EBA-16F5-1740-8BE9-51B35A559FC9}" type="slidenum">
              <a:rPr lang="en-US" smtClean="0"/>
              <a:pPr/>
              <a:t>56</a:t>
            </a:fld>
            <a:endParaRPr lang="en-US"/>
          </a:p>
        </p:txBody>
      </p:sp>
      <p:sp>
        <p:nvSpPr>
          <p:cNvPr id="57348" name="Rectangle 2"/>
          <p:cNvSpPr>
            <a:spLocks noGrp="1" noChangeArrowheads="1"/>
          </p:cNvSpPr>
          <p:nvPr>
            <p:ph type="title"/>
          </p:nvPr>
        </p:nvSpPr>
        <p:spPr/>
        <p:txBody>
          <a:bodyPr/>
          <a:lstStyle/>
          <a:p>
            <a:pPr eaLnBrk="1" hangingPunct="1"/>
            <a:endParaRPr lang="en-US"/>
          </a:p>
        </p:txBody>
      </p:sp>
      <p:sp>
        <p:nvSpPr>
          <p:cNvPr id="57349" name="Rectangle 3"/>
          <p:cNvSpPr>
            <a:spLocks noGrp="1" noChangeArrowheads="1"/>
          </p:cNvSpPr>
          <p:nvPr>
            <p:ph type="body" idx="1"/>
          </p:nvPr>
        </p:nvSpPr>
        <p:spPr/>
        <p:txBody>
          <a:bodyPr/>
          <a:lstStyle/>
          <a:p>
            <a:pPr eaLnBrk="1" hangingPunct="1"/>
            <a:endParaRPr lang="en-US"/>
          </a:p>
        </p:txBody>
      </p:sp>
      <p:pic>
        <p:nvPicPr>
          <p:cNvPr id="57350" name="Picture 4"/>
          <p:cNvPicPr>
            <a:picLocks noChangeAspect="1" noChangeArrowheads="1"/>
          </p:cNvPicPr>
          <p:nvPr/>
        </p:nvPicPr>
        <p:blipFill>
          <a:blip r:embed="rId2"/>
          <a:srcRect/>
          <a:stretch>
            <a:fillRect/>
          </a:stretch>
        </p:blipFill>
        <p:spPr bwMode="auto">
          <a:xfrm>
            <a:off x="457200" y="457200"/>
            <a:ext cx="8229600" cy="59245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p:spPr>
        <p:txBody>
          <a:bodyPr/>
          <a:lstStyle/>
          <a:p>
            <a:r>
              <a:rPr lang="en-US"/>
              <a:t>Lecture 9:  WTO</a:t>
            </a:r>
          </a:p>
        </p:txBody>
      </p:sp>
      <p:sp>
        <p:nvSpPr>
          <p:cNvPr id="59395" name="Slide Number Placeholder 5"/>
          <p:cNvSpPr>
            <a:spLocks noGrp="1"/>
          </p:cNvSpPr>
          <p:nvPr>
            <p:ph type="sldNum" sz="quarter" idx="12"/>
          </p:nvPr>
        </p:nvSpPr>
        <p:spPr>
          <a:noFill/>
        </p:spPr>
        <p:txBody>
          <a:bodyPr/>
          <a:lstStyle/>
          <a:p>
            <a:fld id="{C40AA019-EB1B-1E4A-AAC5-26889F76112F}" type="slidenum">
              <a:rPr lang="en-US" smtClean="0"/>
              <a:pPr/>
              <a:t>57</a:t>
            </a:fld>
            <a:endParaRPr lang="en-US"/>
          </a:p>
        </p:txBody>
      </p:sp>
      <p:sp>
        <p:nvSpPr>
          <p:cNvPr id="59396" name="Rectangle 2"/>
          <p:cNvSpPr>
            <a:spLocks noGrp="1" noChangeArrowheads="1"/>
          </p:cNvSpPr>
          <p:nvPr>
            <p:ph type="title"/>
          </p:nvPr>
        </p:nvSpPr>
        <p:spPr/>
        <p:txBody>
          <a:bodyPr/>
          <a:lstStyle/>
          <a:p>
            <a:pPr eaLnBrk="1" hangingPunct="1"/>
            <a:endParaRPr lang="en-US"/>
          </a:p>
        </p:txBody>
      </p:sp>
      <p:sp>
        <p:nvSpPr>
          <p:cNvPr id="59397" name="Rectangle 3"/>
          <p:cNvSpPr>
            <a:spLocks noGrp="1" noChangeArrowheads="1"/>
          </p:cNvSpPr>
          <p:nvPr>
            <p:ph type="body" idx="1"/>
          </p:nvPr>
        </p:nvSpPr>
        <p:spPr/>
        <p:txBody>
          <a:bodyPr/>
          <a:lstStyle/>
          <a:p>
            <a:pPr eaLnBrk="1" hangingPunct="1"/>
            <a:endParaRPr lang="en-US"/>
          </a:p>
        </p:txBody>
      </p:sp>
      <p:pic>
        <p:nvPicPr>
          <p:cNvPr id="59398" name="Picture 4"/>
          <p:cNvPicPr>
            <a:picLocks noChangeAspect="1" noChangeArrowheads="1"/>
          </p:cNvPicPr>
          <p:nvPr/>
        </p:nvPicPr>
        <p:blipFill>
          <a:blip r:embed="rId2"/>
          <a:srcRect/>
          <a:stretch>
            <a:fillRect/>
          </a:stretch>
        </p:blipFill>
        <p:spPr bwMode="auto">
          <a:xfrm>
            <a:off x="457200" y="533400"/>
            <a:ext cx="8229600" cy="57816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r>
              <a:rPr lang="en-US"/>
              <a:t>Lecture 9:  WTO</a:t>
            </a:r>
          </a:p>
        </p:txBody>
      </p:sp>
      <p:sp>
        <p:nvSpPr>
          <p:cNvPr id="60419" name="Slide Number Placeholder 5"/>
          <p:cNvSpPr>
            <a:spLocks noGrp="1"/>
          </p:cNvSpPr>
          <p:nvPr>
            <p:ph type="sldNum" sz="quarter" idx="12"/>
          </p:nvPr>
        </p:nvSpPr>
        <p:spPr>
          <a:noFill/>
        </p:spPr>
        <p:txBody>
          <a:bodyPr/>
          <a:lstStyle/>
          <a:p>
            <a:fld id="{61D7BCAA-C166-BD40-A7A9-BA2982EAFA12}" type="slidenum">
              <a:rPr lang="en-US" smtClean="0"/>
              <a:pPr/>
              <a:t>58</a:t>
            </a:fld>
            <a:endParaRPr lang="en-US"/>
          </a:p>
        </p:txBody>
      </p:sp>
      <p:sp>
        <p:nvSpPr>
          <p:cNvPr id="60420" name="Rectangle 2"/>
          <p:cNvSpPr>
            <a:spLocks noGrp="1" noChangeArrowheads="1"/>
          </p:cNvSpPr>
          <p:nvPr>
            <p:ph type="title"/>
          </p:nvPr>
        </p:nvSpPr>
        <p:spPr/>
        <p:txBody>
          <a:bodyPr/>
          <a:lstStyle/>
          <a:p>
            <a:pPr eaLnBrk="1" hangingPunct="1"/>
            <a:endParaRPr lang="en-US"/>
          </a:p>
        </p:txBody>
      </p:sp>
      <p:sp>
        <p:nvSpPr>
          <p:cNvPr id="60421" name="Rectangle 3"/>
          <p:cNvSpPr>
            <a:spLocks noGrp="1" noChangeArrowheads="1"/>
          </p:cNvSpPr>
          <p:nvPr>
            <p:ph type="body" idx="1"/>
          </p:nvPr>
        </p:nvSpPr>
        <p:spPr/>
        <p:txBody>
          <a:bodyPr/>
          <a:lstStyle/>
          <a:p>
            <a:pPr eaLnBrk="1" hangingPunct="1"/>
            <a:endParaRPr lang="en-US"/>
          </a:p>
        </p:txBody>
      </p:sp>
      <p:pic>
        <p:nvPicPr>
          <p:cNvPr id="60422" name="Picture 4"/>
          <p:cNvPicPr>
            <a:picLocks noChangeAspect="1" noChangeArrowheads="1"/>
          </p:cNvPicPr>
          <p:nvPr/>
        </p:nvPicPr>
        <p:blipFill>
          <a:blip r:embed="rId2"/>
          <a:srcRect/>
          <a:stretch>
            <a:fillRect/>
          </a:stretch>
        </p:blipFill>
        <p:spPr bwMode="auto">
          <a:xfrm>
            <a:off x="1143000" y="304800"/>
            <a:ext cx="6934200" cy="578961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p:spPr>
        <p:txBody>
          <a:bodyPr/>
          <a:lstStyle/>
          <a:p>
            <a:r>
              <a:rPr lang="en-US"/>
              <a:t>Lecture 9:  WTO</a:t>
            </a:r>
          </a:p>
        </p:txBody>
      </p:sp>
      <p:sp>
        <p:nvSpPr>
          <p:cNvPr id="61443" name="Slide Number Placeholder 5"/>
          <p:cNvSpPr>
            <a:spLocks noGrp="1"/>
          </p:cNvSpPr>
          <p:nvPr>
            <p:ph type="sldNum" sz="quarter" idx="12"/>
          </p:nvPr>
        </p:nvSpPr>
        <p:spPr>
          <a:noFill/>
        </p:spPr>
        <p:txBody>
          <a:bodyPr/>
          <a:lstStyle/>
          <a:p>
            <a:fld id="{9B963A3D-1AAA-BF43-84B3-DCD6322F65E2}" type="slidenum">
              <a:rPr lang="en-US" smtClean="0"/>
              <a:pPr/>
              <a:t>59</a:t>
            </a:fld>
            <a:endParaRPr lang="en-US"/>
          </a:p>
        </p:txBody>
      </p:sp>
      <p:sp>
        <p:nvSpPr>
          <p:cNvPr id="61444" name="Rectangle 2"/>
          <p:cNvSpPr>
            <a:spLocks noGrp="1" noChangeArrowheads="1"/>
          </p:cNvSpPr>
          <p:nvPr>
            <p:ph type="title"/>
          </p:nvPr>
        </p:nvSpPr>
        <p:spPr/>
        <p:txBody>
          <a:bodyPr/>
          <a:lstStyle/>
          <a:p>
            <a:pPr eaLnBrk="1" hangingPunct="1"/>
            <a:r>
              <a:rPr lang="en-US"/>
              <a:t>WTO Current Issues</a:t>
            </a:r>
          </a:p>
        </p:txBody>
      </p:sp>
      <p:sp>
        <p:nvSpPr>
          <p:cNvPr id="347139" name="Rectangle 3"/>
          <p:cNvSpPr>
            <a:spLocks noGrp="1" noChangeArrowheads="1"/>
          </p:cNvSpPr>
          <p:nvPr>
            <p:ph type="body" idx="1"/>
          </p:nvPr>
        </p:nvSpPr>
        <p:spPr/>
        <p:txBody>
          <a:bodyPr/>
          <a:lstStyle/>
          <a:p>
            <a:pPr eaLnBrk="1" hangingPunct="1"/>
            <a:r>
              <a:rPr lang="en-US" dirty="0"/>
              <a:t>Seattle Protest and Beyond</a:t>
            </a:r>
          </a:p>
          <a:p>
            <a:pPr lvl="1" eaLnBrk="1" hangingPunct="1"/>
            <a:r>
              <a:rPr lang="en-US" dirty="0"/>
              <a:t>Seattle Ministerial – December 1999</a:t>
            </a:r>
          </a:p>
          <a:p>
            <a:pPr lvl="2" eaLnBrk="1" hangingPunct="1"/>
            <a:r>
              <a:rPr lang="en-US" dirty="0"/>
              <a:t>Intended to start a new Round</a:t>
            </a:r>
          </a:p>
          <a:p>
            <a:pPr lvl="2" eaLnBrk="1" hangingPunct="1"/>
            <a:r>
              <a:rPr lang="en-US" dirty="0"/>
              <a:t>Protesters flocked to Seattle, with objections</a:t>
            </a:r>
          </a:p>
          <a:p>
            <a:pPr lvl="3" eaLnBrk="1" hangingPunct="1"/>
            <a:r>
              <a:rPr lang="en-US" dirty="0"/>
              <a:t>Labor issues</a:t>
            </a:r>
          </a:p>
          <a:p>
            <a:pPr lvl="3" eaLnBrk="1" hangingPunct="1"/>
            <a:r>
              <a:rPr lang="en-US" dirty="0"/>
              <a:t>Environmental issues</a:t>
            </a:r>
          </a:p>
          <a:p>
            <a:pPr lvl="3" eaLnBrk="1" hangingPunct="1"/>
            <a:r>
              <a:rPr lang="en-US" dirty="0"/>
              <a:t>Corporate dominance</a:t>
            </a:r>
          </a:p>
          <a:p>
            <a:pPr lvl="3" eaLnBrk="1" hangingPunct="1"/>
            <a:r>
              <a:rPr lang="en-US" dirty="0"/>
              <a:t>Lack of transparency, democracy</a:t>
            </a:r>
          </a:p>
          <a:p>
            <a:pPr lvl="2" eaLnBrk="1" hangingPunct="1"/>
            <a:r>
              <a:rPr lang="en-US" dirty="0"/>
              <a:t>Meeting ended in failure</a:t>
            </a:r>
          </a:p>
          <a:p>
            <a:pPr lvl="2"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71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71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98F8-4812-BD4A-8BD5-38EE737F4754}"/>
              </a:ext>
            </a:extLst>
          </p:cNvPr>
          <p:cNvSpPr>
            <a:spLocks noGrp="1"/>
          </p:cNvSpPr>
          <p:nvPr>
            <p:ph type="title"/>
          </p:nvPr>
        </p:nvSpPr>
        <p:spPr/>
        <p:txBody>
          <a:bodyPr/>
          <a:lstStyle/>
          <a:p>
            <a:r>
              <a:rPr lang="en-US" dirty="0"/>
              <a:t>News:  Sep 30 – Oct 6</a:t>
            </a:r>
          </a:p>
        </p:txBody>
      </p:sp>
      <p:sp>
        <p:nvSpPr>
          <p:cNvPr id="3" name="Content Placeholder 2">
            <a:extLst>
              <a:ext uri="{FF2B5EF4-FFF2-40B4-BE49-F238E27FC236}">
                <a16:creationId xmlns:a16="http://schemas.microsoft.com/office/drawing/2014/main" id="{81495CD7-9C1B-A64D-9054-AF4175D6836B}"/>
              </a:ext>
            </a:extLst>
          </p:cNvPr>
          <p:cNvSpPr>
            <a:spLocks noGrp="1"/>
          </p:cNvSpPr>
          <p:nvPr>
            <p:ph idx="1"/>
          </p:nvPr>
        </p:nvSpPr>
        <p:spPr/>
        <p:txBody>
          <a:bodyPr/>
          <a:lstStyle/>
          <a:p>
            <a:r>
              <a:rPr lang="en-US" sz="2000" dirty="0"/>
              <a:t>UK's Johnson offered Brexit plan to EU, and EU was skeptical  </a:t>
            </a:r>
          </a:p>
          <a:p>
            <a:pPr lvl="1"/>
            <a:r>
              <a:rPr lang="en-US" sz="2000" dirty="0"/>
              <a:t>Boris Johnson, UK Prime Minister, managed to construct a plan for Brexit that UK parliament would likely accept, but the EU appears unreceptive. </a:t>
            </a:r>
          </a:p>
          <a:p>
            <a:pPr lvl="1"/>
            <a:r>
              <a:rPr lang="en-US" sz="2000" dirty="0"/>
              <a:t>The plan would try to minimize customs checks at the Ireland-Northern Ireland border, by using technology in some way, while having Northern Ireland leave the EU customs union. It would also keep Northern Ireland obeying many EU regulations and standards. </a:t>
            </a:r>
          </a:p>
          <a:p>
            <a:pPr lvl="1"/>
            <a:r>
              <a:rPr lang="en-US" sz="2000" dirty="0"/>
              <a:t>The UK is currently scheduled to leave the EU on October 31, though the UK parliament has passed a law requiring that it ask for an extension if no deal is reached. </a:t>
            </a:r>
          </a:p>
          <a:p>
            <a:endParaRPr lang="en-US" dirty="0"/>
          </a:p>
        </p:txBody>
      </p:sp>
      <p:sp>
        <p:nvSpPr>
          <p:cNvPr id="4" name="Footer Placeholder 3">
            <a:extLst>
              <a:ext uri="{FF2B5EF4-FFF2-40B4-BE49-F238E27FC236}">
                <a16:creationId xmlns:a16="http://schemas.microsoft.com/office/drawing/2014/main" id="{0EB8D2CF-ACD9-7C45-AE1C-558A18B8799C}"/>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613CA850-FE93-EC46-979F-03E98EE898F2}"/>
              </a:ext>
            </a:extLst>
          </p:cNvPr>
          <p:cNvSpPr>
            <a:spLocks noGrp="1"/>
          </p:cNvSpPr>
          <p:nvPr>
            <p:ph type="sldNum" sz="quarter" idx="12"/>
          </p:nvPr>
        </p:nvSpPr>
        <p:spPr/>
        <p:txBody>
          <a:bodyPr/>
          <a:lstStyle/>
          <a:p>
            <a:pPr>
              <a:defRPr/>
            </a:pPr>
            <a:fld id="{503EDDB4-E9AB-FB41-8CE8-C6D92DF12111}" type="slidenum">
              <a:rPr lang="en-US" smtClean="0"/>
              <a:pPr>
                <a:defRPr/>
              </a:pPr>
              <a:t>6</a:t>
            </a:fld>
            <a:endParaRPr lang="en-US"/>
          </a:p>
        </p:txBody>
      </p:sp>
    </p:spTree>
    <p:extLst>
      <p:ext uri="{BB962C8B-B14F-4D97-AF65-F5344CB8AC3E}">
        <p14:creationId xmlns:p14="http://schemas.microsoft.com/office/powerpoint/2010/main" val="2770346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60</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solidFill>
                  <a:schemeClr val="bg1">
                    <a:lumMod val="75000"/>
                  </a:schemeClr>
                </a:solidFill>
              </a:rPr>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t>Doha Round</a:t>
            </a:r>
            <a:endParaRPr lang="en-US" sz="2000" dirty="0">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420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p:spPr>
        <p:txBody>
          <a:bodyPr/>
          <a:lstStyle/>
          <a:p>
            <a:r>
              <a:rPr lang="en-US"/>
              <a:t>Lecture 9:  WTO</a:t>
            </a:r>
          </a:p>
        </p:txBody>
      </p:sp>
      <p:sp>
        <p:nvSpPr>
          <p:cNvPr id="63491" name="Slide Number Placeholder 5"/>
          <p:cNvSpPr>
            <a:spLocks noGrp="1"/>
          </p:cNvSpPr>
          <p:nvPr>
            <p:ph type="sldNum" sz="quarter" idx="12"/>
          </p:nvPr>
        </p:nvSpPr>
        <p:spPr>
          <a:noFill/>
        </p:spPr>
        <p:txBody>
          <a:bodyPr/>
          <a:lstStyle/>
          <a:p>
            <a:fld id="{922113CD-A771-884C-A6EC-F8B7F973E19B}" type="slidenum">
              <a:rPr lang="en-US" smtClean="0"/>
              <a:pPr/>
              <a:t>61</a:t>
            </a:fld>
            <a:endParaRPr lang="en-US"/>
          </a:p>
        </p:txBody>
      </p:sp>
      <p:sp>
        <p:nvSpPr>
          <p:cNvPr id="63492" name="Rectangle 2"/>
          <p:cNvSpPr>
            <a:spLocks noGrp="1" noChangeArrowheads="1"/>
          </p:cNvSpPr>
          <p:nvPr>
            <p:ph type="title"/>
          </p:nvPr>
        </p:nvSpPr>
        <p:spPr/>
        <p:txBody>
          <a:bodyPr/>
          <a:lstStyle/>
          <a:p>
            <a:pPr eaLnBrk="1" hangingPunct="1"/>
            <a:r>
              <a:rPr lang="en-US"/>
              <a:t>WTO Current Issues</a:t>
            </a:r>
          </a:p>
        </p:txBody>
      </p:sp>
      <p:sp>
        <p:nvSpPr>
          <p:cNvPr id="288771" name="Rectangle 3"/>
          <p:cNvSpPr>
            <a:spLocks noGrp="1" noChangeArrowheads="1"/>
          </p:cNvSpPr>
          <p:nvPr>
            <p:ph type="body" idx="1"/>
          </p:nvPr>
        </p:nvSpPr>
        <p:spPr/>
        <p:txBody>
          <a:bodyPr/>
          <a:lstStyle/>
          <a:p>
            <a:pPr eaLnBrk="1" hangingPunct="1"/>
            <a:r>
              <a:rPr lang="en-US" dirty="0"/>
              <a:t>Doha Round</a:t>
            </a:r>
          </a:p>
          <a:p>
            <a:pPr lvl="1" eaLnBrk="1" hangingPunct="1"/>
            <a:r>
              <a:rPr lang="en-US" dirty="0"/>
              <a:t>Began at WTO Ministerial at Doha, Qatar, Fall 2001 (after Sep 11)</a:t>
            </a:r>
          </a:p>
          <a:p>
            <a:pPr lvl="1" eaLnBrk="1" hangingPunct="1"/>
            <a:r>
              <a:rPr lang="en-US" dirty="0"/>
              <a:t>Emphasis on development:  </a:t>
            </a:r>
          </a:p>
          <a:p>
            <a:pPr lvl="1" eaLnBrk="1" hangingPunct="1">
              <a:buFontTx/>
              <a:buNone/>
            </a:pPr>
            <a:r>
              <a:rPr lang="en-US" dirty="0"/>
              <a:t>			“Doha Development Agenda”</a:t>
            </a:r>
          </a:p>
          <a:p>
            <a:pPr lvl="1" eaLnBrk="1" hangingPunct="1">
              <a:lnSpc>
                <a:spcPct val="90000"/>
              </a:lnSpc>
            </a:pPr>
            <a:r>
              <a:rPr lang="en-US" dirty="0"/>
              <a:t>Major issues to be included</a:t>
            </a:r>
          </a:p>
          <a:p>
            <a:pPr lvl="2" eaLnBrk="1" hangingPunct="1">
              <a:lnSpc>
                <a:spcPct val="90000"/>
              </a:lnSpc>
            </a:pPr>
            <a:r>
              <a:rPr lang="en-US" dirty="0"/>
              <a:t>US and EU agricultural subsidies and tariffs</a:t>
            </a:r>
          </a:p>
          <a:p>
            <a:pPr lvl="2" eaLnBrk="1" hangingPunct="1">
              <a:lnSpc>
                <a:spcPct val="90000"/>
              </a:lnSpc>
            </a:pPr>
            <a:r>
              <a:rPr lang="en-US" dirty="0"/>
              <a:t>Developing-country tariffs on manufactures</a:t>
            </a:r>
          </a:p>
          <a:p>
            <a:pPr lvl="2" eaLnBrk="1" hangingPunct="1">
              <a:lnSpc>
                <a:spcPct val="90000"/>
              </a:lnSpc>
            </a:pPr>
            <a:r>
              <a:rPr lang="en-US" dirty="0"/>
              <a:t>Market access for services into developing countries</a:t>
            </a:r>
          </a:p>
          <a:p>
            <a:pPr lvl="1" eaLnBrk="1" hangingPunct="1">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87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8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87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8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p:spPr>
        <p:txBody>
          <a:bodyPr/>
          <a:lstStyle/>
          <a:p>
            <a:r>
              <a:rPr lang="en-US"/>
              <a:t>Lecture 9:  WTO</a:t>
            </a:r>
          </a:p>
        </p:txBody>
      </p:sp>
      <p:sp>
        <p:nvSpPr>
          <p:cNvPr id="65539" name="Slide Number Placeholder 5"/>
          <p:cNvSpPr>
            <a:spLocks noGrp="1"/>
          </p:cNvSpPr>
          <p:nvPr>
            <p:ph type="sldNum" sz="quarter" idx="12"/>
          </p:nvPr>
        </p:nvSpPr>
        <p:spPr>
          <a:noFill/>
        </p:spPr>
        <p:txBody>
          <a:bodyPr/>
          <a:lstStyle/>
          <a:p>
            <a:fld id="{A5FE9667-BCB9-0642-9991-E77EB00EAAF2}" type="slidenum">
              <a:rPr lang="en-US" smtClean="0"/>
              <a:pPr/>
              <a:t>62</a:t>
            </a:fld>
            <a:endParaRPr lang="en-US"/>
          </a:p>
        </p:txBody>
      </p:sp>
      <p:sp>
        <p:nvSpPr>
          <p:cNvPr id="65540" name="Rectangle 2"/>
          <p:cNvSpPr>
            <a:spLocks noGrp="1" noChangeArrowheads="1"/>
          </p:cNvSpPr>
          <p:nvPr>
            <p:ph type="title"/>
          </p:nvPr>
        </p:nvSpPr>
        <p:spPr/>
        <p:txBody>
          <a:bodyPr/>
          <a:lstStyle/>
          <a:p>
            <a:pPr eaLnBrk="1" hangingPunct="1"/>
            <a:r>
              <a:rPr lang="en-US"/>
              <a:t>WTO Current Issues</a:t>
            </a:r>
          </a:p>
        </p:txBody>
      </p:sp>
      <p:sp>
        <p:nvSpPr>
          <p:cNvPr id="290819" name="Rectangle 3"/>
          <p:cNvSpPr>
            <a:spLocks noGrp="1" noChangeArrowheads="1"/>
          </p:cNvSpPr>
          <p:nvPr>
            <p:ph type="body" idx="1"/>
          </p:nvPr>
        </p:nvSpPr>
        <p:spPr/>
        <p:txBody>
          <a:bodyPr/>
          <a:lstStyle/>
          <a:p>
            <a:pPr eaLnBrk="1" hangingPunct="1"/>
            <a:r>
              <a:rPr lang="en-US" dirty="0"/>
              <a:t>Doha Round</a:t>
            </a:r>
          </a:p>
          <a:p>
            <a:pPr lvl="1" eaLnBrk="1" hangingPunct="1">
              <a:lnSpc>
                <a:spcPct val="90000"/>
              </a:lnSpc>
            </a:pPr>
            <a:r>
              <a:rPr lang="en-US" dirty="0"/>
              <a:t>December 2015:  Nairobi Ministerial meeting </a:t>
            </a:r>
          </a:p>
          <a:p>
            <a:pPr lvl="2" eaLnBrk="1" hangingPunct="1">
              <a:lnSpc>
                <a:spcPct val="90000"/>
              </a:lnSpc>
            </a:pPr>
            <a:r>
              <a:rPr lang="en-US" dirty="0"/>
              <a:t>Ended without reaffirming intent to complete the Doha Round</a:t>
            </a:r>
          </a:p>
          <a:p>
            <a:pPr lvl="2" eaLnBrk="1" hangingPunct="1">
              <a:lnSpc>
                <a:spcPct val="90000"/>
              </a:lnSpc>
            </a:pPr>
            <a:r>
              <a:rPr lang="en-US" dirty="0"/>
              <a:t>Implicitly, that was admission that it had ended in failure</a:t>
            </a:r>
          </a:p>
          <a:p>
            <a:pPr lvl="1" eaLnBrk="1" hangingPunct="1"/>
            <a:endParaRPr lang="en-US" dirty="0">
              <a:ea typeface="Arial" charset="0"/>
              <a:cs typeface="Arial" charset="0"/>
            </a:endParaRPr>
          </a:p>
          <a:p>
            <a:pPr lvl="1" eaLnBrk="1" hangingPunct="1"/>
            <a:endParaRPr lang="en-US" dirty="0">
              <a:ea typeface="Arial" charset="0"/>
              <a:cs typeface="Arial" charset="0"/>
            </a:endParaRPr>
          </a:p>
          <a:p>
            <a:pPr lvl="1" eaLnBrk="1" hangingPunct="1"/>
            <a:endParaRPr lang="en-US" dirty="0"/>
          </a:p>
          <a:p>
            <a:pPr lvl="1" eaLnBrk="1" hangingPunct="1"/>
            <a:endParaRPr lang="en-US" dirty="0">
              <a:ea typeface="Arial" charset="0"/>
              <a:cs typeface="Arial" charset="0"/>
            </a:endParaRPr>
          </a:p>
          <a:p>
            <a:pPr lvl="2"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0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0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0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p:spPr>
        <p:txBody>
          <a:bodyPr/>
          <a:lstStyle/>
          <a:p>
            <a:r>
              <a:rPr lang="en-US"/>
              <a:t>Lecture 9:  WTO</a:t>
            </a:r>
          </a:p>
        </p:txBody>
      </p:sp>
      <p:sp>
        <p:nvSpPr>
          <p:cNvPr id="73731" name="Slide Number Placeholder 5"/>
          <p:cNvSpPr>
            <a:spLocks noGrp="1"/>
          </p:cNvSpPr>
          <p:nvPr>
            <p:ph type="sldNum" sz="quarter" idx="12"/>
          </p:nvPr>
        </p:nvSpPr>
        <p:spPr>
          <a:noFill/>
        </p:spPr>
        <p:txBody>
          <a:bodyPr/>
          <a:lstStyle/>
          <a:p>
            <a:fld id="{C86C314D-8058-0247-BF7E-AF6E6A6320BC}" type="slidenum">
              <a:rPr lang="en-US" smtClean="0"/>
              <a:pPr/>
              <a:t>63</a:t>
            </a:fld>
            <a:endParaRPr lang="en-US"/>
          </a:p>
        </p:txBody>
      </p:sp>
      <p:sp>
        <p:nvSpPr>
          <p:cNvPr id="73732" name="Rectangle 2"/>
          <p:cNvSpPr>
            <a:spLocks noGrp="1" noChangeArrowheads="1"/>
          </p:cNvSpPr>
          <p:nvPr>
            <p:ph type="title"/>
          </p:nvPr>
        </p:nvSpPr>
        <p:spPr/>
        <p:txBody>
          <a:bodyPr/>
          <a:lstStyle/>
          <a:p>
            <a:pPr eaLnBrk="1" hangingPunct="1"/>
            <a:r>
              <a:rPr lang="en-US"/>
              <a:t>WTO Current Issues</a:t>
            </a:r>
          </a:p>
        </p:txBody>
      </p:sp>
      <p:sp>
        <p:nvSpPr>
          <p:cNvPr id="317443" name="Rectangle 3"/>
          <p:cNvSpPr>
            <a:spLocks noGrp="1" noChangeArrowheads="1"/>
          </p:cNvSpPr>
          <p:nvPr>
            <p:ph type="body" idx="1"/>
          </p:nvPr>
        </p:nvSpPr>
        <p:spPr/>
        <p:txBody>
          <a:bodyPr/>
          <a:lstStyle/>
          <a:p>
            <a:pPr eaLnBrk="1" hangingPunct="1"/>
            <a:r>
              <a:rPr lang="en-US" sz="2800" dirty="0"/>
              <a:t>What happens without Doha?</a:t>
            </a:r>
          </a:p>
          <a:p>
            <a:pPr lvl="1" eaLnBrk="1" hangingPunct="1"/>
            <a:r>
              <a:rPr lang="en-US" sz="2400" dirty="0"/>
              <a:t>Tariffs may </a:t>
            </a:r>
            <a:r>
              <a:rPr lang="en-US" sz="2400" u="sng" dirty="0"/>
              <a:t>rise</a:t>
            </a:r>
            <a:r>
              <a:rPr lang="en-US" sz="2400" dirty="0"/>
              <a:t> because </a:t>
            </a:r>
            <a:r>
              <a:rPr lang="en-US" sz="2400" u="sng" dirty="0"/>
              <a:t>bound tariffs</a:t>
            </a:r>
            <a:r>
              <a:rPr lang="en-US" sz="2400" dirty="0"/>
              <a:t> won’t fall</a:t>
            </a:r>
          </a:p>
          <a:p>
            <a:pPr lvl="1" eaLnBrk="1" hangingPunct="1"/>
            <a:r>
              <a:rPr lang="en-US" sz="2400" dirty="0"/>
              <a:t>Bound tariffs are almost twice as high as applied ones</a:t>
            </a:r>
          </a:p>
          <a:p>
            <a:pPr lvl="1" eaLnBrk="1" hangingPunct="1"/>
            <a:r>
              <a:rPr lang="en-US" sz="2400" dirty="0"/>
              <a:t>Some argue that world trade will </a:t>
            </a:r>
            <a:r>
              <a:rPr lang="en-US" sz="2400" u="sng" dirty="0"/>
              <a:t>fall</a:t>
            </a:r>
            <a:endParaRPr lang="en-US" sz="2400" dirty="0"/>
          </a:p>
          <a:p>
            <a:pPr lvl="2" eaLnBrk="1" hangingPunct="1"/>
            <a:r>
              <a:rPr lang="en-US" sz="2200" dirty="0"/>
              <a:t>Has it happened?</a:t>
            </a:r>
          </a:p>
          <a:p>
            <a:pPr lvl="2" eaLnBrk="1" hangingPunct="1"/>
            <a:r>
              <a:rPr lang="en-US" sz="2200" dirty="0"/>
              <a:t>Trade stopped growing for a while, then grew again</a:t>
            </a:r>
          </a:p>
          <a:p>
            <a:pPr lvl="2" eaLnBrk="1" hangingPunct="1"/>
            <a:r>
              <a:rPr lang="en-US" sz="2200" dirty="0"/>
              <a:t>Not clear that tariffs rose (until Trump)</a:t>
            </a:r>
          </a:p>
          <a:p>
            <a:pPr lvl="1" eaLnBrk="1" hangingPunct="1"/>
            <a:endParaRPr lang="en-US" sz="2400" dirty="0"/>
          </a:p>
          <a:p>
            <a:pPr lvl="1" eaLnBrk="1" hangingPunct="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a:t>Lecture 9:  WTO</a:t>
            </a:r>
          </a:p>
        </p:txBody>
      </p:sp>
      <p:sp>
        <p:nvSpPr>
          <p:cNvPr id="72707" name="Slide Number Placeholder 5"/>
          <p:cNvSpPr>
            <a:spLocks noGrp="1"/>
          </p:cNvSpPr>
          <p:nvPr>
            <p:ph type="sldNum" sz="quarter" idx="12"/>
          </p:nvPr>
        </p:nvSpPr>
        <p:spPr>
          <a:noFill/>
        </p:spPr>
        <p:txBody>
          <a:bodyPr/>
          <a:lstStyle/>
          <a:p>
            <a:fld id="{6D8118C5-BEA8-4A40-96C8-F590904AB834}" type="slidenum">
              <a:rPr lang="en-US" smtClean="0"/>
              <a:pPr/>
              <a:t>64</a:t>
            </a:fld>
            <a:endParaRPr lang="en-US"/>
          </a:p>
        </p:txBody>
      </p:sp>
      <p:sp>
        <p:nvSpPr>
          <p:cNvPr id="72708" name="Rectangle 2"/>
          <p:cNvSpPr>
            <a:spLocks noGrp="1" noChangeArrowheads="1"/>
          </p:cNvSpPr>
          <p:nvPr>
            <p:ph type="title"/>
          </p:nvPr>
        </p:nvSpPr>
        <p:spPr/>
        <p:txBody>
          <a:bodyPr/>
          <a:lstStyle/>
          <a:p>
            <a:pPr eaLnBrk="1" hangingPunct="1"/>
            <a:r>
              <a:rPr lang="en-US"/>
              <a:t>WTO Current Issues</a:t>
            </a:r>
          </a:p>
        </p:txBody>
      </p:sp>
      <p:sp>
        <p:nvSpPr>
          <p:cNvPr id="349187" name="Rectangle 3"/>
          <p:cNvSpPr>
            <a:spLocks noGrp="1" noChangeArrowheads="1"/>
          </p:cNvSpPr>
          <p:nvPr>
            <p:ph type="body" idx="1"/>
          </p:nvPr>
        </p:nvSpPr>
        <p:spPr>
          <a:xfrm>
            <a:off x="457200" y="1295400"/>
            <a:ext cx="8229600" cy="5029200"/>
          </a:xfrm>
        </p:spPr>
        <p:txBody>
          <a:bodyPr/>
          <a:lstStyle/>
          <a:p>
            <a:pPr eaLnBrk="1" hangingPunct="1"/>
            <a:r>
              <a:rPr lang="en-US" sz="2800" dirty="0"/>
              <a:t>Other negotiations have been more successful</a:t>
            </a:r>
          </a:p>
          <a:p>
            <a:pPr lvl="1">
              <a:lnSpc>
                <a:spcPct val="90000"/>
              </a:lnSpc>
            </a:pPr>
            <a:r>
              <a:rPr lang="en-US" sz="2400" dirty="0"/>
              <a:t>December 2013:  Bali Ministerial salvaged a limited agreement, mainly on Trade Facilitation</a:t>
            </a:r>
          </a:p>
          <a:p>
            <a:pPr lvl="2">
              <a:lnSpc>
                <a:spcPct val="90000"/>
              </a:lnSpc>
            </a:pPr>
            <a:r>
              <a:rPr lang="en-US" sz="2000" dirty="0"/>
              <a:t>July 2014:  Implementation of the “Bali Package” was delayed by objections from the new India Prime Minister </a:t>
            </a:r>
            <a:r>
              <a:rPr lang="en-US" sz="2000" dirty="0" err="1"/>
              <a:t>Modi</a:t>
            </a:r>
            <a:endParaRPr lang="en-US" sz="2000" dirty="0"/>
          </a:p>
          <a:p>
            <a:pPr lvl="2">
              <a:lnSpc>
                <a:spcPct val="90000"/>
              </a:lnSpc>
            </a:pPr>
            <a:r>
              <a:rPr lang="en-US" sz="2000" dirty="0"/>
              <a:t>November 2014:  </a:t>
            </a:r>
            <a:r>
              <a:rPr lang="en-US" sz="2000" dirty="0" err="1"/>
              <a:t>Modi</a:t>
            </a:r>
            <a:r>
              <a:rPr lang="en-US" sz="2000" dirty="0"/>
              <a:t> and Obama met and resolved the disagreement.  Bali Package was adopted at WTO.</a:t>
            </a:r>
          </a:p>
          <a:p>
            <a:pPr lvl="1">
              <a:lnSpc>
                <a:spcPct val="90000"/>
              </a:lnSpc>
            </a:pPr>
            <a:r>
              <a:rPr lang="en-US" sz="2400" dirty="0"/>
              <a:t>December 2015:  Nairobi Ministerial agreed on several commitments, including to</a:t>
            </a:r>
          </a:p>
          <a:p>
            <a:pPr lvl="2">
              <a:lnSpc>
                <a:spcPct val="90000"/>
              </a:lnSpc>
            </a:pPr>
            <a:r>
              <a:rPr lang="en-US" sz="2000" dirty="0"/>
              <a:t>Abolish export subsidies on farm exports.</a:t>
            </a:r>
          </a:p>
          <a:p>
            <a:pPr lvl="1">
              <a:lnSpc>
                <a:spcPct val="90000"/>
              </a:lnSpc>
            </a:pPr>
            <a:r>
              <a:rPr lang="en-US" sz="2400" dirty="0"/>
              <a:t>December 2017:  Buenos Aries Ministerial met but accomplished essentially nothing</a:t>
            </a:r>
          </a:p>
          <a:p>
            <a:pPr lvl="2">
              <a:lnSpc>
                <a:spcPct val="90000"/>
              </a:lnSpc>
            </a:pPr>
            <a:r>
              <a:rPr lang="en-US" sz="2000" dirty="0"/>
              <a:t>Was more about friction between US (Trump) &amp; others</a:t>
            </a:r>
          </a:p>
          <a:p>
            <a:pPr lvl="1" eaLnBrk="1" hangingPunct="1">
              <a:lnSpc>
                <a:spcPct val="90000"/>
              </a:lnSpc>
            </a:pPr>
            <a:endParaRPr lang="en-US" sz="2400" dirty="0"/>
          </a:p>
          <a:p>
            <a:pPr lvl="2" eaLnBrk="1" hangingPunct="1"/>
            <a:endParaRPr lang="en-US" sz="2000" dirty="0"/>
          </a:p>
        </p:txBody>
      </p:sp>
    </p:spTree>
    <p:extLst>
      <p:ext uri="{BB962C8B-B14F-4D97-AF65-F5344CB8AC3E}">
        <p14:creationId xmlns:p14="http://schemas.microsoft.com/office/powerpoint/2010/main" val="9291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1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91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18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918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9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p:spPr>
        <p:txBody>
          <a:bodyPr/>
          <a:lstStyle/>
          <a:p>
            <a:r>
              <a:rPr lang="en-US"/>
              <a:t>Lecture 9:  WTO</a:t>
            </a:r>
          </a:p>
        </p:txBody>
      </p:sp>
      <p:sp>
        <p:nvSpPr>
          <p:cNvPr id="72707" name="Slide Number Placeholder 5"/>
          <p:cNvSpPr>
            <a:spLocks noGrp="1"/>
          </p:cNvSpPr>
          <p:nvPr>
            <p:ph type="sldNum" sz="quarter" idx="12"/>
          </p:nvPr>
        </p:nvSpPr>
        <p:spPr>
          <a:noFill/>
        </p:spPr>
        <p:txBody>
          <a:bodyPr/>
          <a:lstStyle/>
          <a:p>
            <a:fld id="{6D8118C5-BEA8-4A40-96C8-F590904AB834}" type="slidenum">
              <a:rPr lang="en-US" smtClean="0"/>
              <a:pPr/>
              <a:t>65</a:t>
            </a:fld>
            <a:endParaRPr lang="en-US"/>
          </a:p>
        </p:txBody>
      </p:sp>
      <p:sp>
        <p:nvSpPr>
          <p:cNvPr id="72708" name="Rectangle 2"/>
          <p:cNvSpPr>
            <a:spLocks noGrp="1" noChangeArrowheads="1"/>
          </p:cNvSpPr>
          <p:nvPr>
            <p:ph type="title"/>
          </p:nvPr>
        </p:nvSpPr>
        <p:spPr/>
        <p:txBody>
          <a:bodyPr/>
          <a:lstStyle/>
          <a:p>
            <a:pPr eaLnBrk="1" hangingPunct="1"/>
            <a:r>
              <a:rPr lang="en-US"/>
              <a:t>WTO Current Issues</a:t>
            </a:r>
          </a:p>
        </p:txBody>
      </p:sp>
      <p:sp>
        <p:nvSpPr>
          <p:cNvPr id="349187" name="Rectangle 3"/>
          <p:cNvSpPr>
            <a:spLocks noGrp="1" noChangeArrowheads="1"/>
          </p:cNvSpPr>
          <p:nvPr>
            <p:ph type="body" idx="1"/>
          </p:nvPr>
        </p:nvSpPr>
        <p:spPr>
          <a:xfrm>
            <a:off x="457200" y="1295400"/>
            <a:ext cx="8229600" cy="3962400"/>
          </a:xfrm>
        </p:spPr>
        <p:txBody>
          <a:bodyPr/>
          <a:lstStyle/>
          <a:p>
            <a:pPr eaLnBrk="1" hangingPunct="1"/>
            <a:r>
              <a:rPr lang="en-US" sz="2800" dirty="0"/>
              <a:t>WTO has also succeeded in negotiating “plurilateral agreements”</a:t>
            </a:r>
          </a:p>
          <a:p>
            <a:pPr lvl="1" eaLnBrk="1" hangingPunct="1">
              <a:lnSpc>
                <a:spcPct val="90000"/>
              </a:lnSpc>
            </a:pPr>
            <a:r>
              <a:rPr lang="en-US" sz="2400" dirty="0"/>
              <a:t>These are agreements the members can sign or not, and are only binding on those who do</a:t>
            </a:r>
          </a:p>
          <a:p>
            <a:pPr lvl="1" eaLnBrk="1" hangingPunct="1">
              <a:lnSpc>
                <a:spcPct val="90000"/>
              </a:lnSpc>
            </a:pPr>
            <a:r>
              <a:rPr lang="en-US" sz="2400" dirty="0"/>
              <a:t>Agreements that have been negotiated:</a:t>
            </a:r>
          </a:p>
          <a:p>
            <a:pPr lvl="2" eaLnBrk="1" hangingPunct="1">
              <a:lnSpc>
                <a:spcPct val="90000"/>
              </a:lnSpc>
            </a:pPr>
            <a:r>
              <a:rPr lang="en-US" sz="2000" dirty="0"/>
              <a:t>Information Technology Agreement (with an update currently being negotiated)</a:t>
            </a:r>
          </a:p>
          <a:p>
            <a:pPr lvl="2" eaLnBrk="1" hangingPunct="1">
              <a:lnSpc>
                <a:spcPct val="90000"/>
              </a:lnSpc>
            </a:pPr>
            <a:r>
              <a:rPr lang="en-US" sz="2000" dirty="0"/>
              <a:t>Financial Services Agreement</a:t>
            </a:r>
          </a:p>
          <a:p>
            <a:pPr lvl="2" eaLnBrk="1" hangingPunct="1">
              <a:lnSpc>
                <a:spcPct val="90000"/>
              </a:lnSpc>
            </a:pPr>
            <a:r>
              <a:rPr lang="en-US" sz="2000" dirty="0"/>
              <a:t>Basic Telecommunication Services Agreement</a:t>
            </a:r>
          </a:p>
          <a:p>
            <a:pPr lvl="2" eaLnBrk="1" hangingPunct="1">
              <a:lnSpc>
                <a:spcPct val="90000"/>
              </a:lnSpc>
            </a:pPr>
            <a:r>
              <a:rPr lang="en-US" sz="2000" dirty="0"/>
              <a:t>Anti-Counterfeiting Trade Agreement</a:t>
            </a:r>
          </a:p>
          <a:p>
            <a:pPr lvl="2" eaLnBrk="1" hangingPunct="1">
              <a:lnSpc>
                <a:spcPct val="90000"/>
              </a:lnSpc>
            </a:pPr>
            <a:endParaRPr lang="en-US" sz="2000" dirty="0"/>
          </a:p>
          <a:p>
            <a:pPr lvl="2" eaLnBrk="1" hangingPunct="1"/>
            <a:endParaRPr lang="en-US" sz="2000" dirty="0"/>
          </a:p>
        </p:txBody>
      </p:sp>
    </p:spTree>
    <p:extLst>
      <p:ext uri="{BB962C8B-B14F-4D97-AF65-F5344CB8AC3E}">
        <p14:creationId xmlns:p14="http://schemas.microsoft.com/office/powerpoint/2010/main" val="1890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1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1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1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How many rounds of multilateral tariff negotiation have been successfully concluded by the WTO?</a:t>
            </a:r>
          </a:p>
          <a:p>
            <a:pPr marL="971550" lvl="1" indent="-514350">
              <a:buFont typeface="+mj-lt"/>
              <a:buAutoNum type="alphaLcParenR"/>
            </a:pPr>
            <a:r>
              <a:rPr lang="en-US" sz="2400" dirty="0">
                <a:ea typeface="Arial" pitchFamily="-65" charset="0"/>
                <a:cs typeface="Arial" pitchFamily="-65" charset="0"/>
              </a:rPr>
              <a:t>None</a:t>
            </a:r>
          </a:p>
          <a:p>
            <a:pPr marL="971550" lvl="1" indent="-514350">
              <a:buFont typeface="+mj-lt"/>
              <a:buAutoNum type="alphaLcParenR"/>
            </a:pPr>
            <a:r>
              <a:rPr lang="en-US" sz="2400" dirty="0">
                <a:ea typeface="Arial" pitchFamily="-65" charset="0"/>
                <a:cs typeface="Arial" pitchFamily="-65" charset="0"/>
              </a:rPr>
              <a:t>One</a:t>
            </a:r>
          </a:p>
          <a:p>
            <a:pPr marL="971550" lvl="1" indent="-514350">
              <a:buFont typeface="+mj-lt"/>
              <a:buAutoNum type="alphaLcParenR"/>
            </a:pPr>
            <a:r>
              <a:rPr lang="en-US" sz="2400" dirty="0">
                <a:ea typeface="Arial" pitchFamily="-65" charset="0"/>
                <a:cs typeface="Arial" pitchFamily="-65" charset="0"/>
              </a:rPr>
              <a:t>Five</a:t>
            </a:r>
          </a:p>
          <a:p>
            <a:pPr marL="971550" lvl="1" indent="-514350">
              <a:buFont typeface="+mj-lt"/>
              <a:buAutoNum type="alphaLcParenR"/>
            </a:pPr>
            <a:r>
              <a:rPr lang="en-US" sz="2400" dirty="0">
                <a:ea typeface="Arial" pitchFamily="-65" charset="0"/>
                <a:cs typeface="Arial" pitchFamily="-65" charset="0"/>
              </a:rPr>
              <a:t>Eight</a:t>
            </a:r>
          </a:p>
          <a:p>
            <a:pPr marL="971550" lvl="1" indent="-514350">
              <a:buFont typeface="+mj-lt"/>
              <a:buAutoNum type="alphaLcParenR"/>
            </a:pPr>
            <a:r>
              <a:rPr lang="en-US" sz="2400" dirty="0">
                <a:ea typeface="Arial" pitchFamily="-65" charset="0"/>
                <a:cs typeface="Arial" pitchFamily="-65" charset="0"/>
              </a:rPr>
              <a:t>Nine</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2133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362200" y="2209800"/>
            <a:ext cx="6324600" cy="1323439"/>
          </a:xfrm>
          <a:prstGeom prst="rect">
            <a:avLst/>
          </a:prstGeom>
          <a:noFill/>
        </p:spPr>
        <p:txBody>
          <a:bodyPr wrap="square" rtlCol="0">
            <a:spAutoFit/>
          </a:bodyPr>
          <a:lstStyle/>
          <a:p>
            <a:pPr marL="0" lvl="2"/>
            <a:r>
              <a:rPr lang="en-US" sz="2000" dirty="0">
                <a:solidFill>
                  <a:srgbClr val="00B050"/>
                </a:solidFill>
              </a:rPr>
              <a:t>Eight rounds were concluded under the GATT, but the </a:t>
            </a:r>
            <a:r>
              <a:rPr lang="en-US" sz="2000">
                <a:solidFill>
                  <a:srgbClr val="00B050"/>
                </a:solidFill>
              </a:rPr>
              <a:t>only round since the creation of the WTO, the Doha Round, failed.</a:t>
            </a:r>
            <a:endParaRPr lang="en-US" sz="2000" i="1" dirty="0">
              <a:solidFill>
                <a:srgbClr val="00B050"/>
              </a:solidFill>
            </a:endParaRPr>
          </a:p>
          <a:p>
            <a:r>
              <a:rPr lang="en-US" sz="2000" dirty="0">
                <a:solidFill>
                  <a:srgbClr val="00B050"/>
                </a:solidFill>
              </a:rPr>
              <a:t> </a:t>
            </a:r>
          </a:p>
        </p:txBody>
      </p:sp>
    </p:spTree>
    <p:extLst>
      <p:ext uri="{BB962C8B-B14F-4D97-AF65-F5344CB8AC3E}">
        <p14:creationId xmlns:p14="http://schemas.microsoft.com/office/powerpoint/2010/main" val="11889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is a plurilateral agreement?</a:t>
            </a:r>
          </a:p>
          <a:p>
            <a:pPr marL="971550" lvl="1" indent="-514350">
              <a:buFont typeface="+mj-lt"/>
              <a:buAutoNum type="alphaLcParenR"/>
            </a:pPr>
            <a:r>
              <a:rPr lang="en-US" sz="2400" dirty="0">
                <a:ea typeface="Arial" pitchFamily="-65" charset="0"/>
                <a:cs typeface="Arial" pitchFamily="-65" charset="0"/>
              </a:rPr>
              <a:t>An agreement among countries that are not members of the WTO</a:t>
            </a:r>
          </a:p>
          <a:p>
            <a:pPr marL="971550" lvl="1" indent="-514350">
              <a:buFont typeface="+mj-lt"/>
              <a:buAutoNum type="alphaLcParenR"/>
            </a:pPr>
            <a:r>
              <a:rPr lang="en-US" sz="2400" dirty="0">
                <a:ea typeface="Arial" pitchFamily="-65" charset="0"/>
                <a:cs typeface="Arial" pitchFamily="-65" charset="0"/>
              </a:rPr>
              <a:t>A Free Trade Agreement, such as NAFTA</a:t>
            </a:r>
          </a:p>
          <a:p>
            <a:pPr marL="971550" lvl="1" indent="-514350">
              <a:buFont typeface="+mj-lt"/>
              <a:buAutoNum type="alphaLcParenR"/>
            </a:pPr>
            <a:r>
              <a:rPr lang="en-US" sz="2400" dirty="0">
                <a:ea typeface="Arial" pitchFamily="-65" charset="0"/>
                <a:cs typeface="Arial" pitchFamily="-65" charset="0"/>
              </a:rPr>
              <a:t>An decision by all WTO members to multiply their tariffs</a:t>
            </a:r>
          </a:p>
          <a:p>
            <a:pPr marL="971550" lvl="1" indent="-514350">
              <a:buFont typeface="+mj-lt"/>
              <a:buAutoNum type="alphaLcParenR"/>
            </a:pPr>
            <a:r>
              <a:rPr lang="en-US" sz="2400" dirty="0">
                <a:ea typeface="Arial" pitchFamily="-65" charset="0"/>
                <a:cs typeface="Arial" pitchFamily="-65" charset="0"/>
              </a:rPr>
              <a:t>An agreement that WTO members may sign or not, as they please</a:t>
            </a:r>
          </a:p>
          <a:p>
            <a:pPr marL="971550" lvl="1" indent="-514350">
              <a:buFont typeface="+mj-lt"/>
              <a:buAutoNum type="alphaLcParenR"/>
            </a:pPr>
            <a:r>
              <a:rPr lang="en-US" sz="2400" dirty="0">
                <a:ea typeface="Arial" pitchFamily="-65" charset="0"/>
                <a:cs typeface="Arial" pitchFamily="-65" charset="0"/>
              </a:rPr>
              <a:t>An agreement among a subset of WTO members that is not open to other members</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37338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2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68</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solidFill>
                  <a:schemeClr val="bg1">
                    <a:lumMod val="75000"/>
                  </a:schemeClr>
                </a:solidFill>
              </a:rPr>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723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69</a:t>
            </a:fld>
            <a:endParaRPr lang="en-US"/>
          </a:p>
        </p:txBody>
      </p:sp>
      <p:sp>
        <p:nvSpPr>
          <p:cNvPr id="74756" name="Rectangle 2"/>
          <p:cNvSpPr>
            <a:spLocks noGrp="1" noChangeArrowheads="1"/>
          </p:cNvSpPr>
          <p:nvPr>
            <p:ph type="title"/>
          </p:nvPr>
        </p:nvSpPr>
        <p:spPr/>
        <p:txBody>
          <a:bodyPr/>
          <a:lstStyle/>
          <a:p>
            <a:pPr eaLnBrk="1" hangingPunct="1"/>
            <a:r>
              <a:rPr lang="en-US"/>
              <a:t>WTO Current Issues</a:t>
            </a:r>
          </a:p>
        </p:txBody>
      </p:sp>
      <p:sp>
        <p:nvSpPr>
          <p:cNvPr id="296963" name="Rectangle 3"/>
          <p:cNvSpPr>
            <a:spLocks noGrp="1" noChangeArrowheads="1"/>
          </p:cNvSpPr>
          <p:nvPr>
            <p:ph type="body" idx="1"/>
          </p:nvPr>
        </p:nvSpPr>
        <p:spPr/>
        <p:txBody>
          <a:bodyPr/>
          <a:lstStyle/>
          <a:p>
            <a:pPr eaLnBrk="1" hangingPunct="1"/>
            <a:r>
              <a:rPr lang="en-US" dirty="0"/>
              <a:t>WTO Disputes</a:t>
            </a:r>
          </a:p>
          <a:p>
            <a:pPr lvl="1" eaLnBrk="1" hangingPunct="1"/>
            <a:r>
              <a:rPr lang="en-US" dirty="0">
                <a:ea typeface="Arial" charset="0"/>
                <a:cs typeface="Arial" charset="0"/>
              </a:rPr>
              <a:t>There have been 590 disputes brought to the WTO since its creation in 1995 (as of 10/1/19)</a:t>
            </a:r>
          </a:p>
          <a:p>
            <a:pPr lvl="1" eaLnBrk="1" hangingPunct="1"/>
            <a:r>
              <a:rPr lang="en-US" dirty="0">
                <a:ea typeface="Arial" charset="0"/>
                <a:cs typeface="Arial" charset="0"/>
              </a:rPr>
              <a:t>Some of the more notable are (or were)</a:t>
            </a:r>
          </a:p>
          <a:p>
            <a:pPr lvl="2" eaLnBrk="1" hangingPunct="1"/>
            <a:r>
              <a:rPr lang="en-US" dirty="0">
                <a:ea typeface="Arial" charset="0"/>
                <a:cs typeface="Arial" charset="0"/>
              </a:rPr>
              <a:t>EU ban on hormone treated beef (ruled by WTO to have no scientific basis)</a:t>
            </a:r>
          </a:p>
          <a:p>
            <a:pPr lvl="2" eaLnBrk="1" hangingPunct="1"/>
            <a:r>
              <a:rPr lang="en-US" dirty="0">
                <a:ea typeface="Arial" charset="0"/>
                <a:cs typeface="Arial" charset="0"/>
              </a:rPr>
              <a:t>US shrimp-turtle import prohibition (struck down by WTO)</a:t>
            </a:r>
          </a:p>
          <a:p>
            <a:pPr lvl="2" eaLnBrk="1" hangingPunct="1"/>
            <a:endParaRPr lang="en-US" dirty="0"/>
          </a:p>
        </p:txBody>
      </p:sp>
      <p:pic>
        <p:nvPicPr>
          <p:cNvPr id="296964" name="Picture 4" descr="bd08902_[1]"/>
          <p:cNvPicPr>
            <a:picLocks noChangeAspect="1" noChangeArrowheads="1"/>
          </p:cNvPicPr>
          <p:nvPr/>
        </p:nvPicPr>
        <p:blipFill>
          <a:blip r:embed="rId2"/>
          <a:srcRect/>
          <a:stretch>
            <a:fillRect/>
          </a:stretch>
        </p:blipFill>
        <p:spPr bwMode="auto">
          <a:xfrm>
            <a:off x="6172200" y="4932363"/>
            <a:ext cx="1519238" cy="1316037"/>
          </a:xfrm>
          <a:prstGeom prst="rect">
            <a:avLst/>
          </a:prstGeom>
          <a:noFill/>
          <a:ln w="9525">
            <a:noFill/>
            <a:miter lim="800000"/>
            <a:headEnd/>
            <a:tailEnd/>
          </a:ln>
        </p:spPr>
      </p:pic>
      <p:pic>
        <p:nvPicPr>
          <p:cNvPr id="296965" name="Picture 5" descr="j0391444[1]"/>
          <p:cNvPicPr>
            <a:picLocks noChangeAspect="1" noChangeArrowheads="1"/>
          </p:cNvPicPr>
          <p:nvPr/>
        </p:nvPicPr>
        <p:blipFill>
          <a:blip r:embed="rId3"/>
          <a:srcRect/>
          <a:stretch>
            <a:fillRect/>
          </a:stretch>
        </p:blipFill>
        <p:spPr bwMode="auto">
          <a:xfrm>
            <a:off x="4343400" y="5029200"/>
            <a:ext cx="1824038" cy="1049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6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09A238-629F-8845-BBF0-E15137FC99C8}"/>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D3FD089D-DB93-B74B-8768-B4FEB9C155EA}"/>
              </a:ext>
            </a:extLst>
          </p:cNvPr>
          <p:cNvSpPr>
            <a:spLocks noGrp="1"/>
          </p:cNvSpPr>
          <p:nvPr>
            <p:ph type="sldNum" sz="quarter" idx="12"/>
          </p:nvPr>
        </p:nvSpPr>
        <p:spPr/>
        <p:txBody>
          <a:bodyPr/>
          <a:lstStyle/>
          <a:p>
            <a:pPr>
              <a:defRPr/>
            </a:pPr>
            <a:fld id="{503EDDB4-E9AB-FB41-8CE8-C6D92DF12111}" type="slidenum">
              <a:rPr lang="en-US" smtClean="0"/>
              <a:pPr>
                <a:defRPr/>
              </a:pPr>
              <a:t>7</a:t>
            </a:fld>
            <a:endParaRPr lang="en-US"/>
          </a:p>
        </p:txBody>
      </p:sp>
      <p:pic>
        <p:nvPicPr>
          <p:cNvPr id="2" name="Picture 1">
            <a:extLst>
              <a:ext uri="{FF2B5EF4-FFF2-40B4-BE49-F238E27FC236}">
                <a16:creationId xmlns:a16="http://schemas.microsoft.com/office/drawing/2014/main" id="{AB4764D3-984B-6445-A046-B35D8F91B43F}"/>
              </a:ext>
            </a:extLst>
          </p:cNvPr>
          <p:cNvPicPr>
            <a:picLocks noChangeAspect="1"/>
          </p:cNvPicPr>
          <p:nvPr/>
        </p:nvPicPr>
        <p:blipFill>
          <a:blip r:embed="rId2"/>
          <a:stretch>
            <a:fillRect/>
          </a:stretch>
        </p:blipFill>
        <p:spPr>
          <a:xfrm>
            <a:off x="1972949" y="0"/>
            <a:ext cx="5198102" cy="6858000"/>
          </a:xfrm>
          <a:prstGeom prst="rect">
            <a:avLst/>
          </a:prstGeom>
        </p:spPr>
      </p:pic>
    </p:spTree>
    <p:extLst>
      <p:ext uri="{BB962C8B-B14F-4D97-AF65-F5344CB8AC3E}">
        <p14:creationId xmlns:p14="http://schemas.microsoft.com/office/powerpoint/2010/main" val="799664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70</a:t>
            </a:fld>
            <a:endParaRPr lang="en-US"/>
          </a:p>
        </p:txBody>
      </p:sp>
      <p:sp>
        <p:nvSpPr>
          <p:cNvPr id="74756" name="Rectangle 2"/>
          <p:cNvSpPr>
            <a:spLocks noGrp="1" noChangeArrowheads="1"/>
          </p:cNvSpPr>
          <p:nvPr>
            <p:ph type="title"/>
          </p:nvPr>
        </p:nvSpPr>
        <p:spPr/>
        <p:txBody>
          <a:bodyPr/>
          <a:lstStyle/>
          <a:p>
            <a:pPr eaLnBrk="1" hangingPunct="1"/>
            <a:r>
              <a:rPr lang="en-US"/>
              <a:t>WTO Current Issues</a:t>
            </a:r>
          </a:p>
        </p:txBody>
      </p:sp>
      <p:sp>
        <p:nvSpPr>
          <p:cNvPr id="296963" name="Rectangle 3"/>
          <p:cNvSpPr>
            <a:spLocks noGrp="1" noChangeArrowheads="1"/>
          </p:cNvSpPr>
          <p:nvPr>
            <p:ph type="body" idx="1"/>
          </p:nvPr>
        </p:nvSpPr>
        <p:spPr/>
        <p:txBody>
          <a:bodyPr/>
          <a:lstStyle/>
          <a:p>
            <a:pPr eaLnBrk="1" hangingPunct="1"/>
            <a:r>
              <a:rPr lang="en-US" dirty="0"/>
              <a:t>WTO Disputes</a:t>
            </a:r>
          </a:p>
          <a:p>
            <a:pPr lvl="1" eaLnBrk="1" hangingPunct="1"/>
            <a:r>
              <a:rPr lang="en-US" dirty="0">
                <a:ea typeface="Arial" charset="0"/>
                <a:cs typeface="Arial" charset="0"/>
              </a:rPr>
              <a:t>More</a:t>
            </a:r>
          </a:p>
          <a:p>
            <a:pPr lvl="2" eaLnBrk="1" hangingPunct="1"/>
            <a:r>
              <a:rPr lang="en-US" dirty="0"/>
              <a:t>Boeing-Airbus dispute over subsidies by EU and US (WTO ruled that both were using illegal subsidies)</a:t>
            </a:r>
          </a:p>
          <a:p>
            <a:pPr lvl="2" eaLnBrk="1" hangingPunct="1"/>
            <a:r>
              <a:rPr lang="en-US" dirty="0"/>
              <a:t>Canada and Mexico complaint about US Country-of-Origin Labeling (COOL) law for meats (WTO ruled against US law)</a:t>
            </a:r>
          </a:p>
        </p:txBody>
      </p:sp>
    </p:spTree>
    <p:extLst>
      <p:ext uri="{BB962C8B-B14F-4D97-AF65-F5344CB8AC3E}">
        <p14:creationId xmlns:p14="http://schemas.microsoft.com/office/powerpoint/2010/main" val="16822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71</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solidFill>
                  <a:schemeClr val="bg1">
                    <a:lumMod val="75000"/>
                  </a:schemeClr>
                </a:solidFill>
              </a:rPr>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ea typeface="Arial" charset="0"/>
                <a:cs typeface="Arial" charset="0"/>
              </a:rPr>
              <a:t>Other Issues</a:t>
            </a:r>
          </a:p>
          <a:p>
            <a:pPr eaLnBrk="1" hangingPunct="1">
              <a:lnSpc>
                <a:spcPct val="90000"/>
              </a:lnSpc>
            </a:pPr>
            <a:r>
              <a:rPr lang="en-US" sz="2400" dirty="0">
                <a:solidFill>
                  <a:schemeClr val="bg1">
                    <a:lumMod val="75000"/>
                  </a:schemeClr>
                </a:solidFill>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97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72</a:t>
            </a:fld>
            <a:endParaRPr lang="en-US"/>
          </a:p>
        </p:txBody>
      </p:sp>
      <p:sp>
        <p:nvSpPr>
          <p:cNvPr id="74756" name="Rectangle 2"/>
          <p:cNvSpPr>
            <a:spLocks noGrp="1" noChangeArrowheads="1"/>
          </p:cNvSpPr>
          <p:nvPr>
            <p:ph type="title"/>
          </p:nvPr>
        </p:nvSpPr>
        <p:spPr/>
        <p:txBody>
          <a:bodyPr/>
          <a:lstStyle/>
          <a:p>
            <a:pPr eaLnBrk="1" hangingPunct="1"/>
            <a:r>
              <a:rPr lang="en-US"/>
              <a:t>WTO Current Issues</a:t>
            </a:r>
          </a:p>
        </p:txBody>
      </p:sp>
      <p:sp>
        <p:nvSpPr>
          <p:cNvPr id="296963" name="Rectangle 3"/>
          <p:cNvSpPr>
            <a:spLocks noGrp="1" noChangeArrowheads="1"/>
          </p:cNvSpPr>
          <p:nvPr>
            <p:ph type="body" idx="1"/>
          </p:nvPr>
        </p:nvSpPr>
        <p:spPr/>
        <p:txBody>
          <a:bodyPr/>
          <a:lstStyle/>
          <a:p>
            <a:pPr eaLnBrk="1" hangingPunct="1"/>
            <a:r>
              <a:rPr lang="en-US" dirty="0"/>
              <a:t>Other WTO Issues</a:t>
            </a:r>
          </a:p>
          <a:p>
            <a:pPr lvl="1" eaLnBrk="1" hangingPunct="1"/>
            <a:r>
              <a:rPr lang="en-US" dirty="0"/>
              <a:t>Independence </a:t>
            </a:r>
          </a:p>
          <a:p>
            <a:pPr lvl="2" eaLnBrk="1" hangingPunct="1"/>
            <a:r>
              <a:rPr lang="en-US" sz="2000" dirty="0"/>
              <a:t>US (under Obama) vetoed reappointment of a member of the Appellate Body</a:t>
            </a:r>
          </a:p>
          <a:p>
            <a:pPr lvl="2" eaLnBrk="1" hangingPunct="1"/>
            <a:r>
              <a:rPr lang="en-US" sz="2000" dirty="0"/>
              <a:t>He had found against the US in several cases</a:t>
            </a:r>
          </a:p>
          <a:p>
            <a:pPr lvl="2" eaLnBrk="1" hangingPunct="1"/>
            <a:r>
              <a:rPr lang="en-US" sz="2000" dirty="0"/>
              <a:t>Others worried that this would undermine the body’s independence</a:t>
            </a:r>
          </a:p>
          <a:p>
            <a:pPr lvl="2" eaLnBrk="1" hangingPunct="1"/>
            <a:r>
              <a:rPr lang="en-US" sz="2000" dirty="0"/>
              <a:t>It made US look like a bully to others</a:t>
            </a:r>
          </a:p>
          <a:p>
            <a:pPr lvl="1" eaLnBrk="1" hangingPunct="1"/>
            <a:r>
              <a:rPr lang="en-US" dirty="0"/>
              <a:t>Since then, US under Trump has blocked further appointments (see Schlesinger)</a:t>
            </a:r>
          </a:p>
          <a:p>
            <a:pPr lvl="2" eaLnBrk="1" hangingPunct="1"/>
            <a:r>
              <a:rPr lang="en-US" sz="2000" dirty="0"/>
              <a:t>The Appellate Body may soon (Dec 2019) lack a quorum to make decisions.</a:t>
            </a:r>
          </a:p>
        </p:txBody>
      </p:sp>
    </p:spTree>
    <p:extLst>
      <p:ext uri="{BB962C8B-B14F-4D97-AF65-F5344CB8AC3E}">
        <p14:creationId xmlns:p14="http://schemas.microsoft.com/office/powerpoint/2010/main" val="1755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69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73</a:t>
            </a:fld>
            <a:endParaRPr lang="en-US"/>
          </a:p>
        </p:txBody>
      </p:sp>
      <p:sp>
        <p:nvSpPr>
          <p:cNvPr id="74756" name="Rectangle 2"/>
          <p:cNvSpPr>
            <a:spLocks noGrp="1" noChangeArrowheads="1"/>
          </p:cNvSpPr>
          <p:nvPr>
            <p:ph type="title"/>
          </p:nvPr>
        </p:nvSpPr>
        <p:spPr/>
        <p:txBody>
          <a:bodyPr/>
          <a:lstStyle/>
          <a:p>
            <a:pPr eaLnBrk="1" hangingPunct="1"/>
            <a:r>
              <a:rPr lang="en-US"/>
              <a:t>WTO Current Issues</a:t>
            </a:r>
          </a:p>
        </p:txBody>
      </p:sp>
      <p:sp>
        <p:nvSpPr>
          <p:cNvPr id="296963" name="Rectangle 3"/>
          <p:cNvSpPr>
            <a:spLocks noGrp="1" noChangeArrowheads="1"/>
          </p:cNvSpPr>
          <p:nvPr>
            <p:ph type="body" idx="1"/>
          </p:nvPr>
        </p:nvSpPr>
        <p:spPr/>
        <p:txBody>
          <a:bodyPr/>
          <a:lstStyle/>
          <a:p>
            <a:pPr eaLnBrk="1" hangingPunct="1"/>
            <a:r>
              <a:rPr lang="en-US" dirty="0"/>
              <a:t>Other WTO Issues</a:t>
            </a:r>
          </a:p>
          <a:p>
            <a:pPr lvl="1" eaLnBrk="1" hangingPunct="1"/>
            <a:r>
              <a:rPr lang="en-US" dirty="0"/>
              <a:t>China’s “market economy status” (see Schlesinger)</a:t>
            </a:r>
          </a:p>
          <a:p>
            <a:pPr lvl="2" eaLnBrk="1" hangingPunct="1"/>
            <a:r>
              <a:rPr lang="en-US" dirty="0"/>
              <a:t>Because China is currently classed as a non-market economy, its prices need not be used in deciding anti-dumping cases</a:t>
            </a:r>
          </a:p>
          <a:p>
            <a:pPr lvl="2" eaLnBrk="1" hangingPunct="1"/>
            <a:r>
              <a:rPr lang="en-US" dirty="0"/>
              <a:t>This leaves others free to base dumping decisions on prices in other countries, hurting China</a:t>
            </a:r>
          </a:p>
          <a:p>
            <a:pPr lvl="2" eaLnBrk="1" hangingPunct="1"/>
            <a:r>
              <a:rPr lang="en-US" dirty="0"/>
              <a:t>China is arguing for market economy status, and the issue is likely to be addressed soon by the Appellate Body</a:t>
            </a:r>
          </a:p>
        </p:txBody>
      </p:sp>
    </p:spTree>
    <p:extLst>
      <p:ext uri="{BB962C8B-B14F-4D97-AF65-F5344CB8AC3E}">
        <p14:creationId xmlns:p14="http://schemas.microsoft.com/office/powerpoint/2010/main" val="302800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is the Appellate Body of the WTO?</a:t>
            </a:r>
          </a:p>
          <a:p>
            <a:pPr marL="971550" lvl="1" indent="-514350">
              <a:buFont typeface="+mj-lt"/>
              <a:buAutoNum type="alphaLcParenR"/>
            </a:pPr>
            <a:r>
              <a:rPr lang="en-US" sz="2400" dirty="0">
                <a:ea typeface="Arial" pitchFamily="-65" charset="0"/>
                <a:cs typeface="Arial" pitchFamily="-65" charset="0"/>
              </a:rPr>
              <a:t>It is the name of the building in Geneva, Switzerland, where the WTO is located</a:t>
            </a:r>
          </a:p>
          <a:p>
            <a:pPr marL="971550" lvl="1" indent="-514350">
              <a:buFont typeface="+mj-lt"/>
              <a:buAutoNum type="alphaLcParenR"/>
            </a:pPr>
            <a:r>
              <a:rPr lang="en-US" sz="2400" dirty="0">
                <a:ea typeface="Arial" pitchFamily="-65" charset="0"/>
                <a:cs typeface="Arial" pitchFamily="-65" charset="0"/>
              </a:rPr>
              <a:t>The committee that reviews the decisions of most dispute settlement cases</a:t>
            </a:r>
          </a:p>
          <a:p>
            <a:pPr marL="971550" lvl="1" indent="-514350">
              <a:buFont typeface="+mj-lt"/>
              <a:buAutoNum type="alphaLcParenR"/>
            </a:pPr>
            <a:r>
              <a:rPr lang="en-US" sz="2400" dirty="0">
                <a:ea typeface="Arial" pitchFamily="-65" charset="0"/>
                <a:cs typeface="Arial" pitchFamily="-65" charset="0"/>
              </a:rPr>
              <a:t>The agency that oversees the naming of products that are traded internationally</a:t>
            </a:r>
          </a:p>
          <a:p>
            <a:pPr marL="971550" lvl="1" indent="-514350">
              <a:buFont typeface="+mj-lt"/>
              <a:buAutoNum type="alphaLcParenR"/>
            </a:pPr>
            <a:r>
              <a:rPr lang="en-US" sz="2400" dirty="0">
                <a:ea typeface="Arial" pitchFamily="-65" charset="0"/>
                <a:cs typeface="Arial" pitchFamily="-65" charset="0"/>
              </a:rPr>
              <a:t>The panel that makes the initial decision about whether a country has violated WTO rules</a:t>
            </a:r>
          </a:p>
          <a:p>
            <a:pPr marL="971550" lvl="1" indent="-514350">
              <a:buFont typeface="+mj-lt"/>
              <a:buAutoNum type="alphaLcParenR"/>
            </a:pPr>
            <a:r>
              <a:rPr lang="en-US" sz="2400" dirty="0">
                <a:ea typeface="Arial" pitchFamily="-65" charset="0"/>
                <a:cs typeface="Arial" pitchFamily="-65" charset="0"/>
              </a:rPr>
              <a:t>The document spelling out the rules of the WTO</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457200" y="25146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7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does China want to be treated as a market economy?</a:t>
            </a:r>
          </a:p>
          <a:p>
            <a:pPr marL="971550" lvl="1" indent="-514350">
              <a:buFont typeface="+mj-lt"/>
              <a:buAutoNum type="alphaLcParenR"/>
            </a:pPr>
            <a:r>
              <a:rPr lang="en-US" sz="2400" dirty="0">
                <a:ea typeface="Arial" pitchFamily="-65" charset="0"/>
                <a:cs typeface="Arial" pitchFamily="-65" charset="0"/>
              </a:rPr>
              <a:t>This would make it exempt from other countries’ tariffs</a:t>
            </a:r>
          </a:p>
          <a:p>
            <a:pPr marL="971550" lvl="1" indent="-514350">
              <a:buFont typeface="+mj-lt"/>
              <a:buAutoNum type="alphaLcParenR"/>
            </a:pPr>
            <a:r>
              <a:rPr lang="en-US" sz="2400" dirty="0">
                <a:ea typeface="Arial" pitchFamily="-65" charset="0"/>
                <a:cs typeface="Arial" pitchFamily="-65" charset="0"/>
              </a:rPr>
              <a:t>It’s a matter of national pride, as this was an objective of Chairman Mao</a:t>
            </a:r>
          </a:p>
          <a:p>
            <a:pPr marL="971550" lvl="1" indent="-514350">
              <a:buFont typeface="+mj-lt"/>
              <a:buAutoNum type="alphaLcParenR"/>
            </a:pPr>
            <a:r>
              <a:rPr lang="en-US" sz="2400" dirty="0">
                <a:ea typeface="Arial" pitchFamily="-65" charset="0"/>
                <a:cs typeface="Arial" pitchFamily="-65" charset="0"/>
              </a:rPr>
              <a:t>Market-economy status would allow it to subsidize exports</a:t>
            </a:r>
          </a:p>
          <a:p>
            <a:pPr marL="971550" lvl="1" indent="-514350">
              <a:buFont typeface="+mj-lt"/>
              <a:buAutoNum type="alphaLcParenR"/>
            </a:pPr>
            <a:r>
              <a:rPr lang="en-US" sz="2400" dirty="0">
                <a:ea typeface="Arial" pitchFamily="-65" charset="0"/>
                <a:cs typeface="Arial" pitchFamily="-65" charset="0"/>
              </a:rPr>
              <a:t>Market-economy status would lead to smaller anti-dumping duties against it</a:t>
            </a:r>
          </a:p>
          <a:p>
            <a:pPr marL="971550" lvl="1" indent="-514350">
              <a:buFont typeface="+mj-lt"/>
              <a:buAutoNum type="alphaLcParenR"/>
            </a:pPr>
            <a:r>
              <a:rPr lang="en-US" sz="2400" dirty="0">
                <a:ea typeface="Arial" pitchFamily="-65" charset="0"/>
                <a:cs typeface="Arial" pitchFamily="-65" charset="0"/>
              </a:rPr>
              <a:t>International banks refuse to lend to firms in a non-market economy</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45720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9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Lecture 9:  WTO</a:t>
            </a:r>
          </a:p>
        </p:txBody>
      </p:sp>
      <p:sp>
        <p:nvSpPr>
          <p:cNvPr id="21507" name="Slide Number Placeholder 5"/>
          <p:cNvSpPr>
            <a:spLocks noGrp="1"/>
          </p:cNvSpPr>
          <p:nvPr>
            <p:ph type="sldNum" sz="quarter" idx="12"/>
          </p:nvPr>
        </p:nvSpPr>
        <p:spPr>
          <a:noFill/>
        </p:spPr>
        <p:txBody>
          <a:bodyPr/>
          <a:lstStyle/>
          <a:p>
            <a:fld id="{B9C4647B-13E2-974F-AE46-7ECE7F469E0E}" type="slidenum">
              <a:rPr lang="en-US" smtClean="0"/>
              <a:pPr/>
              <a:t>76</a:t>
            </a:fld>
            <a:endParaRPr lang="en-US"/>
          </a:p>
        </p:txBody>
      </p:sp>
      <p:sp>
        <p:nvSpPr>
          <p:cNvPr id="21508" name="Rectangle 2"/>
          <p:cNvSpPr>
            <a:spLocks noGrp="1" noChangeArrowheads="1"/>
          </p:cNvSpPr>
          <p:nvPr>
            <p:ph type="title"/>
          </p:nvPr>
        </p:nvSpPr>
        <p:spPr/>
        <p:txBody>
          <a:bodyPr/>
          <a:lstStyle/>
          <a:p>
            <a:pPr eaLnBrk="1" hangingPunct="1"/>
            <a:r>
              <a:rPr lang="en-US" sz="4000"/>
              <a:t>Outline: World Trade Arrangements </a:t>
            </a:r>
            <a:br>
              <a:rPr lang="en-US" sz="4000"/>
            </a:br>
            <a:r>
              <a:rPr lang="en-US" sz="4000"/>
              <a:t>and the WTO</a:t>
            </a:r>
          </a:p>
        </p:txBody>
      </p:sp>
      <p:sp>
        <p:nvSpPr>
          <p:cNvPr id="21509" name="Rectangle 3"/>
          <p:cNvSpPr>
            <a:spLocks noGrp="1" noChangeArrowheads="1"/>
          </p:cNvSpPr>
          <p:nvPr>
            <p:ph type="body" idx="1"/>
          </p:nvPr>
        </p:nvSpPr>
        <p:spPr/>
        <p:txBody>
          <a:bodyPr/>
          <a:lstStyle/>
          <a:p>
            <a:pPr eaLnBrk="1" hangingPunct="1">
              <a:lnSpc>
                <a:spcPct val="90000"/>
              </a:lnSpc>
            </a:pPr>
            <a:r>
              <a:rPr lang="en-US" sz="2400" dirty="0">
                <a:solidFill>
                  <a:schemeClr val="bg1">
                    <a:lumMod val="75000"/>
                  </a:schemeClr>
                </a:solidFill>
              </a:rPr>
              <a:t>International Organizations</a:t>
            </a:r>
          </a:p>
          <a:p>
            <a:pPr eaLnBrk="1" hangingPunct="1">
              <a:lnSpc>
                <a:spcPct val="90000"/>
              </a:lnSpc>
            </a:pPr>
            <a:r>
              <a:rPr lang="en-US" sz="2400" dirty="0">
                <a:solidFill>
                  <a:schemeClr val="bg1">
                    <a:lumMod val="75000"/>
                  </a:schemeClr>
                </a:solidFill>
              </a:rPr>
              <a:t>World Trade Organization</a:t>
            </a:r>
          </a:p>
          <a:p>
            <a:pPr lvl="1" eaLnBrk="1" hangingPunct="1">
              <a:lnSpc>
                <a:spcPct val="90000"/>
              </a:lnSpc>
            </a:pPr>
            <a:r>
              <a:rPr lang="en-US" sz="2000" dirty="0">
                <a:solidFill>
                  <a:schemeClr val="bg1">
                    <a:lumMod val="75000"/>
                  </a:schemeClr>
                </a:solidFill>
              </a:rPr>
              <a:t>History, as GATT</a:t>
            </a:r>
          </a:p>
          <a:p>
            <a:pPr lvl="1" eaLnBrk="1" hangingPunct="1">
              <a:lnSpc>
                <a:spcPct val="90000"/>
              </a:lnSpc>
            </a:pPr>
            <a:r>
              <a:rPr lang="en-US" sz="2000" dirty="0">
                <a:solidFill>
                  <a:schemeClr val="bg1">
                    <a:lumMod val="75000"/>
                  </a:schemeClr>
                </a:solidFill>
              </a:rPr>
              <a:t>GATT Rounds</a:t>
            </a:r>
          </a:p>
          <a:p>
            <a:pPr lvl="1" eaLnBrk="1" hangingPunct="1">
              <a:lnSpc>
                <a:spcPct val="90000"/>
              </a:lnSpc>
            </a:pPr>
            <a:r>
              <a:rPr lang="en-US" sz="2000" dirty="0">
                <a:solidFill>
                  <a:schemeClr val="bg1">
                    <a:lumMod val="75000"/>
                  </a:schemeClr>
                </a:solidFill>
              </a:rPr>
              <a:t>WTO Today</a:t>
            </a:r>
          </a:p>
          <a:p>
            <a:pPr lvl="1" eaLnBrk="1" hangingPunct="1">
              <a:lnSpc>
                <a:spcPct val="90000"/>
              </a:lnSpc>
            </a:pPr>
            <a:r>
              <a:rPr lang="en-US" sz="2000" dirty="0">
                <a:solidFill>
                  <a:schemeClr val="bg1">
                    <a:lumMod val="75000"/>
                  </a:schemeClr>
                </a:solidFill>
              </a:rPr>
              <a:t>Functions</a:t>
            </a:r>
          </a:p>
          <a:p>
            <a:pPr eaLnBrk="1" hangingPunct="1">
              <a:lnSpc>
                <a:spcPct val="90000"/>
              </a:lnSpc>
            </a:pPr>
            <a:r>
              <a:rPr lang="en-US" sz="2400" dirty="0">
                <a:solidFill>
                  <a:schemeClr val="bg1">
                    <a:lumMod val="75000"/>
                  </a:schemeClr>
                </a:solidFill>
              </a:rPr>
              <a:t>Current Issues</a:t>
            </a:r>
          </a:p>
          <a:p>
            <a:pPr lvl="1" eaLnBrk="1" hangingPunct="1">
              <a:lnSpc>
                <a:spcPct val="90000"/>
              </a:lnSpc>
            </a:pPr>
            <a:r>
              <a:rPr lang="en-US" sz="2000" dirty="0">
                <a:solidFill>
                  <a:schemeClr val="bg1">
                    <a:lumMod val="75000"/>
                  </a:schemeClr>
                </a:solidFill>
              </a:rPr>
              <a:t>Seattle Protests and Beyond</a:t>
            </a:r>
          </a:p>
          <a:p>
            <a:pPr lvl="1" eaLnBrk="1" hangingPunct="1">
              <a:lnSpc>
                <a:spcPct val="90000"/>
              </a:lnSpc>
            </a:pPr>
            <a:r>
              <a:rPr lang="en-US" sz="2000" dirty="0">
                <a:solidFill>
                  <a:schemeClr val="bg1">
                    <a:lumMod val="75000"/>
                  </a:schemeClr>
                </a:solidFill>
              </a:rPr>
              <a:t>Doha Round</a:t>
            </a:r>
            <a:endParaRPr lang="en-US" sz="2000" dirty="0">
              <a:solidFill>
                <a:schemeClr val="bg1">
                  <a:lumMod val="75000"/>
                </a:schemeClr>
              </a:solidFill>
              <a:ea typeface="Arial" charset="0"/>
              <a:cs typeface="Arial" charset="0"/>
            </a:endParaRPr>
          </a:p>
          <a:p>
            <a:pPr lvl="1" eaLnBrk="1" hangingPunct="1">
              <a:lnSpc>
                <a:spcPct val="90000"/>
              </a:lnSpc>
            </a:pPr>
            <a:r>
              <a:rPr lang="en-US" sz="2000" dirty="0">
                <a:solidFill>
                  <a:schemeClr val="bg1">
                    <a:lumMod val="75000"/>
                  </a:schemeClr>
                </a:solidFill>
                <a:ea typeface="Arial" charset="0"/>
                <a:cs typeface="Arial" charset="0"/>
              </a:rPr>
              <a:t>Disputes</a:t>
            </a:r>
          </a:p>
          <a:p>
            <a:pPr lvl="1" eaLnBrk="1" hangingPunct="1">
              <a:lnSpc>
                <a:spcPct val="90000"/>
              </a:lnSpc>
            </a:pPr>
            <a:r>
              <a:rPr lang="en-US" sz="2000" dirty="0">
                <a:solidFill>
                  <a:schemeClr val="bg1">
                    <a:lumMod val="75000"/>
                  </a:schemeClr>
                </a:solidFill>
                <a:ea typeface="Arial" charset="0"/>
                <a:cs typeface="Arial" charset="0"/>
              </a:rPr>
              <a:t>Other Issues</a:t>
            </a:r>
          </a:p>
          <a:p>
            <a:pPr eaLnBrk="1" hangingPunct="1">
              <a:lnSpc>
                <a:spcPct val="90000"/>
              </a:lnSpc>
            </a:pPr>
            <a:r>
              <a:rPr lang="en-US" sz="2400" dirty="0">
                <a:ea typeface="Arial" charset="0"/>
                <a:cs typeface="Arial" charset="0"/>
              </a:rPr>
              <a:t>WTO Critiques</a:t>
            </a:r>
          </a:p>
          <a:p>
            <a:pPr lvl="1" eaLnBrk="1" hangingPunct="1">
              <a:lnSpc>
                <a:spcPct val="90000"/>
              </a:lnSpc>
            </a:pPr>
            <a:endParaRPr lang="en-US" sz="2000" dirty="0">
              <a:ea typeface="Arial" charset="0"/>
              <a:cs typeface="Arial" charset="0"/>
            </a:endParaRPr>
          </a:p>
          <a:p>
            <a:pPr lvl="1" eaLnBrk="1" hangingPunct="1">
              <a:lnSpc>
                <a:spcPct val="90000"/>
              </a:lnSpc>
            </a:pPr>
            <a:endParaRPr lang="en-US" sz="20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191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77</a:t>
            </a:fld>
            <a:endParaRPr lang="en-US"/>
          </a:p>
        </p:txBody>
      </p:sp>
      <p:sp>
        <p:nvSpPr>
          <p:cNvPr id="74756" name="Rectangle 2"/>
          <p:cNvSpPr>
            <a:spLocks noGrp="1" noChangeArrowheads="1"/>
          </p:cNvSpPr>
          <p:nvPr>
            <p:ph type="title"/>
          </p:nvPr>
        </p:nvSpPr>
        <p:spPr/>
        <p:txBody>
          <a:bodyPr/>
          <a:lstStyle/>
          <a:p>
            <a:pPr eaLnBrk="1" hangingPunct="1"/>
            <a:r>
              <a:rPr lang="en-US" dirty="0"/>
              <a:t>WTO Critiques</a:t>
            </a:r>
          </a:p>
        </p:txBody>
      </p:sp>
      <p:sp>
        <p:nvSpPr>
          <p:cNvPr id="296963" name="Rectangle 3"/>
          <p:cNvSpPr>
            <a:spLocks noGrp="1" noChangeArrowheads="1"/>
          </p:cNvSpPr>
          <p:nvPr>
            <p:ph type="body" idx="1"/>
          </p:nvPr>
        </p:nvSpPr>
        <p:spPr>
          <a:xfrm>
            <a:off x="457200" y="1295400"/>
            <a:ext cx="8229600" cy="4525963"/>
          </a:xfrm>
        </p:spPr>
        <p:txBody>
          <a:bodyPr/>
          <a:lstStyle/>
          <a:p>
            <a:pPr eaLnBrk="1" hangingPunct="1"/>
            <a:r>
              <a:rPr lang="en-US" dirty="0"/>
              <a:t>Trump</a:t>
            </a:r>
          </a:p>
          <a:p>
            <a:pPr lvl="1" eaLnBrk="1" hangingPunct="1"/>
            <a:r>
              <a:rPr lang="en-US" sz="2400" dirty="0"/>
              <a:t>Oct 25, 2017, on Fox interview with Lou Dobbs:</a:t>
            </a:r>
          </a:p>
          <a:p>
            <a:pPr lvl="2"/>
            <a:r>
              <a:rPr lang="en-US" sz="1800" dirty="0"/>
              <a:t>“The WTO, World Trade Organization, was set up for the benefit for everybody but us.”</a:t>
            </a:r>
          </a:p>
          <a:p>
            <a:pPr lvl="2"/>
            <a:r>
              <a:rPr lang="en-US" sz="1800" dirty="0"/>
              <a:t>“we lose the lawsuits, almost all of the lawsuits … within the WTO”</a:t>
            </a:r>
          </a:p>
          <a:p>
            <a:pPr lvl="1" eaLnBrk="1" hangingPunct="1"/>
            <a:r>
              <a:rPr lang="en-US" sz="2400" dirty="0"/>
              <a:t> In fact, like other countries, US </a:t>
            </a:r>
          </a:p>
          <a:p>
            <a:pPr lvl="2"/>
            <a:r>
              <a:rPr lang="en-US" sz="1800" dirty="0"/>
              <a:t>Wins most of the cases it brings</a:t>
            </a:r>
          </a:p>
          <a:p>
            <a:pPr lvl="2"/>
            <a:r>
              <a:rPr lang="en-US" sz="1800" dirty="0"/>
              <a:t>Loses most the cases brought against it</a:t>
            </a:r>
          </a:p>
          <a:p>
            <a:pPr lvl="1"/>
            <a:r>
              <a:rPr lang="en-US" sz="2400" dirty="0"/>
              <a:t>Since 1995, in all cases complainant has won 90%</a:t>
            </a:r>
          </a:p>
          <a:p>
            <a:pPr lvl="2"/>
            <a:r>
              <a:rPr lang="en-US" sz="1800" dirty="0"/>
              <a:t>As complainant, US has won 91%</a:t>
            </a:r>
          </a:p>
          <a:p>
            <a:pPr lvl="2"/>
            <a:r>
              <a:rPr lang="en-US" sz="1800" dirty="0"/>
              <a:t>As respondent, US has lost 89%</a:t>
            </a:r>
          </a:p>
          <a:p>
            <a:pPr lvl="1"/>
            <a:r>
              <a:rPr lang="en-US" sz="2200" dirty="0"/>
              <a:t>But…Trump may be closer to right if we’ve been respondent much more than complainant</a:t>
            </a:r>
          </a:p>
          <a:p>
            <a:pPr eaLnBrk="1" hangingPunct="1"/>
            <a:endParaRPr lang="en-US" dirty="0"/>
          </a:p>
          <a:p>
            <a:pPr eaLnBrk="1" hangingPunct="1"/>
            <a:endParaRPr lang="en-US" dirty="0"/>
          </a:p>
        </p:txBody>
      </p:sp>
    </p:spTree>
    <p:extLst>
      <p:ext uri="{BB962C8B-B14F-4D97-AF65-F5344CB8AC3E}">
        <p14:creationId xmlns:p14="http://schemas.microsoft.com/office/powerpoint/2010/main" val="15472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6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6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6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6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78</a:t>
            </a:fld>
            <a:endParaRPr lang="en-US"/>
          </a:p>
        </p:txBody>
      </p:sp>
      <p:sp>
        <p:nvSpPr>
          <p:cNvPr id="74756" name="Rectangle 2"/>
          <p:cNvSpPr>
            <a:spLocks noGrp="1" noChangeArrowheads="1"/>
          </p:cNvSpPr>
          <p:nvPr>
            <p:ph type="title"/>
          </p:nvPr>
        </p:nvSpPr>
        <p:spPr/>
        <p:txBody>
          <a:bodyPr/>
          <a:lstStyle/>
          <a:p>
            <a:pPr eaLnBrk="1" hangingPunct="1"/>
            <a:r>
              <a:rPr lang="en-US" dirty="0"/>
              <a:t>WTO Critiques</a:t>
            </a:r>
          </a:p>
        </p:txBody>
      </p:sp>
      <p:sp>
        <p:nvSpPr>
          <p:cNvPr id="296963" name="Rectangle 3"/>
          <p:cNvSpPr>
            <a:spLocks noGrp="1" noChangeArrowheads="1"/>
          </p:cNvSpPr>
          <p:nvPr>
            <p:ph type="body" idx="1"/>
          </p:nvPr>
        </p:nvSpPr>
        <p:spPr/>
        <p:txBody>
          <a:bodyPr/>
          <a:lstStyle/>
          <a:p>
            <a:pPr eaLnBrk="1" hangingPunct="1"/>
            <a:r>
              <a:rPr lang="en-US" dirty="0"/>
              <a:t>Trump</a:t>
            </a:r>
          </a:p>
          <a:p>
            <a:pPr lvl="1" eaLnBrk="1" hangingPunct="1"/>
            <a:r>
              <a:rPr lang="en-US" dirty="0"/>
              <a:t>Oct 30, 2018, FT:</a:t>
            </a:r>
          </a:p>
          <a:p>
            <a:pPr lvl="2"/>
            <a:r>
              <a:rPr lang="en-US" b="1" dirty="0"/>
              <a:t>Donald Trump threatens to pull US out of the WTO</a:t>
            </a:r>
          </a:p>
          <a:p>
            <a:pPr lvl="2"/>
            <a:r>
              <a:rPr lang="en-US" dirty="0"/>
              <a:t>“If they don’t shape up, I would withdraw from the WTO,” </a:t>
            </a:r>
            <a:r>
              <a:rPr lang="en-US" dirty="0" err="1"/>
              <a:t>Mr</a:t>
            </a:r>
            <a:r>
              <a:rPr lang="en-US" dirty="0"/>
              <a:t> Trump said in an interview.</a:t>
            </a:r>
          </a:p>
          <a:p>
            <a:pPr eaLnBrk="1" hangingPunct="1"/>
            <a:endParaRPr lang="en-US" dirty="0"/>
          </a:p>
          <a:p>
            <a:pPr eaLnBrk="1" hangingPunct="1"/>
            <a:endParaRPr lang="en-US" dirty="0"/>
          </a:p>
        </p:txBody>
      </p:sp>
    </p:spTree>
    <p:extLst>
      <p:ext uri="{BB962C8B-B14F-4D97-AF65-F5344CB8AC3E}">
        <p14:creationId xmlns:p14="http://schemas.microsoft.com/office/powerpoint/2010/main" val="207191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79</a:t>
            </a:fld>
            <a:endParaRPr lang="en-US"/>
          </a:p>
        </p:txBody>
      </p:sp>
      <p:sp>
        <p:nvSpPr>
          <p:cNvPr id="74756" name="Rectangle 2"/>
          <p:cNvSpPr>
            <a:spLocks noGrp="1" noChangeArrowheads="1"/>
          </p:cNvSpPr>
          <p:nvPr>
            <p:ph type="title"/>
          </p:nvPr>
        </p:nvSpPr>
        <p:spPr/>
        <p:txBody>
          <a:bodyPr/>
          <a:lstStyle/>
          <a:p>
            <a:pPr eaLnBrk="1" hangingPunct="1"/>
            <a:r>
              <a:rPr lang="en-US" dirty="0"/>
              <a:t>WTO Critiques</a:t>
            </a:r>
          </a:p>
        </p:txBody>
      </p:sp>
      <p:sp>
        <p:nvSpPr>
          <p:cNvPr id="296963" name="Rectangle 3"/>
          <p:cNvSpPr>
            <a:spLocks noGrp="1" noChangeArrowheads="1"/>
          </p:cNvSpPr>
          <p:nvPr>
            <p:ph type="body" idx="1"/>
          </p:nvPr>
        </p:nvSpPr>
        <p:spPr/>
        <p:txBody>
          <a:bodyPr/>
          <a:lstStyle/>
          <a:p>
            <a:pPr eaLnBrk="1" hangingPunct="1"/>
            <a:r>
              <a:rPr lang="en-US" dirty="0"/>
              <a:t>Rodrik</a:t>
            </a:r>
          </a:p>
          <a:p>
            <a:pPr lvl="1" eaLnBrk="1" hangingPunct="1"/>
            <a:r>
              <a:rPr lang="en-US" dirty="0"/>
              <a:t>WTO extended GATT into “inside the border” policies that countries resist</a:t>
            </a:r>
          </a:p>
          <a:p>
            <a:pPr lvl="1" eaLnBrk="1" hangingPunct="1"/>
            <a:r>
              <a:rPr lang="en-US" dirty="0"/>
              <a:t>It is not well suited to dealing with countries that are very different (China)</a:t>
            </a:r>
          </a:p>
          <a:p>
            <a:pPr lvl="1" eaLnBrk="1" hangingPunct="1"/>
            <a:r>
              <a:rPr lang="en-US" dirty="0"/>
              <a:t>US would have had a hard time developing under WTO rules</a:t>
            </a:r>
          </a:p>
          <a:p>
            <a:pPr lvl="1" eaLnBrk="1" hangingPunct="1"/>
            <a:r>
              <a:rPr lang="en-US" dirty="0"/>
              <a:t>WTO has been unable to adapt to change, and instead the Appellate Body has made new law</a:t>
            </a:r>
          </a:p>
          <a:p>
            <a:pPr eaLnBrk="1" hangingPunct="1"/>
            <a:endParaRPr lang="en-US" dirty="0"/>
          </a:p>
        </p:txBody>
      </p:sp>
    </p:spTree>
    <p:extLst>
      <p:ext uri="{BB962C8B-B14F-4D97-AF65-F5344CB8AC3E}">
        <p14:creationId xmlns:p14="http://schemas.microsoft.com/office/powerpoint/2010/main" val="28288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98F8-4812-BD4A-8BD5-38EE737F4754}"/>
              </a:ext>
            </a:extLst>
          </p:cNvPr>
          <p:cNvSpPr>
            <a:spLocks noGrp="1"/>
          </p:cNvSpPr>
          <p:nvPr>
            <p:ph type="title"/>
          </p:nvPr>
        </p:nvSpPr>
        <p:spPr/>
        <p:txBody>
          <a:bodyPr/>
          <a:lstStyle/>
          <a:p>
            <a:r>
              <a:rPr lang="en-US" dirty="0"/>
              <a:t>News:  Sep 30 – Oct 6</a:t>
            </a:r>
          </a:p>
        </p:txBody>
      </p:sp>
      <p:sp>
        <p:nvSpPr>
          <p:cNvPr id="3" name="Content Placeholder 2">
            <a:extLst>
              <a:ext uri="{FF2B5EF4-FFF2-40B4-BE49-F238E27FC236}">
                <a16:creationId xmlns:a16="http://schemas.microsoft.com/office/drawing/2014/main" id="{81495CD7-9C1B-A64D-9054-AF4175D6836B}"/>
              </a:ext>
            </a:extLst>
          </p:cNvPr>
          <p:cNvSpPr>
            <a:spLocks noGrp="1"/>
          </p:cNvSpPr>
          <p:nvPr>
            <p:ph idx="1"/>
          </p:nvPr>
        </p:nvSpPr>
        <p:spPr/>
        <p:txBody>
          <a:bodyPr/>
          <a:lstStyle/>
          <a:p>
            <a:r>
              <a:rPr lang="en-US" sz="2000" dirty="0"/>
              <a:t>India blocks all exports of onions  </a:t>
            </a:r>
          </a:p>
          <a:p>
            <a:pPr lvl="1"/>
            <a:r>
              <a:rPr lang="en-US" sz="2000" dirty="0"/>
              <a:t>Prompted by an onion shortage due to drought, then monsoon rains, prices nearly tripled in recent months. Onions are central to cuisines in both India and its neighbors, many of whom rely on India's exports. They could buy from China, but they view China's onions as inferior. </a:t>
            </a:r>
          </a:p>
          <a:p>
            <a:pPr lvl="1"/>
            <a:r>
              <a:rPr lang="en-US" sz="2000" dirty="0"/>
              <a:t>This week, the administration of Prime Minister Modi not only banned all onion exports, but also cracked down on onion hoarding. </a:t>
            </a:r>
          </a:p>
          <a:p>
            <a:pPr lvl="1"/>
            <a:r>
              <a:rPr lang="en-US" sz="2000" dirty="0"/>
              <a:t>The policy is starting to bring down the price of onions in India, but it is upsetting India's farmers and prompting complaints from neighboring countries, where onion prices are rising even more. </a:t>
            </a:r>
          </a:p>
          <a:p>
            <a:endParaRPr lang="en-US" dirty="0"/>
          </a:p>
        </p:txBody>
      </p:sp>
      <p:sp>
        <p:nvSpPr>
          <p:cNvPr id="4" name="Footer Placeholder 3">
            <a:extLst>
              <a:ext uri="{FF2B5EF4-FFF2-40B4-BE49-F238E27FC236}">
                <a16:creationId xmlns:a16="http://schemas.microsoft.com/office/drawing/2014/main" id="{0EB8D2CF-ACD9-7C45-AE1C-558A18B8799C}"/>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613CA850-FE93-EC46-979F-03E98EE898F2}"/>
              </a:ext>
            </a:extLst>
          </p:cNvPr>
          <p:cNvSpPr>
            <a:spLocks noGrp="1"/>
          </p:cNvSpPr>
          <p:nvPr>
            <p:ph type="sldNum" sz="quarter" idx="12"/>
          </p:nvPr>
        </p:nvSpPr>
        <p:spPr/>
        <p:txBody>
          <a:bodyPr/>
          <a:lstStyle/>
          <a:p>
            <a:pPr>
              <a:defRPr/>
            </a:pPr>
            <a:fld id="{503EDDB4-E9AB-FB41-8CE8-C6D92DF12111}" type="slidenum">
              <a:rPr lang="en-US" smtClean="0"/>
              <a:pPr>
                <a:defRPr/>
              </a:pPr>
              <a:t>8</a:t>
            </a:fld>
            <a:endParaRPr lang="en-US"/>
          </a:p>
        </p:txBody>
      </p:sp>
    </p:spTree>
    <p:extLst>
      <p:ext uri="{BB962C8B-B14F-4D97-AF65-F5344CB8AC3E}">
        <p14:creationId xmlns:p14="http://schemas.microsoft.com/office/powerpoint/2010/main" val="1476513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a:noFill/>
        </p:spPr>
        <p:txBody>
          <a:bodyPr/>
          <a:lstStyle/>
          <a:p>
            <a:r>
              <a:rPr lang="en-US"/>
              <a:t>Lecture 9:  WTO</a:t>
            </a:r>
          </a:p>
        </p:txBody>
      </p:sp>
      <p:sp>
        <p:nvSpPr>
          <p:cNvPr id="74755" name="Slide Number Placeholder 5"/>
          <p:cNvSpPr>
            <a:spLocks noGrp="1"/>
          </p:cNvSpPr>
          <p:nvPr>
            <p:ph type="sldNum" sz="quarter" idx="12"/>
          </p:nvPr>
        </p:nvSpPr>
        <p:spPr>
          <a:noFill/>
        </p:spPr>
        <p:txBody>
          <a:bodyPr/>
          <a:lstStyle/>
          <a:p>
            <a:fld id="{DC8AA51D-026D-C744-9474-018CE00FC7E1}" type="slidenum">
              <a:rPr lang="en-US" smtClean="0"/>
              <a:pPr/>
              <a:t>80</a:t>
            </a:fld>
            <a:endParaRPr lang="en-US"/>
          </a:p>
        </p:txBody>
      </p:sp>
      <p:sp>
        <p:nvSpPr>
          <p:cNvPr id="74756" name="Rectangle 2"/>
          <p:cNvSpPr>
            <a:spLocks noGrp="1" noChangeArrowheads="1"/>
          </p:cNvSpPr>
          <p:nvPr>
            <p:ph type="title"/>
          </p:nvPr>
        </p:nvSpPr>
        <p:spPr/>
        <p:txBody>
          <a:bodyPr/>
          <a:lstStyle/>
          <a:p>
            <a:pPr eaLnBrk="1" hangingPunct="1"/>
            <a:r>
              <a:rPr lang="en-US" dirty="0"/>
              <a:t>WTO Critiques</a:t>
            </a:r>
          </a:p>
        </p:txBody>
      </p:sp>
      <p:sp>
        <p:nvSpPr>
          <p:cNvPr id="296963" name="Rectangle 3"/>
          <p:cNvSpPr>
            <a:spLocks noGrp="1" noChangeArrowheads="1"/>
          </p:cNvSpPr>
          <p:nvPr>
            <p:ph type="body" idx="1"/>
          </p:nvPr>
        </p:nvSpPr>
        <p:spPr/>
        <p:txBody>
          <a:bodyPr/>
          <a:lstStyle/>
          <a:p>
            <a:pPr eaLnBrk="1" hangingPunct="1"/>
            <a:r>
              <a:rPr lang="en-US" dirty="0"/>
              <a:t>The future of WTO?</a:t>
            </a:r>
          </a:p>
          <a:p>
            <a:pPr lvl="1" eaLnBrk="1" hangingPunct="1"/>
            <a:r>
              <a:rPr lang="en-US" dirty="0"/>
              <a:t>May slip into irrelevance as US and others ignore its rules</a:t>
            </a:r>
          </a:p>
          <a:p>
            <a:pPr lvl="1" eaLnBrk="1" hangingPunct="1"/>
            <a:r>
              <a:rPr lang="en-US" dirty="0"/>
              <a:t>Or maybe these issues will prompt it to restructure itself to work better</a:t>
            </a:r>
          </a:p>
          <a:p>
            <a:pPr eaLnBrk="1" hangingPunct="1"/>
            <a:endParaRPr lang="en-US" dirty="0"/>
          </a:p>
        </p:txBody>
      </p:sp>
    </p:spTree>
    <p:extLst>
      <p:ext uri="{BB962C8B-B14F-4D97-AF65-F5344CB8AC3E}">
        <p14:creationId xmlns:p14="http://schemas.microsoft.com/office/powerpoint/2010/main" val="31292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How does the US do in WTO disputes as complainant and as respondent?</a:t>
            </a:r>
          </a:p>
          <a:p>
            <a:pPr marL="971550" lvl="1" indent="-514350">
              <a:buFont typeface="+mj-lt"/>
              <a:buAutoNum type="alphaLcParenR"/>
            </a:pPr>
            <a:r>
              <a:rPr lang="en-US" sz="2400" dirty="0">
                <a:ea typeface="Arial" pitchFamily="-65" charset="0"/>
                <a:cs typeface="Arial" pitchFamily="-65" charset="0"/>
              </a:rPr>
              <a:t>It loses most as both</a:t>
            </a:r>
          </a:p>
          <a:p>
            <a:pPr marL="971550" lvl="1" indent="-514350">
              <a:buFont typeface="+mj-lt"/>
              <a:buAutoNum type="alphaLcParenR"/>
            </a:pPr>
            <a:r>
              <a:rPr lang="en-US" sz="2400" dirty="0">
                <a:ea typeface="Arial" pitchFamily="-65" charset="0"/>
                <a:cs typeface="Arial" pitchFamily="-65" charset="0"/>
              </a:rPr>
              <a:t>It loses most as complainant but wins most as respondent</a:t>
            </a:r>
          </a:p>
          <a:p>
            <a:pPr marL="971550" lvl="1" indent="-514350">
              <a:buFont typeface="+mj-lt"/>
              <a:buAutoNum type="alphaLcParenR"/>
            </a:pPr>
            <a:r>
              <a:rPr lang="en-US" sz="2400" dirty="0">
                <a:ea typeface="Arial" pitchFamily="-65" charset="0"/>
                <a:cs typeface="Arial" pitchFamily="-65" charset="0"/>
              </a:rPr>
              <a:t>It loses most as respondent but wins most as complainant</a:t>
            </a:r>
          </a:p>
          <a:p>
            <a:pPr marL="971550" lvl="1" indent="-514350">
              <a:buFont typeface="+mj-lt"/>
              <a:buAutoNum type="alphaLcParenR"/>
            </a:pPr>
            <a:r>
              <a:rPr lang="en-US" sz="2400" dirty="0">
                <a:ea typeface="Arial" pitchFamily="-65" charset="0"/>
                <a:cs typeface="Arial" pitchFamily="-65" charset="0"/>
              </a:rPr>
              <a:t>It wins most as both</a:t>
            </a: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ea typeface="Arial" pitchFamily="-65" charset="0"/>
              <a:cs typeface="Arial" pitchFamily="-65" charset="0"/>
            </a:endParaRP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33400" y="3429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p:spPr>
        <p:txBody>
          <a:bodyPr/>
          <a:lstStyle/>
          <a:p>
            <a:r>
              <a:rPr lang="en-US"/>
              <a:t>Lecture 9:  WTO</a:t>
            </a:r>
          </a:p>
        </p:txBody>
      </p:sp>
      <p:sp>
        <p:nvSpPr>
          <p:cNvPr id="75779" name="Slide Number Placeholder 5"/>
          <p:cNvSpPr>
            <a:spLocks noGrp="1"/>
          </p:cNvSpPr>
          <p:nvPr>
            <p:ph type="sldNum" sz="quarter" idx="12"/>
          </p:nvPr>
        </p:nvSpPr>
        <p:spPr>
          <a:noFill/>
        </p:spPr>
        <p:txBody>
          <a:bodyPr/>
          <a:lstStyle/>
          <a:p>
            <a:fld id="{37A50D59-DA29-EA4D-B0FC-D99BB780A62F}" type="slidenum">
              <a:rPr lang="en-US" smtClean="0"/>
              <a:pPr/>
              <a:t>82</a:t>
            </a:fld>
            <a:endParaRPr lang="en-US"/>
          </a:p>
        </p:txBody>
      </p:sp>
      <p:sp>
        <p:nvSpPr>
          <p:cNvPr id="75780" name="Rectangle 2"/>
          <p:cNvSpPr>
            <a:spLocks noGrp="1" noChangeArrowheads="1"/>
          </p:cNvSpPr>
          <p:nvPr>
            <p:ph type="title"/>
          </p:nvPr>
        </p:nvSpPr>
        <p:spPr/>
        <p:txBody>
          <a:bodyPr/>
          <a:lstStyle/>
          <a:p>
            <a:pPr eaLnBrk="1" hangingPunct="1"/>
            <a:r>
              <a:rPr lang="en-US"/>
              <a:t>Next Time</a:t>
            </a:r>
          </a:p>
        </p:txBody>
      </p:sp>
      <p:sp>
        <p:nvSpPr>
          <p:cNvPr id="75781" name="Rectangle 3"/>
          <p:cNvSpPr>
            <a:spLocks noGrp="1" noChangeArrowheads="1"/>
          </p:cNvSpPr>
          <p:nvPr>
            <p:ph type="body" idx="1"/>
          </p:nvPr>
        </p:nvSpPr>
        <p:spPr/>
        <p:txBody>
          <a:bodyPr/>
          <a:lstStyle/>
          <a:p>
            <a:pPr eaLnBrk="1" hangingPunct="1"/>
            <a:r>
              <a:rPr lang="en-US"/>
              <a:t>Migration</a:t>
            </a:r>
          </a:p>
          <a:p>
            <a:pPr lvl="1" eaLnBrk="1" hangingPunct="1"/>
            <a:r>
              <a:rPr lang="en-US"/>
              <a:t>Causes</a:t>
            </a:r>
          </a:p>
          <a:p>
            <a:pPr lvl="1" eaLnBrk="1" hangingPunct="1"/>
            <a:r>
              <a:rPr lang="en-US"/>
              <a:t>Effects</a:t>
            </a:r>
          </a:p>
          <a:p>
            <a:pPr lvl="1" eaLnBrk="1" hangingPunct="1"/>
            <a:r>
              <a:rPr lang="en-US"/>
              <a:t>Policies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09A238-629F-8845-BBF0-E15137FC99C8}"/>
              </a:ext>
            </a:extLst>
          </p:cNvPr>
          <p:cNvSpPr>
            <a:spLocks noGrp="1"/>
          </p:cNvSpPr>
          <p:nvPr>
            <p:ph type="ftr" sz="quarter" idx="11"/>
          </p:nvPr>
        </p:nvSpPr>
        <p:spPr/>
        <p:txBody>
          <a:bodyPr/>
          <a:lstStyle/>
          <a:p>
            <a:r>
              <a:rPr lang="en-US"/>
              <a:t>Lecture 9:  WTO</a:t>
            </a:r>
          </a:p>
        </p:txBody>
      </p:sp>
      <p:sp>
        <p:nvSpPr>
          <p:cNvPr id="5" name="Slide Number Placeholder 4">
            <a:extLst>
              <a:ext uri="{FF2B5EF4-FFF2-40B4-BE49-F238E27FC236}">
                <a16:creationId xmlns:a16="http://schemas.microsoft.com/office/drawing/2014/main" id="{D3FD089D-DB93-B74B-8768-B4FEB9C155EA}"/>
              </a:ext>
            </a:extLst>
          </p:cNvPr>
          <p:cNvSpPr>
            <a:spLocks noGrp="1"/>
          </p:cNvSpPr>
          <p:nvPr>
            <p:ph type="sldNum" sz="quarter" idx="12"/>
          </p:nvPr>
        </p:nvSpPr>
        <p:spPr/>
        <p:txBody>
          <a:bodyPr/>
          <a:lstStyle/>
          <a:p>
            <a:pPr>
              <a:defRPr/>
            </a:pPr>
            <a:fld id="{503EDDB4-E9AB-FB41-8CE8-C6D92DF12111}" type="slidenum">
              <a:rPr lang="en-US" smtClean="0"/>
              <a:pPr>
                <a:defRPr/>
              </a:pPr>
              <a:t>9</a:t>
            </a:fld>
            <a:endParaRPr lang="en-US"/>
          </a:p>
        </p:txBody>
      </p:sp>
      <p:pic>
        <p:nvPicPr>
          <p:cNvPr id="2" name="Picture 1">
            <a:extLst>
              <a:ext uri="{FF2B5EF4-FFF2-40B4-BE49-F238E27FC236}">
                <a16:creationId xmlns:a16="http://schemas.microsoft.com/office/drawing/2014/main" id="{C3A3F016-0C9D-E648-87CE-86C5F5AC8E8C}"/>
              </a:ext>
            </a:extLst>
          </p:cNvPr>
          <p:cNvPicPr>
            <a:picLocks noChangeAspect="1"/>
          </p:cNvPicPr>
          <p:nvPr/>
        </p:nvPicPr>
        <p:blipFill>
          <a:blip r:embed="rId2"/>
          <a:stretch>
            <a:fillRect/>
          </a:stretch>
        </p:blipFill>
        <p:spPr>
          <a:xfrm>
            <a:off x="393700" y="730250"/>
            <a:ext cx="8356600" cy="5397500"/>
          </a:xfrm>
          <a:prstGeom prst="rect">
            <a:avLst/>
          </a:prstGeom>
        </p:spPr>
      </p:pic>
    </p:spTree>
    <p:extLst>
      <p:ext uri="{BB962C8B-B14F-4D97-AF65-F5344CB8AC3E}">
        <p14:creationId xmlns:p14="http://schemas.microsoft.com/office/powerpoint/2010/main" val="26298176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62072</TotalTime>
  <Words>4300</Words>
  <Application>Microsoft Macintosh PowerPoint</Application>
  <PresentationFormat>On-screen Show (4:3)</PresentationFormat>
  <Paragraphs>798</Paragraphs>
  <Slides>82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ＭＳ Ｐゴシック</vt:lpstr>
      <vt:lpstr>Arial</vt:lpstr>
      <vt:lpstr>Default Design</vt:lpstr>
      <vt:lpstr>Lecture 9 World Trade Arrangements  and the WTO</vt:lpstr>
      <vt:lpstr>News:  Sep 30 – Oct 6</vt:lpstr>
      <vt:lpstr>News:  Sep 30 – Oct 6</vt:lpstr>
      <vt:lpstr>PowerPoint Presentation</vt:lpstr>
      <vt:lpstr>PowerPoint Presentation</vt:lpstr>
      <vt:lpstr>News:  Sep 30 – Oct 6</vt:lpstr>
      <vt:lpstr>PowerPoint Presentation</vt:lpstr>
      <vt:lpstr>News:  Sep 30 – Oct 6</vt:lpstr>
      <vt:lpstr>PowerPoint Presentation</vt:lpstr>
      <vt:lpstr>Outline: World Trade Arrangements  and the WTO</vt:lpstr>
      <vt:lpstr>International Organizations</vt:lpstr>
      <vt:lpstr>International Organizations</vt:lpstr>
      <vt:lpstr>International Organizations</vt:lpstr>
      <vt:lpstr>PowerPoint Presentation</vt:lpstr>
      <vt:lpstr>International Organizations</vt:lpstr>
      <vt:lpstr>International Organizations</vt:lpstr>
      <vt:lpstr>International Organizations</vt:lpstr>
      <vt:lpstr>Clicker Question</vt:lpstr>
      <vt:lpstr>Outline: World Trade Arrangements  and the WTO</vt:lpstr>
      <vt:lpstr>World Trade Organization:  History</vt:lpstr>
      <vt:lpstr>PowerPoint Presentation</vt:lpstr>
      <vt:lpstr>PowerPoint Presentation</vt:lpstr>
      <vt:lpstr>World Trade Organization:  History</vt:lpstr>
      <vt:lpstr>World Trade Organization:  History</vt:lpstr>
      <vt:lpstr>Clicker Question</vt:lpstr>
      <vt:lpstr>Outline: World Trade Arrangements  and the WTO</vt:lpstr>
      <vt:lpstr>World Trade Organization:  Rounds</vt:lpstr>
      <vt:lpstr>World Trade Organization:  Rounds</vt:lpstr>
      <vt:lpstr>World Trade Organization:  Rounds</vt:lpstr>
      <vt:lpstr>World Trade Organization:  Rounds</vt:lpstr>
      <vt:lpstr>World Trade Organization:  Rounds</vt:lpstr>
      <vt:lpstr>World Trade Organization:  Rounds</vt:lpstr>
      <vt:lpstr>World Trade Organization:  Rounds</vt:lpstr>
      <vt:lpstr>World Trade Organization:  Rounds</vt:lpstr>
      <vt:lpstr>Outline: World Trade Arrangements  and the WTO</vt:lpstr>
      <vt:lpstr>World Trade Organization:  Today</vt:lpstr>
      <vt:lpstr>PowerPoint Presentation</vt:lpstr>
      <vt:lpstr>PowerPoint Presentation</vt:lpstr>
      <vt:lpstr>World Trade Organization:  Today</vt:lpstr>
      <vt:lpstr>World Trade Organization:  Today</vt:lpstr>
      <vt:lpstr>World Trade Organization:  Today</vt:lpstr>
      <vt:lpstr>Clicker Question</vt:lpstr>
      <vt:lpstr>Clicker Question</vt:lpstr>
      <vt:lpstr>Outline: World Trade Arrangements  and the WTO</vt:lpstr>
      <vt:lpstr>WTO Functions</vt:lpstr>
      <vt:lpstr>WTO Functions</vt:lpstr>
      <vt:lpstr>WTO Functions</vt:lpstr>
      <vt:lpstr>WTO Functions</vt:lpstr>
      <vt:lpstr>WTO Functions</vt:lpstr>
      <vt:lpstr>Clicker Question</vt:lpstr>
      <vt:lpstr>Clicker Question</vt:lpstr>
      <vt:lpstr>Outline: World Trade Arrangements  and the WTO</vt:lpstr>
      <vt:lpstr>WTO Current Issues</vt:lpstr>
      <vt:lpstr>PowerPoint Presentation</vt:lpstr>
      <vt:lpstr>PowerPoint Presentation</vt:lpstr>
      <vt:lpstr>PowerPoint Presentation</vt:lpstr>
      <vt:lpstr>PowerPoint Presentation</vt:lpstr>
      <vt:lpstr>PowerPoint Presentation</vt:lpstr>
      <vt:lpstr>WTO Current Issues</vt:lpstr>
      <vt:lpstr>Outline: World Trade Arrangements  and the WTO</vt:lpstr>
      <vt:lpstr>WTO Current Issues</vt:lpstr>
      <vt:lpstr>WTO Current Issues</vt:lpstr>
      <vt:lpstr>WTO Current Issues</vt:lpstr>
      <vt:lpstr>WTO Current Issues</vt:lpstr>
      <vt:lpstr>WTO Current Issues</vt:lpstr>
      <vt:lpstr>Clicker Question</vt:lpstr>
      <vt:lpstr>Clicker Question</vt:lpstr>
      <vt:lpstr>Outline: World Trade Arrangements  and the WTO</vt:lpstr>
      <vt:lpstr>WTO Current Issues</vt:lpstr>
      <vt:lpstr>WTO Current Issues</vt:lpstr>
      <vt:lpstr>Outline: World Trade Arrangements  and the WTO</vt:lpstr>
      <vt:lpstr>WTO Current Issues</vt:lpstr>
      <vt:lpstr>WTO Current Issues</vt:lpstr>
      <vt:lpstr>Clicker Question</vt:lpstr>
      <vt:lpstr>Clicker Question</vt:lpstr>
      <vt:lpstr>Outline: World Trade Arrangements  and the WTO</vt:lpstr>
      <vt:lpstr>WTO Critiques</vt:lpstr>
      <vt:lpstr>WTO Critiques</vt:lpstr>
      <vt:lpstr>WTO Critiques</vt:lpstr>
      <vt:lpstr>WTO Critiques</vt:lpstr>
      <vt:lpstr>Clicker Question</vt:lpstr>
      <vt:lpstr>Next Time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132</cp:revision>
  <cp:lastPrinted>2019-10-01T14:45:12Z</cp:lastPrinted>
  <dcterms:created xsi:type="dcterms:W3CDTF">2011-02-07T02:20:44Z</dcterms:created>
  <dcterms:modified xsi:type="dcterms:W3CDTF">2019-10-07T12:10:51Z</dcterms:modified>
</cp:coreProperties>
</file>