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370" r:id="rId9"/>
    <p:sldId id="369" r:id="rId10"/>
    <p:sldId id="372" r:id="rId11"/>
    <p:sldId id="384" r:id="rId12"/>
    <p:sldId id="351" r:id="rId13"/>
    <p:sldId id="357" r:id="rId14"/>
    <p:sldId id="376" r:id="rId15"/>
    <p:sldId id="377" r:id="rId16"/>
    <p:sldId id="379" r:id="rId17"/>
    <p:sldId id="381" r:id="rId18"/>
    <p:sldId id="380" r:id="rId19"/>
    <p:sldId id="275" r:id="rId20"/>
    <p:sldId id="375" r:id="rId21"/>
    <p:sldId id="338" r:id="rId22"/>
    <p:sldId id="291" r:id="rId23"/>
    <p:sldId id="341" r:id="rId24"/>
    <p:sldId id="343" r:id="rId25"/>
    <p:sldId id="331" r:id="rId26"/>
    <p:sldId id="359" r:id="rId27"/>
    <p:sldId id="360" r:id="rId28"/>
    <p:sldId id="305" r:id="rId29"/>
    <p:sldId id="299" r:id="rId30"/>
    <p:sldId id="382" r:id="rId31"/>
    <p:sldId id="383" r:id="rId32"/>
    <p:sldId id="300" r:id="rId33"/>
    <p:sldId id="344" r:id="rId34"/>
    <p:sldId id="345" r:id="rId35"/>
    <p:sldId id="346" r:id="rId36"/>
    <p:sldId id="306" r:id="rId37"/>
    <p:sldId id="386" r:id="rId38"/>
    <p:sldId id="361" r:id="rId39"/>
    <p:sldId id="363" r:id="rId40"/>
    <p:sldId id="353" r:id="rId41"/>
    <p:sldId id="352" r:id="rId42"/>
    <p:sldId id="349" r:id="rId43"/>
    <p:sldId id="303" r:id="rId44"/>
    <p:sldId id="312" r:id="rId45"/>
    <p:sldId id="316" r:id="rId46"/>
    <p:sldId id="31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nglak Lee" initials="HL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2" autoAdjust="0"/>
    <p:restoredTop sz="87245" autoAdjust="0"/>
  </p:normalViewPr>
  <p:slideViewPr>
    <p:cSldViewPr snapToGrid="0" snapToObjects="1">
      <p:cViewPr>
        <p:scale>
          <a:sx n="72" d="100"/>
          <a:sy n="72" d="100"/>
        </p:scale>
        <p:origin x="-2624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0-15T07:37:41.337" idx="2">
    <p:pos x="10" y="10"/>
    <p:text>Add animation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0-15T07:37:41.337" idx="7">
    <p:pos x="10" y="10"/>
    <p:text>Add animation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A88EE-349A-484C-B56C-EB059141C6A2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1388B-C782-E549-8E66-8D15A9D7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1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familiar</a:t>
            </a:r>
            <a:r>
              <a:rPr lang="en-US" baseline="0" dirty="0" smtClean="0"/>
              <a:t> with word analogies like the following…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Force</a:t>
            </a:r>
            <a:r>
              <a:rPr lang="en-US" baseline="0" dirty="0" smtClean="0"/>
              <a:t> the transformation increment T to match the actual step on the manifold from C to 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 analogy-making</a:t>
            </a:r>
            <a:r>
              <a:rPr lang="en-US" baseline="0" dirty="0" smtClean="0"/>
              <a:t> on the pose units, disentangle from these the identity units.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17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Perform analogy-making</a:t>
            </a:r>
            <a:r>
              <a:rPr lang="en-US" baseline="0" dirty="0" smtClean="0"/>
              <a:t> on the pose units, classification on the separate identity units. Note that identity units are also used in decoding.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69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a single model can do all of these (multi-task). We do not train 1 model</a:t>
            </a:r>
            <a:r>
              <a:rPr lang="en-US" baseline="0" dirty="0" smtClean="0"/>
              <a:t> for each transformation.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60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Transfer the *trajectory* from the reference to the query frame.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At each step, we get a new transformation [ f(</a:t>
            </a:r>
            <a:r>
              <a:rPr lang="en-US" baseline="0" dirty="0" err="1" smtClean="0"/>
              <a:t>x_t</a:t>
            </a:r>
            <a:r>
              <a:rPr lang="en-US" baseline="0" dirty="0" smtClean="0"/>
              <a:t>) – f(x_{t-1}) ]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Apply this transformation to the current query embedding (all updates happening on the manifold)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Neural word embeddings have been found to exhibit regularities allowing analogical</a:t>
            </a:r>
            <a:r>
              <a:rPr lang="en-US" baseline="0" dirty="0" smtClean="0"/>
              <a:t> reasoning by *vector* addition.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code.google.com</a:t>
            </a:r>
            <a:r>
              <a:rPr lang="en-US" dirty="0" smtClean="0"/>
              <a:t>/p/word2vec/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7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code.google.com</a:t>
            </a:r>
            <a:r>
              <a:rPr lang="en-US" dirty="0" smtClean="0"/>
              <a:t>/p/word2vec/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75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74688"/>
            <a:ext cx="4498975" cy="3373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3427" y="4272197"/>
            <a:ext cx="5467415" cy="4047344"/>
          </a:xfrm>
          <a:prstGeom prst="rect">
            <a:avLst/>
          </a:prstGeom>
        </p:spPr>
        <p:txBody>
          <a:bodyPr lIns="90428" tIns="90428" rIns="90428" bIns="90428" anchor="t" anchorCtr="0">
            <a:noAutofit/>
          </a:bodyPr>
          <a:lstStyle/>
          <a:p>
            <a:r>
              <a:rPr lang="en-US" dirty="0" smtClean="0"/>
              <a:t>We can also make up *visual</a:t>
            </a:r>
            <a:r>
              <a:rPr lang="en-US" baseline="0" dirty="0" smtClean="0"/>
              <a:t>* analogy problems.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1280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74688"/>
            <a:ext cx="4498975" cy="3373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3427" y="4272197"/>
            <a:ext cx="5467415" cy="4047344"/>
          </a:xfrm>
          <a:prstGeom prst="rect">
            <a:avLst/>
          </a:prstGeom>
        </p:spPr>
        <p:txBody>
          <a:bodyPr lIns="90428" tIns="90428" rIns="90428" bIns="90428" anchor="t" anchorCtr="0">
            <a:noAutofit/>
          </a:bodyPr>
          <a:lstStyle/>
          <a:p>
            <a:r>
              <a:rPr lang="en-US" dirty="0" smtClean="0"/>
              <a:t>Can we take a similar</a:t>
            </a:r>
            <a:r>
              <a:rPr lang="en-US" baseline="0" dirty="0" smtClean="0"/>
              <a:t> approach as for the neural word embedding models?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Solving</a:t>
            </a:r>
            <a:r>
              <a:rPr lang="en-US" baseline="0" dirty="0" smtClean="0"/>
              <a:t> the analogy </a:t>
            </a:r>
            <a:r>
              <a:rPr lang="en-US" dirty="0" smtClean="0"/>
              <a:t>requires</a:t>
            </a:r>
            <a:r>
              <a:rPr lang="en-US" baseline="0" dirty="0" smtClean="0"/>
              <a:t> 2 things:</a:t>
            </a:r>
          </a:p>
          <a:p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We understand the visual relationship of the first pair of images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We can correctly apply the transformation to a query image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1280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 err="1" smtClean="0"/>
              <a:t>Tenenbaum</a:t>
            </a:r>
            <a:r>
              <a:rPr lang="en-US" sz="800" baseline="0" dirty="0" smtClean="0"/>
              <a:t>: factorize representation into style and content units so they can be separately adjusted</a:t>
            </a:r>
          </a:p>
          <a:p>
            <a:r>
              <a:rPr lang="en-US" sz="800" baseline="0" dirty="0" err="1" smtClean="0"/>
              <a:t>Hertzmann</a:t>
            </a:r>
            <a:r>
              <a:rPr lang="en-US" sz="800" baseline="0" dirty="0" smtClean="0"/>
              <a:t>:  change image textures / style by example</a:t>
            </a:r>
          </a:p>
          <a:p>
            <a:r>
              <a:rPr lang="en-US" sz="800" baseline="0" dirty="0" smtClean="0"/>
              <a:t>Dollar:          traverse image manifold induced by transformations (e.g. out of place rotations)</a:t>
            </a:r>
          </a:p>
          <a:p>
            <a:r>
              <a:rPr lang="en-US" sz="800" baseline="0" dirty="0" err="1" smtClean="0"/>
              <a:t>Memisevic</a:t>
            </a:r>
            <a:r>
              <a:rPr lang="en-US" sz="800" baseline="0" dirty="0" smtClean="0"/>
              <a:t>:   Boltzmann machine learns to represent relation between transformation pair, apply transformation to queries</a:t>
            </a:r>
          </a:p>
          <a:p>
            <a:r>
              <a:rPr lang="en-US" sz="800" baseline="0" dirty="0" smtClean="0"/>
              <a:t>Hwang:         Use image analogies for regularization to improve classification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18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 smtClean="0"/>
              <a:t>Zhu:             Deep network disentangling face identity and viewpoint</a:t>
            </a:r>
          </a:p>
          <a:p>
            <a:r>
              <a:rPr lang="en-US" sz="800" dirty="0" err="1" smtClean="0"/>
              <a:t>Michalsky</a:t>
            </a:r>
            <a:r>
              <a:rPr lang="en-US" sz="800" dirty="0" smtClean="0"/>
              <a:t>:</a:t>
            </a:r>
            <a:r>
              <a:rPr lang="en-US" sz="800" baseline="0" dirty="0" smtClean="0"/>
              <a:t>    Multiplicative and recurrent sequence prediction, multi-step transformations</a:t>
            </a:r>
          </a:p>
          <a:p>
            <a:r>
              <a:rPr lang="en-US" sz="800" baseline="0" dirty="0" err="1" smtClean="0"/>
              <a:t>Kiros</a:t>
            </a:r>
            <a:r>
              <a:rPr lang="en-US" sz="800" baseline="0" dirty="0" smtClean="0"/>
              <a:t>:           Regularities in multi-modal embedding space, showed some correct analogy image *retrieval* by vector addition</a:t>
            </a:r>
          </a:p>
          <a:p>
            <a:r>
              <a:rPr lang="en-US" sz="800" baseline="0" dirty="0" err="1" smtClean="0"/>
              <a:t>Dosovitsky</a:t>
            </a:r>
            <a:r>
              <a:rPr lang="en-US" sz="800" baseline="0" dirty="0" smtClean="0"/>
              <a:t>:  Showed that high-quality images can be rendered by </a:t>
            </a:r>
            <a:r>
              <a:rPr lang="en-US" sz="800" baseline="0" dirty="0" err="1" smtClean="0"/>
              <a:t>convnet</a:t>
            </a:r>
            <a:endParaRPr lang="en-US" sz="800" baseline="0" dirty="0" smtClean="0"/>
          </a:p>
          <a:p>
            <a:r>
              <a:rPr lang="en-US" sz="800" baseline="0" dirty="0" err="1" smtClean="0"/>
              <a:t>Kulkarni</a:t>
            </a:r>
            <a:r>
              <a:rPr lang="en-US" sz="800" baseline="0" dirty="0" smtClean="0"/>
              <a:t>:      Deep VAE model with disentangled representation</a:t>
            </a:r>
          </a:p>
          <a:p>
            <a:r>
              <a:rPr lang="en-US" sz="800" baseline="0" dirty="0" smtClean="0"/>
              <a:t>Cohen:         develop model with tractable probabilistic inference over compact commutative Lie group (includes rotation and cyclic translation), later extended to 3D rotation (NORB)</a:t>
            </a:r>
          </a:p>
          <a:p>
            <a:endParaRPr lang="en-US" sz="800" baseline="0" dirty="0" smtClean="0"/>
          </a:p>
          <a:p>
            <a:r>
              <a:rPr lang="en-US" sz="800" baseline="0" dirty="0" smtClean="0"/>
              <a:t>What we do differently:</a:t>
            </a:r>
          </a:p>
          <a:p>
            <a:r>
              <a:rPr lang="en-US" sz="800" baseline="0" dirty="0" smtClean="0"/>
              <a:t>  - simple deep convolutional encoder-decoder architecture</a:t>
            </a:r>
          </a:p>
          <a:p>
            <a:r>
              <a:rPr lang="en-US" sz="800" baseline="0" dirty="0" smtClean="0"/>
              <a:t>  - training objective is end-to-end analogy completion</a:t>
            </a:r>
          </a:p>
          <a:p>
            <a:r>
              <a:rPr lang="en-US" sz="800" baseline="0" dirty="0" smtClean="0"/>
              <a:t>  - we can also learn disentangled representations as as a special case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7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 will walk through a cartoon</a:t>
            </a:r>
            <a:r>
              <a:rPr lang="en-US" baseline="0" dirty="0" smtClean="0"/>
              <a:t> example of our approach: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9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388B-C782-E549-8E66-8D15A9D7BD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1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2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3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9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23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9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9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2A7FB-412C-DB43-B22F-40334D1255C8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6CBE-4268-A742-BD30-0FFDA7BD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2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9" Type="http://schemas.microsoft.com/office/2007/relationships/media" Target="../media/media5.avi"/><Relationship Id="rId20" Type="http://schemas.openxmlformats.org/officeDocument/2006/relationships/image" Target="../media/image41.png"/><Relationship Id="rId10" Type="http://schemas.openxmlformats.org/officeDocument/2006/relationships/video" Target="../media/media5.avi"/><Relationship Id="rId11" Type="http://schemas.microsoft.com/office/2007/relationships/media" Target="../media/media6.avi"/><Relationship Id="rId12" Type="http://schemas.openxmlformats.org/officeDocument/2006/relationships/video" Target="../media/media6.avi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13.xml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microsoft.com/office/2007/relationships/media" Target="../media/media1.avi"/><Relationship Id="rId2" Type="http://schemas.openxmlformats.org/officeDocument/2006/relationships/video" Target="../media/media1.avi"/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microsoft.com/office/2007/relationships/media" Target="../media/media4.avi"/><Relationship Id="rId8" Type="http://schemas.openxmlformats.org/officeDocument/2006/relationships/video" Target="../media/media4.avi"/></Relationships>
</file>

<file path=ppt/slides/_rels/slide37.xml.rels><?xml version="1.0" encoding="UTF-8" standalone="yes"?>
<Relationships xmlns="http://schemas.openxmlformats.org/package/2006/relationships"><Relationship Id="rId9" Type="http://schemas.microsoft.com/office/2007/relationships/media" Target="../media/media11.avi"/><Relationship Id="rId20" Type="http://schemas.openxmlformats.org/officeDocument/2006/relationships/image" Target="../media/image47.png"/><Relationship Id="rId10" Type="http://schemas.openxmlformats.org/officeDocument/2006/relationships/video" Target="../media/media11.avi"/><Relationship Id="rId11" Type="http://schemas.microsoft.com/office/2007/relationships/media" Target="../media/media12.avi"/><Relationship Id="rId12" Type="http://schemas.openxmlformats.org/officeDocument/2006/relationships/video" Target="../media/media12.avi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14.xml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microsoft.com/office/2007/relationships/media" Target="../media/media7.avi"/><Relationship Id="rId2" Type="http://schemas.openxmlformats.org/officeDocument/2006/relationships/video" Target="../media/media7.avi"/><Relationship Id="rId3" Type="http://schemas.microsoft.com/office/2007/relationships/media" Target="../media/media8.avi"/><Relationship Id="rId4" Type="http://schemas.openxmlformats.org/officeDocument/2006/relationships/video" Target="../media/media8.avi"/><Relationship Id="rId5" Type="http://schemas.microsoft.com/office/2007/relationships/media" Target="../media/media9.avi"/><Relationship Id="rId6" Type="http://schemas.openxmlformats.org/officeDocument/2006/relationships/video" Target="../media/media9.avi"/><Relationship Id="rId7" Type="http://schemas.microsoft.com/office/2007/relationships/media" Target="../media/media10.avi"/><Relationship Id="rId8" Type="http://schemas.openxmlformats.org/officeDocument/2006/relationships/video" Target="../media/media10.avi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4655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Deep Visual Analogy-Making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846" y="2920430"/>
            <a:ext cx="8439598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Scott Reed     Yi Zhang     Yuting Zhang     Honglak Lee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University of Michigan, Ann Arbor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3" y="5324354"/>
            <a:ext cx="1371600" cy="144824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686872" y="5361524"/>
            <a:ext cx="7457128" cy="130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pic>
        <p:nvPicPr>
          <p:cNvPr id="1026" name="Picture 2" descr="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12" y="5401001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598876" y="1803311"/>
            <a:ext cx="532199" cy="54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49123" y="1803311"/>
            <a:ext cx="532199" cy="5469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1420682" y="16990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870929" y="1699032"/>
            <a:ext cx="600000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 :</a:t>
            </a:r>
          </a:p>
        </p:txBody>
      </p:sp>
      <p:sp>
        <p:nvSpPr>
          <p:cNvPr id="109" name="Shape 109"/>
          <p:cNvSpPr/>
          <p:nvPr/>
        </p:nvSpPr>
        <p:spPr>
          <a:xfrm>
            <a:off x="3662253" y="1764925"/>
            <a:ext cx="600000" cy="6237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5112500" y="1764925"/>
            <a:ext cx="600000" cy="6237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4514544" y="16990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12" name="Shape 112"/>
          <p:cNvSpPr/>
          <p:nvPr/>
        </p:nvSpPr>
        <p:spPr>
          <a:xfrm>
            <a:off x="598876" y="2946311"/>
            <a:ext cx="532199" cy="5469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" name="Shape 113"/>
          <p:cNvSpPr txBox="1"/>
          <p:nvPr/>
        </p:nvSpPr>
        <p:spPr>
          <a:xfrm>
            <a:off x="1420682" y="28420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2870929" y="2842032"/>
            <a:ext cx="600000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dirty="0"/>
              <a:t>: :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4514544" y="28420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16" name="Shape 116"/>
          <p:cNvSpPr/>
          <p:nvPr/>
        </p:nvSpPr>
        <p:spPr>
          <a:xfrm>
            <a:off x="3696148" y="2946311"/>
            <a:ext cx="532199" cy="546900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5112500" y="2946307"/>
            <a:ext cx="600000" cy="5469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2015225" y="2946307"/>
            <a:ext cx="600000" cy="5469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Shape 119"/>
          <p:cNvSpPr txBox="1"/>
          <p:nvPr/>
        </p:nvSpPr>
        <p:spPr>
          <a:xfrm>
            <a:off x="1420682" y="39088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2870929" y="3908832"/>
            <a:ext cx="600000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 :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4514544" y="39088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22" name="Shape 122"/>
          <p:cNvSpPr/>
          <p:nvPr/>
        </p:nvSpPr>
        <p:spPr>
          <a:xfrm>
            <a:off x="2015225" y="4013107"/>
            <a:ext cx="600000" cy="5469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5112503" y="4050875"/>
            <a:ext cx="600000" cy="623700"/>
          </a:xfrm>
          <a:prstGeom prst="ellipse">
            <a:avLst/>
          </a:prstGeom>
          <a:solidFill>
            <a:srgbClr val="008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699825" y="4143882"/>
            <a:ext cx="330300" cy="2853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3797101" y="4193979"/>
            <a:ext cx="330300" cy="337499"/>
          </a:xfrm>
          <a:prstGeom prst="ellipse">
            <a:avLst/>
          </a:prstGeom>
          <a:solidFill>
            <a:srgbClr val="008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6421876" y="1814082"/>
            <a:ext cx="2067300" cy="62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/>
              <a:t>Changing color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421876" y="2957082"/>
            <a:ext cx="2244599" cy="62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/>
              <a:t>Changing shape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6421876" y="4023882"/>
            <a:ext cx="2114700" cy="62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/>
              <a:t>Changing size</a:t>
            </a:r>
          </a:p>
        </p:txBody>
      </p:sp>
      <p:sp>
        <p:nvSpPr>
          <p:cNvPr id="129" name="Shape 129"/>
          <p:cNvSpPr/>
          <p:nvPr/>
        </p:nvSpPr>
        <p:spPr>
          <a:xfrm>
            <a:off x="2049123" y="5079912"/>
            <a:ext cx="532199" cy="546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" name="Shape 130"/>
          <p:cNvSpPr txBox="1"/>
          <p:nvPr/>
        </p:nvSpPr>
        <p:spPr>
          <a:xfrm>
            <a:off x="1420682" y="49756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2870929" y="4975632"/>
            <a:ext cx="600000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 :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4514544" y="49756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dirty="0"/>
              <a:t>:</a:t>
            </a:r>
          </a:p>
        </p:txBody>
      </p:sp>
      <p:sp>
        <p:nvSpPr>
          <p:cNvPr id="134" name="Shape 134"/>
          <p:cNvSpPr/>
          <p:nvPr/>
        </p:nvSpPr>
        <p:spPr>
          <a:xfrm>
            <a:off x="598876" y="5079912"/>
            <a:ext cx="532199" cy="546900"/>
          </a:xfrm>
          <a:prstGeom prst="rect">
            <a:avLst/>
          </a:prstGeom>
          <a:solidFill>
            <a:srgbClr val="3366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3605450" y="5013007"/>
            <a:ext cx="679200" cy="623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3366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222"/>
            <a:ext cx="8229600" cy="1143000"/>
          </a:xfrm>
        </p:spPr>
        <p:txBody>
          <a:bodyPr/>
          <a:lstStyle/>
          <a:p>
            <a:r>
              <a:rPr lang="en-US" dirty="0" smtClean="0"/>
              <a:t>Visual analogy-making</a:t>
            </a:r>
            <a:endParaRPr lang="en-US" dirty="0"/>
          </a:p>
        </p:txBody>
      </p:sp>
      <p:sp>
        <p:nvSpPr>
          <p:cNvPr id="36" name="Shape 132"/>
          <p:cNvSpPr txBox="1"/>
          <p:nvPr/>
        </p:nvSpPr>
        <p:spPr>
          <a:xfrm>
            <a:off x="5207336" y="4974883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3600" dirty="0"/>
              <a:t>?</a:t>
            </a:r>
            <a:endParaRPr lang="en" sz="3600" dirty="0"/>
          </a:p>
        </p:txBody>
      </p:sp>
    </p:spTree>
    <p:extLst>
      <p:ext uri="{BB962C8B-B14F-4D97-AF65-F5344CB8AC3E}">
        <p14:creationId xmlns:p14="http://schemas.microsoft.com/office/powerpoint/2010/main" val="37277203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/>
      <p:bldP spid="114" grpId="0"/>
      <p:bldP spid="115" grpId="0"/>
      <p:bldP spid="116" grpId="0" animBg="1"/>
      <p:bldP spid="117" grpId="0" animBg="1"/>
      <p:bldP spid="118" grpId="0" animBg="1"/>
      <p:bldP spid="119" grpId="0"/>
      <p:bldP spid="120" grpId="0"/>
      <p:bldP spid="121" grpId="0"/>
      <p:bldP spid="122" grpId="0" animBg="1"/>
      <p:bldP spid="123" grpId="0" animBg="1"/>
      <p:bldP spid="124" grpId="0" animBg="1"/>
      <p:bldP spid="125" grpId="0" animBg="1"/>
      <p:bldP spid="127" grpId="0"/>
      <p:bldP spid="128" grpId="0"/>
      <p:bldP spid="129" grpId="0" animBg="1"/>
      <p:bldP spid="130" grpId="0"/>
      <p:bldP spid="131" grpId="0"/>
      <p:bldP spid="132" grpId="0"/>
      <p:bldP spid="134" grpId="0" animBg="1"/>
      <p:bldP spid="1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598876" y="1803311"/>
            <a:ext cx="532199" cy="54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49123" y="1803311"/>
            <a:ext cx="532199" cy="5469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1420682" y="16990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870929" y="1699032"/>
            <a:ext cx="600000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 :</a:t>
            </a:r>
          </a:p>
        </p:txBody>
      </p:sp>
      <p:sp>
        <p:nvSpPr>
          <p:cNvPr id="109" name="Shape 109"/>
          <p:cNvSpPr/>
          <p:nvPr/>
        </p:nvSpPr>
        <p:spPr>
          <a:xfrm>
            <a:off x="3662253" y="1764925"/>
            <a:ext cx="600000" cy="6237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5112500" y="1764925"/>
            <a:ext cx="600000" cy="6237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4514544" y="16990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12" name="Shape 112"/>
          <p:cNvSpPr/>
          <p:nvPr/>
        </p:nvSpPr>
        <p:spPr>
          <a:xfrm>
            <a:off x="598876" y="2946311"/>
            <a:ext cx="532199" cy="5469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" name="Shape 113"/>
          <p:cNvSpPr txBox="1"/>
          <p:nvPr/>
        </p:nvSpPr>
        <p:spPr>
          <a:xfrm>
            <a:off x="1420682" y="28420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2870929" y="2842032"/>
            <a:ext cx="600000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dirty="0"/>
              <a:t>: :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4514544" y="28420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16" name="Shape 116"/>
          <p:cNvSpPr/>
          <p:nvPr/>
        </p:nvSpPr>
        <p:spPr>
          <a:xfrm>
            <a:off x="3696148" y="2946311"/>
            <a:ext cx="532199" cy="546900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5112500" y="2946307"/>
            <a:ext cx="600000" cy="5469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2015225" y="2946307"/>
            <a:ext cx="600000" cy="5469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Shape 119"/>
          <p:cNvSpPr txBox="1"/>
          <p:nvPr/>
        </p:nvSpPr>
        <p:spPr>
          <a:xfrm>
            <a:off x="1420682" y="39088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2870929" y="3908832"/>
            <a:ext cx="600000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 :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4514544" y="39088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22" name="Shape 122"/>
          <p:cNvSpPr/>
          <p:nvPr/>
        </p:nvSpPr>
        <p:spPr>
          <a:xfrm>
            <a:off x="2015225" y="4013107"/>
            <a:ext cx="600000" cy="5469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5112503" y="4050875"/>
            <a:ext cx="600000" cy="623700"/>
          </a:xfrm>
          <a:prstGeom prst="ellipse">
            <a:avLst/>
          </a:prstGeom>
          <a:solidFill>
            <a:srgbClr val="008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699825" y="4143882"/>
            <a:ext cx="330300" cy="2853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3797101" y="4193979"/>
            <a:ext cx="330300" cy="337499"/>
          </a:xfrm>
          <a:prstGeom prst="ellipse">
            <a:avLst/>
          </a:prstGeom>
          <a:solidFill>
            <a:srgbClr val="008000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6421876" y="1814082"/>
            <a:ext cx="2067300" cy="62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/>
              <a:t>Changing color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421876" y="2957082"/>
            <a:ext cx="2244599" cy="62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/>
              <a:t>Changing shape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6421876" y="4023882"/>
            <a:ext cx="2114700" cy="62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/>
              <a:t>Changing size</a:t>
            </a:r>
          </a:p>
        </p:txBody>
      </p:sp>
      <p:sp>
        <p:nvSpPr>
          <p:cNvPr id="129" name="Shape 129"/>
          <p:cNvSpPr/>
          <p:nvPr/>
        </p:nvSpPr>
        <p:spPr>
          <a:xfrm>
            <a:off x="2049123" y="5079912"/>
            <a:ext cx="532199" cy="546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" name="Shape 130"/>
          <p:cNvSpPr txBox="1"/>
          <p:nvPr/>
        </p:nvSpPr>
        <p:spPr>
          <a:xfrm>
            <a:off x="1420682" y="49756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2870929" y="4975632"/>
            <a:ext cx="600000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/>
              <a:t>: :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4514544" y="4975632"/>
            <a:ext cx="532199" cy="7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dirty="0"/>
              <a:t>:</a:t>
            </a:r>
          </a:p>
        </p:txBody>
      </p:sp>
      <p:sp>
        <p:nvSpPr>
          <p:cNvPr id="134" name="Shape 134"/>
          <p:cNvSpPr/>
          <p:nvPr/>
        </p:nvSpPr>
        <p:spPr>
          <a:xfrm>
            <a:off x="598876" y="5079912"/>
            <a:ext cx="532199" cy="546900"/>
          </a:xfrm>
          <a:prstGeom prst="rect">
            <a:avLst/>
          </a:prstGeom>
          <a:solidFill>
            <a:srgbClr val="3366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3605450" y="5013007"/>
            <a:ext cx="679200" cy="623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3366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222"/>
            <a:ext cx="8229600" cy="1143000"/>
          </a:xfrm>
        </p:spPr>
        <p:txBody>
          <a:bodyPr/>
          <a:lstStyle/>
          <a:p>
            <a:r>
              <a:rPr lang="en-US" dirty="0" smtClean="0"/>
              <a:t>Visual analogy-making</a:t>
            </a:r>
            <a:endParaRPr lang="en-US" dirty="0"/>
          </a:p>
        </p:txBody>
      </p:sp>
      <p:sp>
        <p:nvSpPr>
          <p:cNvPr id="34" name="Shape 135"/>
          <p:cNvSpPr/>
          <p:nvPr/>
        </p:nvSpPr>
        <p:spPr>
          <a:xfrm>
            <a:off x="5086772" y="5018359"/>
            <a:ext cx="679200" cy="623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76212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053" y="1189788"/>
            <a:ext cx="8539747" cy="5120105"/>
          </a:xfrm>
        </p:spPr>
        <p:txBody>
          <a:bodyPr>
            <a:normAutofit/>
          </a:bodyPr>
          <a:lstStyle/>
          <a:p>
            <a:r>
              <a:rPr lang="en-US" sz="2400" i="1" dirty="0" err="1"/>
              <a:t>Tenenbaum</a:t>
            </a:r>
            <a:r>
              <a:rPr lang="en-US" sz="2400" i="1" dirty="0"/>
              <a:t> and Freeman, 2000</a:t>
            </a:r>
            <a:r>
              <a:rPr lang="en-US" sz="2400" dirty="0"/>
              <a:t>. Separating style and content with bilinear </a:t>
            </a:r>
            <a:r>
              <a:rPr lang="en-US" sz="2400" dirty="0" smtClean="0"/>
              <a:t>models</a:t>
            </a:r>
            <a:endParaRPr lang="en-US" sz="2400" i="1" dirty="0" smtClean="0"/>
          </a:p>
          <a:p>
            <a:r>
              <a:rPr lang="en-US" sz="2400" i="1" dirty="0" err="1" smtClean="0"/>
              <a:t>Hertzmann</a:t>
            </a:r>
            <a:r>
              <a:rPr lang="en-US" sz="2400" i="1" dirty="0" smtClean="0"/>
              <a:t> et al., 2001</a:t>
            </a:r>
            <a:r>
              <a:rPr lang="en-US" sz="2400" dirty="0" smtClean="0"/>
              <a:t>: Image Analogies</a:t>
            </a:r>
            <a:endParaRPr lang="en-US" sz="2400" i="1" dirty="0"/>
          </a:p>
          <a:p>
            <a:r>
              <a:rPr lang="en-US" sz="2400" i="1" dirty="0" err="1" smtClean="0"/>
              <a:t>Dollár</a:t>
            </a:r>
            <a:r>
              <a:rPr lang="en-US" sz="2400" i="1" dirty="0" smtClean="0"/>
              <a:t> et al., 2007</a:t>
            </a:r>
            <a:r>
              <a:rPr lang="en-US" sz="2400" dirty="0" smtClean="0"/>
              <a:t>: Learning to traverse image manifolds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smtClean="0"/>
              <a:t>Locally-smooth manifold learning)</a:t>
            </a:r>
            <a:endParaRPr lang="en-US" sz="2400" i="1" dirty="0"/>
          </a:p>
          <a:p>
            <a:r>
              <a:rPr lang="en-US" sz="2400" i="1" dirty="0" err="1" smtClean="0"/>
              <a:t>Memisevic</a:t>
            </a:r>
            <a:r>
              <a:rPr lang="en-US" sz="2400" i="1" dirty="0" smtClean="0"/>
              <a:t> &amp; Hinton, 2010</a:t>
            </a:r>
            <a:r>
              <a:rPr lang="en-US" sz="2400" dirty="0" smtClean="0"/>
              <a:t>: Learning to represent spatial transformations with factored higher-order Boltzmann Machines</a:t>
            </a:r>
          </a:p>
          <a:p>
            <a:r>
              <a:rPr lang="en-US" sz="2400" i="1" dirty="0" smtClean="0"/>
              <a:t>Susskind et al., 2011.</a:t>
            </a:r>
            <a:r>
              <a:rPr lang="en-US" sz="2400" dirty="0" smtClean="0"/>
              <a:t> Modeling </a:t>
            </a:r>
            <a:r>
              <a:rPr lang="en-US" sz="2400" dirty="0"/>
              <a:t>the joint density of two images under </a:t>
            </a:r>
            <a:r>
              <a:rPr lang="en-US" sz="2400" dirty="0" smtClean="0"/>
              <a:t>a </a:t>
            </a:r>
            <a:r>
              <a:rPr lang="en-US" sz="2400" dirty="0"/>
              <a:t>variety of </a:t>
            </a:r>
            <a:r>
              <a:rPr lang="en-US" sz="2400" dirty="0" smtClean="0"/>
              <a:t>transformations</a:t>
            </a:r>
          </a:p>
          <a:p>
            <a:r>
              <a:rPr lang="en-US" sz="2400" i="1" dirty="0" smtClean="0"/>
              <a:t>Hwang et al.,</a:t>
            </a:r>
            <a:r>
              <a:rPr lang="en-US" sz="2400" dirty="0" smtClean="0"/>
              <a:t> 2013. Analogy</a:t>
            </a:r>
            <a:r>
              <a:rPr lang="en-US" sz="2400" dirty="0"/>
              <a:t>-preserving semantic embedding for visual object </a:t>
            </a:r>
            <a:r>
              <a:rPr lang="en-US" sz="2400" dirty="0" smtClean="0"/>
              <a:t>categorization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37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Very recent / contemporary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6316"/>
            <a:ext cx="8229600" cy="54810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949" y="1368925"/>
            <a:ext cx="8970211" cy="4896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/>
              <a:t>Zhu et al., 2014</a:t>
            </a:r>
            <a:r>
              <a:rPr lang="en-US" sz="2400" dirty="0" smtClean="0"/>
              <a:t>. </a:t>
            </a:r>
            <a:r>
              <a:rPr lang="en-US" sz="2400" dirty="0"/>
              <a:t>Multi-view </a:t>
            </a:r>
            <a:r>
              <a:rPr lang="en-US" sz="2400" dirty="0" smtClean="0"/>
              <a:t>perceptron</a:t>
            </a:r>
          </a:p>
          <a:p>
            <a:r>
              <a:rPr lang="en-US" sz="2400" i="1" dirty="0" err="1" smtClean="0"/>
              <a:t>Michalski</a:t>
            </a:r>
            <a:r>
              <a:rPr lang="en-US" sz="2400" i="1" dirty="0" smtClean="0"/>
              <a:t> et al., 2014.</a:t>
            </a:r>
            <a:r>
              <a:rPr lang="en-US" sz="2400" dirty="0" smtClean="0"/>
              <a:t> </a:t>
            </a:r>
            <a:r>
              <a:rPr lang="en-US" sz="2400" dirty="0"/>
              <a:t>Modeling deep temporal dependencies with recurrent </a:t>
            </a:r>
            <a:r>
              <a:rPr lang="en-US" sz="2400" dirty="0" smtClean="0"/>
              <a:t>grammar cells.</a:t>
            </a:r>
          </a:p>
          <a:p>
            <a:r>
              <a:rPr lang="en-US" sz="2400" i="1" dirty="0" err="1" smtClean="0"/>
              <a:t>Kiros</a:t>
            </a:r>
            <a:r>
              <a:rPr lang="en-US" sz="2400" i="1" dirty="0" smtClean="0"/>
              <a:t> et al, 2014. </a:t>
            </a:r>
            <a:r>
              <a:rPr lang="en-US" sz="2400" dirty="0" smtClean="0"/>
              <a:t>Unifying </a:t>
            </a:r>
            <a:r>
              <a:rPr lang="en-US" sz="2400" dirty="0"/>
              <a:t>visual-semantic embeddings with multimodal neural language models</a:t>
            </a:r>
            <a:endParaRPr lang="en-US" sz="2400" dirty="0" smtClean="0"/>
          </a:p>
          <a:p>
            <a:r>
              <a:rPr lang="en-US" sz="2400" i="1" dirty="0" err="1" smtClean="0"/>
              <a:t>Dosovitskiy</a:t>
            </a:r>
            <a:r>
              <a:rPr lang="en-US" sz="2400" i="1" dirty="0" smtClean="0"/>
              <a:t> et al., 2015</a:t>
            </a:r>
            <a:r>
              <a:rPr lang="en-US" sz="2400" dirty="0" smtClean="0"/>
              <a:t>. </a:t>
            </a:r>
            <a:r>
              <a:rPr lang="en-US" sz="2400" dirty="0"/>
              <a:t>Learning to generate chairs with convolutional neural </a:t>
            </a:r>
            <a:r>
              <a:rPr lang="en-US" sz="2400" dirty="0" smtClean="0"/>
              <a:t>networks </a:t>
            </a:r>
            <a:endParaRPr lang="en-US" sz="2400" dirty="0"/>
          </a:p>
          <a:p>
            <a:r>
              <a:rPr lang="en-US" sz="2400" i="1" dirty="0" err="1" smtClean="0"/>
              <a:t>Kulkarni</a:t>
            </a:r>
            <a:r>
              <a:rPr lang="en-US" sz="2400" i="1" dirty="0" smtClean="0"/>
              <a:t> et al., 2015</a:t>
            </a:r>
            <a:r>
              <a:rPr lang="en-US" sz="2400" dirty="0" smtClean="0"/>
              <a:t>. Deep convolutional inverse graphics network </a:t>
            </a:r>
            <a:endParaRPr lang="en-US" sz="2400" dirty="0"/>
          </a:p>
          <a:p>
            <a:r>
              <a:rPr lang="en-US" sz="2400" i="1" dirty="0" smtClean="0"/>
              <a:t>Cohen </a:t>
            </a:r>
            <a:r>
              <a:rPr lang="en-US" sz="2400" i="1" dirty="0"/>
              <a:t>and </a:t>
            </a:r>
            <a:r>
              <a:rPr lang="en-US" sz="2400" i="1" dirty="0" smtClean="0"/>
              <a:t>Welling, 2014</a:t>
            </a:r>
            <a:r>
              <a:rPr lang="en-US" sz="2400" dirty="0" smtClean="0"/>
              <a:t>. </a:t>
            </a:r>
            <a:r>
              <a:rPr lang="en-US" sz="2400" dirty="0"/>
              <a:t>Learning the irreducible representations of commutative Lie groups. </a:t>
            </a:r>
          </a:p>
          <a:p>
            <a:r>
              <a:rPr lang="en-US" sz="2400" i="1" dirty="0" smtClean="0"/>
              <a:t>Cohen and Welling, 2015</a:t>
            </a:r>
            <a:r>
              <a:rPr lang="en-US" sz="2400" dirty="0" smtClean="0"/>
              <a:t>: Transformation properties of learned visual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41911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alogy_concept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270"/>
            <a:ext cx="9144000" cy="3424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70" y="986181"/>
            <a:ext cx="2780627" cy="606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789" y="984271"/>
            <a:ext cx="4438315" cy="595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652" y="5087001"/>
            <a:ext cx="330868" cy="4929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9686" y="841332"/>
            <a:ext cx="8663998" cy="2393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50635" y="3214842"/>
            <a:ext cx="2093365" cy="2373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66" y="5234159"/>
            <a:ext cx="380403" cy="380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4697" y="5121443"/>
            <a:ext cx="268225" cy="5152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7267" y="5208155"/>
            <a:ext cx="323272" cy="37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alogy_concep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270"/>
            <a:ext cx="9144000" cy="3424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9" y="5224137"/>
            <a:ext cx="382396" cy="38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221" y="5116377"/>
            <a:ext cx="258842" cy="49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368" y="5234159"/>
            <a:ext cx="301143" cy="353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789" y="984271"/>
            <a:ext cx="4438315" cy="595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652" y="5087001"/>
            <a:ext cx="330868" cy="4929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6695" y="841348"/>
            <a:ext cx="5503621" cy="2393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50635" y="3214842"/>
            <a:ext cx="2093365" cy="2373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56" y="977651"/>
            <a:ext cx="2789390" cy="6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alogy_concep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270"/>
            <a:ext cx="9144000" cy="3424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9" y="5224137"/>
            <a:ext cx="382396" cy="38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221" y="5116377"/>
            <a:ext cx="258842" cy="49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368" y="5234159"/>
            <a:ext cx="301143" cy="353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70" y="986181"/>
            <a:ext cx="2780627" cy="606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789" y="984271"/>
            <a:ext cx="4438315" cy="595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652" y="5087001"/>
            <a:ext cx="330868" cy="4929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6696" y="841332"/>
            <a:ext cx="5423408" cy="1337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71369" y="2179054"/>
            <a:ext cx="2272632" cy="3408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526" y="1061268"/>
            <a:ext cx="989247" cy="6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5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alogy_concep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270"/>
            <a:ext cx="9144000" cy="3424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9" y="5224137"/>
            <a:ext cx="382396" cy="38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221" y="5116377"/>
            <a:ext cx="258842" cy="49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368" y="5234159"/>
            <a:ext cx="301143" cy="353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70" y="986181"/>
            <a:ext cx="2780627" cy="606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652" y="5087001"/>
            <a:ext cx="330868" cy="4929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71369" y="2179054"/>
            <a:ext cx="2272632" cy="3408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417" y="1012918"/>
            <a:ext cx="4438797" cy="5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4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alogy_concep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270"/>
            <a:ext cx="9144000" cy="3424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9" y="5224137"/>
            <a:ext cx="382396" cy="38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221" y="5116377"/>
            <a:ext cx="258842" cy="49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368" y="5234159"/>
            <a:ext cx="301143" cy="353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70" y="986181"/>
            <a:ext cx="2780627" cy="606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789" y="1011007"/>
            <a:ext cx="4438315" cy="595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0975" y="5098234"/>
            <a:ext cx="328748" cy="4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Analogy image prediction objective: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8" y="1600200"/>
            <a:ext cx="9023684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Research questions:</a:t>
            </a:r>
          </a:p>
          <a:p>
            <a:pPr marL="457200" lvl="1" indent="0">
              <a:buNone/>
            </a:pPr>
            <a:r>
              <a:rPr lang="en-US" dirty="0" smtClean="0"/>
              <a:t>1) What form should encoder </a:t>
            </a:r>
            <a:r>
              <a:rPr lang="en-US" i="1" dirty="0" smtClean="0"/>
              <a:t>f</a:t>
            </a:r>
            <a:r>
              <a:rPr lang="en-US" dirty="0" smtClean="0"/>
              <a:t> and decoder </a:t>
            </a:r>
            <a:r>
              <a:rPr lang="en-US" i="1" dirty="0" smtClean="0"/>
              <a:t>g </a:t>
            </a:r>
            <a:r>
              <a:rPr lang="en-US" dirty="0" smtClean="0"/>
              <a:t>take?</a:t>
            </a:r>
          </a:p>
          <a:p>
            <a:pPr marL="457200" lvl="1" indent="0">
              <a:buNone/>
            </a:pPr>
            <a:r>
              <a:rPr lang="en-US" dirty="0" smtClean="0"/>
              <a:t>2) What form should the transformation </a:t>
            </a:r>
            <a:r>
              <a:rPr lang="en-US" i="1" dirty="0" smtClean="0"/>
              <a:t>T </a:t>
            </a:r>
            <a:r>
              <a:rPr lang="en-US" dirty="0" smtClean="0"/>
              <a:t>take?</a:t>
            </a:r>
          </a:p>
        </p:txBody>
      </p:sp>
      <p:pic>
        <p:nvPicPr>
          <p:cNvPr id="5" name="Picture 4" descr="analogy_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" y="2197100"/>
            <a:ext cx="9023684" cy="93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5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64" y="1626661"/>
            <a:ext cx="5958482" cy="899022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KING : QUEEN :: MAN 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4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2597" y="198026"/>
            <a:ext cx="9051403" cy="898186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dirty="0"/>
              <a:t>1</a:t>
            </a:r>
            <a:r>
              <a:rPr lang="en-US" sz="5300" dirty="0" smtClean="0"/>
              <a:t>) What form should </a:t>
            </a:r>
            <a:r>
              <a:rPr lang="en-US" sz="5300" i="1" dirty="0" smtClean="0"/>
              <a:t>f </a:t>
            </a:r>
            <a:r>
              <a:rPr lang="en-US" sz="5300" dirty="0" smtClean="0"/>
              <a:t>and </a:t>
            </a:r>
            <a:r>
              <a:rPr lang="en-US" sz="5300" i="1" dirty="0" smtClean="0"/>
              <a:t>g </a:t>
            </a:r>
            <a:r>
              <a:rPr lang="en-US" sz="5300" dirty="0" smtClean="0"/>
              <a:t>take?</a:t>
            </a:r>
            <a:endParaRPr lang="en-US" sz="5300" dirty="0"/>
          </a:p>
        </p:txBody>
      </p:sp>
      <p:pic>
        <p:nvPicPr>
          <p:cNvPr id="6" name="Picture 5" descr="conv_decoder2 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7" y="2466917"/>
            <a:ext cx="4455387" cy="2244114"/>
          </a:xfrm>
          <a:prstGeom prst="rect">
            <a:avLst/>
          </a:prstGeom>
        </p:spPr>
      </p:pic>
      <p:pic>
        <p:nvPicPr>
          <p:cNvPr id="7" name="Picture 6" descr="conv_encoder2 (1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3052"/>
            <a:ext cx="4524650" cy="21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8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7" y="238130"/>
            <a:ext cx="8876129" cy="844712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dirty="0" smtClean="0"/>
              <a:t>2) What form should </a:t>
            </a:r>
            <a:r>
              <a:rPr lang="en-US" sz="5300" i="1" dirty="0" smtClean="0"/>
              <a:t>T </a:t>
            </a:r>
            <a:r>
              <a:rPr lang="en-US" sz="5300" dirty="0" smtClean="0"/>
              <a:t>take?</a:t>
            </a:r>
            <a:endParaRPr lang="en-US" sz="53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80577" y="1981888"/>
            <a:ext cx="2101038" cy="1132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rgbClr val="000000"/>
                </a:solidFill>
              </a:rPr>
              <a:t>Add: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0577" y="3243520"/>
            <a:ext cx="2101038" cy="927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rgbClr val="000000"/>
                </a:solidFill>
              </a:rPr>
              <a:t>Multiply: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01961" y="4425256"/>
            <a:ext cx="2122422" cy="927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rgbClr val="000000"/>
                </a:solidFill>
              </a:rPr>
              <a:t>Deep: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843" y="2348082"/>
            <a:ext cx="4040908" cy="542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843" y="3530808"/>
            <a:ext cx="6474906" cy="544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932" y="4671062"/>
            <a:ext cx="6673243" cy="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twork_diagra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6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Manifold 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7" y="3435687"/>
            <a:ext cx="8566483" cy="26102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Idea: We also want the increment </a:t>
            </a:r>
            <a:r>
              <a:rPr lang="en-US" i="1" dirty="0" smtClean="0"/>
              <a:t>T</a:t>
            </a:r>
            <a:r>
              <a:rPr lang="en-US" dirty="0" smtClean="0"/>
              <a:t> to be close to difference of embeddings f(d) – f(c).</a:t>
            </a:r>
          </a:p>
          <a:p>
            <a:pPr lvl="1"/>
            <a:r>
              <a:rPr lang="en-US" dirty="0" smtClean="0"/>
              <a:t>Stronger local gradient signal for encoder</a:t>
            </a:r>
          </a:p>
          <a:p>
            <a:pPr lvl="1"/>
            <a:r>
              <a:rPr lang="en-US" dirty="0" smtClean="0"/>
              <a:t>In practice, helps to traverse image manifolds</a:t>
            </a:r>
          </a:p>
          <a:p>
            <a:pPr lvl="1"/>
            <a:r>
              <a:rPr lang="en-US" dirty="0" smtClean="0"/>
              <a:t>Allows </a:t>
            </a:r>
            <a:r>
              <a:rPr lang="en-US" b="1" dirty="0" smtClean="0"/>
              <a:t>repeated</a:t>
            </a:r>
            <a:r>
              <a:rPr lang="en-US" dirty="0" smtClean="0"/>
              <a:t> application of analogies</a:t>
            </a:r>
          </a:p>
          <a:p>
            <a:pPr lvl="1"/>
            <a:r>
              <a:rPr lang="en-US" dirty="0" smtClean="0"/>
              <a:t>Use weighted combination, </a:t>
            </a:r>
            <a:endParaRPr lang="en-US" dirty="0"/>
          </a:p>
        </p:txBody>
      </p:sp>
      <p:pic>
        <p:nvPicPr>
          <p:cNvPr id="4" name="Picture 3" descr="analogy_m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2270"/>
            <a:ext cx="8229600" cy="759326"/>
          </a:xfrm>
          <a:prstGeom prst="rect">
            <a:avLst/>
          </a:prstGeom>
        </p:spPr>
      </p:pic>
      <p:pic>
        <p:nvPicPr>
          <p:cNvPr id="5" name="Picture 4" descr="analogy_s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78" y="5459253"/>
            <a:ext cx="2863382" cy="37920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025144" y="2786457"/>
            <a:ext cx="6047512" cy="660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* Note: there is no decoder here.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152" y="-13368"/>
            <a:ext cx="855311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Traversing image manifolds -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8046" y="1049424"/>
            <a:ext cx="5291221" cy="3422316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z = f</a:t>
            </a:r>
            <a:r>
              <a:rPr lang="en-US" dirty="0" smtClean="0"/>
              <a:t>(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dirty="0" smtClean="0"/>
              <a:t>for</a:t>
            </a:r>
            <a:r>
              <a:rPr lang="en-US" dirty="0" smtClean="0"/>
              <a:t> </a:t>
            </a:r>
            <a:r>
              <a:rPr lang="en-US" i="1" dirty="0"/>
              <a:t>i</a:t>
            </a:r>
            <a:r>
              <a:rPr lang="en-US" dirty="0" smtClean="0"/>
              <a:t> = 1 to </a:t>
            </a:r>
            <a:r>
              <a:rPr lang="en-US" i="1" dirty="0" smtClean="0"/>
              <a:t>N</a:t>
            </a:r>
            <a:r>
              <a:rPr lang="en-US" dirty="0" smtClean="0"/>
              <a:t> </a:t>
            </a:r>
            <a:r>
              <a:rPr lang="en-US" b="1" dirty="0" smtClean="0"/>
              <a:t>do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 smtClean="0"/>
              <a:t>z </a:t>
            </a:r>
            <a:r>
              <a:rPr lang="en-US" dirty="0" smtClean="0"/>
              <a:t>=</a:t>
            </a:r>
            <a:r>
              <a:rPr lang="en-US" i="1" dirty="0" smtClean="0"/>
              <a:t> z </a:t>
            </a:r>
            <a:r>
              <a:rPr lang="en-US" dirty="0" smtClean="0"/>
              <a:t>+</a:t>
            </a:r>
            <a:r>
              <a:rPr lang="en-US" i="1" dirty="0" smtClean="0"/>
              <a:t> T</a:t>
            </a:r>
            <a:r>
              <a:rPr lang="en-US" dirty="0" smtClean="0"/>
              <a:t>(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  <a:r>
              <a:rPr lang="en-US" i="1" dirty="0" smtClean="0"/>
              <a:t> – f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)</a:t>
            </a:r>
            <a:r>
              <a:rPr lang="en-US" i="1" dirty="0" smtClean="0"/>
              <a:t> , z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 smtClean="0"/>
              <a:t>x</a:t>
            </a:r>
            <a:r>
              <a:rPr lang="en-US" i="1" baseline="-25000" dirty="0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=</a:t>
            </a:r>
            <a:r>
              <a:rPr lang="en-US" i="1" dirty="0" smtClean="0"/>
              <a:t> g</a:t>
            </a:r>
            <a:r>
              <a:rPr lang="en-US" dirty="0" smtClean="0"/>
              <a:t>(</a:t>
            </a:r>
            <a:r>
              <a:rPr lang="en-US" i="1" dirty="0" smtClean="0"/>
              <a:t>z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dirty="0" smtClean="0"/>
              <a:t>end</a:t>
            </a:r>
          </a:p>
          <a:p>
            <a:pPr marL="0" indent="0">
              <a:buNone/>
            </a:pPr>
            <a:r>
              <a:rPr lang="en-US" dirty="0" smtClean="0"/>
              <a:t>return generated images </a:t>
            </a:r>
            <a:r>
              <a:rPr lang="en-US" i="1" dirty="0" smtClean="0"/>
              <a:t>x</a:t>
            </a:r>
            <a:endParaRPr lang="en-US" i="1" dirty="0"/>
          </a:p>
        </p:txBody>
      </p:sp>
      <p:pic>
        <p:nvPicPr>
          <p:cNvPr id="4" name="Picture 3" descr="forward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0" y="4651541"/>
            <a:ext cx="7768194" cy="1364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184" y="5761789"/>
            <a:ext cx="6523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4800" i="1" dirty="0" smtClean="0"/>
              <a:t>a</a:t>
            </a:r>
            <a:endParaRPr lang="en-US" sz="4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938422" y="5780509"/>
            <a:ext cx="834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4800" i="1" dirty="0"/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6582" y="5745757"/>
            <a:ext cx="834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4800" i="1" dirty="0" smtClean="0"/>
              <a:t>c</a:t>
            </a:r>
            <a:endParaRPr lang="en-US" sz="4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237788" y="5751109"/>
            <a:ext cx="7218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4800" i="1" dirty="0" smtClean="0"/>
              <a:t>x</a:t>
            </a:r>
            <a:r>
              <a:rPr lang="en-US" sz="4800" i="1" baseline="-25000" dirty="0" smtClean="0"/>
              <a:t>1</a:t>
            </a:r>
            <a:endParaRPr lang="en-US" sz="4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325948" y="5769829"/>
            <a:ext cx="7218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4800" i="1" dirty="0" smtClean="0"/>
              <a:t>x</a:t>
            </a:r>
            <a:r>
              <a:rPr lang="en-US" sz="4800" i="1" baseline="-25000" dirty="0"/>
              <a:t>2</a:t>
            </a:r>
            <a:endParaRPr lang="en-US" sz="4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387372" y="5775181"/>
            <a:ext cx="7218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4800" i="1" dirty="0" smtClean="0"/>
              <a:t>x</a:t>
            </a:r>
            <a:r>
              <a:rPr lang="en-US" sz="4800" i="1" baseline="-25000" dirty="0" smtClean="0"/>
              <a:t>3</a:t>
            </a:r>
            <a:endParaRPr lang="en-US" sz="4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502268" y="5767165"/>
            <a:ext cx="7218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4800" i="1" dirty="0" smtClean="0"/>
              <a:t>x</a:t>
            </a:r>
            <a:r>
              <a:rPr lang="en-US" sz="4800" i="1" baseline="-25000" dirty="0"/>
              <a:t>4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357653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8" y="127590"/>
            <a:ext cx="84996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Learning a disentangled representation</a:t>
            </a:r>
            <a:endParaRPr lang="en-US" dirty="0"/>
          </a:p>
        </p:txBody>
      </p:sp>
      <p:pic>
        <p:nvPicPr>
          <p:cNvPr id="4" name="Picture 3" descr="disentangling_conce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05" y="1375607"/>
            <a:ext cx="6921500" cy="3801152"/>
          </a:xfrm>
          <a:prstGeom prst="rect">
            <a:avLst/>
          </a:prstGeom>
        </p:spPr>
      </p:pic>
      <p:pic>
        <p:nvPicPr>
          <p:cNvPr id="3" name="Picture 2" descr="dis_ob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5434927"/>
            <a:ext cx="8809789" cy="10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7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666"/>
            <a:ext cx="8229600" cy="1143000"/>
          </a:xfrm>
        </p:spPr>
        <p:txBody>
          <a:bodyPr/>
          <a:lstStyle/>
          <a:p>
            <a:r>
              <a:rPr lang="en-US" dirty="0" smtClean="0"/>
              <a:t>Disentangling + analogy training</a:t>
            </a:r>
            <a:endParaRPr lang="en-US" dirty="0"/>
          </a:p>
        </p:txBody>
      </p:sp>
      <p:pic>
        <p:nvPicPr>
          <p:cNvPr id="3" name="Picture 2" descr="disentangling_analog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190"/>
            <a:ext cx="9144000" cy="449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1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666"/>
            <a:ext cx="8229600" cy="1143000"/>
          </a:xfrm>
        </p:spPr>
        <p:txBody>
          <a:bodyPr/>
          <a:lstStyle/>
          <a:p>
            <a:r>
              <a:rPr lang="en-US" dirty="0" smtClean="0"/>
              <a:t>Classification + analogy training</a:t>
            </a:r>
            <a:endParaRPr lang="en-US" dirty="0"/>
          </a:p>
        </p:txBody>
      </p:sp>
      <p:pic>
        <p:nvPicPr>
          <p:cNvPr id="4" name="Picture 3" descr="disentangling_classif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100"/>
            <a:ext cx="9144000" cy="47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2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9855"/>
            <a:ext cx="8229600" cy="1143000"/>
          </a:xfrm>
        </p:spPr>
        <p:txBody>
          <a:bodyPr>
            <a:normAutofit/>
          </a:bodyPr>
          <a:lstStyle/>
          <a:p>
            <a:r>
              <a:rPr lang="en-US" sz="6400" dirty="0" smtClean="0"/>
              <a:t>Experiments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384046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s_hard_vec_a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6" y="1617114"/>
            <a:ext cx="7857000" cy="331279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2597" y="119062"/>
            <a:ext cx="8876129" cy="107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cs typeface="Calibri (Body)"/>
              </a:rPr>
              <a:t>Shape predictions: </a:t>
            </a:r>
            <a:r>
              <a:rPr lang="en-US" sz="4000" b="1" dirty="0" smtClean="0">
                <a:cs typeface="Calibri (Body)"/>
              </a:rPr>
              <a:t>additive</a:t>
            </a:r>
            <a:r>
              <a:rPr lang="en-US" sz="4000" dirty="0" smtClean="0">
                <a:cs typeface="Calibri (Body)"/>
              </a:rPr>
              <a:t> model</a:t>
            </a:r>
            <a:endParaRPr lang="en-US" sz="4000" dirty="0">
              <a:cs typeface="Calibri (Body)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46215" y="1801091"/>
            <a:ext cx="1167671" cy="689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rotate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4636" y="2842775"/>
            <a:ext cx="1061743" cy="802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scale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4258" y="3987371"/>
            <a:ext cx="798215" cy="665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shift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96378" y="4849094"/>
            <a:ext cx="901343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 (Body)"/>
                <a:cs typeface="Calibri (Body)"/>
              </a:rPr>
              <a:t>ref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220857" y="4849094"/>
            <a:ext cx="901343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 (Body)"/>
                <a:cs typeface="Calibri (Body)"/>
              </a:rPr>
              <a:t>out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97519" y="4834222"/>
            <a:ext cx="1412851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query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908585" y="4988853"/>
            <a:ext cx="2019254" cy="720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t=1</a:t>
            </a:r>
          </a:p>
          <a:p>
            <a:r>
              <a:rPr lang="en-US" sz="2700" dirty="0" smtClean="0">
                <a:latin typeface="Calibri (Body)"/>
                <a:cs typeface="Calibri (Body)"/>
              </a:rPr>
              <a:t>predictions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466991" y="4849094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t=2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620157" y="4837549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t=3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713292" y="4849094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t=4</a:t>
            </a:r>
            <a:endParaRPr lang="en-US" sz="2700" dirty="0">
              <a:latin typeface="Calibri (Body)"/>
              <a:cs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38311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64" y="1626661"/>
            <a:ext cx="5958482" cy="899022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KING : QUEEN :: MAN 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6946" y="1711700"/>
            <a:ext cx="2566274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WOMAN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9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2597" y="119062"/>
            <a:ext cx="8876129" cy="107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cs typeface="Calibri (Body)"/>
              </a:rPr>
              <a:t>Shape predictions: </a:t>
            </a:r>
            <a:r>
              <a:rPr lang="en-US" sz="4000" b="1" dirty="0" smtClean="0">
                <a:cs typeface="Calibri (Body)"/>
              </a:rPr>
              <a:t>multiplicative</a:t>
            </a:r>
            <a:r>
              <a:rPr lang="en-US" sz="4000" dirty="0" smtClean="0">
                <a:cs typeface="Calibri (Body)"/>
              </a:rPr>
              <a:t> model</a:t>
            </a:r>
            <a:endParaRPr lang="en-US" sz="4000" dirty="0">
              <a:cs typeface="Calibri (Body)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46215" y="1801091"/>
            <a:ext cx="1167671" cy="689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rotate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4636" y="2842775"/>
            <a:ext cx="1061743" cy="802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scale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4258" y="3987371"/>
            <a:ext cx="798215" cy="665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shift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96378" y="4849094"/>
            <a:ext cx="901343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 (Body)"/>
                <a:cs typeface="Calibri (Body)"/>
              </a:rPr>
              <a:t>ref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220857" y="4849094"/>
            <a:ext cx="901343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 (Body)"/>
                <a:cs typeface="Calibri (Body)"/>
              </a:rPr>
              <a:t>out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97519" y="4834222"/>
            <a:ext cx="1412851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query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466991" y="4849094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t=2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620157" y="4837549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t=3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713292" y="4849094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t=4</a:t>
            </a:r>
            <a:endParaRPr lang="en-US" sz="2700" dirty="0">
              <a:latin typeface="Calibri (Body)"/>
              <a:cs typeface="Calibri (Body)"/>
            </a:endParaRPr>
          </a:p>
        </p:txBody>
      </p:sp>
      <p:pic>
        <p:nvPicPr>
          <p:cNvPr id="14" name="Picture 13" descr="shapes_hard_mul_a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1" y="1628966"/>
            <a:ext cx="7851350" cy="328939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908585" y="4988853"/>
            <a:ext cx="2019254" cy="720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t=1</a:t>
            </a:r>
          </a:p>
          <a:p>
            <a:r>
              <a:rPr lang="en-US" sz="2700" dirty="0" smtClean="0">
                <a:latin typeface="Calibri (Body)"/>
                <a:cs typeface="Calibri (Body)"/>
              </a:rPr>
              <a:t>predictions</a:t>
            </a:r>
            <a:endParaRPr lang="en-US" sz="2700" dirty="0">
              <a:latin typeface="Calibri (Body)"/>
              <a:cs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2418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2597" y="119062"/>
            <a:ext cx="8876129" cy="107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cs typeface="Calibri (Body)"/>
              </a:rPr>
              <a:t>Shape predictions: </a:t>
            </a:r>
            <a:r>
              <a:rPr lang="en-US" sz="4000" b="1" dirty="0" smtClean="0">
                <a:cs typeface="Calibri (Body)"/>
              </a:rPr>
              <a:t>deep</a:t>
            </a:r>
            <a:r>
              <a:rPr lang="en-US" sz="4000" dirty="0" smtClean="0">
                <a:cs typeface="Calibri (Body)"/>
              </a:rPr>
              <a:t> model</a:t>
            </a:r>
            <a:endParaRPr lang="en-US" sz="4000" dirty="0">
              <a:cs typeface="Calibri (Body)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46215" y="1801091"/>
            <a:ext cx="1167671" cy="689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rotate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4636" y="2842775"/>
            <a:ext cx="1061743" cy="802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scale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4258" y="3987371"/>
            <a:ext cx="798215" cy="665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Calibri (Body)"/>
                <a:cs typeface="Calibri (Body)"/>
              </a:rPr>
              <a:t>shift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96378" y="4849094"/>
            <a:ext cx="901343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 (Body)"/>
                <a:cs typeface="Calibri (Body)"/>
              </a:rPr>
              <a:t>ref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220857" y="4849094"/>
            <a:ext cx="901343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 (Body)"/>
                <a:cs typeface="Calibri (Body)"/>
              </a:rPr>
              <a:t>out</a:t>
            </a:r>
            <a:endParaRPr lang="en-US" sz="2800" dirty="0">
              <a:latin typeface="Calibri (Body)"/>
              <a:cs typeface="Calibri (Body)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97519" y="4834222"/>
            <a:ext cx="1412851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query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466991" y="4849094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t=2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620157" y="4837549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t=3</a:t>
            </a:r>
            <a:endParaRPr lang="en-US" sz="2700" dirty="0">
              <a:latin typeface="Calibri (Body)"/>
              <a:cs typeface="Calibri (Body)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713292" y="4849094"/>
            <a:ext cx="998460" cy="59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t=4</a:t>
            </a:r>
            <a:endParaRPr lang="en-US" sz="2700" dirty="0">
              <a:latin typeface="Calibri (Body)"/>
              <a:cs typeface="Calibri (Body)"/>
            </a:endParaRPr>
          </a:p>
        </p:txBody>
      </p:sp>
      <p:pic>
        <p:nvPicPr>
          <p:cNvPr id="15" name="Picture 14" descr="shapes_hard_deep_a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6" y="1640511"/>
            <a:ext cx="7851349" cy="328939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908585" y="4988853"/>
            <a:ext cx="2019254" cy="720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latin typeface="Calibri (Body)"/>
                <a:cs typeface="Calibri (Body)"/>
              </a:rPr>
              <a:t>t=1</a:t>
            </a:r>
          </a:p>
          <a:p>
            <a:r>
              <a:rPr lang="en-US" sz="2700" dirty="0" smtClean="0">
                <a:latin typeface="Calibri (Body)"/>
                <a:cs typeface="Calibri (Body)"/>
              </a:rPr>
              <a:t>predictions</a:t>
            </a:r>
            <a:endParaRPr lang="en-US" sz="2700" dirty="0">
              <a:latin typeface="Calibri (Body)"/>
              <a:cs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415119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s_hard_compare_rotat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54" y="845586"/>
            <a:ext cx="6614433" cy="568618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2597" y="119062"/>
            <a:ext cx="8876129" cy="81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 smtClean="0"/>
              <a:t>Repeated rotation prediction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392855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– quantitative comparison</a:t>
            </a:r>
            <a:endParaRPr lang="en-US" dirty="0"/>
          </a:p>
        </p:txBody>
      </p:sp>
      <p:pic>
        <p:nvPicPr>
          <p:cNvPr id="4" name="Picture 3" descr="shapes_qu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315"/>
            <a:ext cx="9144000" cy="17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2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– quantitative comparison</a:t>
            </a:r>
            <a:endParaRPr lang="en-US" dirty="0"/>
          </a:p>
        </p:txBody>
      </p:sp>
      <p:pic>
        <p:nvPicPr>
          <p:cNvPr id="4" name="Picture 3" descr="shapes_qu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315"/>
            <a:ext cx="9144000" cy="1773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92910"/>
            <a:ext cx="90370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400" dirty="0" smtClean="0"/>
              <a:t>The </a:t>
            </a:r>
            <a:r>
              <a:rPr lang="en-US" sz="3400" b="1" dirty="0" smtClean="0"/>
              <a:t>multiplicative</a:t>
            </a:r>
            <a:r>
              <a:rPr lang="en-US" sz="3400" dirty="0" smtClean="0"/>
              <a:t> (</a:t>
            </a:r>
            <a:r>
              <a:rPr lang="en-US" sz="3400" i="1" dirty="0" err="1" smtClean="0"/>
              <a:t>mul</a:t>
            </a:r>
            <a:r>
              <a:rPr lang="en-US" sz="3400" dirty="0" smtClean="0"/>
              <a:t>) is slightly better than </a:t>
            </a:r>
            <a:r>
              <a:rPr lang="en-US" sz="3400" b="1" dirty="0" smtClean="0"/>
              <a:t>additive</a:t>
            </a:r>
            <a:r>
              <a:rPr lang="en-US" sz="3400" dirty="0" smtClean="0"/>
              <a:t> (</a:t>
            </a:r>
            <a:r>
              <a:rPr lang="en-US" sz="3400" i="1" dirty="0" smtClean="0"/>
              <a:t>add</a:t>
            </a:r>
            <a:r>
              <a:rPr lang="en-US" sz="3400" dirty="0" smtClean="0"/>
              <a:t>) model, but</a:t>
            </a:r>
          </a:p>
          <a:p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48334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– quantitative comparison</a:t>
            </a:r>
            <a:endParaRPr lang="en-US" dirty="0"/>
          </a:p>
        </p:txBody>
      </p:sp>
      <p:pic>
        <p:nvPicPr>
          <p:cNvPr id="4" name="Picture 3" descr="shapes_qu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315"/>
            <a:ext cx="9144000" cy="1773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92910"/>
            <a:ext cx="90370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400" dirty="0" smtClean="0"/>
              <a:t>The </a:t>
            </a:r>
            <a:r>
              <a:rPr lang="en-US" sz="3400" b="1" dirty="0" smtClean="0"/>
              <a:t>multiplicative</a:t>
            </a:r>
            <a:r>
              <a:rPr lang="en-US" sz="3400" dirty="0" smtClean="0"/>
              <a:t> (</a:t>
            </a:r>
            <a:r>
              <a:rPr lang="en-US" sz="3400" i="1" dirty="0" err="1" smtClean="0"/>
              <a:t>mul</a:t>
            </a:r>
            <a:r>
              <a:rPr lang="en-US" sz="3400" dirty="0" smtClean="0"/>
              <a:t>) is slightly better than </a:t>
            </a:r>
            <a:r>
              <a:rPr lang="en-US" sz="3400" b="1" dirty="0" smtClean="0"/>
              <a:t>additive</a:t>
            </a:r>
            <a:r>
              <a:rPr lang="en-US" sz="3400" dirty="0" smtClean="0"/>
              <a:t> (</a:t>
            </a:r>
            <a:r>
              <a:rPr lang="en-US" sz="3400" i="1" dirty="0" smtClean="0"/>
              <a:t>add</a:t>
            </a:r>
            <a:r>
              <a:rPr lang="en-US" sz="3400" dirty="0" smtClean="0"/>
              <a:t>) model, but</a:t>
            </a:r>
          </a:p>
          <a:p>
            <a:pPr marL="571500" indent="-571500">
              <a:buFont typeface="Arial"/>
              <a:buChar char="•"/>
            </a:pPr>
            <a:r>
              <a:rPr lang="en-US" sz="3400" dirty="0" smtClean="0"/>
              <a:t>Only the </a:t>
            </a:r>
            <a:r>
              <a:rPr lang="en-US" sz="3400" b="1" dirty="0" smtClean="0"/>
              <a:t>deep</a:t>
            </a:r>
            <a:r>
              <a:rPr lang="en-US" sz="3400" dirty="0" smtClean="0"/>
              <a:t> </a:t>
            </a:r>
            <a:r>
              <a:rPr lang="en-US" sz="3400" b="1" dirty="0" smtClean="0"/>
              <a:t>network</a:t>
            </a:r>
            <a:r>
              <a:rPr lang="en-US" sz="3400" dirty="0" smtClean="0"/>
              <a:t> model (</a:t>
            </a:r>
            <a:r>
              <a:rPr lang="en-US" sz="3400" i="1" dirty="0" smtClean="0"/>
              <a:t>deep</a:t>
            </a:r>
            <a:r>
              <a:rPr lang="en-US" sz="3400" dirty="0" smtClean="0"/>
              <a:t>) can learn repeated rotation analogies.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48334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-1-ro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8818" y="816633"/>
            <a:ext cx="2153864" cy="2512841"/>
          </a:xfrm>
          <a:prstGeom prst="rect">
            <a:avLst/>
          </a:prstGeom>
        </p:spPr>
      </p:pic>
      <p:pic>
        <p:nvPicPr>
          <p:cNvPr id="5" name="shape-2-sc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19420" y="816633"/>
            <a:ext cx="2153864" cy="2512841"/>
          </a:xfrm>
          <a:prstGeom prst="rect">
            <a:avLst/>
          </a:prstGeom>
        </p:spPr>
      </p:pic>
      <p:pic>
        <p:nvPicPr>
          <p:cNvPr id="6" name="shape-3-trans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13843" y="816633"/>
            <a:ext cx="2153864" cy="2512841"/>
          </a:xfrm>
          <a:prstGeom prst="rect">
            <a:avLst/>
          </a:prstGeom>
        </p:spPr>
      </p:pic>
      <p:pic>
        <p:nvPicPr>
          <p:cNvPr id="7" name="shape-4-scl-trans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8818" y="4160652"/>
            <a:ext cx="2153864" cy="2512841"/>
          </a:xfrm>
          <a:prstGeom prst="rect">
            <a:avLst/>
          </a:prstGeom>
        </p:spPr>
      </p:pic>
      <p:pic>
        <p:nvPicPr>
          <p:cNvPr id="8" name="shape-5-rot-trans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419420" y="4160652"/>
            <a:ext cx="2153864" cy="2512841"/>
          </a:xfrm>
          <a:prstGeom prst="rect">
            <a:avLst/>
          </a:prstGeom>
        </p:spPr>
      </p:pic>
      <p:pic>
        <p:nvPicPr>
          <p:cNvPr id="9" name="shape-6-scl-rot.avi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3843" y="4160652"/>
            <a:ext cx="2153864" cy="251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818" y="401121"/>
            <a:ext cx="199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Rotation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495105" y="401121"/>
            <a:ext cx="199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Scaling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66438" y="400307"/>
            <a:ext cx="199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Translation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3453" y="3374100"/>
            <a:ext cx="199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Scale + Translate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529740" y="3362555"/>
            <a:ext cx="199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Rotate + Translate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401073" y="3731181"/>
            <a:ext cx="199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Scale + Rotate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319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lking_re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22736" y="570700"/>
            <a:ext cx="2608175" cy="2057827"/>
          </a:xfrm>
          <a:prstGeom prst="rect">
            <a:avLst/>
          </a:prstGeom>
        </p:spPr>
      </p:pic>
      <p:pic>
        <p:nvPicPr>
          <p:cNvPr id="5" name="walking_gen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09437" y="570699"/>
            <a:ext cx="2608176" cy="2057827"/>
          </a:xfrm>
          <a:prstGeom prst="rect">
            <a:avLst/>
          </a:prstGeom>
        </p:spPr>
      </p:pic>
      <p:pic>
        <p:nvPicPr>
          <p:cNvPr id="6" name="thrust_ref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22737" y="2670001"/>
            <a:ext cx="2608176" cy="2057827"/>
          </a:xfrm>
          <a:prstGeom prst="rect">
            <a:avLst/>
          </a:prstGeom>
        </p:spPr>
      </p:pic>
      <p:pic>
        <p:nvPicPr>
          <p:cNvPr id="8" name="shoot_ref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22737" y="4747250"/>
            <a:ext cx="2608176" cy="2057827"/>
          </a:xfrm>
          <a:prstGeom prst="rect">
            <a:avLst/>
          </a:prstGeom>
        </p:spPr>
      </p:pic>
      <p:pic>
        <p:nvPicPr>
          <p:cNvPr id="9" name="shoot_gen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09438" y="4747251"/>
            <a:ext cx="2608175" cy="2057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55299" y="1205223"/>
            <a:ext cx="220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Walk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-355299" y="3438532"/>
            <a:ext cx="220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Thrust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-284738" y="5461642"/>
            <a:ext cx="220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Spell-cast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851639" y="-75632"/>
            <a:ext cx="426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Reference animation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5102815" y="-75632"/>
            <a:ext cx="361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Query start frame</a:t>
            </a:r>
            <a:endParaRPr lang="en-US" sz="3600" dirty="0"/>
          </a:p>
        </p:txBody>
      </p:sp>
      <p:pic>
        <p:nvPicPr>
          <p:cNvPr id="2" name="thrust_gen_tmp.avi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09438" y="2670001"/>
            <a:ext cx="2608175" cy="20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5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242"/>
            <a:ext cx="8229600" cy="1143000"/>
          </a:xfrm>
        </p:spPr>
        <p:txBody>
          <a:bodyPr/>
          <a:lstStyle/>
          <a:p>
            <a:r>
              <a:rPr lang="en-US" dirty="0" smtClean="0"/>
              <a:t>Animation transfer - quantitative</a:t>
            </a:r>
            <a:endParaRPr lang="en-US" dirty="0"/>
          </a:p>
        </p:txBody>
      </p:sp>
      <p:pic>
        <p:nvPicPr>
          <p:cNvPr id="8" name="Picture 7" descr="anim_transfer_qu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4" y="816082"/>
            <a:ext cx="7837976" cy="15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2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242"/>
            <a:ext cx="8229600" cy="1143000"/>
          </a:xfrm>
        </p:spPr>
        <p:txBody>
          <a:bodyPr/>
          <a:lstStyle/>
          <a:p>
            <a:r>
              <a:rPr lang="en-US" dirty="0" smtClean="0"/>
              <a:t>Animation transfer - quantitative</a:t>
            </a:r>
            <a:endParaRPr lang="en-US" dirty="0"/>
          </a:p>
        </p:txBody>
      </p:sp>
      <p:pic>
        <p:nvPicPr>
          <p:cNvPr id="8" name="Picture 7" descr="anim_transfer_qu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4" y="816082"/>
            <a:ext cx="7837976" cy="1526674"/>
          </a:xfrm>
          <a:prstGeom prst="rect">
            <a:avLst/>
          </a:prstGeom>
        </p:spPr>
      </p:pic>
      <p:pic>
        <p:nvPicPr>
          <p:cNvPr id="9" name="Picture 8" descr="animation_transf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" y="2476435"/>
            <a:ext cx="9022653" cy="1587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112" y="4363767"/>
            <a:ext cx="90504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000" dirty="0" smtClean="0"/>
              <a:t>Additive and disentangling objectives perform comparably, generating reasonable results.</a:t>
            </a:r>
          </a:p>
          <a:p>
            <a:pPr marL="457200" indent="-457200">
              <a:buFontTx/>
              <a:buChar char="-"/>
            </a:pPr>
            <a:r>
              <a:rPr lang="en-US" sz="3000" dirty="0" smtClean="0"/>
              <a:t>The best performance by a wide margin is achieved by disentangling + attribute classifier training, generating almost perfect results.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2673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64" y="1626661"/>
            <a:ext cx="5958482" cy="899022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KING : QUEEN :: MAN 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6946" y="1711700"/>
            <a:ext cx="2566274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WOMAN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8463" y="3068731"/>
            <a:ext cx="6633121" cy="899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/>
              <a:t>PARIS: FRANCE :: BEIJING: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7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Extrapolating animations by analogy</a:t>
            </a:r>
            <a:endParaRPr lang="en-US" dirty="0"/>
          </a:p>
        </p:txBody>
      </p:sp>
      <p:pic>
        <p:nvPicPr>
          <p:cNvPr id="3" name="Picture 2" descr="sprite_manifold_training_straigh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375"/>
            <a:ext cx="9144000" cy="2088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55057"/>
            <a:ext cx="8943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Idea</a:t>
            </a:r>
            <a:r>
              <a:rPr lang="en-US" sz="4000" dirty="0" smtClean="0"/>
              <a:t>: Generate training examples in which the transformation is </a:t>
            </a:r>
            <a:r>
              <a:rPr lang="en-US" sz="4000" b="1" dirty="0" smtClean="0"/>
              <a:t>advancing frames</a:t>
            </a:r>
            <a:r>
              <a:rPr lang="en-US" sz="4000" dirty="0" smtClean="0"/>
              <a:t> in the animation.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7175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Extrapolating animations by analogy</a:t>
            </a:r>
            <a:endParaRPr lang="en-US" dirty="0"/>
          </a:p>
        </p:txBody>
      </p:sp>
      <p:pic>
        <p:nvPicPr>
          <p:cNvPr id="5" name="Picture 4" descr="sprite_tests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4" y="1417638"/>
            <a:ext cx="81407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20" y="5079"/>
            <a:ext cx="8686800" cy="8750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Disentangling car pose and appearance</a:t>
            </a:r>
            <a:endParaRPr lang="en-US" dirty="0"/>
          </a:p>
        </p:txBody>
      </p:sp>
      <p:pic>
        <p:nvPicPr>
          <p:cNvPr id="5" name="Picture 4" descr="cars_qu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63635"/>
            <a:ext cx="4130841" cy="1364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685" y="3074737"/>
            <a:ext cx="3997157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Pose units are discriminative for same-or-different pose verification, but not for ID verification.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ID units are discriminative for ID verification, but less discriminative for pose.</a:t>
            </a:r>
          </a:p>
        </p:txBody>
      </p:sp>
      <p:pic>
        <p:nvPicPr>
          <p:cNvPr id="3" name="Picture 2" descr="cars_dis_comp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88" y="1635554"/>
            <a:ext cx="4522055" cy="32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s_rotation_11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192416"/>
            <a:ext cx="9118600" cy="261686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Repeated rotation analogy applied to 3D car CAD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59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37" y="-48993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02" y="1132733"/>
            <a:ext cx="905256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We proposed novel deep architectures that can perform visual analogy making by </a:t>
            </a:r>
            <a:r>
              <a:rPr lang="en-US" sz="2400" dirty="0"/>
              <a:t>simple operations in an embedding space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Convolutional encoder-decoder networks can effectively generate transformed images.</a:t>
            </a:r>
          </a:p>
          <a:p>
            <a:endParaRPr lang="en-US" sz="2400" dirty="0" smtClean="0"/>
          </a:p>
          <a:p>
            <a:r>
              <a:rPr lang="en-US" sz="2400" dirty="0" smtClean="0"/>
              <a:t>Modeling transformations by vector addition in embedding space works for simple problems, but multi-layer networks are better.</a:t>
            </a:r>
          </a:p>
          <a:p>
            <a:endParaRPr lang="en-US" sz="2400" dirty="0" smtClean="0"/>
          </a:p>
          <a:p>
            <a:r>
              <a:rPr lang="en-US" sz="2400" dirty="0"/>
              <a:t>Analogy and disentangling training methods can be combined </a:t>
            </a:r>
            <a:r>
              <a:rPr lang="en-US" sz="2400" dirty="0" smtClean="0"/>
              <a:t>together, and analogy </a:t>
            </a:r>
            <a:r>
              <a:rPr lang="en-US" sz="2400" dirty="0"/>
              <a:t>representations can overcome limitations of disentangled representations by learning transformation manifold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929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6976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9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6976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0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64" y="1626661"/>
            <a:ext cx="5958482" cy="899022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KING : QUEEN :: MAN 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6946" y="1711700"/>
            <a:ext cx="2566274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WOMAN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8463" y="3068731"/>
            <a:ext cx="6633121" cy="899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/>
              <a:t>PARIS: FRANCE :: BEIJING: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06193" y="3146205"/>
            <a:ext cx="2566274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CHINA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2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64" y="1626661"/>
            <a:ext cx="5958482" cy="899022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KING : QUEEN :: MAN 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6946" y="1711700"/>
            <a:ext cx="2566274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WOMAN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8463" y="3068731"/>
            <a:ext cx="6633121" cy="899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/>
              <a:t>PARIS: FRANCE :: BEIJING: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06193" y="3146205"/>
            <a:ext cx="2566274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CHINA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8464" y="4504422"/>
            <a:ext cx="6633121" cy="899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/>
              <a:t>BILL: HILLARY :: BARACK:</a:t>
            </a:r>
          </a:p>
        </p:txBody>
      </p:sp>
    </p:spTree>
    <p:extLst>
      <p:ext uri="{BB962C8B-B14F-4D97-AF65-F5344CB8AC3E}">
        <p14:creationId xmlns:p14="http://schemas.microsoft.com/office/powerpoint/2010/main" val="296199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64" y="1626661"/>
            <a:ext cx="5958482" cy="899022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KING : QUEEN :: MAN 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6946" y="1711700"/>
            <a:ext cx="2566274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WOMAN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8463" y="3068731"/>
            <a:ext cx="6633121" cy="899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/>
              <a:t>PARIS: FRANCE :: BEIJING: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06193" y="3146205"/>
            <a:ext cx="2566274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CHINA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8464" y="4504422"/>
            <a:ext cx="6633121" cy="899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/>
              <a:t>BILL: HILLARY :: BARACK: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09410" y="4589462"/>
            <a:ext cx="2794741" cy="81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MICHELLE</a:t>
            </a:r>
          </a:p>
        </p:txBody>
      </p:sp>
    </p:spTree>
    <p:extLst>
      <p:ext uri="{BB962C8B-B14F-4D97-AF65-F5344CB8AC3E}">
        <p14:creationId xmlns:p14="http://schemas.microsoft.com/office/powerpoint/2010/main" val="18360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2D projection of embeddings</a:t>
            </a:r>
            <a:endParaRPr lang="en-US" dirty="0"/>
          </a:p>
        </p:txBody>
      </p:sp>
      <p:pic>
        <p:nvPicPr>
          <p:cNvPr id="5" name="Picture 4" descr="w2v_diagra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5" y="1076160"/>
            <a:ext cx="5828978" cy="429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578" y="5478052"/>
            <a:ext cx="7831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Mikolov</a:t>
            </a:r>
            <a:r>
              <a:rPr lang="en-US" dirty="0"/>
              <a:t>, Tomas, et al. "Distributed representations of words and phrases and their compositionality." </a:t>
            </a:r>
            <a:r>
              <a:rPr lang="en-US" dirty="0" smtClean="0"/>
              <a:t>In </a:t>
            </a:r>
            <a:r>
              <a:rPr lang="en-US" i="1" dirty="0" smtClean="0"/>
              <a:t>NIPS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2013</a:t>
            </a:r>
            <a:r>
              <a:rPr lang="en-US" dirty="0" smtClean="0"/>
              <a:t>.</a:t>
            </a:r>
          </a:p>
          <a:p>
            <a:r>
              <a:rPr lang="en-US" dirty="0"/>
              <a:t>T. </a:t>
            </a:r>
            <a:r>
              <a:rPr lang="en-US" dirty="0" err="1" smtClean="0"/>
              <a:t>Mikolov</a:t>
            </a:r>
            <a:r>
              <a:rPr lang="en-US" dirty="0" smtClean="0"/>
              <a:t> </a:t>
            </a:r>
            <a:r>
              <a:rPr lang="en-US" dirty="0"/>
              <a:t>et al. : Linguistic Regularities in Continuous Space Word Representations, NAACL 2013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7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2D projection of embeddings</a:t>
            </a:r>
            <a:endParaRPr lang="en-US" dirty="0"/>
          </a:p>
        </p:txBody>
      </p:sp>
      <p:pic>
        <p:nvPicPr>
          <p:cNvPr id="5" name="Picture 4" descr="w2v_diagra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5" y="1076160"/>
            <a:ext cx="5828978" cy="429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578" y="5478052"/>
            <a:ext cx="7831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Mikolov</a:t>
            </a:r>
            <a:r>
              <a:rPr lang="en-US" dirty="0"/>
              <a:t>, Tomas, et al. "Distributed representations of words and phrases and their compositionality." </a:t>
            </a:r>
            <a:r>
              <a:rPr lang="en-US" dirty="0" smtClean="0"/>
              <a:t>In </a:t>
            </a:r>
            <a:r>
              <a:rPr lang="en-US" i="1" dirty="0" smtClean="0"/>
              <a:t>NIPS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2013</a:t>
            </a:r>
            <a:r>
              <a:rPr lang="en-US" dirty="0" smtClean="0"/>
              <a:t>.</a:t>
            </a:r>
          </a:p>
          <a:p>
            <a:r>
              <a:rPr lang="en-US" dirty="0"/>
              <a:t>T. </a:t>
            </a:r>
            <a:r>
              <a:rPr lang="en-US" dirty="0" err="1" smtClean="0"/>
              <a:t>Mikolov</a:t>
            </a:r>
            <a:r>
              <a:rPr lang="en-US" dirty="0" smtClean="0"/>
              <a:t> </a:t>
            </a:r>
            <a:r>
              <a:rPr lang="en-US" dirty="0"/>
              <a:t>et al. : Linguistic Regularities in Continuous Space Word Representations, NAACL 2013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2263062" flipH="1" flipV="1">
            <a:off x="6401285" y="3809991"/>
            <a:ext cx="1096210" cy="2941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8424312">
            <a:off x="7736090" y="3851653"/>
            <a:ext cx="776773" cy="273839"/>
          </a:xfrm>
          <a:prstGeom prst="right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263062" flipH="1" flipV="1">
            <a:off x="7299841" y="2676185"/>
            <a:ext cx="1096210" cy="2941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82603" y="3101461"/>
            <a:ext cx="1082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King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7111968" y="4283232"/>
            <a:ext cx="1684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Queen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0248" y="1999905"/>
            <a:ext cx="1082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Man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7852157" y="3192634"/>
            <a:ext cx="1753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Woman</a:t>
            </a:r>
            <a:endParaRPr lang="en-US" sz="2200" dirty="0"/>
          </a:p>
        </p:txBody>
      </p:sp>
      <p:sp>
        <p:nvSpPr>
          <p:cNvPr id="13" name="Parallelogram 12"/>
          <p:cNvSpPr/>
          <p:nvPr/>
        </p:nvSpPr>
        <p:spPr>
          <a:xfrm rot="11219339">
            <a:off x="1816110" y="2329258"/>
            <a:ext cx="3406381" cy="942186"/>
          </a:xfrm>
          <a:prstGeom prst="parallelogram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7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5336</TotalTime>
  <Words>1410</Words>
  <Application>Microsoft Macintosh PowerPoint</Application>
  <PresentationFormat>On-screen Show (4:3)</PresentationFormat>
  <Paragraphs>250</Paragraphs>
  <Slides>46</Slides>
  <Notes>14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Deep Visual Analogy-Making</vt:lpstr>
      <vt:lpstr>Text analogies</vt:lpstr>
      <vt:lpstr>Text analogies</vt:lpstr>
      <vt:lpstr>Text analogies</vt:lpstr>
      <vt:lpstr>Text analogies</vt:lpstr>
      <vt:lpstr>Text analogies</vt:lpstr>
      <vt:lpstr>Text analogies</vt:lpstr>
      <vt:lpstr>2D projection of embeddings</vt:lpstr>
      <vt:lpstr>2D projection of embeddings</vt:lpstr>
      <vt:lpstr>Visual analogy-making</vt:lpstr>
      <vt:lpstr>Visual analogy-making</vt:lpstr>
      <vt:lpstr>Related work</vt:lpstr>
      <vt:lpstr>Very recent / contemporary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Analogy image prediction objective:</vt:lpstr>
      <vt:lpstr>1) What form should f and g take?</vt:lpstr>
      <vt:lpstr>2) What form should T take?</vt:lpstr>
      <vt:lpstr>PowerPoint Presentation</vt:lpstr>
      <vt:lpstr>Manifold regularization</vt:lpstr>
      <vt:lpstr>Traversing image manifolds - algorithm</vt:lpstr>
      <vt:lpstr>Learning a disentangled representation</vt:lpstr>
      <vt:lpstr>Disentangling + analogy training</vt:lpstr>
      <vt:lpstr>Classification + analogy training</vt:lpstr>
      <vt:lpstr>Experiments</vt:lpstr>
      <vt:lpstr>PowerPoint Presentation</vt:lpstr>
      <vt:lpstr>PowerPoint Presentation</vt:lpstr>
      <vt:lpstr>PowerPoint Presentation</vt:lpstr>
      <vt:lpstr>PowerPoint Presentation</vt:lpstr>
      <vt:lpstr>Shapes – quantitative comparison</vt:lpstr>
      <vt:lpstr>Shapes – quantitative comparison</vt:lpstr>
      <vt:lpstr>Shapes – quantitative comparison</vt:lpstr>
      <vt:lpstr>PowerPoint Presentation</vt:lpstr>
      <vt:lpstr>PowerPoint Presentation</vt:lpstr>
      <vt:lpstr>Animation transfer - quantitative</vt:lpstr>
      <vt:lpstr>Animation transfer - quantitative</vt:lpstr>
      <vt:lpstr>Extrapolating animations by analogy</vt:lpstr>
      <vt:lpstr>Extrapolating animations by analogy</vt:lpstr>
      <vt:lpstr>Disentangling car pose and appearance</vt:lpstr>
      <vt:lpstr>Repeated rotation analogy applied to 3D car CAD models</vt:lpstr>
      <vt:lpstr>Conclusions</vt:lpstr>
      <vt:lpstr>Thank You!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Visual Analogy-Making</dc:title>
  <dc:creator>Helen Shi</dc:creator>
  <cp:lastModifiedBy>Helen Shi</cp:lastModifiedBy>
  <cp:revision>117</cp:revision>
  <dcterms:created xsi:type="dcterms:W3CDTF">2015-10-15T19:36:28Z</dcterms:created>
  <dcterms:modified xsi:type="dcterms:W3CDTF">2015-12-10T17:23:17Z</dcterms:modified>
</cp:coreProperties>
</file>