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sldIdLst>
    <p:sldId id="256" r:id="rId2"/>
    <p:sldId id="257" r:id="rId3"/>
    <p:sldId id="276" r:id="rId4"/>
    <p:sldId id="258" r:id="rId5"/>
    <p:sldId id="271" r:id="rId6"/>
    <p:sldId id="260" r:id="rId7"/>
    <p:sldId id="261" r:id="rId8"/>
    <p:sldId id="262" r:id="rId9"/>
    <p:sldId id="269" r:id="rId10"/>
    <p:sldId id="263" r:id="rId11"/>
    <p:sldId id="274" r:id="rId12"/>
    <p:sldId id="265" r:id="rId13"/>
    <p:sldId id="267" r:id="rId14"/>
    <p:sldId id="275" r:id="rId15"/>
    <p:sldId id="270" r:id="rId1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97" autoAdjust="0"/>
    <p:restoredTop sz="85164" autoAdjust="0"/>
  </p:normalViewPr>
  <p:slideViewPr>
    <p:cSldViewPr>
      <p:cViewPr>
        <p:scale>
          <a:sx n="70" d="100"/>
          <a:sy n="70" d="100"/>
        </p:scale>
        <p:origin x="-696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02344-9C2A-4629-A981-F046EFABFFBC}" type="datetimeFigureOut">
              <a:rPr lang="en-US" smtClean="0"/>
              <a:pPr/>
              <a:t>11/10/2015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507B2-E6DC-4A4F-98A1-C182337D95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719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07B2-E6DC-4A4F-98A1-C182337D958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6287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“structures” and “constraints” can</a:t>
            </a:r>
            <a:r>
              <a:rPr lang="en-US" baseline="0" dirty="0" smtClean="0"/>
              <a:t> involve formal laws, administrative hierarchies, social practices, etc.  I will sometimes call these things “institutions” or “institutional details”.  Created structures (physical and mental) that frame the way we do business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07B2-E6DC-4A4F-98A1-C182337D958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670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07B2-E6DC-4A4F-98A1-C182337D958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5396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07B2-E6DC-4A4F-98A1-C182337D958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6812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07B2-E6DC-4A4F-98A1-C182337D958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4072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07B2-E6DC-4A4F-98A1-C182337D9587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07B2-E6DC-4A4F-98A1-C182337D958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627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07B2-E6DC-4A4F-98A1-C182337D958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73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most of the numbers from this slide come from </a:t>
            </a:r>
            <a:r>
              <a:rPr lang="en-US" baseline="0" dirty="0" smtClean="0"/>
              <a:t>Tables 1 and 28 of the Digest of education statistics (most recent data given by the 2014 DES).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Last line from http</a:t>
            </a:r>
            <a:r>
              <a:rPr lang="en-US" baseline="0" smtClean="0"/>
              <a:t>://www.usgovernmentspending.com/year2006_0.html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07B2-E6DC-4A4F-98A1-C182337D958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our first possible</a:t>
            </a:r>
            <a:r>
              <a:rPr lang="en-US" baseline="0" dirty="0" smtClean="0"/>
              <a:t> paper topic – what are the returns to OTJT, how much OTJT do firms typically engage in, how do we model OTJT, how much are wages discounted while workers go through OTJT, etc.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While the syllabus has a list of suggested topics, there are lots of points in the class where I say “we don’t know this”, or “I don’t know that” or “an interesting question is this”.  Each of those is a potential paper topic!  Start thinking about this early.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07B2-E6DC-4A4F-98A1-C182337D958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fact that education is so interdisciplinary has one nice offshoot for our class: there’s lots of readings designed for fairly non-technical audiences!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07B2-E6DC-4A4F-98A1-C182337D958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07B2-E6DC-4A4F-98A1-C182337D958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966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Full citation: Becker, Gary. 1964.  “Human Capital”.  New York, Columbia University Press.  By “modern” I mean 1) the analysis is backed up by a relatively well-fleshed out theoretical</a:t>
            </a:r>
            <a:r>
              <a:rPr lang="en-US" baseline="0" dirty="0" smtClean="0"/>
              <a:t> model of optimal investment, and 2) the analysis is supported by a good deal of rigorous empirical analysis.  Economists going back to Marshall (and earlier, as always, to Smith) have discussed education, but their analysis was not formalized in a sense that modern students of Econ would easily recognize.  </a:t>
            </a:r>
            <a:r>
              <a:rPr lang="en-US" baseline="0" dirty="0" err="1" smtClean="0"/>
              <a:t>Vaizey</a:t>
            </a:r>
            <a:r>
              <a:rPr lang="en-US" baseline="0" dirty="0" smtClean="0"/>
              <a:t> (1962) “The Economics of Education” has a good summary of very early economic thought on the topic </a:t>
            </a:r>
            <a:r>
              <a:rPr lang="en-US" baseline="0" smtClean="0"/>
              <a:t>of education.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07B2-E6DC-4A4F-98A1-C182337D958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41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07B2-E6DC-4A4F-98A1-C182337D958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231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1/9/2016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Econ 395 - Econ of Ed w/ Stevenson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 395 - Econ of Ed w/ Stevenson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 395 - Econ of Ed w/ Stevenson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 395 - Econ of Ed w/ Stevenson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1/9/2016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Econ 395 - Econ of Ed w/ Stevenson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 395 - Econ of Ed w/ Stevenson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 395 - Econ of Ed w/ Stevenson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 395 - Econ of Ed w/ Stevenson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 395 - Econ of Ed w/ Stevenson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 395 - Econ of Ed w/ Stevenson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 395 - Econ of Ed w/ Stevenson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1/9/2016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Econ 395 - Econ of Ed w/ Stevenson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</a:t>
            </a:r>
            <a:r>
              <a:rPr lang="en-US" dirty="0" smtClean="0"/>
              <a:t>1: </a:t>
            </a:r>
            <a:r>
              <a:rPr lang="en-US" dirty="0" smtClean="0"/>
              <a:t>Why Econ of </a:t>
            </a:r>
            <a:r>
              <a:rPr lang="en-US" dirty="0"/>
              <a:t>E</a:t>
            </a:r>
            <a:r>
              <a:rPr lang="en-US" dirty="0" smtClean="0"/>
              <a:t>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Econ 325,  Winter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</a:t>
            </a:r>
            <a:r>
              <a:rPr lang="en-US" i="1" dirty="0" smtClean="0"/>
              <a:t>Economics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610600" cy="5029200"/>
          </a:xfrm>
        </p:spPr>
        <p:txBody>
          <a:bodyPr/>
          <a:lstStyle/>
          <a:p>
            <a:r>
              <a:rPr lang="en-US" dirty="0" smtClean="0"/>
              <a:t>Human capital is like labor-augmenting technology. 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We will cover the sub-field of </a:t>
            </a:r>
            <a:r>
              <a:rPr lang="en-US" sz="2600" u="sng" dirty="0" smtClean="0">
                <a:solidFill>
                  <a:schemeClr val="tx1"/>
                </a:solidFill>
              </a:rPr>
              <a:t>labor economics</a:t>
            </a:r>
          </a:p>
          <a:p>
            <a:r>
              <a:rPr lang="en-US" dirty="0" smtClean="0"/>
              <a:t>The input-output framework suggests that we are interested in how the industry organizes inputs and achieves efficiency (if at all).   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We will cover the sub-field of </a:t>
            </a:r>
            <a:r>
              <a:rPr lang="en-US" sz="2600" u="sng" dirty="0" smtClean="0">
                <a:solidFill>
                  <a:schemeClr val="tx1"/>
                </a:solidFill>
              </a:rPr>
              <a:t>industrial organization</a:t>
            </a:r>
          </a:p>
          <a:p>
            <a:r>
              <a:rPr lang="en-US" dirty="0" smtClean="0"/>
              <a:t>Education is governmentally funded via taxation.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We will cover the sub-field of </a:t>
            </a:r>
            <a:r>
              <a:rPr lang="en-US" sz="2600" u="sng" dirty="0" smtClean="0">
                <a:solidFill>
                  <a:schemeClr val="tx1"/>
                </a:solidFill>
              </a:rPr>
              <a:t>public finance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610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 have four-and-a-half main objectives in the class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Use the economic theory to explain how and why the educational system works.</a:t>
            </a:r>
          </a:p>
          <a:p>
            <a:pPr marL="788670" lvl="1" indent="-514350">
              <a:buClrTx/>
              <a:buSzPct val="100000"/>
            </a:pPr>
            <a:r>
              <a:rPr lang="en-US" sz="2600" dirty="0" smtClean="0">
                <a:solidFill>
                  <a:schemeClr val="tx1"/>
                </a:solidFill>
              </a:rPr>
              <a:t>How is education produced?</a:t>
            </a:r>
          </a:p>
          <a:p>
            <a:pPr marL="788670" lvl="1" indent="-514350">
              <a:buClrTx/>
              <a:buSzPct val="100000"/>
            </a:pPr>
            <a:r>
              <a:rPr lang="en-US" sz="2600" dirty="0" smtClean="0">
                <a:solidFill>
                  <a:schemeClr val="tx1"/>
                </a:solidFill>
              </a:rPr>
              <a:t>Why do people “get an education”?</a:t>
            </a:r>
          </a:p>
          <a:p>
            <a:pPr marL="788670" lvl="1" indent="-514350">
              <a:buClrTx/>
              <a:buSzPct val="100000"/>
            </a:pPr>
            <a:r>
              <a:rPr lang="en-US" sz="2600" dirty="0" smtClean="0">
                <a:solidFill>
                  <a:schemeClr val="tx1"/>
                </a:solidFill>
              </a:rPr>
              <a:t>How does education relate to economic outcomes like unemployment or income inequality?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Understand the structure of the educational system – the facts of “how things are done”</a:t>
            </a:r>
          </a:p>
          <a:p>
            <a:pPr marL="788670" lvl="1" indent="-514350">
              <a:buClrTx/>
              <a:buSzPct val="100000"/>
            </a:pPr>
            <a:r>
              <a:rPr lang="en-US" sz="2600" dirty="0" smtClean="0">
                <a:solidFill>
                  <a:schemeClr val="tx1"/>
                </a:solidFill>
              </a:rPr>
              <a:t>What are the practices, constraints and incentives currently faced by educators?</a:t>
            </a:r>
          </a:p>
          <a:p>
            <a:pPr marL="788670" lvl="1" indent="-514350">
              <a:buClrTx/>
              <a:buSzPct val="100000"/>
            </a:pPr>
            <a:r>
              <a:rPr lang="en-US" sz="2600" dirty="0" smtClean="0">
                <a:solidFill>
                  <a:schemeClr val="tx1"/>
                </a:solidFill>
              </a:rPr>
              <a:t>Is this structure beneficial?  How might we change this structure?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12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534400" cy="5257800"/>
          </a:xfrm>
        </p:spPr>
        <p:txBody>
          <a:bodyPr/>
          <a:lstStyle/>
          <a:p>
            <a:r>
              <a:rPr lang="en-US" dirty="0" smtClean="0"/>
              <a:t>I have four-and-a-half main objectives in the class</a:t>
            </a:r>
          </a:p>
          <a:p>
            <a:pPr marL="514350" indent="-514350">
              <a:buClrTx/>
              <a:buSzPct val="100000"/>
              <a:buFont typeface="+mj-lt"/>
              <a:buAutoNum type="arabicPeriod" startAt="3"/>
            </a:pPr>
            <a:r>
              <a:rPr lang="en-US" dirty="0" smtClean="0"/>
              <a:t>Use the analytical tools of economics/statistics to evaluate policy proposals in the field of education</a:t>
            </a:r>
          </a:p>
          <a:p>
            <a:pPr marL="788670" lvl="1" indent="-514350">
              <a:buClrTx/>
              <a:buSzPct val="100000"/>
            </a:pPr>
            <a:r>
              <a:rPr lang="en-US" sz="2600" dirty="0" smtClean="0">
                <a:solidFill>
                  <a:schemeClr val="tx1"/>
                </a:solidFill>
              </a:rPr>
              <a:t>What are the effects of No Child Left Behind and other “accountability” measures?</a:t>
            </a:r>
          </a:p>
          <a:p>
            <a:pPr marL="788670" lvl="1" indent="-514350">
              <a:buClrTx/>
              <a:buSzPct val="100000"/>
            </a:pPr>
            <a:r>
              <a:rPr lang="en-US" sz="2600" dirty="0" smtClean="0">
                <a:solidFill>
                  <a:schemeClr val="tx1"/>
                </a:solidFill>
              </a:rPr>
              <a:t>Do vouchers and charter schools “work”?</a:t>
            </a:r>
          </a:p>
          <a:p>
            <a:pPr marL="788670" lvl="1" indent="-514350">
              <a:buClrTx/>
              <a:buSzPct val="100000"/>
            </a:pPr>
            <a:r>
              <a:rPr lang="en-US" sz="2600" dirty="0" smtClean="0">
                <a:solidFill>
                  <a:schemeClr val="tx1"/>
                </a:solidFill>
              </a:rPr>
              <a:t>What is the best thing to spend more money on, in order to improve education?</a:t>
            </a:r>
          </a:p>
          <a:p>
            <a:pPr marL="788670" lvl="1" indent="-514350">
              <a:buClrTx/>
              <a:buSzPct val="100000"/>
            </a:pPr>
            <a:r>
              <a:rPr lang="en-US" sz="2600" i="1" dirty="0" smtClean="0">
                <a:solidFill>
                  <a:schemeClr val="tx1"/>
                </a:solidFill>
              </a:rPr>
              <a:t>Can</a:t>
            </a:r>
            <a:r>
              <a:rPr lang="en-US" sz="2600" dirty="0" smtClean="0">
                <a:solidFill>
                  <a:schemeClr val="tx1"/>
                </a:solidFill>
              </a:rPr>
              <a:t> we spend more money and improve education?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534400" cy="5257800"/>
          </a:xfrm>
        </p:spPr>
        <p:txBody>
          <a:bodyPr/>
          <a:lstStyle/>
          <a:p>
            <a:r>
              <a:rPr lang="en-US" dirty="0" smtClean="0"/>
              <a:t>I have four-and-a-half main objectives in the class</a:t>
            </a:r>
          </a:p>
          <a:p>
            <a:pPr marL="573088" indent="-573088">
              <a:buClrTx/>
              <a:buSzPct val="100000"/>
              <a:buNone/>
            </a:pPr>
            <a:r>
              <a:rPr lang="en-US" dirty="0" smtClean="0"/>
              <a:t>3.5.	Increase your comfort level in reading technical evaluations of education</a:t>
            </a:r>
          </a:p>
          <a:p>
            <a:pPr marL="627063" lvl="1" indent="-354013">
              <a:buClrTx/>
              <a:buSzPct val="100000"/>
            </a:pPr>
            <a:r>
              <a:rPr lang="en-US" sz="2600" dirty="0" smtClean="0">
                <a:solidFill>
                  <a:schemeClr val="tx1"/>
                </a:solidFill>
              </a:rPr>
              <a:t>If you want to understand the educational system and educational policy evaluation beyond sheer punditry, you’ve got to be able to understand the studies of the system</a:t>
            </a:r>
          </a:p>
          <a:p>
            <a:pPr marL="627063" lvl="1" indent="-354013">
              <a:buClrTx/>
              <a:buSzPct val="100000"/>
            </a:pPr>
            <a:r>
              <a:rPr lang="en-US" sz="2600" dirty="0" smtClean="0">
                <a:solidFill>
                  <a:schemeClr val="tx1"/>
                </a:solidFill>
              </a:rPr>
              <a:t>Involves data, statistics, experiments, surveys, etc.</a:t>
            </a:r>
          </a:p>
          <a:p>
            <a:pPr marL="627063" lvl="1" indent="-354013">
              <a:buClrTx/>
              <a:buSzPct val="100000"/>
            </a:pPr>
            <a:r>
              <a:rPr lang="en-US" sz="2600" dirty="0" smtClean="0">
                <a:solidFill>
                  <a:schemeClr val="tx1"/>
                </a:solidFill>
              </a:rPr>
              <a:t>There are other classes that teach these things in detail – I want to take away the “fear” of jumping into the data.  We’ve got to be reality-based!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534400" cy="5257800"/>
          </a:xfrm>
        </p:spPr>
        <p:txBody>
          <a:bodyPr/>
          <a:lstStyle/>
          <a:p>
            <a:r>
              <a:rPr lang="en-US" dirty="0" smtClean="0"/>
              <a:t>I have four-and-a-half main objectives in the class</a:t>
            </a:r>
          </a:p>
          <a:p>
            <a:pPr marL="514350" indent="-514350">
              <a:buClrTx/>
              <a:buSzPct val="100000"/>
              <a:buFont typeface="+mj-lt"/>
              <a:buAutoNum type="arabicPeriod" startAt="4"/>
            </a:pPr>
            <a:r>
              <a:rPr lang="en-US" dirty="0"/>
              <a:t>How does the mechanism of markets interact with, and potentially improve, the educational system? </a:t>
            </a:r>
          </a:p>
          <a:p>
            <a:pPr marL="788670" lvl="1" indent="-514350">
              <a:buClrTx/>
              <a:buSzPct val="100000"/>
            </a:pPr>
            <a:r>
              <a:rPr lang="en-US" sz="2600" dirty="0" smtClean="0">
                <a:solidFill>
                  <a:schemeClr val="tx1"/>
                </a:solidFill>
              </a:rPr>
              <a:t>The </a:t>
            </a:r>
            <a:r>
              <a:rPr lang="en-US" sz="2600" dirty="0">
                <a:solidFill>
                  <a:schemeClr val="tx1"/>
                </a:solidFill>
              </a:rPr>
              <a:t>market for teachers</a:t>
            </a:r>
          </a:p>
          <a:p>
            <a:pPr marL="788670" lvl="1" indent="-514350">
              <a:buClrTx/>
              <a:buSzPct val="100000"/>
            </a:pPr>
            <a:r>
              <a:rPr lang="en-US" sz="2600" dirty="0">
                <a:solidFill>
                  <a:schemeClr val="tx1"/>
                </a:solidFill>
              </a:rPr>
              <a:t>School choice: the market for </a:t>
            </a:r>
            <a:r>
              <a:rPr lang="en-US" sz="2600" dirty="0" smtClean="0">
                <a:solidFill>
                  <a:schemeClr val="tx1"/>
                </a:solidFill>
              </a:rPr>
              <a:t>schools</a:t>
            </a:r>
          </a:p>
          <a:p>
            <a:pPr marL="788670" lvl="1" indent="-514350">
              <a:buClrTx/>
              <a:buSzPct val="100000"/>
            </a:pPr>
            <a:r>
              <a:rPr lang="en-US" sz="2600" dirty="0" smtClean="0">
                <a:solidFill>
                  <a:schemeClr val="tx1"/>
                </a:solidFill>
              </a:rPr>
              <a:t>The market for </a:t>
            </a:r>
            <a:r>
              <a:rPr lang="en-US" sz="2600" smtClean="0">
                <a:solidFill>
                  <a:schemeClr val="tx1"/>
                </a:solidFill>
              </a:rPr>
              <a:t>college quality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18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533400" y="2590800"/>
            <a:ext cx="8229600" cy="1154162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med" len="lg"/>
          </a:ln>
        </p:spPr>
        <p:txBody>
          <a:bodyPr wrap="square">
            <a:spAutoFit/>
          </a:bodyPr>
          <a:lstStyle/>
          <a:p>
            <a:pPr marL="1588" indent="-1588" algn="ctr">
              <a:lnSpc>
                <a:spcPct val="100000"/>
              </a:lnSpc>
              <a:buNone/>
            </a:pPr>
            <a:r>
              <a:rPr lang="en-US" sz="3600" dirty="0" smtClean="0"/>
              <a:t>Next:</a:t>
            </a:r>
          </a:p>
          <a:p>
            <a:pPr marL="1588" indent="-1588" algn="ctr">
              <a:lnSpc>
                <a:spcPct val="100000"/>
              </a:lnSpc>
              <a:buNone/>
            </a:pPr>
            <a:r>
              <a:rPr lang="en-US" sz="2800" b="1" dirty="0" smtClean="0"/>
              <a:t>Human capital theory of education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8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534400" cy="5257800"/>
          </a:xfrm>
        </p:spPr>
        <p:txBody>
          <a:bodyPr>
            <a:normAutofit fontScale="92500"/>
          </a:bodyPr>
          <a:lstStyle/>
          <a:p>
            <a:pPr>
              <a:buClrTx/>
            </a:pPr>
            <a:r>
              <a:rPr lang="en-US" dirty="0" smtClean="0"/>
              <a:t>Contact</a:t>
            </a:r>
          </a:p>
          <a:p>
            <a:pPr>
              <a:buClrTx/>
            </a:pPr>
            <a:r>
              <a:rPr lang="en-US" dirty="0" err="1" smtClean="0"/>
              <a:t>Prereqs</a:t>
            </a:r>
            <a:endParaRPr lang="en-US" dirty="0" smtClean="0"/>
          </a:p>
          <a:p>
            <a:pPr>
              <a:buClrTx/>
            </a:pPr>
            <a:r>
              <a:rPr lang="en-US" dirty="0" smtClean="0"/>
              <a:t>Assignments</a:t>
            </a:r>
          </a:p>
          <a:p>
            <a:pPr lvl="1">
              <a:buClrTx/>
            </a:pPr>
            <a:r>
              <a:rPr lang="en-US" sz="2600" dirty="0">
                <a:solidFill>
                  <a:schemeClr val="tx1"/>
                </a:solidFill>
              </a:rPr>
              <a:t>2</a:t>
            </a:r>
            <a:r>
              <a:rPr lang="en-US" sz="2600" dirty="0" smtClean="0">
                <a:solidFill>
                  <a:schemeClr val="tx1"/>
                </a:solidFill>
              </a:rPr>
              <a:t> in-class exams, no final </a:t>
            </a:r>
          </a:p>
          <a:p>
            <a:pPr lvl="1">
              <a:buClrTx/>
            </a:pPr>
            <a:r>
              <a:rPr lang="en-US" sz="2600" dirty="0" smtClean="0">
                <a:solidFill>
                  <a:schemeClr val="tx1"/>
                </a:solidFill>
              </a:rPr>
              <a:t>“</a:t>
            </a:r>
            <a:r>
              <a:rPr lang="en-US" sz="2600" u="sng" dirty="0" smtClean="0">
                <a:solidFill>
                  <a:schemeClr val="tx1"/>
                </a:solidFill>
              </a:rPr>
              <a:t>Low-stakes” writing</a:t>
            </a:r>
            <a:r>
              <a:rPr lang="en-US" sz="2600" dirty="0" smtClean="0">
                <a:solidFill>
                  <a:schemeClr val="tx1"/>
                </a:solidFill>
              </a:rPr>
              <a:t>: HW, free writing, practice paper summaries, peer feedback sessions, instructor meeting</a:t>
            </a:r>
            <a:endParaRPr lang="en-US" sz="2600" dirty="0">
              <a:solidFill>
                <a:schemeClr val="tx1"/>
              </a:solidFill>
            </a:endParaRPr>
          </a:p>
          <a:p>
            <a:pPr lvl="1">
              <a:buClrTx/>
            </a:pPr>
            <a:r>
              <a:rPr lang="en-US" sz="2600" u="sng" dirty="0" smtClean="0">
                <a:solidFill>
                  <a:schemeClr val="tx1"/>
                </a:solidFill>
              </a:rPr>
              <a:t>Formal writing</a:t>
            </a:r>
            <a:r>
              <a:rPr lang="en-US" sz="2600" dirty="0" smtClean="0">
                <a:solidFill>
                  <a:schemeClr val="tx1"/>
                </a:solidFill>
              </a:rPr>
              <a:t>: the drafts of the constituent parts of your term paper (including the final product)</a:t>
            </a:r>
          </a:p>
          <a:p>
            <a:pPr>
              <a:buClrTx/>
            </a:pPr>
            <a:r>
              <a:rPr lang="en-US" dirty="0" smtClean="0"/>
              <a:t>Readings</a:t>
            </a:r>
          </a:p>
          <a:p>
            <a:pPr lvl="1">
              <a:buClrTx/>
            </a:pPr>
            <a:r>
              <a:rPr lang="en-US" sz="2600" dirty="0" err="1" smtClean="0">
                <a:solidFill>
                  <a:schemeClr val="tx1"/>
                </a:solidFill>
              </a:rPr>
              <a:t>Powerpoint</a:t>
            </a:r>
            <a:r>
              <a:rPr lang="en-US" sz="2600" dirty="0" smtClean="0">
                <a:solidFill>
                  <a:schemeClr val="tx1"/>
                </a:solidFill>
              </a:rPr>
              <a:t> notes as the central repository of expected knowledge (see “notes” to each page)</a:t>
            </a:r>
          </a:p>
          <a:p>
            <a:pPr>
              <a:buClrTx/>
            </a:pPr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ULWR?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Econ of Ed is very empirical, and very policy-relevant.</a:t>
            </a:r>
          </a:p>
          <a:p>
            <a:r>
              <a:rPr lang="en-US" dirty="0" smtClean="0"/>
              <a:t>A good policy economist needs to be able to understand the literature, and to translate the literature into words (and possibly thereafter, action)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Clear communication of quantitative results is critical in “analyst” or “consultant” type jobs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/>
              <a:t>Many of the “formal writing” drafts are themselves practical exercises: grant writing, research summary, “executive memo” styles</a:t>
            </a:r>
          </a:p>
        </p:txBody>
      </p:sp>
    </p:spTree>
    <p:extLst>
      <p:ext uri="{BB962C8B-B14F-4D97-AF65-F5344CB8AC3E}">
        <p14:creationId xmlns:p14="http://schemas.microsoft.com/office/powerpoint/2010/main" val="359003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Econ of 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534400" cy="5334000"/>
          </a:xfrm>
        </p:spPr>
        <p:txBody>
          <a:bodyPr/>
          <a:lstStyle/>
          <a:p>
            <a:r>
              <a:rPr lang="en-US" dirty="0" smtClean="0"/>
              <a:t>An entire class on one industry!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Imagine “Economics of software”, “Economics of retail groceries”, or “Economics of cement” courses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What makes education so special that it deserves its own class?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Virtually everyone in the developed </a:t>
            </a:r>
            <a:r>
              <a:rPr lang="en-US" smtClean="0">
                <a:solidFill>
                  <a:schemeClr val="tx1"/>
                </a:solidFill>
              </a:rPr>
              <a:t>world spends </a:t>
            </a:r>
            <a:r>
              <a:rPr lang="en-US" dirty="0" smtClean="0">
                <a:solidFill>
                  <a:schemeClr val="tx1"/>
                </a:solidFill>
              </a:rPr>
              <a:t>at least 10 years (1/8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of their life) as students</a:t>
            </a:r>
          </a:p>
          <a:p>
            <a:r>
              <a:rPr lang="en-US" dirty="0" smtClean="0"/>
              <a:t>The average American spends around 14 years in school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Recently, around 40% of Americans earn at least bachelor’s degrees:16 years or more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   </a:t>
            </a:r>
            <a:r>
              <a:rPr lang="en-US" dirty="0" smtClean="0"/>
              <a:t>An industry that effects us all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Econ of 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610600" cy="5181600"/>
          </a:xfrm>
        </p:spPr>
        <p:txBody>
          <a:bodyPr/>
          <a:lstStyle/>
          <a:p>
            <a:r>
              <a:rPr lang="en-US" dirty="0" smtClean="0"/>
              <a:t>“An industry that effects us all”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Let’s not beat around the bush: education is an </a:t>
            </a:r>
            <a:r>
              <a:rPr lang="en-US" sz="2600" i="1" dirty="0" smtClean="0">
                <a:solidFill>
                  <a:schemeClr val="tx1"/>
                </a:solidFill>
              </a:rPr>
              <a:t>industry</a:t>
            </a:r>
            <a:r>
              <a:rPr lang="en-US" sz="2600" dirty="0" smtClean="0">
                <a:solidFill>
                  <a:schemeClr val="tx1"/>
                </a:solidFill>
              </a:rPr>
              <a:t> and can be studied as such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In 2011, education spending represented around $1.1 trillion, or about 8% of GDP.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In 2012, 86 million people were enrolled in school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In 2012, 11 million people were employed by the field of education (4.7 million are teachers)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Education is the third-biggest government expenditure (state and federal), after health care and social income support  (</a:t>
            </a:r>
            <a:r>
              <a:rPr lang="en-US" sz="2600" dirty="0" err="1" smtClean="0">
                <a:solidFill>
                  <a:schemeClr val="tx1"/>
                </a:solidFill>
              </a:rPr>
              <a:t>Soc</a:t>
            </a:r>
            <a:r>
              <a:rPr lang="en-US" sz="2600" dirty="0" smtClean="0">
                <a:solidFill>
                  <a:schemeClr val="tx1"/>
                </a:solidFill>
              </a:rPr>
              <a:t> Sec, </a:t>
            </a:r>
            <a:r>
              <a:rPr lang="en-US" sz="2600" dirty="0" err="1" smtClean="0">
                <a:solidFill>
                  <a:schemeClr val="tx1"/>
                </a:solidFill>
              </a:rPr>
              <a:t>medicaid</a:t>
            </a:r>
            <a:r>
              <a:rPr lang="en-US" sz="2600" dirty="0" smtClean="0">
                <a:solidFill>
                  <a:schemeClr val="tx1"/>
                </a:solidFill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</a:rPr>
              <a:t>etc</a:t>
            </a:r>
            <a:r>
              <a:rPr lang="en-US" sz="2600" dirty="0" smtClean="0">
                <a:solidFill>
                  <a:schemeClr val="tx1"/>
                </a:solidFill>
              </a:rPr>
              <a:t>).  Greater than national defense, for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80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Econ of 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534400" cy="5029200"/>
          </a:xfrm>
        </p:spPr>
        <p:txBody>
          <a:bodyPr/>
          <a:lstStyle/>
          <a:p>
            <a:r>
              <a:rPr lang="en-US" dirty="0" smtClean="0"/>
              <a:t>A hugely influential part of the economy!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Virtually every well-paying job requires some sort of formal education</a:t>
            </a:r>
          </a:p>
          <a:p>
            <a:pPr lvl="2"/>
            <a:r>
              <a:rPr lang="en-US" sz="2600" dirty="0" smtClean="0"/>
              <a:t>On-the-job-training (OTJT) is something that we won’t really discuss in this class, but easily falls under the area of “education”, and </a:t>
            </a:r>
            <a:r>
              <a:rPr lang="en-US" sz="2600" i="1" dirty="0" smtClean="0"/>
              <a:t>every</a:t>
            </a:r>
            <a:r>
              <a:rPr lang="en-US" sz="2600" dirty="0" smtClean="0"/>
              <a:t> job takes some degree of OTJT</a:t>
            </a:r>
          </a:p>
          <a:p>
            <a:pPr lvl="2">
              <a:buNone/>
            </a:pPr>
            <a:r>
              <a:rPr lang="en-US" sz="2600" dirty="0" smtClean="0">
                <a:sym typeface="Wingdings" pitchFamily="2" charset="2"/>
              </a:rPr>
              <a:t>  </a:t>
            </a:r>
            <a:r>
              <a:rPr lang="en-US" sz="2600" dirty="0" smtClean="0"/>
              <a:t>To understand labor markets, you must understand education</a:t>
            </a:r>
          </a:p>
          <a:p>
            <a:pPr lvl="2"/>
            <a:r>
              <a:rPr lang="en-US" sz="2600" dirty="0" smtClean="0"/>
              <a:t>Labor is an input into all goods.  Therefore, the production of all goods involves education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</a:t>
            </a:r>
            <a:r>
              <a:rPr lang="en-US" i="1" dirty="0" smtClean="0"/>
              <a:t>Economics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Lots of disciplines study education, most for as long or longer than economists have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Psychology, sociology, history, anthropology, </a:t>
            </a:r>
            <a:r>
              <a:rPr lang="en-US" sz="2600" dirty="0" err="1" smtClean="0">
                <a:solidFill>
                  <a:schemeClr val="tx1"/>
                </a:solidFill>
              </a:rPr>
              <a:t>poli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sci</a:t>
            </a:r>
            <a:r>
              <a:rPr lang="en-US" sz="2600" dirty="0" smtClean="0">
                <a:solidFill>
                  <a:schemeClr val="tx1"/>
                </a:solidFill>
              </a:rPr>
              <a:t> (and, of course, education folk)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How is economics particularly useful in exploring educational issues?</a:t>
            </a:r>
          </a:p>
          <a:p>
            <a:endParaRPr lang="en-US" sz="1200" dirty="0" smtClean="0"/>
          </a:p>
          <a:p>
            <a:r>
              <a:rPr lang="en-US" dirty="0" smtClean="0"/>
              <a:t>Standard definition of economics: the study of allocation of scare resources among competing ends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How to </a:t>
            </a:r>
            <a:r>
              <a:rPr lang="en-US" sz="2600" i="1" dirty="0" smtClean="0">
                <a:solidFill>
                  <a:schemeClr val="tx1"/>
                </a:solidFill>
              </a:rPr>
              <a:t>best</a:t>
            </a:r>
            <a:r>
              <a:rPr lang="en-US" sz="2600" dirty="0" smtClean="0">
                <a:solidFill>
                  <a:schemeClr val="tx1"/>
                </a:solidFill>
              </a:rPr>
              <a:t> use resources - i.e., </a:t>
            </a:r>
            <a:r>
              <a:rPr lang="en-US" sz="2600" i="1" dirty="0" smtClean="0">
                <a:solidFill>
                  <a:schemeClr val="tx1"/>
                </a:solidFill>
              </a:rPr>
              <a:t>efficiency</a:t>
            </a:r>
            <a:endParaRPr lang="en-US" sz="2600" dirty="0" smtClean="0">
              <a:solidFill>
                <a:schemeClr val="tx1"/>
              </a:solidFill>
            </a:endParaRP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How do we get the most gain at least cost? Most output with the least input?</a:t>
            </a:r>
            <a:endParaRPr lang="en-US" sz="2600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</a:t>
            </a:r>
            <a:r>
              <a:rPr lang="en-US" i="1" dirty="0" smtClean="0"/>
              <a:t>Economics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686800" cy="5334000"/>
          </a:xfrm>
        </p:spPr>
        <p:txBody>
          <a:bodyPr/>
          <a:lstStyle/>
          <a:p>
            <a:r>
              <a:rPr lang="en-US" dirty="0" smtClean="0"/>
              <a:t>Efficiency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What are inputs in education?  What’s the output?  Is there more than one output?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The answers to these question alone are very important </a:t>
            </a:r>
          </a:p>
          <a:p>
            <a:r>
              <a:rPr lang="en-US" dirty="0" smtClean="0"/>
              <a:t>Economists stress rationality and optimization</a:t>
            </a:r>
          </a:p>
          <a:p>
            <a:pPr lvl="1"/>
            <a:r>
              <a:rPr lang="en-US" sz="2600" u="sng" dirty="0" smtClean="0">
                <a:solidFill>
                  <a:schemeClr val="tx1"/>
                </a:solidFill>
              </a:rPr>
              <a:t>Rationality</a:t>
            </a:r>
            <a:r>
              <a:rPr lang="en-US" sz="2600" dirty="0" smtClean="0">
                <a:solidFill>
                  <a:schemeClr val="tx1"/>
                </a:solidFill>
              </a:rPr>
              <a:t>: people know that they want, and use the best possible means to achieve their goals.</a:t>
            </a:r>
          </a:p>
          <a:p>
            <a:pPr lvl="2"/>
            <a:r>
              <a:rPr lang="en-US" sz="2600" dirty="0" smtClean="0"/>
              <a:t>That is, a rational person optimizes, given what they know, and given their various constraints</a:t>
            </a:r>
          </a:p>
          <a:p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</a:t>
            </a:r>
            <a:r>
              <a:rPr lang="en-US" i="1" dirty="0" smtClean="0"/>
              <a:t>Economics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6868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Rationality / optimization </a:t>
            </a:r>
            <a:r>
              <a:rPr lang="en-US" dirty="0" smtClean="0">
                <a:sym typeface="Wingdings" pitchFamily="2" charset="2"/>
              </a:rPr>
              <a:t> a responsiveness to </a:t>
            </a:r>
            <a:r>
              <a:rPr lang="en-US" i="1" dirty="0" smtClean="0">
                <a:sym typeface="Wingdings" pitchFamily="2" charset="2"/>
              </a:rPr>
              <a:t>incentives.  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People who behave this way will respond in predictable ways to policy changes (taxes, subsidies, etc)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Economists have useful insight into the design of educational policy, so as to increase social welfare.</a:t>
            </a:r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A fundamental building block in the “modern” movement of the economic analysis of education: Human Capital (from Becker, 1964)</a:t>
            </a:r>
          </a:p>
          <a:p>
            <a:r>
              <a:rPr lang="en-US" u="sng" dirty="0" smtClean="0"/>
              <a:t>Human Capital:</a:t>
            </a:r>
            <a:r>
              <a:rPr lang="en-US" dirty="0" smtClean="0"/>
              <a:t>  Any characteristic that makes a unit of labor more productive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Education, health, training, experience, strength, intelligence, etc.</a:t>
            </a:r>
          </a:p>
          <a:p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486</TotalTime>
  <Words>1386</Words>
  <Application>Microsoft Office PowerPoint</Application>
  <PresentationFormat>On-screen Show (4:3)</PresentationFormat>
  <Paragraphs>150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Origin</vt:lpstr>
      <vt:lpstr>Lecture 1: Why Econ of Ed?</vt:lpstr>
      <vt:lpstr>Syllabus</vt:lpstr>
      <vt:lpstr>Why ULWR?</vt:lpstr>
      <vt:lpstr>Why Econ of Ed?</vt:lpstr>
      <vt:lpstr>Why Econ of Ed?</vt:lpstr>
      <vt:lpstr>Why Econ of Ed?</vt:lpstr>
      <vt:lpstr>But why Economics?</vt:lpstr>
      <vt:lpstr>But why Economics?</vt:lpstr>
      <vt:lpstr>But why Economics?</vt:lpstr>
      <vt:lpstr>But why Economics?</vt:lpstr>
      <vt:lpstr>Course goals</vt:lpstr>
      <vt:lpstr>Course goals</vt:lpstr>
      <vt:lpstr>Course goals</vt:lpstr>
      <vt:lpstr>Course goals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Class intro and Ch. 1</dc:title>
  <dc:creator/>
  <cp:lastModifiedBy>Adam Stevenson</cp:lastModifiedBy>
  <cp:revision>116</cp:revision>
  <cp:lastPrinted>2014-01-08T16:17:38Z</cp:lastPrinted>
  <dcterms:created xsi:type="dcterms:W3CDTF">2006-08-16T00:00:00Z</dcterms:created>
  <dcterms:modified xsi:type="dcterms:W3CDTF">2015-11-10T15:19:23Z</dcterms:modified>
</cp:coreProperties>
</file>