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57" r:id="rId3"/>
    <p:sldId id="319" r:id="rId4"/>
    <p:sldId id="260" r:id="rId5"/>
    <p:sldId id="320" r:id="rId6"/>
    <p:sldId id="321" r:id="rId7"/>
    <p:sldId id="322" r:id="rId8"/>
    <p:sldId id="323" r:id="rId9"/>
    <p:sldId id="324" r:id="rId10"/>
    <p:sldId id="326" r:id="rId11"/>
    <p:sldId id="325" r:id="rId12"/>
    <p:sldId id="327" r:id="rId13"/>
    <p:sldId id="328" r:id="rId14"/>
    <p:sldId id="329" r:id="rId15"/>
    <p:sldId id="330" r:id="rId16"/>
    <p:sldId id="272"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97" autoAdjust="0"/>
    <p:restoredTop sz="85403" autoAdjust="0"/>
  </p:normalViewPr>
  <p:slideViewPr>
    <p:cSldViewPr>
      <p:cViewPr>
        <p:scale>
          <a:sx n="70" d="100"/>
          <a:sy n="70" d="100"/>
        </p:scale>
        <p:origin x="-462"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5C02344-9C2A-4629-A981-F046EFABFFBC}" type="datetimeFigureOut">
              <a:rPr lang="en-US" smtClean="0"/>
              <a:pPr/>
              <a:t>6/2/2011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62507B2-E6DC-4A4F-98A1-C182337D9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helped to construct a “Study advice</a:t>
            </a:r>
            <a:r>
              <a:rPr lang="en-US" baseline="0" dirty="0" smtClean="0"/>
              <a:t> for econ 101 and 102” document, which gives advice on how to prepare for exams, complete homework, and approach article responses.  Read it, it’s on </a:t>
            </a:r>
            <a:r>
              <a:rPr lang="en-US" baseline="0" dirty="0" err="1" smtClean="0"/>
              <a:t>CTools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that here I’m using output (measured by GDP – we’ll get to that in Ch. 7) to measure the state of</a:t>
            </a:r>
            <a:r>
              <a:rPr lang="en-US" baseline="0" dirty="0" smtClean="0"/>
              <a:t> the</a:t>
            </a:r>
            <a:r>
              <a:rPr lang="en-US" dirty="0" smtClean="0"/>
              <a:t> economy</a:t>
            </a:r>
          </a:p>
          <a:p>
            <a:endParaRPr lang="en-US" dirty="0" smtClean="0"/>
          </a:p>
          <a:p>
            <a:r>
              <a:rPr lang="en-US" dirty="0" smtClean="0"/>
              <a:t>Notable features:</a:t>
            </a:r>
          </a:p>
          <a:p>
            <a:pPr>
              <a:buFontTx/>
              <a:buChar char="-"/>
            </a:pPr>
            <a:r>
              <a:rPr lang="en-US" baseline="0" dirty="0" smtClean="0"/>
              <a:t> Up almost everywhere (even the big downturns – see 1974 – look small in the grand growth scheme)</a:t>
            </a:r>
          </a:p>
          <a:p>
            <a:pPr>
              <a:buFontTx/>
              <a:buChar char="-"/>
            </a:pPr>
            <a:r>
              <a:rPr lang="en-US" baseline="0" dirty="0" smtClean="0"/>
              <a:t> Biggest downturn: great depression</a:t>
            </a:r>
          </a:p>
          <a:p>
            <a:pPr>
              <a:buFontTx/>
              <a:buChar char="-"/>
            </a:pPr>
            <a:r>
              <a:rPr lang="en-US" baseline="0" dirty="0" smtClean="0"/>
              <a:t> biggest uptick: WWII (with a reversion back to the growth trend as soon as it ended)</a:t>
            </a:r>
          </a:p>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E62507B2-E6DC-4A4F-98A1-C182337D9587}"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we’ll get to those “problems” later.  Ch. 6 talks about the paradox of thrift as one example.</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241667" name="Notes Placeholder 2"/>
          <p:cNvSpPr>
            <a:spLocks noGrp="1"/>
          </p:cNvSpPr>
          <p:nvPr>
            <p:ph type="body" idx="1"/>
          </p:nvPr>
        </p:nvSpPr>
        <p:spPr>
          <a:noFill/>
          <a:ln/>
        </p:spPr>
        <p:txBody>
          <a:bodyPr/>
          <a:lstStyle/>
          <a:p>
            <a:pPr eaLnBrk="1" hangingPunct="1"/>
            <a:endParaRPr lang="en-US" smtClean="0"/>
          </a:p>
        </p:txBody>
      </p:sp>
      <p:sp>
        <p:nvSpPr>
          <p:cNvPr id="241668" name="Slide Number Placeholder 3"/>
          <p:cNvSpPr txBox="1">
            <a:spLocks noGrp="1"/>
          </p:cNvSpPr>
          <p:nvPr/>
        </p:nvSpPr>
        <p:spPr bwMode="auto">
          <a:xfrm>
            <a:off x="3884613" y="8829967"/>
            <a:ext cx="2971800" cy="464820"/>
          </a:xfrm>
          <a:prstGeom prst="rect">
            <a:avLst/>
          </a:prstGeom>
          <a:noFill/>
          <a:ln w="9525">
            <a:noFill/>
            <a:miter lim="800000"/>
            <a:headEnd/>
            <a:tailEnd/>
          </a:ln>
        </p:spPr>
        <p:txBody>
          <a:bodyPr anchor="b"/>
          <a:lstStyle/>
          <a:p>
            <a:pPr algn="r">
              <a:lnSpc>
                <a:spcPct val="100000"/>
              </a:lnSpc>
              <a:spcBef>
                <a:spcPct val="0"/>
              </a:spcBef>
              <a:buClrTx/>
              <a:buSzTx/>
              <a:buFontTx/>
              <a:buNone/>
            </a:pPr>
            <a:fld id="{1EA99EB6-4D9B-4BDE-A12C-6F8FE1329F35}" type="slidenum">
              <a:rPr lang="en-US" sz="1200"/>
              <a:pPr algn="r">
                <a:lnSpc>
                  <a:spcPct val="100000"/>
                </a:lnSpc>
                <a:spcBef>
                  <a:spcPct val="0"/>
                </a:spcBef>
                <a:buClrTx/>
                <a:buSzTx/>
                <a:buFontTx/>
                <a:buNone/>
              </a:pPr>
              <a:t>16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point of this slide is: we should always be humble about the state of our knowledge and the degree to which we know ”the truth”</a:t>
            </a:r>
          </a:p>
          <a:p>
            <a:endParaRPr lang="en-US" baseline="0" dirty="0" smtClean="0"/>
          </a:p>
          <a:p>
            <a:r>
              <a:rPr lang="en-US" baseline="0" dirty="0" smtClean="0"/>
              <a:t>In particular, notice that I didn’t say “THE framework in which to understand it”.  We’re going to develop models that are powerful, useful, and sophisticated enough to go a long way towards understanding how the economy works.  But it’s not by any means the only framework we COULD develop, and it’s not going to answer all our questions or be a completely satisfactory explanation for everything that’s going on.  Such is the state of economics, such is the human condition.</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point is the main one: can’t just</a:t>
            </a:r>
            <a:r>
              <a:rPr lang="en-US" baseline="0" dirty="0" smtClean="0"/>
              <a:t> “add up” micro to get macro!  People who understand micro may struggle with macro, people who struggle with micro may just “get” macro.  They are more different than at first glance.</a:t>
            </a:r>
          </a:p>
          <a:p>
            <a:endParaRPr lang="en-US" baseline="0" dirty="0" smtClean="0"/>
          </a:p>
          <a:p>
            <a:r>
              <a:rPr lang="en-US" baseline="0" dirty="0" smtClean="0"/>
              <a:t>I’m going to breeze past those “12 principles” in class – when they become important as fundamental assumptions, I will bring them back up as the class progresses.  For now, I’ll note here that the first economy-wide principle, “one person’s spending is another person’s income”, looks innocuous and obvious but  a) it is an assumption, and b) it’s a tremendously powerful assumption that we’ll use again and again.</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define terms like “market clearing”, “self-regulating”, “competition”,</a:t>
            </a:r>
            <a:r>
              <a:rPr lang="en-US" baseline="0" dirty="0" smtClean="0"/>
              <a:t> and so on in the next few days.</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Fisc</a:t>
            </a:r>
            <a:r>
              <a:rPr lang="en-US" dirty="0" smtClean="0"/>
              <a:t> </a:t>
            </a:r>
            <a:r>
              <a:rPr lang="en-US" dirty="0" err="1" smtClean="0"/>
              <a:t>pol</a:t>
            </a:r>
            <a:r>
              <a:rPr lang="en-US" dirty="0" smtClean="0"/>
              <a:t> examples: cash</a:t>
            </a:r>
            <a:r>
              <a:rPr lang="en-US" baseline="0" dirty="0" smtClean="0"/>
              <a:t> for clunkers, high speed rail, building bombers/tanks/aircraft carriers, tax cuts &amp; rebates.  Using the “purse strings” of the economy.  Performed by the legislative and/or executive branches of the government</a:t>
            </a:r>
          </a:p>
          <a:p>
            <a:endParaRPr lang="en-US" baseline="0" dirty="0" smtClean="0"/>
          </a:p>
          <a:p>
            <a:r>
              <a:rPr lang="en-US" baseline="0" dirty="0" smtClean="0"/>
              <a:t>Mon </a:t>
            </a:r>
            <a:r>
              <a:rPr lang="en-US" baseline="0" dirty="0" err="1" smtClean="0"/>
              <a:t>Pol</a:t>
            </a:r>
            <a:r>
              <a:rPr lang="en-US" baseline="0" dirty="0" smtClean="0"/>
              <a:t> examples: lowering the interest rate, selling and buying government bonds.  Performed by the Central Bank of the economy.</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Macro as one of the biggest battlegrounds</a:t>
            </a:r>
            <a:r>
              <a:rPr lang="en-US" baseline="0" dirty="0" smtClean="0"/>
              <a:t> of economics – many areas with lack of consensus, many open questions, many difficult questions to answer given the data at hand (there are only 187 countries that macroeconomists may analyze, unlike the billions of people that </a:t>
            </a:r>
            <a:r>
              <a:rPr lang="en-US" baseline="0" dirty="0" err="1" smtClean="0"/>
              <a:t>microeconomists</a:t>
            </a:r>
            <a:r>
              <a:rPr lang="en-US" baseline="0" dirty="0" smtClean="0"/>
              <a:t> may repeatedly analyze!)</a:t>
            </a:r>
          </a:p>
          <a:p>
            <a:endParaRPr lang="en-US" baseline="0" dirty="0" smtClean="0"/>
          </a:p>
          <a:p>
            <a:r>
              <a:rPr lang="en-US" baseline="0" dirty="0" smtClean="0"/>
              <a:t>There is a sense that the discipline may be heading back towards Keynesian attitudes in the current circumstances, but this has yet to be seen, IMHO</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 I’m using unemployment as an indicator of the business cycle.  In the shaded areas (recessions), U spikes up, and declines afterwards.  The “spike” of 2008 is the single biggest the US has ever experienced.  U was higher in 1981, but that was after a series of spikes and declines.  And even in the GD, when U rose to 25%, it actually happened over a 3 year period from 1929-1932.  </a:t>
            </a:r>
          </a:p>
          <a:p>
            <a:endParaRPr lang="en-US" baseline="0" dirty="0" smtClean="0"/>
          </a:p>
          <a:p>
            <a:r>
              <a:rPr lang="en-US" baseline="0" dirty="0" smtClean="0"/>
              <a:t>Note that the recession ended in mid (June) 2009, according to the traditional definition (2 or more consecutive periods of falling output) (http://www.nber.org/cycles/cyclesmain.html – the “recession dating” announcement is here: http://www.nber.org/cycles/sept2010.html)</a:t>
            </a:r>
          </a:p>
          <a:p>
            <a:endParaRPr lang="en-US" baseline="0" dirty="0" smtClean="0"/>
          </a:p>
          <a:p>
            <a:r>
              <a:rPr lang="en-US" baseline="0" dirty="0" smtClean="0"/>
              <a:t>Figure comes from http://research.stlouisfed.org/fred2/series/UNRATE</a:t>
            </a:r>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2507B2-E6DC-4A4F-98A1-C182337D958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9/6/2011</a:t>
            </a:r>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9/6/2011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9/6/2011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9/6/2011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9/6/2011</a:t>
            </a:r>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9/6/2011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9/6/2011</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9/6/2011</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9/6/2011</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9/6/2011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9/6/2011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smtClean="0"/>
              <a:t>9/6/2011</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Lecture 1: Introduction to</a:t>
            </a:r>
            <a:br>
              <a:rPr lang="en-US" dirty="0" smtClean="0"/>
            </a:br>
            <a:r>
              <a:rPr lang="en-US" dirty="0" smtClean="0"/>
              <a:t>Introductory Macroeconomics</a:t>
            </a:r>
            <a:endParaRPr lang="en-US" dirty="0"/>
          </a:p>
        </p:txBody>
      </p:sp>
      <p:sp>
        <p:nvSpPr>
          <p:cNvPr id="3" name="Subtitle 2"/>
          <p:cNvSpPr>
            <a:spLocks noGrp="1"/>
          </p:cNvSpPr>
          <p:nvPr>
            <p:ph type="subTitle" idx="1"/>
          </p:nvPr>
        </p:nvSpPr>
        <p:spPr/>
        <p:txBody>
          <a:bodyPr/>
          <a:lstStyle/>
          <a:p>
            <a:r>
              <a:rPr lang="en-US" dirty="0" smtClean="0"/>
              <a:t>Econ 102, Fall 2011</a:t>
            </a:r>
            <a:endParaRPr lang="en-US" dirty="0"/>
          </a:p>
        </p:txBody>
      </p:sp>
      <p:sp>
        <p:nvSpPr>
          <p:cNvPr id="4" name="Date Placeholder 3"/>
          <p:cNvSpPr>
            <a:spLocks noGrp="1"/>
          </p:cNvSpPr>
          <p:nvPr>
            <p:ph type="dt" sz="half" idx="10"/>
          </p:nvPr>
        </p:nvSpPr>
        <p:spPr/>
        <p:txBody>
          <a:bodyPr/>
          <a:lstStyle/>
          <a:p>
            <a:r>
              <a:rPr lang="en-US" smtClean="0"/>
              <a:t>9/6/2011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TextBox 5"/>
          <p:cNvSpPr txBox="1"/>
          <p:nvPr/>
        </p:nvSpPr>
        <p:spPr>
          <a:xfrm>
            <a:off x="5257800" y="762000"/>
            <a:ext cx="3048000" cy="984885"/>
          </a:xfrm>
          <a:prstGeom prst="rect">
            <a:avLst/>
          </a:prstGeom>
          <a:noFill/>
          <a:ln>
            <a:solidFill>
              <a:schemeClr val="tx1"/>
            </a:solidFill>
          </a:ln>
        </p:spPr>
        <p:txBody>
          <a:bodyPr wrap="square" rtlCol="0">
            <a:spAutoFit/>
          </a:bodyPr>
          <a:lstStyle/>
          <a:p>
            <a:r>
              <a:rPr lang="en-US" sz="2200" u="sng" dirty="0" smtClean="0"/>
              <a:t>Required reading</a:t>
            </a:r>
            <a:r>
              <a:rPr lang="en-US" dirty="0" smtClean="0"/>
              <a:t>:</a:t>
            </a:r>
          </a:p>
          <a:p>
            <a:pPr>
              <a:tabLst>
                <a:tab pos="463550" algn="l"/>
              </a:tabLst>
            </a:pPr>
            <a:r>
              <a:rPr lang="en-US" dirty="0" smtClean="0"/>
              <a:t>	Ch 1:  all, pp. 5-19</a:t>
            </a:r>
          </a:p>
          <a:p>
            <a:pPr>
              <a:tabLst>
                <a:tab pos="463550" algn="l"/>
              </a:tabLst>
            </a:pPr>
            <a:r>
              <a:rPr lang="en-US" dirty="0" smtClean="0"/>
              <a:t>	Ch 6:  all, pp. 153-169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sp>
        <p:nvSpPr>
          <p:cNvPr id="3" name="Content Placeholder 2"/>
          <p:cNvSpPr>
            <a:spLocks noGrp="1"/>
          </p:cNvSpPr>
          <p:nvPr>
            <p:ph sz="quarter" idx="1"/>
          </p:nvPr>
        </p:nvSpPr>
        <p:spPr>
          <a:xfrm>
            <a:off x="228600" y="1066800"/>
            <a:ext cx="8686800" cy="5410200"/>
          </a:xfrm>
        </p:spPr>
        <p:txBody>
          <a:bodyPr>
            <a:noAutofit/>
          </a:bodyPr>
          <a:lstStyle/>
          <a:p>
            <a:r>
              <a:rPr lang="en-US" sz="2600" dirty="0" smtClean="0">
                <a:solidFill>
                  <a:schemeClr val="tx1"/>
                </a:solidFill>
                <a:sym typeface="Wingdings" pitchFamily="2" charset="2"/>
              </a:rPr>
              <a:t>How could the two schools of thought come to so many contradictory conclusions?</a:t>
            </a:r>
          </a:p>
          <a:p>
            <a:r>
              <a:rPr lang="en-US" dirty="0" smtClean="0">
                <a:sym typeface="Wingdings" pitchFamily="2" charset="2"/>
              </a:rPr>
              <a:t>As applied in this class, the models of each school are used to explain different time horizons</a:t>
            </a:r>
          </a:p>
          <a:p>
            <a:pPr lvl="1"/>
            <a:r>
              <a:rPr lang="en-US" sz="2600" dirty="0" smtClean="0">
                <a:solidFill>
                  <a:schemeClr val="tx1"/>
                </a:solidFill>
                <a:sym typeface="Wingdings" pitchFamily="2" charset="2"/>
              </a:rPr>
              <a:t>The Keynesian approach was constructed to explain the </a:t>
            </a:r>
            <a:r>
              <a:rPr lang="en-US" sz="2600" u="sng" dirty="0" smtClean="0">
                <a:solidFill>
                  <a:schemeClr val="tx1"/>
                </a:solidFill>
                <a:sym typeface="Wingdings" pitchFamily="2" charset="2"/>
              </a:rPr>
              <a:t>short run</a:t>
            </a:r>
            <a:r>
              <a:rPr lang="en-US" sz="2600" dirty="0" smtClean="0">
                <a:solidFill>
                  <a:schemeClr val="tx1"/>
                </a:solidFill>
                <a:sym typeface="Wingdings" pitchFamily="2" charset="2"/>
              </a:rPr>
              <a:t>.</a:t>
            </a:r>
          </a:p>
          <a:p>
            <a:pPr lvl="2"/>
            <a:r>
              <a:rPr lang="en-US" sz="2600" dirty="0" smtClean="0">
                <a:sym typeface="Wingdings" pitchFamily="2" charset="2"/>
              </a:rPr>
              <a:t>The short run describes the ups and downs of the economy</a:t>
            </a:r>
          </a:p>
          <a:p>
            <a:pPr lvl="2"/>
            <a:r>
              <a:rPr lang="en-US" sz="2600" dirty="0" smtClean="0">
                <a:solidFill>
                  <a:schemeClr val="tx1"/>
                </a:solidFill>
                <a:sym typeface="Wingdings" pitchFamily="2" charset="2"/>
              </a:rPr>
              <a:t>Often called the </a:t>
            </a:r>
            <a:r>
              <a:rPr lang="en-US" sz="2600" u="sng" dirty="0" smtClean="0">
                <a:solidFill>
                  <a:schemeClr val="tx1"/>
                </a:solidFill>
                <a:sym typeface="Wingdings" pitchFamily="2" charset="2"/>
              </a:rPr>
              <a:t>business cycle</a:t>
            </a:r>
            <a:r>
              <a:rPr lang="en-US" sz="2600" dirty="0" smtClean="0">
                <a:solidFill>
                  <a:schemeClr val="tx1"/>
                </a:solidFill>
                <a:sym typeface="Wingdings" pitchFamily="2" charset="2"/>
              </a:rPr>
              <a:t> – the seemingly regular progression of the economy though contractions and expansions, booms and busts, recessions and prosperities</a:t>
            </a:r>
            <a:endParaRPr lang="en-US" sz="2600" u="sng" dirty="0" smtClean="0">
              <a:solidFill>
                <a:schemeClr val="tx1"/>
              </a:solidFill>
              <a:sym typeface="Wingdings" pitchFamily="2" charset="2"/>
            </a:endParaRP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sp>
        <p:nvSpPr>
          <p:cNvPr id="3" name="Content Placeholder 2"/>
          <p:cNvSpPr>
            <a:spLocks noGrp="1"/>
          </p:cNvSpPr>
          <p:nvPr>
            <p:ph sz="quarter" idx="1"/>
          </p:nvPr>
        </p:nvSpPr>
        <p:spPr>
          <a:xfrm>
            <a:off x="228600" y="1066800"/>
            <a:ext cx="8686800" cy="5410200"/>
          </a:xfrm>
        </p:spPr>
        <p:txBody>
          <a:bodyPr>
            <a:noAutofit/>
          </a:bodyPr>
          <a:lstStyle/>
          <a:p>
            <a:r>
              <a:rPr lang="en-US" dirty="0" smtClean="0"/>
              <a:t>Unemployment rate up to May, 2011:</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6" name="Picture 5" descr="U, 5-11.PNG"/>
          <p:cNvPicPr>
            <a:picLocks noChangeAspect="1"/>
          </p:cNvPicPr>
          <p:nvPr/>
        </p:nvPicPr>
        <p:blipFill>
          <a:blip r:embed="rId3" cstate="print"/>
          <a:stretch>
            <a:fillRect/>
          </a:stretch>
        </p:blipFill>
        <p:spPr>
          <a:xfrm>
            <a:off x="0" y="1600200"/>
            <a:ext cx="9144000" cy="497409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sp>
        <p:nvSpPr>
          <p:cNvPr id="3" name="Content Placeholder 2"/>
          <p:cNvSpPr>
            <a:spLocks noGrp="1"/>
          </p:cNvSpPr>
          <p:nvPr>
            <p:ph sz="quarter" idx="1"/>
          </p:nvPr>
        </p:nvSpPr>
        <p:spPr>
          <a:xfrm>
            <a:off x="228600" y="1066800"/>
            <a:ext cx="8686800" cy="5410200"/>
          </a:xfrm>
        </p:spPr>
        <p:txBody>
          <a:bodyPr>
            <a:noAutofit/>
          </a:bodyPr>
          <a:lstStyle/>
          <a:p>
            <a:r>
              <a:rPr lang="en-US" dirty="0" smtClean="0">
                <a:sym typeface="Wingdings" pitchFamily="2" charset="2"/>
              </a:rPr>
              <a:t>As applied in this class, the models of each school are used to explain different time horizons</a:t>
            </a:r>
          </a:p>
          <a:p>
            <a:pPr lvl="1"/>
            <a:r>
              <a:rPr lang="en-US" sz="2600" dirty="0" smtClean="0">
                <a:solidFill>
                  <a:schemeClr val="tx1"/>
                </a:solidFill>
                <a:sym typeface="Wingdings" pitchFamily="2" charset="2"/>
              </a:rPr>
              <a:t>On the other hand, we use a neoclassical model to explain the </a:t>
            </a:r>
            <a:r>
              <a:rPr lang="en-US" sz="2600" u="sng" dirty="0" smtClean="0">
                <a:solidFill>
                  <a:schemeClr val="tx1"/>
                </a:solidFill>
                <a:sym typeface="Wingdings" pitchFamily="2" charset="2"/>
              </a:rPr>
              <a:t>long run</a:t>
            </a:r>
          </a:p>
          <a:p>
            <a:pPr lvl="2"/>
            <a:r>
              <a:rPr lang="en-US" sz="2600" dirty="0" smtClean="0">
                <a:solidFill>
                  <a:schemeClr val="tx1"/>
                </a:solidFill>
                <a:sym typeface="Wingdings" pitchFamily="2" charset="2"/>
              </a:rPr>
              <a:t>The long run describes the changes in the economy over a broad time span: the </a:t>
            </a:r>
            <a:r>
              <a:rPr lang="en-US" sz="2600" i="1" dirty="0" smtClean="0">
                <a:solidFill>
                  <a:schemeClr val="tx1"/>
                </a:solidFill>
                <a:sym typeface="Wingdings" pitchFamily="2" charset="2"/>
              </a:rPr>
              <a:t>tendency</a:t>
            </a:r>
            <a:r>
              <a:rPr lang="en-US" sz="2600" dirty="0" smtClean="0">
                <a:solidFill>
                  <a:schemeClr val="tx1"/>
                </a:solidFill>
                <a:sym typeface="Wingdings" pitchFamily="2" charset="2"/>
              </a:rPr>
              <a:t> of an economy</a:t>
            </a:r>
          </a:p>
          <a:p>
            <a:pPr lvl="2"/>
            <a:r>
              <a:rPr lang="en-US" sz="2600" dirty="0" smtClean="0">
                <a:sym typeface="Wingdings" pitchFamily="2" charset="2"/>
              </a:rPr>
              <a:t>The long run is the study of </a:t>
            </a:r>
            <a:r>
              <a:rPr lang="en-US" sz="2600" u="sng" dirty="0" smtClean="0">
                <a:sym typeface="Wingdings" pitchFamily="2" charset="2"/>
              </a:rPr>
              <a:t>growth</a:t>
            </a:r>
            <a:r>
              <a:rPr lang="en-US" sz="2600" dirty="0" smtClean="0">
                <a:sym typeface="Wingdings" pitchFamily="2" charset="2"/>
              </a:rPr>
              <a:t>: on average,  US economic output expands by 3.5% a year</a:t>
            </a:r>
          </a:p>
          <a:p>
            <a:pPr lvl="2"/>
            <a:r>
              <a:rPr lang="en-US" sz="2600" dirty="0" smtClean="0">
                <a:solidFill>
                  <a:schemeClr val="tx1"/>
                </a:solidFill>
                <a:sym typeface="Wingdings" pitchFamily="2" charset="2"/>
              </a:rPr>
              <a:t>A neoclassical model because it assumes a time span over which markets can adjust and utilize all its resources (prices adjust, markets clear)</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pic>
        <p:nvPicPr>
          <p:cNvPr id="4" name="Content Placeholder 3" descr="KW2e_Macro_fig_22_06.tif"/>
          <p:cNvPicPr>
            <a:picLocks noGrp="1" noChangeAspect="1"/>
          </p:cNvPicPr>
          <p:nvPr>
            <p:ph sz="quarter" idx="1"/>
          </p:nvPr>
        </p:nvPicPr>
        <p:blipFill>
          <a:blip r:embed="rId3" cstate="print"/>
          <a:srcRect/>
          <a:stretch>
            <a:fillRect/>
          </a:stretch>
        </p:blipFill>
        <p:spPr bwMode="auto">
          <a:xfrm>
            <a:off x="0" y="1447800"/>
            <a:ext cx="9144000" cy="48006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9/6/2011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sp>
        <p:nvSpPr>
          <p:cNvPr id="3" name="Content Placeholder 2"/>
          <p:cNvSpPr>
            <a:spLocks noGrp="1"/>
          </p:cNvSpPr>
          <p:nvPr>
            <p:ph sz="quarter" idx="1"/>
          </p:nvPr>
        </p:nvSpPr>
        <p:spPr>
          <a:xfrm>
            <a:off x="228600" y="1143000"/>
            <a:ext cx="8686800" cy="5334000"/>
          </a:xfrm>
        </p:spPr>
        <p:txBody>
          <a:bodyPr>
            <a:noAutofit/>
          </a:bodyPr>
          <a:lstStyle/>
          <a:p>
            <a:pPr>
              <a:buClrTx/>
            </a:pPr>
            <a:r>
              <a:rPr lang="en-US" dirty="0" smtClean="0">
                <a:sym typeface="Wingdings" pitchFamily="2" charset="2"/>
              </a:rPr>
              <a:t>From that last graph, you can see </a:t>
            </a:r>
          </a:p>
          <a:p>
            <a:pPr marL="573088" lvl="1" indent="-300038">
              <a:buClrTx/>
              <a:buFont typeface="+mj-lt"/>
              <a:buAutoNum type="alphaLcPeriod"/>
            </a:pPr>
            <a:r>
              <a:rPr lang="en-US" sz="2600" dirty="0" smtClean="0">
                <a:solidFill>
                  <a:schemeClr val="tx1"/>
                </a:solidFill>
                <a:sym typeface="Wingdings" pitchFamily="2" charset="2"/>
              </a:rPr>
              <a:t>the tendency of the US economy to expand: the long run growth trend</a:t>
            </a:r>
          </a:p>
          <a:p>
            <a:pPr marL="573088" lvl="1" indent="-300038">
              <a:buClrTx/>
              <a:buFont typeface="+mj-lt"/>
              <a:buAutoNum type="alphaLcPeriod"/>
            </a:pPr>
            <a:r>
              <a:rPr lang="en-US" sz="2600" dirty="0" smtClean="0">
                <a:solidFill>
                  <a:schemeClr val="tx1"/>
                </a:solidFill>
                <a:sym typeface="Wingdings" pitchFamily="2" charset="2"/>
              </a:rPr>
              <a:t>the fact that growth is not consistent: output wobbles around the growth trend.</a:t>
            </a:r>
          </a:p>
          <a:p>
            <a:pPr lvl="2">
              <a:buClrTx/>
            </a:pPr>
            <a:r>
              <a:rPr lang="en-US" sz="2600" dirty="0" smtClean="0">
                <a:sym typeface="Wingdings" pitchFamily="2" charset="2"/>
              </a:rPr>
              <a:t>Those “wobbles” are the short run</a:t>
            </a:r>
          </a:p>
          <a:p>
            <a:pPr lvl="2">
              <a:buClrTx/>
            </a:pPr>
            <a:r>
              <a:rPr lang="en-US" sz="2600" dirty="0" smtClean="0">
                <a:sym typeface="Wingdings" pitchFamily="2" charset="2"/>
              </a:rPr>
              <a:t>The biggest “wobble” is the Great Depression: gave birth to Keynesianism and “modern” Macro</a:t>
            </a:r>
          </a:p>
          <a:p>
            <a:pPr>
              <a:buClrTx/>
            </a:pPr>
            <a:endParaRPr lang="en-US" dirty="0" smtClean="0">
              <a:sym typeface="Wingdings" pitchFamily="2" charset="2"/>
            </a:endParaRPr>
          </a:p>
          <a:p>
            <a:pPr>
              <a:buClrTx/>
            </a:pPr>
            <a:r>
              <a:rPr lang="en-US" dirty="0" smtClean="0">
                <a:sym typeface="Wingdings" pitchFamily="2" charset="2"/>
              </a:rPr>
              <a:t>The fact that we use different “types” of models for different macro phenomena isn’t without problems…</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has a case of the Runs</a:t>
            </a:r>
            <a:endParaRPr lang="en-US" dirty="0"/>
          </a:p>
        </p:txBody>
      </p:sp>
      <p:sp>
        <p:nvSpPr>
          <p:cNvPr id="3" name="Content Placeholder 2"/>
          <p:cNvSpPr>
            <a:spLocks noGrp="1"/>
          </p:cNvSpPr>
          <p:nvPr>
            <p:ph sz="quarter" idx="1"/>
          </p:nvPr>
        </p:nvSpPr>
        <p:spPr>
          <a:xfrm>
            <a:off x="228600" y="1143000"/>
            <a:ext cx="8686800" cy="5334000"/>
          </a:xfrm>
        </p:spPr>
        <p:txBody>
          <a:bodyPr>
            <a:noAutofit/>
          </a:bodyPr>
          <a:lstStyle/>
          <a:p>
            <a:pPr>
              <a:buClrTx/>
            </a:pPr>
            <a:r>
              <a:rPr lang="en-US" dirty="0" smtClean="0">
                <a:sym typeface="Wingdings" pitchFamily="2" charset="2"/>
              </a:rPr>
              <a:t>Macro is about explaining aggregate productivity and aggregate social choice</a:t>
            </a:r>
          </a:p>
          <a:p>
            <a:pPr lvl="1">
              <a:buClrTx/>
            </a:pPr>
            <a:r>
              <a:rPr lang="en-US" sz="2600" dirty="0" smtClean="0">
                <a:solidFill>
                  <a:schemeClr val="tx1"/>
                </a:solidFill>
                <a:sym typeface="Wingdings" pitchFamily="2" charset="2"/>
              </a:rPr>
              <a:t>Both models are useful for thinking about these things</a:t>
            </a:r>
          </a:p>
          <a:p>
            <a:pPr lvl="1">
              <a:buClrTx/>
            </a:pPr>
            <a:r>
              <a:rPr lang="en-US" sz="2600" dirty="0" smtClean="0">
                <a:solidFill>
                  <a:schemeClr val="tx1"/>
                </a:solidFill>
                <a:sym typeface="Wingdings" pitchFamily="2" charset="2"/>
              </a:rPr>
              <a:t>Both models have drawbacks: one “art” of economics is knowing which model to apply at what time, depending on the question at hand</a:t>
            </a:r>
          </a:p>
          <a:p>
            <a:pPr lvl="1">
              <a:buClrTx/>
            </a:pPr>
            <a:r>
              <a:rPr lang="en-US" sz="2600" dirty="0" smtClean="0">
                <a:solidFill>
                  <a:schemeClr val="tx1"/>
                </a:solidFill>
                <a:sym typeface="Wingdings" pitchFamily="2" charset="2"/>
              </a:rPr>
              <a:t>The class is here to teach you the methods, and then to leave you, in your own life to apply the methods as you see fit (if you see fit!)</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ext Box 3"/>
          <p:cNvSpPr txBox="1">
            <a:spLocks noChangeArrowheads="1"/>
          </p:cNvSpPr>
          <p:nvPr/>
        </p:nvSpPr>
        <p:spPr bwMode="auto">
          <a:xfrm>
            <a:off x="762000" y="2209800"/>
            <a:ext cx="7543800" cy="1938992"/>
          </a:xfrm>
          <a:prstGeom prst="rect">
            <a:avLst/>
          </a:prstGeom>
          <a:noFill/>
          <a:ln w="9525" algn="ctr">
            <a:noFill/>
            <a:miter lim="800000"/>
            <a:headEnd/>
            <a:tailEnd type="none" w="med" len="lg"/>
          </a:ln>
        </p:spPr>
        <p:txBody>
          <a:bodyPr wrap="square">
            <a:spAutoFit/>
          </a:bodyPr>
          <a:lstStyle/>
          <a:p>
            <a:pPr marL="1588" indent="-1588" algn="ctr">
              <a:lnSpc>
                <a:spcPct val="100000"/>
              </a:lnSpc>
            </a:pPr>
            <a:r>
              <a:rPr lang="en-US" sz="3600" dirty="0" smtClean="0"/>
              <a:t>Thursday: </a:t>
            </a:r>
          </a:p>
          <a:p>
            <a:pPr marL="1588" indent="-1588" algn="ctr">
              <a:lnSpc>
                <a:spcPct val="100000"/>
              </a:lnSpc>
            </a:pPr>
            <a:r>
              <a:rPr lang="en-US" sz="2800" b="1" dirty="0" smtClean="0"/>
              <a:t>Supply and demand, and </a:t>
            </a:r>
          </a:p>
          <a:p>
            <a:pPr marL="1588" indent="-1588" algn="ctr">
              <a:lnSpc>
                <a:spcPct val="100000"/>
              </a:lnSpc>
            </a:pPr>
            <a:r>
              <a:rPr lang="en-US" sz="2800" b="1" dirty="0" smtClean="0"/>
              <a:t>equilibrium math</a:t>
            </a:r>
            <a:r>
              <a:rPr lang="en-US" sz="2800" b="1" dirty="0"/>
              <a:t/>
            </a:r>
            <a:br>
              <a:rPr lang="en-US" sz="2800" b="1" dirty="0"/>
            </a:br>
            <a:endParaRPr lang="en-US" sz="2800" b="1" dirty="0" smtClean="0"/>
          </a:p>
        </p:txBody>
      </p:sp>
      <p:sp>
        <p:nvSpPr>
          <p:cNvPr id="3" name="Date Placeholder 2"/>
          <p:cNvSpPr>
            <a:spLocks noGrp="1"/>
          </p:cNvSpPr>
          <p:nvPr>
            <p:ph type="dt" sz="half" idx="10"/>
          </p:nvPr>
        </p:nvSpPr>
        <p:spPr/>
        <p:txBody>
          <a:bodyPr/>
          <a:lstStyle/>
          <a:p>
            <a:r>
              <a:rPr lang="en-US" smtClean="0"/>
              <a:t>9/6/2011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structure</a:t>
            </a:r>
            <a:endParaRPr lang="en-US" dirty="0"/>
          </a:p>
        </p:txBody>
      </p:sp>
      <p:sp>
        <p:nvSpPr>
          <p:cNvPr id="3" name="Content Placeholder 2"/>
          <p:cNvSpPr>
            <a:spLocks noGrp="1"/>
          </p:cNvSpPr>
          <p:nvPr>
            <p:ph sz="quarter" idx="1"/>
          </p:nvPr>
        </p:nvSpPr>
        <p:spPr/>
        <p:txBody>
          <a:bodyPr/>
          <a:lstStyle/>
          <a:p>
            <a:r>
              <a:rPr lang="en-US" dirty="0" smtClean="0"/>
              <a:t>Book &amp; required reading</a:t>
            </a:r>
          </a:p>
          <a:p>
            <a:r>
              <a:rPr lang="en-US" dirty="0" smtClean="0"/>
              <a:t>GSIs / discussion sections</a:t>
            </a:r>
          </a:p>
          <a:p>
            <a:r>
              <a:rPr lang="en-US" dirty="0" smtClean="0"/>
              <a:t>Attendance</a:t>
            </a:r>
          </a:p>
          <a:p>
            <a:pPr lvl="1"/>
            <a:r>
              <a:rPr lang="en-US" dirty="0" err="1" smtClean="0">
                <a:solidFill>
                  <a:schemeClr val="tx1"/>
                </a:solidFill>
              </a:rPr>
              <a:t>i</a:t>
            </a:r>
            <a:r>
              <a:rPr lang="en-US" dirty="0" smtClean="0">
                <a:solidFill>
                  <a:schemeClr val="tx1"/>
                </a:solidFill>
              </a:rPr>
              <a:t>&gt;clicker</a:t>
            </a:r>
          </a:p>
          <a:p>
            <a:r>
              <a:rPr lang="en-US" dirty="0" smtClean="0"/>
              <a:t>Assignments</a:t>
            </a:r>
          </a:p>
          <a:p>
            <a:pPr lvl="1"/>
            <a:r>
              <a:rPr lang="en-US" dirty="0" smtClean="0">
                <a:solidFill>
                  <a:schemeClr val="tx1"/>
                </a:solidFill>
              </a:rPr>
              <a:t>“Weekly” homework (0/1 graded)</a:t>
            </a:r>
          </a:p>
          <a:p>
            <a:pPr lvl="1"/>
            <a:r>
              <a:rPr lang="en-US" dirty="0" smtClean="0">
                <a:solidFill>
                  <a:schemeClr val="tx1"/>
                </a:solidFill>
              </a:rPr>
              <a:t>3 Article responses</a:t>
            </a:r>
          </a:p>
          <a:p>
            <a:pPr lvl="1"/>
            <a:r>
              <a:rPr lang="en-US" dirty="0" smtClean="0">
                <a:solidFill>
                  <a:schemeClr val="tx1"/>
                </a:solidFill>
              </a:rPr>
              <a:t>3 non-cumulative exams</a:t>
            </a:r>
          </a:p>
          <a:p>
            <a:r>
              <a:rPr lang="en-US" dirty="0" smtClean="0"/>
              <a:t>Newspaper articles</a:t>
            </a:r>
          </a:p>
          <a:p>
            <a:pPr lvl="1"/>
            <a:r>
              <a:rPr lang="en-US" dirty="0" smtClean="0">
                <a:solidFill>
                  <a:schemeClr val="tx1"/>
                </a:solidFill>
              </a:rPr>
              <a:t>Circulate WSJ sign-up in GSI session, next Tues</a:t>
            </a:r>
          </a:p>
          <a:p>
            <a:pPr lvl="1"/>
            <a:r>
              <a:rPr lang="en-US" dirty="0" smtClean="0">
                <a:solidFill>
                  <a:schemeClr val="tx1"/>
                </a:solidFill>
              </a:rPr>
              <a:t>Can also sign up at WSJstudent.com</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Date Placeholder 2"/>
          <p:cNvSpPr>
            <a:spLocks noGrp="1"/>
          </p:cNvSpPr>
          <p:nvPr>
            <p:ph type="dt" sz="half" idx="10"/>
          </p:nvPr>
        </p:nvSpPr>
        <p:spPr/>
        <p:txBody>
          <a:bodyPr/>
          <a:lstStyle/>
          <a:p>
            <a:r>
              <a:rPr lang="en-US" smtClean="0"/>
              <a:t>1/11/2011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a:xfrm>
            <a:off x="152400" y="1143000"/>
            <a:ext cx="8763000" cy="5257800"/>
          </a:xfrm>
        </p:spPr>
        <p:txBody>
          <a:bodyPr>
            <a:normAutofit/>
          </a:bodyPr>
          <a:lstStyle/>
          <a:p>
            <a:r>
              <a:rPr lang="en-US" dirty="0" smtClean="0"/>
              <a:t>My lecture notes serve for later study, as much as for in-class lecture notes</a:t>
            </a:r>
          </a:p>
          <a:p>
            <a:r>
              <a:rPr lang="en-US" dirty="0" smtClean="0"/>
              <a:t>Contain lots of info; don’t try to just write what’s on the screen</a:t>
            </a:r>
          </a:p>
          <a:p>
            <a:r>
              <a:rPr lang="en-US" dirty="0" smtClean="0"/>
              <a:t>Lecture is being recorded – if you miss something I said, mark “*” or “?” in your notes and listen again </a:t>
            </a:r>
          </a:p>
          <a:p>
            <a:r>
              <a:rPr lang="en-US" dirty="0" smtClean="0"/>
              <a:t>I don’t recommend printing small slides with a few lines and taking notes there – too small, too little space to write.</a:t>
            </a:r>
          </a:p>
          <a:p>
            <a:r>
              <a:rPr lang="en-US" dirty="0" smtClean="0"/>
              <a:t>When opening the computer file, most slides have “notes” of clarification that may be handy (and worth printing?)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sz="quarter" idx="1"/>
          </p:nvPr>
        </p:nvSpPr>
        <p:spPr>
          <a:xfrm>
            <a:off x="228600" y="1143000"/>
            <a:ext cx="8610600" cy="5181600"/>
          </a:xfrm>
        </p:spPr>
        <p:txBody>
          <a:bodyPr>
            <a:normAutofit/>
          </a:bodyPr>
          <a:lstStyle/>
          <a:p>
            <a:pPr>
              <a:buClrTx/>
            </a:pPr>
            <a:r>
              <a:rPr lang="en-US" dirty="0" smtClean="0"/>
              <a:t>My goal for the class: to give you a language to speak about what’s going on in the current economy, and a framework in which to think about it</a:t>
            </a:r>
            <a:endParaRPr lang="en-US" sz="1200" dirty="0" smtClean="0"/>
          </a:p>
          <a:p>
            <a:pPr>
              <a:buClrTx/>
            </a:pPr>
            <a:r>
              <a:rPr lang="en-US" dirty="0" smtClean="0"/>
              <a:t>Discuss the recent recession/crisis as we go along </a:t>
            </a:r>
          </a:p>
          <a:p>
            <a:pPr lvl="1">
              <a:buClrTx/>
            </a:pPr>
            <a:r>
              <a:rPr lang="en-US" sz="2600" dirty="0" smtClean="0">
                <a:solidFill>
                  <a:schemeClr val="tx1"/>
                </a:solidFill>
              </a:rPr>
              <a:t>acknowledge that we’re never quite sure what is going on as we speak (nor is hindsight 20/20)</a:t>
            </a:r>
          </a:p>
          <a:p>
            <a:pPr lvl="1">
              <a:buClrTx/>
            </a:pPr>
            <a:r>
              <a:rPr lang="en-US" sz="2600" dirty="0" smtClean="0">
                <a:solidFill>
                  <a:schemeClr val="tx1"/>
                </a:solidFill>
              </a:rPr>
              <a:t>acknowledge that our explanation for what’s going on will likely change in the near/far future</a:t>
            </a:r>
            <a:endParaRPr lang="en-US" sz="1200" dirty="0" smtClean="0">
              <a:solidFill>
                <a:schemeClr val="tx1"/>
              </a:solidFill>
            </a:endParaRPr>
          </a:p>
          <a:p>
            <a:pPr>
              <a:buClrTx/>
            </a:pPr>
            <a:r>
              <a:rPr lang="en-US" dirty="0" smtClean="0"/>
              <a:t>The principles are here to understand WHY policies are being proposed (infrastructure stimulus, tax cuts, cuts to teacher salaries), and their pros and cons.</a:t>
            </a:r>
            <a:endParaRPr lang="en-US" dirty="0"/>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sz="quarter" idx="1"/>
          </p:nvPr>
        </p:nvSpPr>
        <p:spPr>
          <a:xfrm>
            <a:off x="304800" y="1143000"/>
            <a:ext cx="8610600" cy="5257800"/>
          </a:xfrm>
        </p:spPr>
        <p:txBody>
          <a:bodyPr>
            <a:normAutofit/>
          </a:bodyPr>
          <a:lstStyle/>
          <a:p>
            <a:pPr>
              <a:buClrTx/>
            </a:pPr>
            <a:r>
              <a:rPr lang="en-US" dirty="0" smtClean="0"/>
              <a:t>Macro can be counter-intuitive</a:t>
            </a:r>
          </a:p>
          <a:p>
            <a:pPr lvl="1">
              <a:buClrTx/>
            </a:pPr>
            <a:r>
              <a:rPr lang="en-US" sz="2600" dirty="0" smtClean="0">
                <a:solidFill>
                  <a:schemeClr val="tx1"/>
                </a:solidFill>
              </a:rPr>
              <a:t>Aggregate supply is NOT the sum of all market (micro) supply curves</a:t>
            </a:r>
          </a:p>
          <a:p>
            <a:pPr lvl="1">
              <a:buClrTx/>
            </a:pPr>
            <a:r>
              <a:rPr lang="en-US" sz="2600" dirty="0" smtClean="0">
                <a:solidFill>
                  <a:schemeClr val="tx1"/>
                </a:solidFill>
              </a:rPr>
              <a:t>Savings has a different effect, depending on whether we’re using short run or long run models</a:t>
            </a:r>
          </a:p>
          <a:p>
            <a:pPr lvl="1">
              <a:buClrTx/>
            </a:pPr>
            <a:r>
              <a:rPr lang="en-US" sz="2600" dirty="0" smtClean="0">
                <a:solidFill>
                  <a:schemeClr val="tx1"/>
                </a:solidFill>
              </a:rPr>
              <a:t>Adding more money to the economy can help in the short run, is harmful in the long run</a:t>
            </a:r>
          </a:p>
          <a:p>
            <a:pPr marL="273050" lvl="1" indent="-273050">
              <a:buClrTx/>
              <a:buNone/>
            </a:pPr>
            <a:r>
              <a:rPr lang="en-US" sz="2600" dirty="0" smtClean="0">
                <a:solidFill>
                  <a:schemeClr val="tx1"/>
                </a:solidFill>
                <a:sym typeface="Wingdings" pitchFamily="2" charset="2"/>
              </a:rPr>
              <a:t> The total effect of the all behaviors of all people can compound and interact in (possibly) unexpected ways</a:t>
            </a:r>
          </a:p>
          <a:p>
            <a:pPr marL="547370" lvl="2" indent="-273050">
              <a:buClrTx/>
            </a:pPr>
            <a:r>
              <a:rPr lang="en-US" sz="2600" dirty="0" smtClean="0"/>
              <a:t>Notice in Ch. 1 that we need separate “principles” (assumptions) for interactions between individuals and at the economy-wide level </a:t>
            </a:r>
            <a:endParaRPr lang="en-US" sz="2600" dirty="0" smtClean="0">
              <a:solidFill>
                <a:schemeClr val="tx1"/>
              </a:solidFill>
            </a:endParaRP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macroeconomics</a:t>
            </a:r>
            <a:endParaRPr lang="en-US" dirty="0"/>
          </a:p>
        </p:txBody>
      </p:sp>
      <p:sp>
        <p:nvSpPr>
          <p:cNvPr id="3" name="Content Placeholder 2"/>
          <p:cNvSpPr>
            <a:spLocks noGrp="1"/>
          </p:cNvSpPr>
          <p:nvPr>
            <p:ph sz="quarter" idx="1"/>
          </p:nvPr>
        </p:nvSpPr>
        <p:spPr>
          <a:xfrm>
            <a:off x="304800" y="1143000"/>
            <a:ext cx="8534400" cy="5257800"/>
          </a:xfrm>
        </p:spPr>
        <p:txBody>
          <a:bodyPr>
            <a:normAutofit/>
          </a:bodyPr>
          <a:lstStyle/>
          <a:p>
            <a:pPr>
              <a:buClrTx/>
            </a:pPr>
            <a:r>
              <a:rPr lang="en-US" dirty="0" smtClean="0"/>
              <a:t>Turn of the (20</a:t>
            </a:r>
            <a:r>
              <a:rPr lang="en-US" baseline="30000" dirty="0" smtClean="0"/>
              <a:t>th</a:t>
            </a:r>
            <a:r>
              <a:rPr lang="en-US" dirty="0" smtClean="0"/>
              <a:t>) century: </a:t>
            </a:r>
            <a:r>
              <a:rPr lang="en-US" u="sng" dirty="0" smtClean="0"/>
              <a:t>classical economics</a:t>
            </a:r>
          </a:p>
          <a:p>
            <a:pPr lvl="1">
              <a:buClrTx/>
            </a:pPr>
            <a:r>
              <a:rPr lang="en-US" sz="2600" dirty="0" smtClean="0">
                <a:solidFill>
                  <a:schemeClr val="tx1"/>
                </a:solidFill>
              </a:rPr>
              <a:t>Macro </a:t>
            </a:r>
            <a:r>
              <a:rPr lang="en-US" sz="2600" i="1" dirty="0" smtClean="0">
                <a:solidFill>
                  <a:schemeClr val="tx1"/>
                </a:solidFill>
              </a:rPr>
              <a:t>per se (</a:t>
            </a:r>
            <a:r>
              <a:rPr lang="en-US" sz="2600" dirty="0" smtClean="0">
                <a:solidFill>
                  <a:schemeClr val="tx1"/>
                </a:solidFill>
              </a:rPr>
              <a:t>i.e., the study of economic aggregates) did not really exist</a:t>
            </a:r>
          </a:p>
          <a:p>
            <a:pPr lvl="1">
              <a:buClrTx/>
            </a:pPr>
            <a:r>
              <a:rPr lang="en-US" sz="2600" dirty="0" smtClean="0">
                <a:solidFill>
                  <a:schemeClr val="tx1"/>
                </a:solidFill>
              </a:rPr>
              <a:t>A competitive, supply and demand model of all (economic) aspects of the world</a:t>
            </a:r>
          </a:p>
          <a:p>
            <a:pPr lvl="2">
              <a:buClrTx/>
            </a:pPr>
            <a:r>
              <a:rPr lang="en-US" sz="2600" dirty="0" smtClean="0">
                <a:solidFill>
                  <a:schemeClr val="tx1"/>
                </a:solidFill>
              </a:rPr>
              <a:t>Self-regulating markets</a:t>
            </a:r>
          </a:p>
          <a:p>
            <a:pPr lvl="2">
              <a:buClrTx/>
            </a:pPr>
            <a:r>
              <a:rPr lang="en-US" sz="2600" dirty="0" smtClean="0"/>
              <a:t>Markets are efficient, markets </a:t>
            </a:r>
            <a:r>
              <a:rPr lang="en-US" sz="2600" i="1" dirty="0" smtClean="0"/>
              <a:t>clear</a:t>
            </a:r>
          </a:p>
          <a:p>
            <a:pPr marL="914400" lvl="2" indent="-320675">
              <a:buClrTx/>
              <a:buFont typeface="Wingdings" pitchFamily="2" charset="2"/>
              <a:buChar char="è"/>
            </a:pPr>
            <a:r>
              <a:rPr lang="en-US" sz="2600" dirty="0" smtClean="0">
                <a:solidFill>
                  <a:schemeClr val="tx1"/>
                </a:solidFill>
                <a:sym typeface="Wingdings" pitchFamily="2" charset="2"/>
              </a:rPr>
              <a:t>Competition implies that unemployment, for example, cannot really exist.  Market clearing implies if you </a:t>
            </a:r>
            <a:r>
              <a:rPr lang="en-US" sz="2600" i="1" dirty="0" smtClean="0">
                <a:solidFill>
                  <a:schemeClr val="tx1"/>
                </a:solidFill>
                <a:sym typeface="Wingdings" pitchFamily="2" charset="2"/>
              </a:rPr>
              <a:t>want</a:t>
            </a:r>
            <a:r>
              <a:rPr lang="en-US" sz="2600" dirty="0" smtClean="0">
                <a:solidFill>
                  <a:schemeClr val="tx1"/>
                </a:solidFill>
                <a:sym typeface="Wingdings" pitchFamily="2" charset="2"/>
              </a:rPr>
              <a:t> work, you will </a:t>
            </a:r>
            <a:r>
              <a:rPr lang="en-US" sz="2600" i="1" dirty="0" smtClean="0">
                <a:solidFill>
                  <a:schemeClr val="tx1"/>
                </a:solidFill>
                <a:sym typeface="Wingdings" pitchFamily="2" charset="2"/>
              </a:rPr>
              <a:t>get</a:t>
            </a:r>
            <a:r>
              <a:rPr lang="en-US" sz="2600" dirty="0" smtClean="0">
                <a:solidFill>
                  <a:schemeClr val="tx1"/>
                </a:solidFill>
                <a:sym typeface="Wingdings" pitchFamily="2" charset="2"/>
              </a:rPr>
              <a:t> work</a:t>
            </a:r>
          </a:p>
          <a:p>
            <a:pPr lvl="1">
              <a:buClrTx/>
            </a:pPr>
            <a:r>
              <a:rPr lang="en-US" sz="2600" dirty="0" smtClean="0">
                <a:solidFill>
                  <a:schemeClr val="tx1"/>
                </a:solidFill>
              </a:rPr>
              <a:t>Believed that the economics of chapters 2-4 were sufficient to perform macro analysis</a:t>
            </a:r>
            <a:endParaRPr lang="en-US" sz="2600" dirty="0">
              <a:solidFill>
                <a:schemeClr val="tx1"/>
              </a:solidFill>
            </a:endParaRP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macroeconomics</a:t>
            </a:r>
            <a:endParaRPr lang="en-US" dirty="0"/>
          </a:p>
        </p:txBody>
      </p:sp>
      <p:sp>
        <p:nvSpPr>
          <p:cNvPr id="3" name="Content Placeholder 2"/>
          <p:cNvSpPr>
            <a:spLocks noGrp="1"/>
          </p:cNvSpPr>
          <p:nvPr>
            <p:ph sz="quarter" idx="1"/>
          </p:nvPr>
        </p:nvSpPr>
        <p:spPr/>
        <p:txBody>
          <a:bodyPr/>
          <a:lstStyle/>
          <a:p>
            <a:r>
              <a:rPr lang="en-US" dirty="0" smtClean="0"/>
              <a:t>The big shock: the Great Depression</a:t>
            </a:r>
          </a:p>
          <a:p>
            <a:pPr lvl="1"/>
            <a:r>
              <a:rPr lang="en-US" sz="2600" dirty="0" smtClean="0">
                <a:solidFill>
                  <a:schemeClr val="tx1"/>
                </a:solidFill>
              </a:rPr>
              <a:t>Hard to argue that it was “efficient”</a:t>
            </a:r>
          </a:p>
          <a:p>
            <a:pPr lvl="1"/>
            <a:r>
              <a:rPr lang="en-US" sz="2600" dirty="0" smtClean="0">
                <a:solidFill>
                  <a:schemeClr val="tx1"/>
                </a:solidFill>
              </a:rPr>
              <a:t>Hard to argue that labor market cleared over its course</a:t>
            </a:r>
          </a:p>
          <a:p>
            <a:pPr lvl="2"/>
            <a:r>
              <a:rPr lang="en-US" sz="2600" dirty="0" smtClean="0">
                <a:solidFill>
                  <a:schemeClr val="tx1"/>
                </a:solidFill>
              </a:rPr>
              <a:t> 25% unemployment at its peak</a:t>
            </a:r>
          </a:p>
          <a:p>
            <a:pPr lvl="2"/>
            <a:endParaRPr lang="en-US" sz="2300" dirty="0" smtClean="0">
              <a:solidFill>
                <a:schemeClr val="tx1"/>
              </a:solidFill>
            </a:endParaRPr>
          </a:p>
          <a:p>
            <a:pPr lvl="1"/>
            <a:r>
              <a:rPr lang="en-US" sz="2600" dirty="0" smtClean="0">
                <a:solidFill>
                  <a:schemeClr val="tx1"/>
                </a:solidFill>
              </a:rPr>
              <a:t>Most important response (in terms of the history of economic thought): </a:t>
            </a:r>
            <a:r>
              <a:rPr lang="en-US" sz="2600" i="1" dirty="0" smtClean="0">
                <a:solidFill>
                  <a:schemeClr val="tx1"/>
                </a:solidFill>
              </a:rPr>
              <a:t>The General Theory of Employment, Interest, and Money, </a:t>
            </a:r>
            <a:r>
              <a:rPr lang="en-US" sz="2600" dirty="0" smtClean="0">
                <a:solidFill>
                  <a:schemeClr val="tx1"/>
                </a:solidFill>
              </a:rPr>
              <a:t> by John Maynard Keynes</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macroeconomics</a:t>
            </a:r>
            <a:endParaRPr lang="en-US" dirty="0"/>
          </a:p>
        </p:txBody>
      </p:sp>
      <p:sp>
        <p:nvSpPr>
          <p:cNvPr id="3" name="Content Placeholder 2"/>
          <p:cNvSpPr>
            <a:spLocks noGrp="1"/>
          </p:cNvSpPr>
          <p:nvPr>
            <p:ph sz="quarter" idx="1"/>
          </p:nvPr>
        </p:nvSpPr>
        <p:spPr>
          <a:xfrm>
            <a:off x="304800" y="1219200"/>
            <a:ext cx="8534400" cy="4937760"/>
          </a:xfrm>
        </p:spPr>
        <p:txBody>
          <a:bodyPr>
            <a:normAutofit/>
          </a:bodyPr>
          <a:lstStyle/>
          <a:p>
            <a:pPr marL="274320" lvl="2" indent="-274320">
              <a:spcBef>
                <a:spcPts val="600"/>
              </a:spcBef>
              <a:buClr>
                <a:schemeClr val="accent1"/>
              </a:buClr>
            </a:pPr>
            <a:r>
              <a:rPr lang="en-US" sz="2600" u="sng" dirty="0" smtClean="0"/>
              <a:t>Keynesian Economics</a:t>
            </a:r>
            <a:r>
              <a:rPr lang="en-US" sz="2600" dirty="0" smtClean="0"/>
              <a:t>: A theory of how productive capacity and actual spending can get “out of sync”</a:t>
            </a:r>
          </a:p>
          <a:p>
            <a:pPr marL="573088" lvl="2">
              <a:spcBef>
                <a:spcPts val="600"/>
              </a:spcBef>
              <a:buClr>
                <a:schemeClr val="accent1"/>
              </a:buClr>
            </a:pPr>
            <a:r>
              <a:rPr lang="en-US" sz="2600" dirty="0" smtClean="0"/>
              <a:t>The second principle of economy-wide interaction</a:t>
            </a:r>
          </a:p>
          <a:p>
            <a:pPr marL="573088" lvl="2">
              <a:spcBef>
                <a:spcPts val="600"/>
              </a:spcBef>
              <a:buClr>
                <a:schemeClr val="accent1"/>
              </a:buClr>
            </a:pPr>
            <a:r>
              <a:rPr lang="en-US" sz="2600" dirty="0" smtClean="0"/>
              <a:t>Suggests two main governmental tools to correct this gap:</a:t>
            </a:r>
          </a:p>
          <a:p>
            <a:pPr marL="1076008" lvl="3" indent="-457200">
              <a:spcBef>
                <a:spcPts val="600"/>
              </a:spcBef>
              <a:buClr>
                <a:schemeClr val="accent1"/>
              </a:buClr>
              <a:buFont typeface="+mj-lt"/>
              <a:buAutoNum type="arabicPeriod"/>
            </a:pPr>
            <a:r>
              <a:rPr lang="en-US" sz="2600" u="sng" dirty="0" smtClean="0"/>
              <a:t>Fiscal Policy</a:t>
            </a:r>
            <a:r>
              <a:rPr lang="en-US" sz="2600" dirty="0" smtClean="0"/>
              <a:t>: The use of </a:t>
            </a:r>
            <a:r>
              <a:rPr lang="en-US" sz="2600" dirty="0" smtClean="0"/>
              <a:t>presidential and congressional </a:t>
            </a:r>
            <a:r>
              <a:rPr lang="en-US" sz="2600" dirty="0" smtClean="0"/>
              <a:t>spending and taxing powers to manipulate the state of the economy</a:t>
            </a:r>
          </a:p>
          <a:p>
            <a:pPr marL="1076008" lvl="3" indent="-457200">
              <a:spcBef>
                <a:spcPts val="600"/>
              </a:spcBef>
              <a:buClr>
                <a:schemeClr val="accent1"/>
              </a:buClr>
              <a:buFont typeface="+mj-lt"/>
              <a:buAutoNum type="arabicPeriod"/>
            </a:pPr>
            <a:r>
              <a:rPr lang="en-US" sz="2600" u="sng" dirty="0" smtClean="0"/>
              <a:t>Monetary Policy:</a:t>
            </a:r>
            <a:r>
              <a:rPr lang="en-US" sz="2600" dirty="0" smtClean="0"/>
              <a:t> Changing the quantity of the money in circulation to manipulate the state of the </a:t>
            </a:r>
            <a:r>
              <a:rPr lang="en-US" sz="2600" dirty="0" smtClean="0"/>
              <a:t>economy.  Performed </a:t>
            </a:r>
            <a:r>
              <a:rPr lang="en-US" sz="2600" smtClean="0"/>
              <a:t>by central banks.</a:t>
            </a:r>
            <a:endParaRPr lang="en-US" sz="2600" u="sng" dirty="0" smtClean="0"/>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macroeconomics</a:t>
            </a:r>
            <a:endParaRPr lang="en-US" dirty="0"/>
          </a:p>
        </p:txBody>
      </p:sp>
      <p:sp>
        <p:nvSpPr>
          <p:cNvPr id="3" name="Content Placeholder 2"/>
          <p:cNvSpPr>
            <a:spLocks noGrp="1"/>
          </p:cNvSpPr>
          <p:nvPr>
            <p:ph sz="quarter" idx="1"/>
          </p:nvPr>
        </p:nvSpPr>
        <p:spPr>
          <a:xfrm>
            <a:off x="228600" y="1066800"/>
            <a:ext cx="8686800" cy="5410200"/>
          </a:xfrm>
        </p:spPr>
        <p:txBody>
          <a:bodyPr>
            <a:noAutofit/>
          </a:bodyPr>
          <a:lstStyle/>
          <a:p>
            <a:r>
              <a:rPr lang="en-US" dirty="0" smtClean="0"/>
              <a:t>Keynesianism was the dominant paradigm in macro for almost 40 years</a:t>
            </a:r>
          </a:p>
          <a:p>
            <a:r>
              <a:rPr lang="en-US" dirty="0" smtClean="0"/>
              <a:t>A “</a:t>
            </a:r>
            <a:r>
              <a:rPr lang="en-US" u="sng" dirty="0" smtClean="0"/>
              <a:t>Neo-classical</a:t>
            </a:r>
            <a:r>
              <a:rPr lang="en-US" dirty="0" smtClean="0"/>
              <a:t>” revolution starting in the late 60s</a:t>
            </a:r>
          </a:p>
          <a:p>
            <a:pPr lvl="1"/>
            <a:r>
              <a:rPr lang="en-US" sz="2600" dirty="0" smtClean="0">
                <a:solidFill>
                  <a:schemeClr val="tx1"/>
                </a:solidFill>
              </a:rPr>
              <a:t>Milton Friedman as its forerunner</a:t>
            </a:r>
          </a:p>
          <a:p>
            <a:pPr lvl="1"/>
            <a:r>
              <a:rPr lang="en-US" sz="2600" dirty="0" smtClean="0">
                <a:solidFill>
                  <a:schemeClr val="tx1"/>
                </a:solidFill>
              </a:rPr>
              <a:t>Stresses the response of rational, forward-looking individuals to government policy</a:t>
            </a:r>
          </a:p>
          <a:p>
            <a:pPr lvl="1"/>
            <a:r>
              <a:rPr lang="en-US" sz="2600" dirty="0" smtClean="0">
                <a:solidFill>
                  <a:schemeClr val="tx1"/>
                </a:solidFill>
              </a:rPr>
              <a:t>Many results are contradictory to Keynesianism: </a:t>
            </a:r>
          </a:p>
          <a:p>
            <a:pPr lvl="2"/>
            <a:r>
              <a:rPr lang="en-US" sz="2600" dirty="0" smtClean="0">
                <a:solidFill>
                  <a:schemeClr val="tx1"/>
                </a:solidFill>
              </a:rPr>
              <a:t>absence of effects of government intervention, </a:t>
            </a:r>
          </a:p>
          <a:p>
            <a:pPr lvl="2"/>
            <a:r>
              <a:rPr lang="en-US" sz="2600" dirty="0" smtClean="0">
                <a:solidFill>
                  <a:schemeClr val="tx1"/>
                </a:solidFill>
              </a:rPr>
              <a:t>possible harms of government intervention</a:t>
            </a:r>
          </a:p>
          <a:p>
            <a:pPr lvl="1"/>
            <a:r>
              <a:rPr lang="en-US" sz="2600" dirty="0" smtClean="0">
                <a:solidFill>
                  <a:schemeClr val="tx1"/>
                </a:solidFill>
              </a:rPr>
              <a:t>Dominant 1970s </a:t>
            </a:r>
            <a:r>
              <a:rPr lang="en-US" sz="2600" dirty="0" smtClean="0">
                <a:solidFill>
                  <a:schemeClr val="tx1"/>
                </a:solidFill>
                <a:sym typeface="Wingdings" pitchFamily="2" charset="2"/>
              </a:rPr>
              <a:t> ? (2000? 2008? Today?)</a:t>
            </a:r>
          </a:p>
          <a:p>
            <a:pPr lvl="1"/>
            <a:r>
              <a:rPr lang="en-US" sz="2600" dirty="0" smtClean="0">
                <a:solidFill>
                  <a:schemeClr val="tx1"/>
                </a:solidFill>
                <a:sym typeface="Wingdings" pitchFamily="2" charset="2"/>
              </a:rPr>
              <a:t>Most policy debates in macro can in some sense be boiled down to “Keynesians” versus “Neo-</a:t>
            </a:r>
            <a:r>
              <a:rPr lang="en-US" sz="2600" dirty="0" err="1" smtClean="0">
                <a:solidFill>
                  <a:schemeClr val="tx1"/>
                </a:solidFill>
                <a:sym typeface="Wingdings" pitchFamily="2" charset="2"/>
              </a:rPr>
              <a:t>classicals</a:t>
            </a:r>
            <a:r>
              <a:rPr lang="en-US" sz="2600" dirty="0" smtClean="0">
                <a:solidFill>
                  <a:schemeClr val="tx1"/>
                </a:solidFill>
                <a:sym typeface="Wingdings" pitchFamily="2" charset="2"/>
              </a:rPr>
              <a:t>”</a:t>
            </a:r>
          </a:p>
        </p:txBody>
      </p:sp>
      <p:sp>
        <p:nvSpPr>
          <p:cNvPr id="4" name="Date Placeholder 3"/>
          <p:cNvSpPr>
            <a:spLocks noGrp="1"/>
          </p:cNvSpPr>
          <p:nvPr>
            <p:ph type="dt" sz="half" idx="10"/>
          </p:nvPr>
        </p:nvSpPr>
        <p:spPr/>
        <p:txBody>
          <a:bodyPr/>
          <a:lstStyle/>
          <a:p>
            <a:r>
              <a:rPr lang="en-US" smtClean="0"/>
              <a:t>9/6/2011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429</TotalTime>
  <Words>1835</Words>
  <Application>Microsoft Office PowerPoint</Application>
  <PresentationFormat>On-screen Show (4:3)</PresentationFormat>
  <Paragraphs>169</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Lecture 1: Introduction to Introductory Macroeconomics</vt:lpstr>
      <vt:lpstr>Course structure</vt:lpstr>
      <vt:lpstr>Course structure</vt:lpstr>
      <vt:lpstr>Course structure</vt:lpstr>
      <vt:lpstr>Course structure</vt:lpstr>
      <vt:lpstr>A brief history of macroeconomics</vt:lpstr>
      <vt:lpstr>A brief history of macroeconomics</vt:lpstr>
      <vt:lpstr>A brief history of macroeconomics</vt:lpstr>
      <vt:lpstr>A brief history of macroeconomics</vt:lpstr>
      <vt:lpstr>Macro has a case of the Runs</vt:lpstr>
      <vt:lpstr>Macro has a case of the Runs</vt:lpstr>
      <vt:lpstr>Macro has a case of the Runs</vt:lpstr>
      <vt:lpstr>Macro has a case of the Runs</vt:lpstr>
      <vt:lpstr>Macro has a case of the Runs</vt:lpstr>
      <vt:lpstr>Macro has a case of the Runs</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Class intro and Ch. 1</dc:title>
  <dc:creator/>
  <cp:lastModifiedBy>adamstev</cp:lastModifiedBy>
  <cp:revision>101</cp:revision>
  <dcterms:created xsi:type="dcterms:W3CDTF">2006-08-16T00:00:00Z</dcterms:created>
  <dcterms:modified xsi:type="dcterms:W3CDTF">2011-06-02T17:50:59Z</dcterms:modified>
</cp:coreProperties>
</file>